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859" r:id="rId2"/>
    <p:sldId id="863" r:id="rId3"/>
    <p:sldId id="857" r:id="rId4"/>
    <p:sldId id="861" r:id="rId5"/>
    <p:sldId id="862" r:id="rId6"/>
    <p:sldId id="866" r:id="rId7"/>
    <p:sldId id="876" r:id="rId8"/>
    <p:sldId id="865" r:id="rId9"/>
    <p:sldId id="872" r:id="rId10"/>
    <p:sldId id="873" r:id="rId11"/>
    <p:sldId id="874" r:id="rId12"/>
    <p:sldId id="869" r:id="rId13"/>
    <p:sldId id="870" r:id="rId14"/>
    <p:sldId id="871" r:id="rId15"/>
    <p:sldId id="867" r:id="rId16"/>
    <p:sldId id="868" r:id="rId17"/>
    <p:sldId id="878" r:id="rId18"/>
    <p:sldId id="879" r:id="rId19"/>
    <p:sldId id="881" r:id="rId20"/>
  </p:sldIdLst>
  <p:sldSz cx="9144000" cy="6858000" type="screen4x3"/>
  <p:notesSz cx="10236200" cy="70993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CCFF"/>
    <a:srgbClr val="A50021"/>
    <a:srgbClr val="CCFFFF"/>
    <a:srgbClr val="CCFFCC"/>
    <a:srgbClr val="0033CC"/>
    <a:srgbClr val="000000"/>
    <a:srgbClr val="00279F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6096" autoAdjust="0"/>
    <p:restoredTop sz="94660"/>
  </p:normalViewPr>
  <p:slideViewPr>
    <p:cSldViewPr>
      <p:cViewPr>
        <p:scale>
          <a:sx n="100" d="100"/>
          <a:sy n="100" d="100"/>
        </p:scale>
        <p:origin x="-84" y="-46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96" y="-90"/>
      </p:cViewPr>
      <p:guideLst>
        <p:guide orient="horz" pos="2235"/>
        <p:guide pos="32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47625" y="9525"/>
            <a:ext cx="446087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7" tIns="0" rIns="20107" bIns="0" numCol="1" anchor="t" anchorCtr="0" compatLnSpc="1">
            <a:prstTxWarp prst="textNoShape">
              <a:avLst/>
            </a:prstTxWarp>
          </a:bodyPr>
          <a:lstStyle>
            <a:lvl1pPr algn="l" defTabSz="9652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 i="1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22950" y="9525"/>
            <a:ext cx="446087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7" tIns="0" rIns="20107" bIns="0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 i="1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47625" y="6757988"/>
            <a:ext cx="44608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7" tIns="0" rIns="20107" bIns="0" numCol="1" anchor="b" anchorCtr="0" compatLnSpc="1">
            <a:prstTxWarp prst="textNoShape">
              <a:avLst/>
            </a:prstTxWarp>
          </a:bodyPr>
          <a:lstStyle>
            <a:lvl1pPr algn="l" defTabSz="9652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 i="1">
                <a:cs typeface="+mn-cs"/>
              </a:defRPr>
            </a:lvl1pPr>
          </a:lstStyle>
          <a:p>
            <a:pPr>
              <a:defRPr/>
            </a:pPr>
            <a:r>
              <a:rPr lang="en-GB"/>
              <a:t>Introduction to GIS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22950" y="6757988"/>
            <a:ext cx="44608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7" tIns="0" rIns="20107" bIns="0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 i="1">
                <a:cs typeface="+mn-cs"/>
              </a:defRPr>
            </a:lvl1pPr>
          </a:lstStyle>
          <a:p>
            <a:pPr>
              <a:defRPr/>
            </a:pPr>
            <a:fld id="{F6514504-4DA9-40FF-85AD-F76504F032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9532938" y="6799263"/>
            <a:ext cx="60483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7185" tIns="48593" rIns="97185" bIns="48593" anchor="ctr">
            <a:spAutoFit/>
          </a:bodyPr>
          <a:lstStyle/>
          <a:p>
            <a:pPr algn="r" defTabSz="965200" eaLnBrk="0" hangingPunct="0">
              <a:defRPr/>
            </a:pPr>
            <a:fld id="{59B2F531-ACB1-4A99-B8D2-C793999A69A2}" type="slidenum">
              <a:rPr lang="en-GB" sz="1500">
                <a:cs typeface="+mn-cs"/>
              </a:rPr>
              <a:pPr algn="r" defTabSz="965200" eaLnBrk="0" hangingPunct="0">
                <a:defRPr/>
              </a:pPr>
              <a:t>‹#›</a:t>
            </a:fld>
            <a:endParaRPr lang="en-GB" sz="150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47625" y="9525"/>
            <a:ext cx="446087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7" tIns="0" rIns="20107" bIns="0" numCol="1" anchor="t" anchorCtr="0" compatLnSpc="1">
            <a:prstTxWarp prst="textNoShape">
              <a:avLst/>
            </a:prstTxWarp>
          </a:bodyPr>
          <a:lstStyle>
            <a:lvl1pPr algn="l" defTabSz="9652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 i="1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22950" y="9525"/>
            <a:ext cx="446087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7" tIns="0" rIns="20107" bIns="0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 i="1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67513"/>
            <a:ext cx="446405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7" tIns="0" rIns="20107" bIns="0" numCol="1" anchor="b" anchorCtr="0" compatLnSpc="1">
            <a:prstTxWarp prst="textNoShape">
              <a:avLst/>
            </a:prstTxWarp>
          </a:bodyPr>
          <a:lstStyle>
            <a:lvl1pPr algn="l" defTabSz="9652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 i="1">
                <a:cs typeface="+mn-cs"/>
              </a:defRPr>
            </a:lvl1pPr>
          </a:lstStyle>
          <a:p>
            <a:pPr>
              <a:defRPr/>
            </a:pPr>
            <a:r>
              <a:rPr lang="en-GB"/>
              <a:t>Introduction to GIS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22950" y="6757988"/>
            <a:ext cx="44608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7" tIns="0" rIns="20107" bIns="0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 i="1">
                <a:cs typeface="+mn-cs"/>
              </a:defRPr>
            </a:lvl1pPr>
          </a:lstStyle>
          <a:p>
            <a:pPr>
              <a:defRPr/>
            </a:pPr>
            <a:fld id="{089F7362-66F1-43B3-B46D-A8CE795CE6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18" name="Rectangle 6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3448050" y="552450"/>
            <a:ext cx="3319463" cy="248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1850"/>
            <a:ext cx="7508875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85" tIns="48593" rIns="97185" bIns="485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notes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377363" y="6799263"/>
            <a:ext cx="76041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7185" tIns="48593" rIns="97185" bIns="48593" anchor="ctr">
            <a:spAutoFit/>
          </a:bodyPr>
          <a:lstStyle/>
          <a:p>
            <a:pPr algn="r" defTabSz="965200" eaLnBrk="0" hangingPunct="0">
              <a:defRPr/>
            </a:pPr>
            <a:fld id="{193583C8-0BAB-47A3-84A3-5C0D5E93579B}" type="slidenum">
              <a:rPr lang="en-GB" sz="1500">
                <a:cs typeface="+mn-cs"/>
              </a:rPr>
              <a:pPr algn="r" defTabSz="965200" eaLnBrk="0" hangingPunct="0">
                <a:defRPr/>
              </a:pPr>
              <a:t>‹#›</a:t>
            </a:fld>
            <a:endParaRPr lang="en-GB" sz="150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>
                <a:cs typeface="Arial" charset="0"/>
              </a:rPr>
              <a:t>Introduction to GIS</a:t>
            </a:r>
          </a:p>
        </p:txBody>
      </p:sp>
      <p:sp>
        <p:nvSpPr>
          <p:cNvPr id="163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17EE6C-68F2-45EF-8991-A3AAEE11AE38}" type="slidenum">
              <a:rPr lang="en-GB" smtClean="0">
                <a:cs typeface="Arial" charset="0"/>
              </a:rPr>
              <a:pPr/>
              <a:t>1</a:t>
            </a:fld>
            <a:endParaRPr lang="en-GB" smtClean="0"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3449638" y="552450"/>
            <a:ext cx="3319462" cy="24892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6838" y="3371850"/>
            <a:ext cx="7502525" cy="3194050"/>
          </a:xfrm>
          <a:noFill/>
          <a:ln/>
        </p:spPr>
        <p:txBody>
          <a:bodyPr lIns="96524" tIns="48262" rIns="96524" bIns="4826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>
                <a:cs typeface="Arial" charset="0"/>
              </a:rPr>
              <a:t>Introduction to GIS</a:t>
            </a:r>
          </a:p>
        </p:txBody>
      </p:sp>
      <p:sp>
        <p:nvSpPr>
          <p:cNvPr id="184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A9E97F-77C1-4861-8805-73ED9D888DA0}" type="slidenum">
              <a:rPr lang="en-GB" smtClean="0">
                <a:cs typeface="Arial" charset="0"/>
              </a:rPr>
              <a:pPr/>
              <a:t>3</a:t>
            </a:fld>
            <a:endParaRPr lang="en-GB" smtClean="0">
              <a:cs typeface="Arial" charset="0"/>
            </a:endParaRPr>
          </a:p>
        </p:txBody>
      </p:sp>
      <p:sp>
        <p:nvSpPr>
          <p:cNvPr id="1843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 txBox="1">
            <a:spLocks noGrp="1" noChangeArrowheads="1"/>
          </p:cNvSpPr>
          <p:nvPr/>
        </p:nvSpPr>
        <p:spPr bwMode="auto">
          <a:xfrm>
            <a:off x="0" y="6767513"/>
            <a:ext cx="446405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07" tIns="0" rIns="20107" bIns="0" anchor="b"/>
          <a:lstStyle/>
          <a:p>
            <a:pPr defTabSz="965200" eaLnBrk="0" hangingPunct="0"/>
            <a:r>
              <a:rPr lang="en-GB" sz="1100" i="1"/>
              <a:t>Introduction to GIS</a:t>
            </a:r>
          </a:p>
        </p:txBody>
      </p:sp>
      <p:sp>
        <p:nvSpPr>
          <p:cNvPr id="22531" name="Rectangle 5"/>
          <p:cNvSpPr txBox="1">
            <a:spLocks noGrp="1" noChangeArrowheads="1"/>
          </p:cNvSpPr>
          <p:nvPr/>
        </p:nvSpPr>
        <p:spPr bwMode="auto">
          <a:xfrm>
            <a:off x="5822950" y="6757988"/>
            <a:ext cx="44608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07" tIns="0" rIns="20107" bIns="0" anchor="b"/>
          <a:lstStyle/>
          <a:p>
            <a:pPr algn="r" defTabSz="965200" eaLnBrk="0" hangingPunct="0"/>
            <a:fld id="{761A3B6B-9B1E-43EB-A293-CBA0A3826DB3}" type="slidenum">
              <a:rPr lang="en-GB" sz="1100" i="1"/>
              <a:pPr algn="r" defTabSz="965200" eaLnBrk="0" hangingPunct="0"/>
              <a:t>4</a:t>
            </a:fld>
            <a:endParaRPr lang="en-GB" sz="1100" i="1"/>
          </a:p>
        </p:txBody>
      </p:sp>
      <p:sp>
        <p:nvSpPr>
          <p:cNvPr id="2253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 txBox="1">
            <a:spLocks noGrp="1" noChangeArrowheads="1"/>
          </p:cNvSpPr>
          <p:nvPr/>
        </p:nvSpPr>
        <p:spPr bwMode="auto">
          <a:xfrm>
            <a:off x="0" y="6767513"/>
            <a:ext cx="446405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07" tIns="0" rIns="20107" bIns="0" anchor="b"/>
          <a:lstStyle/>
          <a:p>
            <a:pPr defTabSz="965200" eaLnBrk="0" hangingPunct="0"/>
            <a:r>
              <a:rPr lang="en-GB" sz="1100" i="1"/>
              <a:t>Introduction to GIS</a:t>
            </a:r>
          </a:p>
        </p:txBody>
      </p:sp>
      <p:sp>
        <p:nvSpPr>
          <p:cNvPr id="25603" name="Rectangle 5"/>
          <p:cNvSpPr txBox="1">
            <a:spLocks noGrp="1" noChangeArrowheads="1"/>
          </p:cNvSpPr>
          <p:nvPr/>
        </p:nvSpPr>
        <p:spPr bwMode="auto">
          <a:xfrm>
            <a:off x="5822950" y="6757988"/>
            <a:ext cx="44608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07" tIns="0" rIns="20107" bIns="0" anchor="b"/>
          <a:lstStyle/>
          <a:p>
            <a:pPr algn="r" defTabSz="965200" eaLnBrk="0" hangingPunct="0"/>
            <a:fld id="{84F4F570-F04D-4074-A264-6440F1A66EEB}" type="slidenum">
              <a:rPr lang="en-GB" sz="1100" i="1"/>
              <a:pPr algn="r" defTabSz="965200" eaLnBrk="0" hangingPunct="0"/>
              <a:t>5</a:t>
            </a:fld>
            <a:endParaRPr lang="en-GB" sz="1100" i="1"/>
          </a:p>
        </p:txBody>
      </p:sp>
      <p:sp>
        <p:nvSpPr>
          <p:cNvPr id="2560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8325" cy="319405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8325" cy="319405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E1D57-6CC0-4612-8898-A179D882C0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B4DC7-7A71-470D-84DC-97E6A011D5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31736-10CE-4ABB-819E-BE84326889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553200"/>
            <a:ext cx="480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0" y="6553200"/>
            <a:ext cx="1900238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2214A-7474-4F83-B47F-465035ADAA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7EAD5-7197-42CE-AB37-E51621351A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3481C-843A-4A19-A682-23AC078C8E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10918-1CAC-406D-83D2-AF4C4781BB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C959D-3EC6-4C68-8AFB-5D63C0BA56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C2384-F0EE-4F21-A486-BD430B1DB5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0621A-1E9F-4378-919F-7B3741F03C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51D0E-8366-4822-9ACF-B8FE29026E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A9238-5F38-43BB-87A3-AF07128FF7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7625" y="6553200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GB" sz="800">
                <a:latin typeface="Arial" charset="0"/>
                <a:cs typeface="+mn-cs"/>
              </a:rPr>
              <a:t> </a:t>
            </a:r>
          </a:p>
        </p:txBody>
      </p:sp>
      <p:pic>
        <p:nvPicPr>
          <p:cNvPr id="2" name="Picture 4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9088" y="1395413"/>
            <a:ext cx="7667625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844550" y="6477000"/>
            <a:ext cx="1828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US" sz="2400">
              <a:cs typeface="+mn-cs"/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553200"/>
            <a:ext cx="48006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53200"/>
            <a:ext cx="190023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E423A835-294B-460C-86D3-49B40E1253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1066800"/>
            <a:ext cx="9144000" cy="5791200"/>
          </a:xfrm>
          <a:prstGeom prst="rect">
            <a:avLst/>
          </a:prstGeom>
          <a:solidFill>
            <a:srgbClr val="FFE8D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 eaLnBrk="0" hangingPunct="0">
              <a:lnSpc>
                <a:spcPct val="6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endParaRPr lang="en-US">
              <a:cs typeface="+mn-cs"/>
            </a:endParaRPr>
          </a:p>
        </p:txBody>
      </p:sp>
      <p:pic>
        <p:nvPicPr>
          <p:cNvPr id="3" name="Picture 16" descr="background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4800600" y="0"/>
            <a:ext cx="43434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0" y="0"/>
            <a:ext cx="8610600" cy="10668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 eaLnBrk="0" hangingPunct="0">
              <a:lnSpc>
                <a:spcPct val="6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endParaRPr lang="en-US">
              <a:cs typeface="+mn-cs"/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 userDrawn="1"/>
        </p:nvSpPr>
        <p:spPr bwMode="auto">
          <a:xfrm>
            <a:off x="3048000" y="0"/>
            <a:ext cx="5791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>
                <a:solidFill>
                  <a:schemeClr val="bg1"/>
                </a:solidFill>
                <a:latin typeface="Tahoma" pitchFamily="34" charset="0"/>
                <a:cs typeface="+mn-cs"/>
              </a:rPr>
              <a:t>International Institute for Geo-Information Science and Earth Observation (ITC)</a:t>
            </a:r>
          </a:p>
          <a:p>
            <a:pPr algn="r">
              <a:defRPr/>
            </a:pPr>
            <a:endParaRPr lang="en-US">
              <a:solidFill>
                <a:schemeClr val="bg1"/>
              </a:solidFill>
              <a:latin typeface="Tahoma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ransition spd="med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79F"/>
        </a:buClr>
        <a:buSzPct val="6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279F"/>
        </a:buClr>
        <a:buSzPct val="65000"/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279F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79F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279F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279F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279F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279F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98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62200"/>
            <a:ext cx="7877175" cy="914400"/>
          </a:xfrm>
        </p:spPr>
        <p:txBody>
          <a:bodyPr/>
          <a:lstStyle/>
          <a:p>
            <a:r>
              <a:rPr lang="en-US" sz="4400" smtClean="0"/>
              <a:t>RiskCity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</a:t>
            </a:r>
            <a:r>
              <a:rPr lang="en-US" sz="3600" smtClean="0">
                <a:solidFill>
                  <a:srgbClr val="E40000"/>
                </a:solidFill>
                <a:cs typeface="Arial" charset="0"/>
              </a:rPr>
              <a:t>Introduction to Frequency Analysis of hazardous events</a:t>
            </a:r>
            <a:endParaRPr lang="en-GB" sz="3600" smtClean="0">
              <a:solidFill>
                <a:srgbClr val="E40000"/>
              </a:solidFill>
              <a:cs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971800"/>
            <a:ext cx="8305800" cy="2209800"/>
          </a:xfrm>
        </p:spPr>
        <p:txBody>
          <a:bodyPr/>
          <a:lstStyle/>
          <a:p>
            <a:pPr lvl="1" algn="ctr">
              <a:buFontTx/>
              <a:buNone/>
            </a:pPr>
            <a:endParaRPr lang="en-US" b="1" smtClean="0">
              <a:solidFill>
                <a:srgbClr val="0000FF"/>
              </a:solidFill>
              <a:cs typeface="Times New Roman" pitchFamily="18" charset="0"/>
            </a:endParaRPr>
          </a:p>
          <a:p>
            <a:pPr lvl="1" algn="ctr">
              <a:buFontTx/>
              <a:buNone/>
            </a:pPr>
            <a:endParaRPr lang="en-US" b="1" smtClean="0">
              <a:solidFill>
                <a:srgbClr val="0000FF"/>
              </a:solidFill>
              <a:cs typeface="Times New Roman" pitchFamily="18" charset="0"/>
            </a:endParaRPr>
          </a:p>
          <a:p>
            <a:pPr lvl="1" algn="ctr">
              <a:buFontTx/>
              <a:buNone/>
            </a:pPr>
            <a:endParaRPr lang="en-US" b="1" smtClean="0">
              <a:solidFill>
                <a:srgbClr val="0000FF"/>
              </a:solidFill>
              <a:cs typeface="Times New Roman" pitchFamily="18" charset="0"/>
            </a:endParaRPr>
          </a:p>
        </p:txBody>
      </p:sp>
      <p:pic>
        <p:nvPicPr>
          <p:cNvPr id="15364" name="Picture 12" descr="logo UNU ne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5972175"/>
            <a:ext cx="2633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3" descr="ITC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38350" y="5811838"/>
            <a:ext cx="700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new ADPC 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5715000"/>
            <a:ext cx="152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990600" y="381000"/>
            <a:ext cx="70104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Flooding</a:t>
            </a: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496888" y="1747838"/>
            <a:ext cx="7427912" cy="4478337"/>
            <a:chOff x="313" y="1101"/>
            <a:chExt cx="4679" cy="2821"/>
          </a:xfrm>
        </p:grpSpPr>
        <p:sp>
          <p:nvSpPr>
            <p:cNvPr id="45060" name="Rectangle 4"/>
            <p:cNvSpPr>
              <a:spLocks noChangeArrowheads="1"/>
            </p:cNvSpPr>
            <p:nvPr/>
          </p:nvSpPr>
          <p:spPr bwMode="auto">
            <a:xfrm>
              <a:off x="1295" y="2811"/>
              <a:ext cx="298" cy="54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1" name="Rectangle 5"/>
            <p:cNvSpPr>
              <a:spLocks noChangeArrowheads="1"/>
            </p:cNvSpPr>
            <p:nvPr/>
          </p:nvSpPr>
          <p:spPr bwMode="auto">
            <a:xfrm>
              <a:off x="1593" y="1727"/>
              <a:ext cx="299" cy="162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2" name="Rectangle 6"/>
            <p:cNvSpPr>
              <a:spLocks noChangeArrowheads="1"/>
            </p:cNvSpPr>
            <p:nvPr/>
          </p:nvSpPr>
          <p:spPr bwMode="auto">
            <a:xfrm>
              <a:off x="1892" y="2269"/>
              <a:ext cx="298" cy="108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3" name="Rectangle 7"/>
            <p:cNvSpPr>
              <a:spLocks noChangeArrowheads="1"/>
            </p:cNvSpPr>
            <p:nvPr/>
          </p:nvSpPr>
          <p:spPr bwMode="auto">
            <a:xfrm>
              <a:off x="2183" y="1389"/>
              <a:ext cx="299" cy="19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4" name="Rectangle 8"/>
            <p:cNvSpPr>
              <a:spLocks noChangeArrowheads="1"/>
            </p:cNvSpPr>
            <p:nvPr/>
          </p:nvSpPr>
          <p:spPr bwMode="auto">
            <a:xfrm>
              <a:off x="2482" y="2269"/>
              <a:ext cx="298" cy="108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5" name="Rectangle 9"/>
            <p:cNvSpPr>
              <a:spLocks noChangeArrowheads="1"/>
            </p:cNvSpPr>
            <p:nvPr/>
          </p:nvSpPr>
          <p:spPr bwMode="auto">
            <a:xfrm>
              <a:off x="2768" y="1930"/>
              <a:ext cx="298" cy="142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6" name="Rectangle 10"/>
            <p:cNvSpPr>
              <a:spLocks noChangeArrowheads="1"/>
            </p:cNvSpPr>
            <p:nvPr/>
          </p:nvSpPr>
          <p:spPr bwMode="auto">
            <a:xfrm>
              <a:off x="3066" y="2811"/>
              <a:ext cx="299" cy="54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7" name="Rectangle 11"/>
            <p:cNvSpPr>
              <a:spLocks noChangeArrowheads="1"/>
            </p:cNvSpPr>
            <p:nvPr/>
          </p:nvSpPr>
          <p:spPr bwMode="auto">
            <a:xfrm>
              <a:off x="3365" y="3217"/>
              <a:ext cx="298" cy="13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8" name="Rectangle 12"/>
            <p:cNvSpPr>
              <a:spLocks noChangeArrowheads="1"/>
            </p:cNvSpPr>
            <p:nvPr/>
          </p:nvSpPr>
          <p:spPr bwMode="auto">
            <a:xfrm>
              <a:off x="3663" y="3217"/>
              <a:ext cx="299" cy="13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9" name="Rectangle 13"/>
            <p:cNvSpPr>
              <a:spLocks noChangeArrowheads="1"/>
            </p:cNvSpPr>
            <p:nvPr/>
          </p:nvSpPr>
          <p:spPr bwMode="auto">
            <a:xfrm>
              <a:off x="3962" y="3015"/>
              <a:ext cx="299" cy="33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0" name="Line 14"/>
            <p:cNvSpPr>
              <a:spLocks noChangeShapeType="1"/>
            </p:cNvSpPr>
            <p:nvPr/>
          </p:nvSpPr>
          <p:spPr bwMode="auto">
            <a:xfrm flipV="1">
              <a:off x="1285" y="1118"/>
              <a:ext cx="0" cy="22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1" name="Line 15"/>
            <p:cNvSpPr>
              <a:spLocks noChangeShapeType="1"/>
            </p:cNvSpPr>
            <p:nvPr/>
          </p:nvSpPr>
          <p:spPr bwMode="auto">
            <a:xfrm>
              <a:off x="1290" y="3352"/>
              <a:ext cx="37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2" name="Line 16"/>
            <p:cNvSpPr>
              <a:spLocks noChangeShapeType="1"/>
            </p:cNvSpPr>
            <p:nvPr/>
          </p:nvSpPr>
          <p:spPr bwMode="auto">
            <a:xfrm flipH="1">
              <a:off x="1220" y="2630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3" name="Line 17"/>
            <p:cNvSpPr>
              <a:spLocks noChangeShapeType="1"/>
            </p:cNvSpPr>
            <p:nvPr/>
          </p:nvSpPr>
          <p:spPr bwMode="auto">
            <a:xfrm flipH="1">
              <a:off x="1220" y="2280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4" name="Line 18"/>
            <p:cNvSpPr>
              <a:spLocks noChangeShapeType="1"/>
            </p:cNvSpPr>
            <p:nvPr/>
          </p:nvSpPr>
          <p:spPr bwMode="auto">
            <a:xfrm flipH="1">
              <a:off x="1230" y="3352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5" name="Line 19"/>
            <p:cNvSpPr>
              <a:spLocks noChangeShapeType="1"/>
            </p:cNvSpPr>
            <p:nvPr/>
          </p:nvSpPr>
          <p:spPr bwMode="auto">
            <a:xfrm flipH="1">
              <a:off x="1220" y="1925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Line 20"/>
            <p:cNvSpPr>
              <a:spLocks noChangeShapeType="1"/>
            </p:cNvSpPr>
            <p:nvPr/>
          </p:nvSpPr>
          <p:spPr bwMode="auto">
            <a:xfrm flipH="1">
              <a:off x="1220" y="1558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Line 21"/>
            <p:cNvSpPr>
              <a:spLocks noChangeShapeType="1"/>
            </p:cNvSpPr>
            <p:nvPr/>
          </p:nvSpPr>
          <p:spPr bwMode="auto">
            <a:xfrm flipH="1">
              <a:off x="1220" y="1203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Line 22"/>
            <p:cNvSpPr>
              <a:spLocks noChangeShapeType="1"/>
            </p:cNvSpPr>
            <p:nvPr/>
          </p:nvSpPr>
          <p:spPr bwMode="auto">
            <a:xfrm flipH="1">
              <a:off x="1220" y="3002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Line 23"/>
            <p:cNvSpPr>
              <a:spLocks noChangeShapeType="1"/>
            </p:cNvSpPr>
            <p:nvPr/>
          </p:nvSpPr>
          <p:spPr bwMode="auto">
            <a:xfrm>
              <a:off x="1591" y="3358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Line 24"/>
            <p:cNvSpPr>
              <a:spLocks noChangeShapeType="1"/>
            </p:cNvSpPr>
            <p:nvPr/>
          </p:nvSpPr>
          <p:spPr bwMode="auto">
            <a:xfrm>
              <a:off x="1287" y="3355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Line 25"/>
            <p:cNvSpPr>
              <a:spLocks noChangeShapeType="1"/>
            </p:cNvSpPr>
            <p:nvPr/>
          </p:nvSpPr>
          <p:spPr bwMode="auto">
            <a:xfrm>
              <a:off x="1892" y="3352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2" name="Line 26"/>
            <p:cNvSpPr>
              <a:spLocks noChangeShapeType="1"/>
            </p:cNvSpPr>
            <p:nvPr/>
          </p:nvSpPr>
          <p:spPr bwMode="auto">
            <a:xfrm>
              <a:off x="2180" y="3358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3" name="Line 27"/>
            <p:cNvSpPr>
              <a:spLocks noChangeShapeType="1"/>
            </p:cNvSpPr>
            <p:nvPr/>
          </p:nvSpPr>
          <p:spPr bwMode="auto">
            <a:xfrm>
              <a:off x="2768" y="3355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4" name="Line 28"/>
            <p:cNvSpPr>
              <a:spLocks noChangeShapeType="1"/>
            </p:cNvSpPr>
            <p:nvPr/>
          </p:nvSpPr>
          <p:spPr bwMode="auto">
            <a:xfrm>
              <a:off x="2479" y="3355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5" name="Line 29"/>
            <p:cNvSpPr>
              <a:spLocks noChangeShapeType="1"/>
            </p:cNvSpPr>
            <p:nvPr/>
          </p:nvSpPr>
          <p:spPr bwMode="auto">
            <a:xfrm>
              <a:off x="3064" y="3352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6" name="Line 30"/>
            <p:cNvSpPr>
              <a:spLocks noChangeShapeType="1"/>
            </p:cNvSpPr>
            <p:nvPr/>
          </p:nvSpPr>
          <p:spPr bwMode="auto">
            <a:xfrm>
              <a:off x="3362" y="3355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7" name="Line 31"/>
            <p:cNvSpPr>
              <a:spLocks noChangeShapeType="1"/>
            </p:cNvSpPr>
            <p:nvPr/>
          </p:nvSpPr>
          <p:spPr bwMode="auto">
            <a:xfrm>
              <a:off x="3663" y="3358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8" name="Line 32"/>
            <p:cNvSpPr>
              <a:spLocks noChangeShapeType="1"/>
            </p:cNvSpPr>
            <p:nvPr/>
          </p:nvSpPr>
          <p:spPr bwMode="auto">
            <a:xfrm>
              <a:off x="3964" y="3352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9" name="Line 33"/>
            <p:cNvSpPr>
              <a:spLocks noChangeShapeType="1"/>
            </p:cNvSpPr>
            <p:nvPr/>
          </p:nvSpPr>
          <p:spPr bwMode="auto">
            <a:xfrm>
              <a:off x="4261" y="3355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0" name="Text Box 34"/>
            <p:cNvSpPr txBox="1">
              <a:spLocks noChangeArrowheads="1"/>
            </p:cNvSpPr>
            <p:nvPr/>
          </p:nvSpPr>
          <p:spPr bwMode="auto">
            <a:xfrm>
              <a:off x="1072" y="3221"/>
              <a:ext cx="144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45091" name="Text Box 35"/>
            <p:cNvSpPr txBox="1">
              <a:spLocks noChangeArrowheads="1"/>
            </p:cNvSpPr>
            <p:nvPr/>
          </p:nvSpPr>
          <p:spPr bwMode="auto">
            <a:xfrm>
              <a:off x="1092" y="2873"/>
              <a:ext cx="144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2</a:t>
              </a:r>
            </a:p>
          </p:txBody>
        </p:sp>
        <p:sp>
          <p:nvSpPr>
            <p:cNvPr id="45092" name="Text Box 36"/>
            <p:cNvSpPr txBox="1">
              <a:spLocks noChangeArrowheads="1"/>
            </p:cNvSpPr>
            <p:nvPr/>
          </p:nvSpPr>
          <p:spPr bwMode="auto">
            <a:xfrm>
              <a:off x="1092" y="2495"/>
              <a:ext cx="144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4</a:t>
              </a:r>
            </a:p>
          </p:txBody>
        </p:sp>
        <p:sp>
          <p:nvSpPr>
            <p:cNvPr id="45093" name="Text Box 37"/>
            <p:cNvSpPr txBox="1">
              <a:spLocks noChangeArrowheads="1"/>
            </p:cNvSpPr>
            <p:nvPr/>
          </p:nvSpPr>
          <p:spPr bwMode="auto">
            <a:xfrm>
              <a:off x="1097" y="2156"/>
              <a:ext cx="144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6</a:t>
              </a:r>
            </a:p>
          </p:txBody>
        </p:sp>
        <p:sp>
          <p:nvSpPr>
            <p:cNvPr id="45094" name="Text Box 38"/>
            <p:cNvSpPr txBox="1">
              <a:spLocks noChangeArrowheads="1"/>
            </p:cNvSpPr>
            <p:nvPr/>
          </p:nvSpPr>
          <p:spPr bwMode="auto">
            <a:xfrm>
              <a:off x="1040" y="1454"/>
              <a:ext cx="358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10</a:t>
              </a:r>
            </a:p>
          </p:txBody>
        </p:sp>
        <p:sp>
          <p:nvSpPr>
            <p:cNvPr id="45095" name="Text Box 39"/>
            <p:cNvSpPr txBox="1">
              <a:spLocks noChangeArrowheads="1"/>
            </p:cNvSpPr>
            <p:nvPr/>
          </p:nvSpPr>
          <p:spPr bwMode="auto">
            <a:xfrm>
              <a:off x="1097" y="1795"/>
              <a:ext cx="144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45096" name="Text Box 40"/>
            <p:cNvSpPr txBox="1">
              <a:spLocks noChangeArrowheads="1"/>
            </p:cNvSpPr>
            <p:nvPr/>
          </p:nvSpPr>
          <p:spPr bwMode="auto">
            <a:xfrm>
              <a:off x="1042" y="1101"/>
              <a:ext cx="358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12</a:t>
              </a:r>
            </a:p>
          </p:txBody>
        </p:sp>
        <p:sp>
          <p:nvSpPr>
            <p:cNvPr id="45097" name="Text Box 41"/>
            <p:cNvSpPr txBox="1">
              <a:spLocks noChangeArrowheads="1"/>
            </p:cNvSpPr>
            <p:nvPr/>
          </p:nvSpPr>
          <p:spPr bwMode="auto">
            <a:xfrm>
              <a:off x="1439" y="3392"/>
              <a:ext cx="358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500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45098" name="Text Box 42"/>
            <p:cNvSpPr txBox="1">
              <a:spLocks noChangeArrowheads="1"/>
            </p:cNvSpPr>
            <p:nvPr/>
          </p:nvSpPr>
          <p:spPr bwMode="auto">
            <a:xfrm>
              <a:off x="1738" y="3392"/>
              <a:ext cx="358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550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45099" name="Text Box 43"/>
            <p:cNvSpPr txBox="1">
              <a:spLocks noChangeArrowheads="1"/>
            </p:cNvSpPr>
            <p:nvPr/>
          </p:nvSpPr>
          <p:spPr bwMode="auto">
            <a:xfrm>
              <a:off x="2036" y="3392"/>
              <a:ext cx="358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600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45100" name="Text Box 44"/>
            <p:cNvSpPr txBox="1">
              <a:spLocks noChangeArrowheads="1"/>
            </p:cNvSpPr>
            <p:nvPr/>
          </p:nvSpPr>
          <p:spPr bwMode="auto">
            <a:xfrm>
              <a:off x="2320" y="3405"/>
              <a:ext cx="358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650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45101" name="Text Box 45"/>
            <p:cNvSpPr txBox="1">
              <a:spLocks noChangeArrowheads="1"/>
            </p:cNvSpPr>
            <p:nvPr/>
          </p:nvSpPr>
          <p:spPr bwMode="auto">
            <a:xfrm>
              <a:off x="2637" y="3405"/>
              <a:ext cx="359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700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45102" name="Text Box 46"/>
            <p:cNvSpPr txBox="1">
              <a:spLocks noChangeArrowheads="1"/>
            </p:cNvSpPr>
            <p:nvPr/>
          </p:nvSpPr>
          <p:spPr bwMode="auto">
            <a:xfrm>
              <a:off x="2917" y="3392"/>
              <a:ext cx="358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750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45103" name="Text Box 47"/>
            <p:cNvSpPr txBox="1">
              <a:spLocks noChangeArrowheads="1"/>
            </p:cNvSpPr>
            <p:nvPr/>
          </p:nvSpPr>
          <p:spPr bwMode="auto">
            <a:xfrm>
              <a:off x="3216" y="3387"/>
              <a:ext cx="358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800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45104" name="Text Box 48"/>
            <p:cNvSpPr txBox="1">
              <a:spLocks noChangeArrowheads="1"/>
            </p:cNvSpPr>
            <p:nvPr/>
          </p:nvSpPr>
          <p:spPr bwMode="auto">
            <a:xfrm>
              <a:off x="3529" y="3392"/>
              <a:ext cx="358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850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45105" name="Text Box 49"/>
            <p:cNvSpPr txBox="1">
              <a:spLocks noChangeArrowheads="1"/>
            </p:cNvSpPr>
            <p:nvPr/>
          </p:nvSpPr>
          <p:spPr bwMode="auto">
            <a:xfrm>
              <a:off x="3828" y="3392"/>
              <a:ext cx="358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900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45106" name="Text Box 50"/>
            <p:cNvSpPr txBox="1">
              <a:spLocks noChangeArrowheads="1"/>
            </p:cNvSpPr>
            <p:nvPr/>
          </p:nvSpPr>
          <p:spPr bwMode="auto">
            <a:xfrm>
              <a:off x="1140" y="3392"/>
              <a:ext cx="359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450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45107" name="Text Box 51"/>
            <p:cNvSpPr txBox="1">
              <a:spLocks noChangeArrowheads="1"/>
            </p:cNvSpPr>
            <p:nvPr/>
          </p:nvSpPr>
          <p:spPr bwMode="auto">
            <a:xfrm>
              <a:off x="4126" y="3392"/>
              <a:ext cx="358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950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45108" name="Text Box 52"/>
            <p:cNvSpPr txBox="1">
              <a:spLocks noChangeArrowheads="1"/>
            </p:cNvSpPr>
            <p:nvPr/>
          </p:nvSpPr>
          <p:spPr bwMode="auto">
            <a:xfrm>
              <a:off x="1917" y="3730"/>
              <a:ext cx="1731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Rainfall classes (mm)</a:t>
              </a:r>
            </a:p>
          </p:txBody>
        </p:sp>
        <p:sp>
          <p:nvSpPr>
            <p:cNvPr id="45109" name="Text Box 53"/>
            <p:cNvSpPr txBox="1">
              <a:spLocks noChangeArrowheads="1"/>
            </p:cNvSpPr>
            <p:nvPr/>
          </p:nvSpPr>
          <p:spPr bwMode="auto">
            <a:xfrm rot="-5400000">
              <a:off x="309" y="2040"/>
              <a:ext cx="101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Frequency</a:t>
              </a:r>
            </a:p>
          </p:txBody>
        </p:sp>
        <p:sp>
          <p:nvSpPr>
            <p:cNvPr id="45110" name="Freeform 54"/>
            <p:cNvSpPr>
              <a:spLocks/>
            </p:cNvSpPr>
            <p:nvPr/>
          </p:nvSpPr>
          <p:spPr bwMode="auto">
            <a:xfrm>
              <a:off x="313" y="1470"/>
              <a:ext cx="4163" cy="1849"/>
            </a:xfrm>
            <a:custGeom>
              <a:avLst/>
              <a:gdLst/>
              <a:ahLst/>
              <a:cxnLst>
                <a:cxn ang="0">
                  <a:pos x="0" y="1849"/>
                </a:cxn>
                <a:cxn ang="0">
                  <a:pos x="236" y="1830"/>
                </a:cxn>
                <a:cxn ang="0">
                  <a:pos x="390" y="1794"/>
                </a:cxn>
                <a:cxn ang="0">
                  <a:pos x="609" y="1669"/>
                </a:cxn>
                <a:cxn ang="0">
                  <a:pos x="909" y="1434"/>
                </a:cxn>
                <a:cxn ang="0">
                  <a:pos x="1081" y="1227"/>
                </a:cxn>
                <a:cxn ang="0">
                  <a:pos x="1245" y="992"/>
                </a:cxn>
                <a:cxn ang="0">
                  <a:pos x="1436" y="624"/>
                </a:cxn>
                <a:cxn ang="0">
                  <a:pos x="1527" y="476"/>
                </a:cxn>
                <a:cxn ang="0">
                  <a:pos x="1627" y="300"/>
                </a:cxn>
                <a:cxn ang="0">
                  <a:pos x="1818" y="107"/>
                </a:cxn>
                <a:cxn ang="0">
                  <a:pos x="1945" y="19"/>
                </a:cxn>
                <a:cxn ang="0">
                  <a:pos x="2109" y="19"/>
                </a:cxn>
                <a:cxn ang="0">
                  <a:pos x="2290" y="138"/>
                </a:cxn>
                <a:cxn ang="0">
                  <a:pos x="2399" y="284"/>
                </a:cxn>
                <a:cxn ang="0">
                  <a:pos x="2499" y="431"/>
                </a:cxn>
                <a:cxn ang="0">
                  <a:pos x="2599" y="609"/>
                </a:cxn>
                <a:cxn ang="0">
                  <a:pos x="2727" y="801"/>
                </a:cxn>
                <a:cxn ang="0">
                  <a:pos x="2845" y="992"/>
                </a:cxn>
                <a:cxn ang="0">
                  <a:pos x="2963" y="1183"/>
                </a:cxn>
                <a:cxn ang="0">
                  <a:pos x="3136" y="1389"/>
                </a:cxn>
                <a:cxn ang="0">
                  <a:pos x="3327" y="1551"/>
                </a:cxn>
                <a:cxn ang="0">
                  <a:pos x="3518" y="1699"/>
                </a:cxn>
                <a:cxn ang="0">
                  <a:pos x="3763" y="1788"/>
                </a:cxn>
                <a:cxn ang="0">
                  <a:pos x="4163" y="1846"/>
                </a:cxn>
              </a:cxnLst>
              <a:rect l="0" t="0" r="r" b="b"/>
              <a:pathLst>
                <a:path w="4163" h="1849">
                  <a:moveTo>
                    <a:pt x="0" y="1849"/>
                  </a:moveTo>
                  <a:cubicBezTo>
                    <a:pt x="41" y="1847"/>
                    <a:pt x="171" y="1839"/>
                    <a:pt x="236" y="1830"/>
                  </a:cubicBezTo>
                  <a:cubicBezTo>
                    <a:pt x="301" y="1821"/>
                    <a:pt x="328" y="1821"/>
                    <a:pt x="390" y="1794"/>
                  </a:cubicBezTo>
                  <a:cubicBezTo>
                    <a:pt x="452" y="1767"/>
                    <a:pt x="523" y="1729"/>
                    <a:pt x="609" y="1669"/>
                  </a:cubicBezTo>
                  <a:cubicBezTo>
                    <a:pt x="695" y="1609"/>
                    <a:pt x="830" y="1507"/>
                    <a:pt x="909" y="1434"/>
                  </a:cubicBezTo>
                  <a:cubicBezTo>
                    <a:pt x="988" y="1361"/>
                    <a:pt x="1025" y="1300"/>
                    <a:pt x="1081" y="1227"/>
                  </a:cubicBezTo>
                  <a:cubicBezTo>
                    <a:pt x="1137" y="1154"/>
                    <a:pt x="1186" y="1092"/>
                    <a:pt x="1245" y="992"/>
                  </a:cubicBezTo>
                  <a:cubicBezTo>
                    <a:pt x="1304" y="891"/>
                    <a:pt x="1389" y="710"/>
                    <a:pt x="1436" y="624"/>
                  </a:cubicBezTo>
                  <a:cubicBezTo>
                    <a:pt x="1483" y="538"/>
                    <a:pt x="1495" y="530"/>
                    <a:pt x="1527" y="476"/>
                  </a:cubicBezTo>
                  <a:cubicBezTo>
                    <a:pt x="1559" y="423"/>
                    <a:pt x="1579" y="361"/>
                    <a:pt x="1627" y="300"/>
                  </a:cubicBezTo>
                  <a:cubicBezTo>
                    <a:pt x="1675" y="238"/>
                    <a:pt x="1765" y="154"/>
                    <a:pt x="1818" y="107"/>
                  </a:cubicBezTo>
                  <a:cubicBezTo>
                    <a:pt x="1871" y="60"/>
                    <a:pt x="1897" y="34"/>
                    <a:pt x="1945" y="19"/>
                  </a:cubicBezTo>
                  <a:cubicBezTo>
                    <a:pt x="1993" y="5"/>
                    <a:pt x="2052" y="0"/>
                    <a:pt x="2109" y="19"/>
                  </a:cubicBezTo>
                  <a:cubicBezTo>
                    <a:pt x="2166" y="39"/>
                    <a:pt x="2242" y="94"/>
                    <a:pt x="2290" y="138"/>
                  </a:cubicBezTo>
                  <a:cubicBezTo>
                    <a:pt x="2338" y="182"/>
                    <a:pt x="2364" y="235"/>
                    <a:pt x="2399" y="284"/>
                  </a:cubicBezTo>
                  <a:cubicBezTo>
                    <a:pt x="2434" y="332"/>
                    <a:pt x="2466" y="378"/>
                    <a:pt x="2499" y="431"/>
                  </a:cubicBezTo>
                  <a:cubicBezTo>
                    <a:pt x="2532" y="485"/>
                    <a:pt x="2561" y="548"/>
                    <a:pt x="2599" y="609"/>
                  </a:cubicBezTo>
                  <a:cubicBezTo>
                    <a:pt x="2637" y="671"/>
                    <a:pt x="2686" y="737"/>
                    <a:pt x="2727" y="801"/>
                  </a:cubicBezTo>
                  <a:cubicBezTo>
                    <a:pt x="2768" y="864"/>
                    <a:pt x="2806" y="929"/>
                    <a:pt x="2845" y="992"/>
                  </a:cubicBezTo>
                  <a:cubicBezTo>
                    <a:pt x="2884" y="1055"/>
                    <a:pt x="2915" y="1117"/>
                    <a:pt x="2963" y="1183"/>
                  </a:cubicBezTo>
                  <a:cubicBezTo>
                    <a:pt x="3011" y="1250"/>
                    <a:pt x="3075" y="1327"/>
                    <a:pt x="3136" y="1389"/>
                  </a:cubicBezTo>
                  <a:cubicBezTo>
                    <a:pt x="3197" y="1451"/>
                    <a:pt x="3263" y="1499"/>
                    <a:pt x="3327" y="1551"/>
                  </a:cubicBezTo>
                  <a:cubicBezTo>
                    <a:pt x="3391" y="1603"/>
                    <a:pt x="3445" y="1660"/>
                    <a:pt x="3518" y="1699"/>
                  </a:cubicBezTo>
                  <a:cubicBezTo>
                    <a:pt x="3591" y="1737"/>
                    <a:pt x="3656" y="1763"/>
                    <a:pt x="3763" y="1788"/>
                  </a:cubicBezTo>
                  <a:cubicBezTo>
                    <a:pt x="3870" y="1812"/>
                    <a:pt x="4095" y="1836"/>
                    <a:pt x="4163" y="184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111" name="Text Box 55"/>
          <p:cNvSpPr txBox="1">
            <a:spLocks noChangeArrowheads="1"/>
          </p:cNvSpPr>
          <p:nvPr/>
        </p:nvSpPr>
        <p:spPr bwMode="auto">
          <a:xfrm>
            <a:off x="3200400" y="11430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Frequency Analysis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reeform 2"/>
          <p:cNvSpPr>
            <a:spLocks/>
          </p:cNvSpPr>
          <p:nvPr/>
        </p:nvSpPr>
        <p:spPr bwMode="auto">
          <a:xfrm>
            <a:off x="496888" y="2333625"/>
            <a:ext cx="6602412" cy="2962275"/>
          </a:xfrm>
          <a:custGeom>
            <a:avLst/>
            <a:gdLst/>
            <a:ahLst/>
            <a:cxnLst>
              <a:cxn ang="0">
                <a:pos x="0" y="1849"/>
              </a:cxn>
              <a:cxn ang="0">
                <a:pos x="236" y="1830"/>
              </a:cxn>
              <a:cxn ang="0">
                <a:pos x="390" y="1794"/>
              </a:cxn>
              <a:cxn ang="0">
                <a:pos x="609" y="1669"/>
              </a:cxn>
              <a:cxn ang="0">
                <a:pos x="909" y="1434"/>
              </a:cxn>
              <a:cxn ang="0">
                <a:pos x="1081" y="1227"/>
              </a:cxn>
              <a:cxn ang="0">
                <a:pos x="1245" y="992"/>
              </a:cxn>
              <a:cxn ang="0">
                <a:pos x="1436" y="624"/>
              </a:cxn>
              <a:cxn ang="0">
                <a:pos x="1527" y="476"/>
              </a:cxn>
              <a:cxn ang="0">
                <a:pos x="1627" y="300"/>
              </a:cxn>
              <a:cxn ang="0">
                <a:pos x="1818" y="107"/>
              </a:cxn>
              <a:cxn ang="0">
                <a:pos x="1945" y="19"/>
              </a:cxn>
              <a:cxn ang="0">
                <a:pos x="2109" y="19"/>
              </a:cxn>
              <a:cxn ang="0">
                <a:pos x="2290" y="138"/>
              </a:cxn>
              <a:cxn ang="0">
                <a:pos x="2399" y="284"/>
              </a:cxn>
              <a:cxn ang="0">
                <a:pos x="2499" y="431"/>
              </a:cxn>
              <a:cxn ang="0">
                <a:pos x="2599" y="609"/>
              </a:cxn>
              <a:cxn ang="0">
                <a:pos x="2719" y="810"/>
              </a:cxn>
              <a:cxn ang="0">
                <a:pos x="2887" y="1066"/>
              </a:cxn>
              <a:cxn ang="0">
                <a:pos x="2963" y="1183"/>
              </a:cxn>
              <a:cxn ang="0">
                <a:pos x="3127" y="1402"/>
              </a:cxn>
              <a:cxn ang="0">
                <a:pos x="3331" y="1574"/>
              </a:cxn>
              <a:cxn ang="0">
                <a:pos x="3518" y="1699"/>
              </a:cxn>
              <a:cxn ang="0">
                <a:pos x="3771" y="1818"/>
              </a:cxn>
              <a:cxn ang="0">
                <a:pos x="4159" y="1866"/>
              </a:cxn>
            </a:cxnLst>
            <a:rect l="0" t="0" r="r" b="b"/>
            <a:pathLst>
              <a:path w="4159" h="1866">
                <a:moveTo>
                  <a:pt x="0" y="1849"/>
                </a:moveTo>
                <a:cubicBezTo>
                  <a:pt x="41" y="1847"/>
                  <a:pt x="171" y="1839"/>
                  <a:pt x="236" y="1830"/>
                </a:cubicBezTo>
                <a:cubicBezTo>
                  <a:pt x="301" y="1821"/>
                  <a:pt x="328" y="1821"/>
                  <a:pt x="390" y="1794"/>
                </a:cubicBezTo>
                <a:cubicBezTo>
                  <a:pt x="452" y="1767"/>
                  <a:pt x="523" y="1729"/>
                  <a:pt x="609" y="1669"/>
                </a:cubicBezTo>
                <a:cubicBezTo>
                  <a:pt x="695" y="1609"/>
                  <a:pt x="830" y="1507"/>
                  <a:pt x="909" y="1434"/>
                </a:cubicBezTo>
                <a:cubicBezTo>
                  <a:pt x="988" y="1361"/>
                  <a:pt x="1025" y="1300"/>
                  <a:pt x="1081" y="1227"/>
                </a:cubicBezTo>
                <a:cubicBezTo>
                  <a:pt x="1137" y="1154"/>
                  <a:pt x="1186" y="1092"/>
                  <a:pt x="1245" y="992"/>
                </a:cubicBezTo>
                <a:cubicBezTo>
                  <a:pt x="1304" y="891"/>
                  <a:pt x="1389" y="710"/>
                  <a:pt x="1436" y="624"/>
                </a:cubicBezTo>
                <a:cubicBezTo>
                  <a:pt x="1483" y="538"/>
                  <a:pt x="1495" y="530"/>
                  <a:pt x="1527" y="476"/>
                </a:cubicBezTo>
                <a:cubicBezTo>
                  <a:pt x="1559" y="423"/>
                  <a:pt x="1579" y="361"/>
                  <a:pt x="1627" y="300"/>
                </a:cubicBezTo>
                <a:cubicBezTo>
                  <a:pt x="1675" y="238"/>
                  <a:pt x="1765" y="154"/>
                  <a:pt x="1818" y="107"/>
                </a:cubicBezTo>
                <a:cubicBezTo>
                  <a:pt x="1871" y="60"/>
                  <a:pt x="1897" y="34"/>
                  <a:pt x="1945" y="19"/>
                </a:cubicBezTo>
                <a:cubicBezTo>
                  <a:pt x="1993" y="5"/>
                  <a:pt x="2052" y="0"/>
                  <a:pt x="2109" y="19"/>
                </a:cubicBezTo>
                <a:cubicBezTo>
                  <a:pt x="2166" y="39"/>
                  <a:pt x="2242" y="94"/>
                  <a:pt x="2290" y="138"/>
                </a:cubicBezTo>
                <a:cubicBezTo>
                  <a:pt x="2338" y="182"/>
                  <a:pt x="2364" y="235"/>
                  <a:pt x="2399" y="284"/>
                </a:cubicBezTo>
                <a:cubicBezTo>
                  <a:pt x="2434" y="332"/>
                  <a:pt x="2466" y="378"/>
                  <a:pt x="2499" y="431"/>
                </a:cubicBezTo>
                <a:cubicBezTo>
                  <a:pt x="2532" y="485"/>
                  <a:pt x="2562" y="546"/>
                  <a:pt x="2599" y="609"/>
                </a:cubicBezTo>
                <a:cubicBezTo>
                  <a:pt x="2636" y="672"/>
                  <a:pt x="2671" y="734"/>
                  <a:pt x="2719" y="810"/>
                </a:cubicBezTo>
                <a:cubicBezTo>
                  <a:pt x="2767" y="886"/>
                  <a:pt x="2846" y="1004"/>
                  <a:pt x="2887" y="1066"/>
                </a:cubicBezTo>
                <a:cubicBezTo>
                  <a:pt x="2928" y="1128"/>
                  <a:pt x="2923" y="1127"/>
                  <a:pt x="2963" y="1183"/>
                </a:cubicBezTo>
                <a:cubicBezTo>
                  <a:pt x="3003" y="1239"/>
                  <a:pt x="3066" y="1337"/>
                  <a:pt x="3127" y="1402"/>
                </a:cubicBezTo>
                <a:cubicBezTo>
                  <a:pt x="3188" y="1467"/>
                  <a:pt x="3266" y="1525"/>
                  <a:pt x="3331" y="1574"/>
                </a:cubicBezTo>
                <a:cubicBezTo>
                  <a:pt x="3396" y="1623"/>
                  <a:pt x="3445" y="1658"/>
                  <a:pt x="3518" y="1699"/>
                </a:cubicBezTo>
                <a:cubicBezTo>
                  <a:pt x="3591" y="1740"/>
                  <a:pt x="3664" y="1790"/>
                  <a:pt x="3771" y="1818"/>
                </a:cubicBezTo>
                <a:cubicBezTo>
                  <a:pt x="3878" y="1846"/>
                  <a:pt x="4078" y="1856"/>
                  <a:pt x="4159" y="1866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228600" y="5410200"/>
            <a:ext cx="723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3705225" y="2362200"/>
            <a:ext cx="28575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2773363" y="3346450"/>
            <a:ext cx="0" cy="2076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Freeform 6"/>
          <p:cNvSpPr>
            <a:spLocks/>
          </p:cNvSpPr>
          <p:nvPr/>
        </p:nvSpPr>
        <p:spPr bwMode="auto">
          <a:xfrm>
            <a:off x="1849438" y="4699000"/>
            <a:ext cx="4762" cy="723900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456"/>
              </a:cxn>
            </a:cxnLst>
            <a:rect l="0" t="0" r="r" b="b"/>
            <a:pathLst>
              <a:path w="3" h="456">
                <a:moveTo>
                  <a:pt x="3" y="0"/>
                </a:moveTo>
                <a:lnTo>
                  <a:pt x="0" y="456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 rot="-10800000">
            <a:off x="4648200" y="3352800"/>
            <a:ext cx="0" cy="2076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Freeform 8"/>
          <p:cNvSpPr>
            <a:spLocks/>
          </p:cNvSpPr>
          <p:nvPr/>
        </p:nvSpPr>
        <p:spPr bwMode="auto">
          <a:xfrm>
            <a:off x="5557838" y="4648200"/>
            <a:ext cx="4762" cy="757238"/>
          </a:xfrm>
          <a:custGeom>
            <a:avLst/>
            <a:gdLst/>
            <a:ahLst/>
            <a:cxnLst>
              <a:cxn ang="0">
                <a:pos x="0" y="477"/>
              </a:cxn>
              <a:cxn ang="0">
                <a:pos x="3" y="0"/>
              </a:cxn>
            </a:cxnLst>
            <a:rect l="0" t="0" r="r" b="b"/>
            <a:pathLst>
              <a:path w="3" h="477">
                <a:moveTo>
                  <a:pt x="0" y="477"/>
                </a:moveTo>
                <a:lnTo>
                  <a:pt x="3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843088" y="4829175"/>
            <a:ext cx="37099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776538" y="3538538"/>
            <a:ext cx="18684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971550" y="5310188"/>
            <a:ext cx="5510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971550" y="5233988"/>
            <a:ext cx="0" cy="176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6486525" y="5233988"/>
            <a:ext cx="0" cy="176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663700" y="5473700"/>
            <a:ext cx="3810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-2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5372100" y="5473700"/>
            <a:ext cx="4953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+2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311900" y="5486400"/>
            <a:ext cx="4699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+3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4457700" y="5486400"/>
            <a:ext cx="4953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+1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2578100" y="5486400"/>
            <a:ext cx="3810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-1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800100" y="5486400"/>
            <a:ext cx="3810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-3</a:t>
            </a:r>
          </a:p>
        </p:txBody>
      </p:sp>
      <p:grpSp>
        <p:nvGrpSpPr>
          <p:cNvPr id="46100" name="Group 20"/>
          <p:cNvGrpSpPr>
            <a:grpSpLocks/>
          </p:cNvGrpSpPr>
          <p:nvPr/>
        </p:nvGrpSpPr>
        <p:grpSpPr bwMode="auto">
          <a:xfrm>
            <a:off x="3552825" y="5486400"/>
            <a:ext cx="381000" cy="304800"/>
            <a:chOff x="2016" y="3888"/>
            <a:chExt cx="240" cy="192"/>
          </a:xfrm>
        </p:grpSpPr>
        <p:sp>
          <p:nvSpPr>
            <p:cNvPr id="46101" name="Text Box 21"/>
            <p:cNvSpPr txBox="1">
              <a:spLocks noChangeArrowheads="1"/>
            </p:cNvSpPr>
            <p:nvPr/>
          </p:nvSpPr>
          <p:spPr bwMode="auto">
            <a:xfrm>
              <a:off x="2016" y="3888"/>
              <a:ext cx="24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X</a:t>
              </a:r>
            </a:p>
          </p:txBody>
        </p:sp>
        <p:sp>
          <p:nvSpPr>
            <p:cNvPr id="46102" name="Line 22"/>
            <p:cNvSpPr>
              <a:spLocks noChangeShapeType="1"/>
            </p:cNvSpPr>
            <p:nvPr/>
          </p:nvSpPr>
          <p:spPr bwMode="auto">
            <a:xfrm>
              <a:off x="2056" y="3917"/>
              <a:ext cx="12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3708400" y="3225800"/>
            <a:ext cx="7620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0.683</a:t>
            </a: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3797300" y="45085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0.954</a:t>
            </a: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3822700" y="5003800"/>
            <a:ext cx="7620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0.997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5334000" y="1600200"/>
            <a:ext cx="16764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P(R &lt; 642) = 0.5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5346700" y="1943100"/>
            <a:ext cx="16002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P(R &gt; 642) = 0.5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5346700" y="2298700"/>
            <a:ext cx="22860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P(532 &lt; R &lt; 752) = 0.683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304800" y="1676400"/>
            <a:ext cx="2819400" cy="623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Mean: 		642 mm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Standard deviation: 	110 mm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334000" y="2628900"/>
            <a:ext cx="22860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P(422 &lt; R &lt; 862) = 0.954</a:t>
            </a:r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5346700" y="3009900"/>
            <a:ext cx="22860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P(312 &lt; R &lt; 972) = 0.997</a:t>
            </a:r>
          </a:p>
        </p:txBody>
      </p:sp>
      <p:sp>
        <p:nvSpPr>
          <p:cNvPr id="46112" name="Text Box 32"/>
          <p:cNvSpPr txBox="1">
            <a:spLocks noChangeArrowheads="1"/>
          </p:cNvSpPr>
          <p:nvPr/>
        </p:nvSpPr>
        <p:spPr bwMode="auto">
          <a:xfrm>
            <a:off x="990600" y="381000"/>
            <a:ext cx="70104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Flooding</a:t>
            </a:r>
          </a:p>
        </p:txBody>
      </p:sp>
      <p:sp>
        <p:nvSpPr>
          <p:cNvPr id="46113" name="Text Box 33"/>
          <p:cNvSpPr txBox="1">
            <a:spLocks noChangeArrowheads="1"/>
          </p:cNvSpPr>
          <p:nvPr/>
        </p:nvSpPr>
        <p:spPr bwMode="auto">
          <a:xfrm>
            <a:off x="3200400" y="11430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Frequency Analysis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Flooding</a:t>
            </a:r>
          </a:p>
        </p:txBody>
      </p:sp>
      <p:sp>
        <p:nvSpPr>
          <p:cNvPr id="38915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381000" y="1143000"/>
            <a:ext cx="7772400" cy="4495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/>
              <a:t>Unfortunately, a large amount of events is </a:t>
            </a:r>
            <a:r>
              <a:rPr lang="en-US" sz="2000" u="sng" smtClean="0">
                <a:solidFill>
                  <a:srgbClr val="FF0000"/>
                </a:solidFill>
              </a:rPr>
              <a:t>right skewed</a:t>
            </a:r>
            <a:r>
              <a:rPr lang="en-US" sz="2000" smtClean="0"/>
              <a:t>;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Magnitude of events are absolutely limited at the lower end and not at the upper end. The infrequent events of high magnitude cause the characteristic right-skew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The closer the mean to the absolute lower limit, the more skewed the distribution become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The longer the period of record, the greater the probability of infrequent events of high magnitude, the greater the skewness</a:t>
            </a:r>
          </a:p>
          <a:p>
            <a:pPr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Flooding</a:t>
            </a: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4267200" y="1447800"/>
            <a:ext cx="4725988" cy="2881313"/>
            <a:chOff x="719" y="1101"/>
            <a:chExt cx="4273" cy="2906"/>
          </a:xfrm>
        </p:grpSpPr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1295" y="2811"/>
              <a:ext cx="298" cy="54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1593" y="1727"/>
              <a:ext cx="299" cy="162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3" name="Rectangle 7"/>
            <p:cNvSpPr>
              <a:spLocks noChangeArrowheads="1"/>
            </p:cNvSpPr>
            <p:nvPr/>
          </p:nvSpPr>
          <p:spPr bwMode="auto">
            <a:xfrm>
              <a:off x="1892" y="2269"/>
              <a:ext cx="298" cy="108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4" name="Rectangle 8"/>
            <p:cNvSpPr>
              <a:spLocks noChangeArrowheads="1"/>
            </p:cNvSpPr>
            <p:nvPr/>
          </p:nvSpPr>
          <p:spPr bwMode="auto">
            <a:xfrm>
              <a:off x="2183" y="1389"/>
              <a:ext cx="299" cy="19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2482" y="2269"/>
              <a:ext cx="298" cy="108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2768" y="1930"/>
              <a:ext cx="298" cy="142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3066" y="2811"/>
              <a:ext cx="299" cy="54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3365" y="3217"/>
              <a:ext cx="298" cy="13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3663" y="3217"/>
              <a:ext cx="299" cy="13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3962" y="3015"/>
              <a:ext cx="299" cy="33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1" name="Line 15"/>
            <p:cNvSpPr>
              <a:spLocks noChangeShapeType="1"/>
            </p:cNvSpPr>
            <p:nvPr/>
          </p:nvSpPr>
          <p:spPr bwMode="auto">
            <a:xfrm flipV="1">
              <a:off x="1285" y="1118"/>
              <a:ext cx="0" cy="22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2" name="Line 16"/>
            <p:cNvSpPr>
              <a:spLocks noChangeShapeType="1"/>
            </p:cNvSpPr>
            <p:nvPr/>
          </p:nvSpPr>
          <p:spPr bwMode="auto">
            <a:xfrm>
              <a:off x="1290" y="3352"/>
              <a:ext cx="37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3" name="Line 17"/>
            <p:cNvSpPr>
              <a:spLocks noChangeShapeType="1"/>
            </p:cNvSpPr>
            <p:nvPr/>
          </p:nvSpPr>
          <p:spPr bwMode="auto">
            <a:xfrm flipH="1">
              <a:off x="1220" y="2630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4" name="Line 18"/>
            <p:cNvSpPr>
              <a:spLocks noChangeShapeType="1"/>
            </p:cNvSpPr>
            <p:nvPr/>
          </p:nvSpPr>
          <p:spPr bwMode="auto">
            <a:xfrm flipH="1">
              <a:off x="1220" y="2280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5" name="Line 19"/>
            <p:cNvSpPr>
              <a:spLocks noChangeShapeType="1"/>
            </p:cNvSpPr>
            <p:nvPr/>
          </p:nvSpPr>
          <p:spPr bwMode="auto">
            <a:xfrm flipH="1">
              <a:off x="1230" y="3352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6" name="Line 20"/>
            <p:cNvSpPr>
              <a:spLocks noChangeShapeType="1"/>
            </p:cNvSpPr>
            <p:nvPr/>
          </p:nvSpPr>
          <p:spPr bwMode="auto">
            <a:xfrm flipH="1">
              <a:off x="1220" y="1925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Line 21"/>
            <p:cNvSpPr>
              <a:spLocks noChangeShapeType="1"/>
            </p:cNvSpPr>
            <p:nvPr/>
          </p:nvSpPr>
          <p:spPr bwMode="auto">
            <a:xfrm flipH="1">
              <a:off x="1220" y="1558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22"/>
            <p:cNvSpPr>
              <a:spLocks noChangeShapeType="1"/>
            </p:cNvSpPr>
            <p:nvPr/>
          </p:nvSpPr>
          <p:spPr bwMode="auto">
            <a:xfrm flipH="1">
              <a:off x="1220" y="1203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23"/>
            <p:cNvSpPr>
              <a:spLocks noChangeShapeType="1"/>
            </p:cNvSpPr>
            <p:nvPr/>
          </p:nvSpPr>
          <p:spPr bwMode="auto">
            <a:xfrm flipH="1">
              <a:off x="1220" y="3002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Line 24"/>
            <p:cNvSpPr>
              <a:spLocks noChangeShapeType="1"/>
            </p:cNvSpPr>
            <p:nvPr/>
          </p:nvSpPr>
          <p:spPr bwMode="auto">
            <a:xfrm>
              <a:off x="1591" y="3358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Line 25"/>
            <p:cNvSpPr>
              <a:spLocks noChangeShapeType="1"/>
            </p:cNvSpPr>
            <p:nvPr/>
          </p:nvSpPr>
          <p:spPr bwMode="auto">
            <a:xfrm>
              <a:off x="1287" y="3355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Line 26"/>
            <p:cNvSpPr>
              <a:spLocks noChangeShapeType="1"/>
            </p:cNvSpPr>
            <p:nvPr/>
          </p:nvSpPr>
          <p:spPr bwMode="auto">
            <a:xfrm>
              <a:off x="1892" y="3352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3" name="Line 27"/>
            <p:cNvSpPr>
              <a:spLocks noChangeShapeType="1"/>
            </p:cNvSpPr>
            <p:nvPr/>
          </p:nvSpPr>
          <p:spPr bwMode="auto">
            <a:xfrm>
              <a:off x="2180" y="3358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4" name="Line 28"/>
            <p:cNvSpPr>
              <a:spLocks noChangeShapeType="1"/>
            </p:cNvSpPr>
            <p:nvPr/>
          </p:nvSpPr>
          <p:spPr bwMode="auto">
            <a:xfrm>
              <a:off x="2768" y="3355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5" name="Line 29"/>
            <p:cNvSpPr>
              <a:spLocks noChangeShapeType="1"/>
            </p:cNvSpPr>
            <p:nvPr/>
          </p:nvSpPr>
          <p:spPr bwMode="auto">
            <a:xfrm>
              <a:off x="2479" y="3355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6" name="Line 30"/>
            <p:cNvSpPr>
              <a:spLocks noChangeShapeType="1"/>
            </p:cNvSpPr>
            <p:nvPr/>
          </p:nvSpPr>
          <p:spPr bwMode="auto">
            <a:xfrm>
              <a:off x="3064" y="3352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7" name="Line 31"/>
            <p:cNvSpPr>
              <a:spLocks noChangeShapeType="1"/>
            </p:cNvSpPr>
            <p:nvPr/>
          </p:nvSpPr>
          <p:spPr bwMode="auto">
            <a:xfrm>
              <a:off x="3362" y="3355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8" name="Line 32"/>
            <p:cNvSpPr>
              <a:spLocks noChangeShapeType="1"/>
            </p:cNvSpPr>
            <p:nvPr/>
          </p:nvSpPr>
          <p:spPr bwMode="auto">
            <a:xfrm>
              <a:off x="3663" y="3358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9" name="Line 33"/>
            <p:cNvSpPr>
              <a:spLocks noChangeShapeType="1"/>
            </p:cNvSpPr>
            <p:nvPr/>
          </p:nvSpPr>
          <p:spPr bwMode="auto">
            <a:xfrm>
              <a:off x="3964" y="3352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0" name="Line 34"/>
            <p:cNvSpPr>
              <a:spLocks noChangeShapeType="1"/>
            </p:cNvSpPr>
            <p:nvPr/>
          </p:nvSpPr>
          <p:spPr bwMode="auto">
            <a:xfrm>
              <a:off x="4261" y="3355"/>
              <a:ext cx="0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1" name="Text Box 35"/>
            <p:cNvSpPr txBox="1">
              <a:spLocks noChangeArrowheads="1"/>
            </p:cNvSpPr>
            <p:nvPr/>
          </p:nvSpPr>
          <p:spPr bwMode="auto">
            <a:xfrm>
              <a:off x="1061" y="3221"/>
              <a:ext cx="166" cy="2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39972" name="Text Box 36"/>
            <p:cNvSpPr txBox="1">
              <a:spLocks noChangeArrowheads="1"/>
            </p:cNvSpPr>
            <p:nvPr/>
          </p:nvSpPr>
          <p:spPr bwMode="auto">
            <a:xfrm>
              <a:off x="1081" y="2873"/>
              <a:ext cx="166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2</a:t>
              </a:r>
            </a:p>
          </p:txBody>
        </p:sp>
        <p:sp>
          <p:nvSpPr>
            <p:cNvPr id="39973" name="Text Box 37"/>
            <p:cNvSpPr txBox="1">
              <a:spLocks noChangeArrowheads="1"/>
            </p:cNvSpPr>
            <p:nvPr/>
          </p:nvSpPr>
          <p:spPr bwMode="auto">
            <a:xfrm>
              <a:off x="1081" y="2496"/>
              <a:ext cx="166" cy="2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4</a:t>
              </a:r>
            </a:p>
          </p:txBody>
        </p:sp>
        <p:sp>
          <p:nvSpPr>
            <p:cNvPr id="39974" name="Text Box 38"/>
            <p:cNvSpPr txBox="1">
              <a:spLocks noChangeArrowheads="1"/>
            </p:cNvSpPr>
            <p:nvPr/>
          </p:nvSpPr>
          <p:spPr bwMode="auto">
            <a:xfrm>
              <a:off x="1085" y="2156"/>
              <a:ext cx="167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6</a:t>
              </a:r>
            </a:p>
          </p:txBody>
        </p:sp>
        <p:sp>
          <p:nvSpPr>
            <p:cNvPr id="39975" name="Text Box 39"/>
            <p:cNvSpPr txBox="1">
              <a:spLocks noChangeArrowheads="1"/>
            </p:cNvSpPr>
            <p:nvPr/>
          </p:nvSpPr>
          <p:spPr bwMode="auto">
            <a:xfrm>
              <a:off x="1041" y="1453"/>
              <a:ext cx="357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10</a:t>
              </a:r>
            </a:p>
          </p:txBody>
        </p:sp>
        <p:sp>
          <p:nvSpPr>
            <p:cNvPr id="39976" name="Text Box 40"/>
            <p:cNvSpPr txBox="1">
              <a:spLocks noChangeArrowheads="1"/>
            </p:cNvSpPr>
            <p:nvPr/>
          </p:nvSpPr>
          <p:spPr bwMode="auto">
            <a:xfrm>
              <a:off x="1085" y="1794"/>
              <a:ext cx="167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9977" name="Text Box 41"/>
            <p:cNvSpPr txBox="1">
              <a:spLocks noChangeArrowheads="1"/>
            </p:cNvSpPr>
            <p:nvPr/>
          </p:nvSpPr>
          <p:spPr bwMode="auto">
            <a:xfrm>
              <a:off x="1042" y="1101"/>
              <a:ext cx="357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12</a:t>
              </a:r>
            </a:p>
          </p:txBody>
        </p:sp>
        <p:sp>
          <p:nvSpPr>
            <p:cNvPr id="39978" name="Text Box 42"/>
            <p:cNvSpPr txBox="1">
              <a:spLocks noChangeArrowheads="1"/>
            </p:cNvSpPr>
            <p:nvPr/>
          </p:nvSpPr>
          <p:spPr bwMode="auto">
            <a:xfrm>
              <a:off x="1440" y="3392"/>
              <a:ext cx="357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500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39979" name="Text Box 43"/>
            <p:cNvSpPr txBox="1">
              <a:spLocks noChangeArrowheads="1"/>
            </p:cNvSpPr>
            <p:nvPr/>
          </p:nvSpPr>
          <p:spPr bwMode="auto">
            <a:xfrm>
              <a:off x="1738" y="3392"/>
              <a:ext cx="357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550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39980" name="Text Box 44"/>
            <p:cNvSpPr txBox="1">
              <a:spLocks noChangeArrowheads="1"/>
            </p:cNvSpPr>
            <p:nvPr/>
          </p:nvSpPr>
          <p:spPr bwMode="auto">
            <a:xfrm>
              <a:off x="2037" y="3392"/>
              <a:ext cx="357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600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39981" name="Text Box 45"/>
            <p:cNvSpPr txBox="1">
              <a:spLocks noChangeArrowheads="1"/>
            </p:cNvSpPr>
            <p:nvPr/>
          </p:nvSpPr>
          <p:spPr bwMode="auto">
            <a:xfrm>
              <a:off x="2319" y="3405"/>
              <a:ext cx="359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650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39982" name="Text Box 46"/>
            <p:cNvSpPr txBox="1">
              <a:spLocks noChangeArrowheads="1"/>
            </p:cNvSpPr>
            <p:nvPr/>
          </p:nvSpPr>
          <p:spPr bwMode="auto">
            <a:xfrm>
              <a:off x="2637" y="3405"/>
              <a:ext cx="358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700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39983" name="Text Box 47"/>
            <p:cNvSpPr txBox="1">
              <a:spLocks noChangeArrowheads="1"/>
            </p:cNvSpPr>
            <p:nvPr/>
          </p:nvSpPr>
          <p:spPr bwMode="auto">
            <a:xfrm>
              <a:off x="2917" y="3392"/>
              <a:ext cx="358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750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39984" name="Text Box 48"/>
            <p:cNvSpPr txBox="1">
              <a:spLocks noChangeArrowheads="1"/>
            </p:cNvSpPr>
            <p:nvPr/>
          </p:nvSpPr>
          <p:spPr bwMode="auto">
            <a:xfrm>
              <a:off x="3216" y="3387"/>
              <a:ext cx="358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800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39985" name="Text Box 49"/>
            <p:cNvSpPr txBox="1">
              <a:spLocks noChangeArrowheads="1"/>
            </p:cNvSpPr>
            <p:nvPr/>
          </p:nvSpPr>
          <p:spPr bwMode="auto">
            <a:xfrm>
              <a:off x="3529" y="3392"/>
              <a:ext cx="358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850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39986" name="Text Box 50"/>
            <p:cNvSpPr txBox="1">
              <a:spLocks noChangeArrowheads="1"/>
            </p:cNvSpPr>
            <p:nvPr/>
          </p:nvSpPr>
          <p:spPr bwMode="auto">
            <a:xfrm>
              <a:off x="3828" y="3392"/>
              <a:ext cx="357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900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39987" name="Text Box 51"/>
            <p:cNvSpPr txBox="1">
              <a:spLocks noChangeArrowheads="1"/>
            </p:cNvSpPr>
            <p:nvPr/>
          </p:nvSpPr>
          <p:spPr bwMode="auto">
            <a:xfrm>
              <a:off x="1140" y="3392"/>
              <a:ext cx="358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450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39988" name="Text Box 52"/>
            <p:cNvSpPr txBox="1">
              <a:spLocks noChangeArrowheads="1"/>
            </p:cNvSpPr>
            <p:nvPr/>
          </p:nvSpPr>
          <p:spPr bwMode="auto">
            <a:xfrm>
              <a:off x="4126" y="3392"/>
              <a:ext cx="358" cy="2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950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39989" name="Text Box 53"/>
            <p:cNvSpPr txBox="1">
              <a:spLocks noChangeArrowheads="1"/>
            </p:cNvSpPr>
            <p:nvPr/>
          </p:nvSpPr>
          <p:spPr bwMode="auto">
            <a:xfrm>
              <a:off x="1918" y="3730"/>
              <a:ext cx="1731" cy="2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Rainfall classes (mm)</a:t>
              </a:r>
            </a:p>
          </p:txBody>
        </p:sp>
        <p:sp>
          <p:nvSpPr>
            <p:cNvPr id="39990" name="Text Box 54"/>
            <p:cNvSpPr txBox="1">
              <a:spLocks noChangeArrowheads="1"/>
            </p:cNvSpPr>
            <p:nvPr/>
          </p:nvSpPr>
          <p:spPr bwMode="auto">
            <a:xfrm rot="-5400000">
              <a:off x="336" y="2011"/>
              <a:ext cx="1013" cy="24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Frequency</a:t>
              </a:r>
            </a:p>
          </p:txBody>
        </p:sp>
        <p:sp>
          <p:nvSpPr>
            <p:cNvPr id="39991" name="Freeform 55"/>
            <p:cNvSpPr>
              <a:spLocks/>
            </p:cNvSpPr>
            <p:nvPr/>
          </p:nvSpPr>
          <p:spPr bwMode="auto">
            <a:xfrm>
              <a:off x="1296" y="1218"/>
              <a:ext cx="3513" cy="2137"/>
            </a:xfrm>
            <a:custGeom>
              <a:avLst/>
              <a:gdLst/>
              <a:ahLst/>
              <a:cxnLst>
                <a:cxn ang="0">
                  <a:pos x="0" y="2101"/>
                </a:cxn>
                <a:cxn ang="0">
                  <a:pos x="158" y="1497"/>
                </a:cxn>
                <a:cxn ang="0">
                  <a:pos x="258" y="940"/>
                </a:cxn>
                <a:cxn ang="0">
                  <a:pos x="359" y="611"/>
                </a:cxn>
                <a:cxn ang="0">
                  <a:pos x="789" y="35"/>
                </a:cxn>
                <a:cxn ang="0">
                  <a:pos x="1483" y="821"/>
                </a:cxn>
                <a:cxn ang="0">
                  <a:pos x="1813" y="1278"/>
                </a:cxn>
                <a:cxn ang="0">
                  <a:pos x="2151" y="1717"/>
                </a:cxn>
                <a:cxn ang="0">
                  <a:pos x="2480" y="1991"/>
                </a:cxn>
                <a:cxn ang="0">
                  <a:pos x="2874" y="2037"/>
                </a:cxn>
                <a:cxn ang="0">
                  <a:pos x="3513" y="2137"/>
                </a:cxn>
              </a:cxnLst>
              <a:rect l="0" t="0" r="r" b="b"/>
              <a:pathLst>
                <a:path w="3513" h="2137">
                  <a:moveTo>
                    <a:pt x="0" y="2101"/>
                  </a:moveTo>
                  <a:cubicBezTo>
                    <a:pt x="26" y="2000"/>
                    <a:pt x="115" y="1690"/>
                    <a:pt x="158" y="1497"/>
                  </a:cubicBezTo>
                  <a:cubicBezTo>
                    <a:pt x="201" y="1304"/>
                    <a:pt x="224" y="1088"/>
                    <a:pt x="258" y="940"/>
                  </a:cubicBezTo>
                  <a:cubicBezTo>
                    <a:pt x="292" y="792"/>
                    <a:pt x="270" y="762"/>
                    <a:pt x="359" y="611"/>
                  </a:cubicBezTo>
                  <a:cubicBezTo>
                    <a:pt x="448" y="460"/>
                    <a:pt x="602" y="0"/>
                    <a:pt x="789" y="35"/>
                  </a:cubicBezTo>
                  <a:cubicBezTo>
                    <a:pt x="976" y="70"/>
                    <a:pt x="1312" y="614"/>
                    <a:pt x="1483" y="821"/>
                  </a:cubicBezTo>
                  <a:cubicBezTo>
                    <a:pt x="1654" y="1028"/>
                    <a:pt x="1702" y="1129"/>
                    <a:pt x="1813" y="1278"/>
                  </a:cubicBezTo>
                  <a:cubicBezTo>
                    <a:pt x="1924" y="1427"/>
                    <a:pt x="2040" y="1598"/>
                    <a:pt x="2151" y="1717"/>
                  </a:cubicBezTo>
                  <a:cubicBezTo>
                    <a:pt x="2262" y="1836"/>
                    <a:pt x="2360" y="1938"/>
                    <a:pt x="2480" y="1991"/>
                  </a:cubicBezTo>
                  <a:cubicBezTo>
                    <a:pt x="2600" y="2044"/>
                    <a:pt x="2702" y="2013"/>
                    <a:pt x="2874" y="2037"/>
                  </a:cubicBezTo>
                  <a:cubicBezTo>
                    <a:pt x="3046" y="2061"/>
                    <a:pt x="3380" y="2116"/>
                    <a:pt x="3513" y="2137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92" name="Rectangle 56"/>
          <p:cNvSpPr>
            <a:spLocks noChangeArrowheads="1"/>
          </p:cNvSpPr>
          <p:nvPr/>
        </p:nvSpPr>
        <p:spPr bwMode="auto">
          <a:xfrm>
            <a:off x="457200" y="1371600"/>
            <a:ext cx="4267200" cy="3749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1775" indent="-231775">
              <a:buFontTx/>
              <a:buChar char="•"/>
            </a:pPr>
            <a:r>
              <a:rPr lang="en-US" sz="2000" b="1">
                <a:latin typeface="Arial" charset="0"/>
              </a:rPr>
              <a:t>The shorter the time interval of recording, the greater the probability of recording infrequent events of high magnitude, the greater the skewness</a:t>
            </a:r>
          </a:p>
          <a:p>
            <a:pPr marL="231775" indent="-231775">
              <a:buFontTx/>
              <a:buChar char="•"/>
            </a:pPr>
            <a:endParaRPr lang="en-US" sz="2000" b="1">
              <a:latin typeface="Arial" charset="0"/>
            </a:endParaRPr>
          </a:p>
          <a:p>
            <a:pPr marL="231775" indent="-231775">
              <a:buFontTx/>
              <a:buChar char="•"/>
            </a:pPr>
            <a:r>
              <a:rPr lang="en-US" sz="2000" b="1">
                <a:latin typeface="Arial" charset="0"/>
              </a:rPr>
              <a:t>Other physical principles tend to produce skewed frequency distributions: e.g. drainage basin size versus size of high intensity thunderstorms.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Flooding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51816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u="sng" smtClean="0"/>
              <a:t>Solution to right-skewness</a:t>
            </a:r>
            <a:r>
              <a:rPr lang="en-US" sz="2000" smtClean="0"/>
              <a:t>: </a:t>
            </a:r>
          </a:p>
          <a:p>
            <a:pPr marL="609600" indent="-609600">
              <a:lnSpc>
                <a:spcPct val="80000"/>
              </a:lnSpc>
            </a:pPr>
            <a:endParaRPr lang="en-US" sz="20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smtClean="0"/>
              <a:t>Use Extreme Value transform (other names: Double exponential transform or Gumbel transformation):</a:t>
            </a:r>
          </a:p>
          <a:p>
            <a:pPr marL="609600" indent="-609600">
              <a:lnSpc>
                <a:spcPct val="80000"/>
              </a:lnSpc>
            </a:pPr>
            <a:endParaRPr lang="en-US" sz="2000" smtClean="0"/>
          </a:p>
          <a:p>
            <a:pPr marL="609600" indent="-609600">
              <a:lnSpc>
                <a:spcPct val="80000"/>
              </a:lnSpc>
            </a:pPr>
            <a:endParaRPr lang="en-US" sz="2000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Rank the values from the smallest to the largest value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000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Calculate the cumulative probabilities: </a:t>
            </a:r>
            <a:r>
              <a:rPr lang="en-US" sz="2000" smtClean="0">
                <a:solidFill>
                  <a:srgbClr val="FF0000"/>
                </a:solidFill>
              </a:rPr>
              <a:t>P=R/(N+1)*100%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00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Plot the values against the cumulative probability on probability paper and draw a straight line (best fit) through the points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000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From the line, estimate the standard deviation and mean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000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000" smtClean="0"/>
              <a:t>Estimate all other required probabilities versus values</a:t>
            </a:r>
          </a:p>
          <a:p>
            <a:pPr marL="609600" indent="-609600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Flooding</a:t>
            </a:r>
          </a:p>
        </p:txBody>
      </p:sp>
      <p:pic>
        <p:nvPicPr>
          <p:cNvPr id="36871" name="Picture 7" descr="voorbeeld dataset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1600200"/>
            <a:ext cx="4267200" cy="2774950"/>
          </a:xfrm>
        </p:spPr>
      </p:pic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1066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en-GB" sz="2400" b="1">
                <a:latin typeface="Arial" charset="0"/>
              </a:rPr>
              <a:t>Extreme value distribution by Gumbel method</a:t>
            </a:r>
            <a:endParaRPr lang="en-US" sz="2400">
              <a:latin typeface="Arial" charset="0"/>
            </a:endParaRPr>
          </a:p>
        </p:txBody>
      </p:sp>
      <p:pic>
        <p:nvPicPr>
          <p:cNvPr id="36873" name="Picture 9" descr="gumbel graph"/>
          <p:cNvPicPr>
            <a:picLocks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495800" y="3962400"/>
            <a:ext cx="4495800" cy="2776538"/>
          </a:xfrm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Flooding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0" y="1066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latin typeface="Arial" charset="0"/>
              </a:rPr>
              <a:t>Intensity-duration-frequency relationships</a:t>
            </a:r>
            <a:endParaRPr lang="en-US" sz="2400" b="1">
              <a:latin typeface="Arial" charset="0"/>
            </a:endParaRPr>
          </a:p>
        </p:txBody>
      </p:sp>
      <p:pic>
        <p:nvPicPr>
          <p:cNvPr id="37895" name="Picture 7" descr="IDF curves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600200"/>
            <a:ext cx="4876800" cy="3992563"/>
          </a:xfrm>
          <a:ln/>
        </p:spPr>
      </p:pic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990600" y="5791200"/>
            <a:ext cx="693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IDF curves are calculated for a certain station and it cannot be extrapolated to other areas.</a:t>
            </a:r>
            <a:endParaRPr lang="en-US" sz="1800" b="1">
              <a:latin typeface="Arial" charset="0"/>
            </a:endParaRP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152400" y="2438400"/>
            <a:ext cx="1143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Intensity</a:t>
            </a: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1295400" y="2667000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7239000" y="4648200"/>
            <a:ext cx="1143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Duration</a:t>
            </a:r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5562600" y="4876800"/>
            <a:ext cx="16764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371600"/>
            <a:ext cx="502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5867400" y="2054225"/>
            <a:ext cx="3187700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 sz="3200">
                <a:latin typeface="Arial" charset="0"/>
              </a:rPr>
              <a:t>Per day</a:t>
            </a:r>
          </a:p>
          <a:p>
            <a:endParaRPr lang="nl-NL" sz="3200">
              <a:latin typeface="Arial" charset="0"/>
            </a:endParaRPr>
          </a:p>
          <a:p>
            <a:r>
              <a:rPr lang="nl-NL" sz="3200">
                <a:latin typeface="Arial" charset="0"/>
              </a:rPr>
              <a:t>0.5</a:t>
            </a:r>
          </a:p>
          <a:p>
            <a:r>
              <a:rPr lang="nl-NL" sz="3200">
                <a:latin typeface="Arial" charset="0"/>
              </a:rPr>
              <a:t>4</a:t>
            </a:r>
          </a:p>
          <a:p>
            <a:r>
              <a:rPr lang="nl-NL" sz="3200">
                <a:latin typeface="Arial" charset="0"/>
              </a:rPr>
              <a:t>36</a:t>
            </a:r>
          </a:p>
          <a:p>
            <a:r>
              <a:rPr lang="nl-NL" sz="3200">
                <a:latin typeface="Arial" charset="0"/>
              </a:rPr>
              <a:t>360 </a:t>
            </a:r>
            <a:r>
              <a:rPr lang="nl-NL" sz="1600">
                <a:latin typeface="Arial" charset="0"/>
              </a:rPr>
              <a:t>(every 4 minutes….)</a:t>
            </a:r>
          </a:p>
          <a:p>
            <a:endParaRPr lang="nl-NL" sz="800">
              <a:latin typeface="Arial" charset="0"/>
            </a:endParaRPr>
          </a:p>
          <a:p>
            <a:r>
              <a:rPr lang="nl-NL" sz="3200">
                <a:latin typeface="Arial" charset="0"/>
              </a:rPr>
              <a:t>3600 </a:t>
            </a:r>
            <a:r>
              <a:rPr lang="nl-NL" sz="1600">
                <a:latin typeface="Arial" charset="0"/>
              </a:rPr>
              <a:t>(every 24 seconds….)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Earthquakes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295400"/>
            <a:ext cx="8077200" cy="52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352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Earthquakes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Earthquakes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7772400" cy="533400"/>
          </a:xfrm>
        </p:spPr>
        <p:txBody>
          <a:bodyPr/>
          <a:lstStyle/>
          <a:p>
            <a:pPr algn="just"/>
            <a:r>
              <a:rPr lang="en-AU" sz="2400" smtClean="0"/>
              <a:t>The Gutenberg-Richter Relation</a:t>
            </a:r>
          </a:p>
          <a:p>
            <a:pPr algn="just"/>
            <a:endParaRPr lang="en-AU" sz="2400" smtClean="0"/>
          </a:p>
          <a:p>
            <a:pPr algn="just"/>
            <a:endParaRPr lang="en-AU" sz="2400" smtClean="0"/>
          </a:p>
        </p:txBody>
      </p:sp>
      <p:pic>
        <p:nvPicPr>
          <p:cNvPr id="60420" name="Picture 4" descr="eq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1752600"/>
            <a:ext cx="4495800" cy="3414713"/>
          </a:xfrm>
          <a:noFill/>
        </p:spPr>
      </p:pic>
      <p:pic>
        <p:nvPicPr>
          <p:cNvPr id="60421" name="Picture 5" descr="excel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495800" y="1752600"/>
            <a:ext cx="4648200" cy="2987675"/>
          </a:xfrm>
          <a:noFill/>
        </p:spPr>
      </p:pic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152400" y="4800600"/>
            <a:ext cx="8991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latin typeface="Arial" charset="0"/>
              </a:rPr>
              <a:t>						log N(M) = </a:t>
            </a:r>
            <a:r>
              <a:rPr lang="en-GB" sz="2000" i="1">
                <a:latin typeface="Arial" charset="0"/>
              </a:rPr>
              <a:t>a – b</a:t>
            </a:r>
            <a:r>
              <a:rPr lang="en-GB" sz="2000">
                <a:latin typeface="Arial" charset="0"/>
              </a:rPr>
              <a:t>M</a:t>
            </a:r>
          </a:p>
          <a:p>
            <a:pPr>
              <a:spcBef>
                <a:spcPct val="50000"/>
              </a:spcBef>
            </a:pPr>
            <a:endParaRPr lang="en-GB" sz="20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sz="2000">
                <a:latin typeface="Arial" charset="0"/>
              </a:rPr>
              <a:t>Gutenberg-Richter plots are made for various data sets all over the world, and most of them end up having a </a:t>
            </a:r>
            <a:r>
              <a:rPr lang="en-GB" sz="2000" b="1" i="1">
                <a:latin typeface="Arial" charset="0"/>
              </a:rPr>
              <a:t>b</a:t>
            </a:r>
            <a:r>
              <a:rPr lang="en-GB" sz="2000" b="1">
                <a:latin typeface="Arial" charset="0"/>
              </a:rPr>
              <a:t> value</a:t>
            </a:r>
            <a:r>
              <a:rPr lang="en-GB" sz="2000">
                <a:latin typeface="Arial" charset="0"/>
              </a:rPr>
              <a:t> very close to 1, usually slightly less.</a:t>
            </a:r>
            <a:r>
              <a:rPr lang="en-US" sz="200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914400" y="304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endParaRPr lang="en-US" sz="2800">
              <a:solidFill>
                <a:schemeClr val="bg1"/>
              </a:solidFill>
              <a:latin typeface="Arial" charset="0"/>
            </a:endParaRPr>
          </a:p>
          <a:p>
            <a:pPr algn="ctr" eaLnBrk="0" hangingPunct="0"/>
            <a:r>
              <a:rPr lang="en-US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Extreme Events</a:t>
            </a:r>
          </a:p>
        </p:txBody>
      </p:sp>
      <p:pic>
        <p:nvPicPr>
          <p:cNvPr id="30723" name="Picture 3" descr="gare_montparnas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25938" y="1371600"/>
            <a:ext cx="4117975" cy="5105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0" y="1219200"/>
            <a:ext cx="41148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/>
              <a:t>“Man can believe the impossible.  But man can never believe the improbable.”</a:t>
            </a:r>
          </a:p>
          <a:p>
            <a:pPr eaLnBrk="0" hangingPunct="0"/>
            <a:r>
              <a:rPr lang="en-US" sz="2000"/>
              <a:t>		- Oscar Wilde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-1219200" y="6400800"/>
            <a:ext cx="51704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latin typeface="Arial" charset="0"/>
              </a:rPr>
              <a:t>Linda O. Mearns NCAR/ICTP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0" y="3429000"/>
            <a:ext cx="3962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/>
              <a:t>“It seems that the rivers know the [extreme value] theory.  It only remains to convince the engineers of the validity of this analysis.”</a:t>
            </a:r>
          </a:p>
          <a:p>
            <a:pPr algn="ctr" eaLnBrk="0" hangingPunct="0"/>
            <a:r>
              <a:rPr lang="en-US" sz="2000"/>
              <a:t>		–E. J.  Gumbel</a:t>
            </a:r>
            <a:r>
              <a:rPr lang="en-US" sz="24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ISL 2004 </a:t>
            </a:r>
          </a:p>
        </p:txBody>
      </p:sp>
      <p:sp>
        <p:nvSpPr>
          <p:cNvPr id="98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 of FA exercise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The objective of this exercise is to practice different methods of frequency analysis for floods and for earthquakes and to gain insight in magnitude – frequency relationship.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Keep in mind that the methods presented in this exercise are just a selection of all existing methods.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GB" altLang="ja-JP" sz="2400" smtClean="0">
                <a:ea typeface="ＭＳ Ｐゴシック" charset="-128"/>
              </a:rPr>
              <a:t>In this exercise ILWIS is not being used. 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81000" y="6553200"/>
            <a:ext cx="4800600" cy="30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defRPr/>
            </a:pPr>
            <a:r>
              <a:rPr lang="en-GB" sz="1000">
                <a:latin typeface="+mn-lt"/>
                <a:cs typeface="+mn-cs"/>
              </a:rPr>
              <a:t>ISL 2004 </a:t>
            </a:r>
          </a:p>
        </p:txBody>
      </p:sp>
      <p:sp>
        <p:nvSpPr>
          <p:cNvPr id="984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M-F relationship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ja-JP" sz="1800" smtClean="0">
                <a:ea typeface="ＭＳ Ｐゴシック" charset="-128"/>
              </a:rPr>
              <a:t>Magnitude-frequency relationship is a relationship where events with a smaller magnitude happen more often than events with large magnitudes. </a:t>
            </a:r>
          </a:p>
          <a:p>
            <a:pPr>
              <a:lnSpc>
                <a:spcPct val="80000"/>
              </a:lnSpc>
            </a:pPr>
            <a:endParaRPr lang="en-US" altLang="ja-JP" sz="1800" b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US" altLang="ja-JP" sz="1800" smtClean="0">
                <a:ea typeface="ＭＳ Ｐゴシック" charset="-128"/>
              </a:rPr>
              <a:t>Magnitude</a:t>
            </a:r>
            <a:r>
              <a:rPr lang="en-US" altLang="ja-JP" sz="1800" b="0" smtClean="0">
                <a:ea typeface="ＭＳ Ｐゴシック" charset="-128"/>
              </a:rPr>
              <a:t> is related to the amount of energy released during the hazardous event, or refers to the size of the hazard. </a:t>
            </a:r>
          </a:p>
          <a:p>
            <a:pPr>
              <a:lnSpc>
                <a:spcPct val="80000"/>
              </a:lnSpc>
            </a:pPr>
            <a:endParaRPr lang="en-US" altLang="ja-JP" sz="1800" b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US" altLang="ja-JP" sz="1800" smtClean="0">
                <a:ea typeface="ＭＳ Ｐゴシック" charset="-128"/>
              </a:rPr>
              <a:t>Frequency</a:t>
            </a:r>
            <a:r>
              <a:rPr lang="en-US" altLang="ja-JP" sz="1800" b="0" smtClean="0">
                <a:ea typeface="ＭＳ Ｐゴシック" charset="-128"/>
              </a:rPr>
              <a:t> is the (temporal) probability that a hazardous event with a given magnitude occurs in a certain area in a given period of time.</a:t>
            </a:r>
            <a:endParaRPr lang="en-GB" altLang="ja-JP" sz="1800" b="0" smtClean="0">
              <a:ea typeface="ＭＳ Ｐゴシック" charset="-128"/>
            </a:endParaRPr>
          </a:p>
        </p:txBody>
      </p:sp>
      <p:pic>
        <p:nvPicPr>
          <p:cNvPr id="21518" name="Picture 14" descr="magfreq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676400" y="3886200"/>
            <a:ext cx="5715000" cy="2792413"/>
          </a:xfr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81000" y="6553200"/>
            <a:ext cx="4800600" cy="30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defRPr/>
            </a:pPr>
            <a:r>
              <a:rPr lang="en-GB" sz="1000">
                <a:latin typeface="+mn-lt"/>
                <a:cs typeface="+mn-cs"/>
              </a:rPr>
              <a:t>ISL 2004 </a:t>
            </a:r>
          </a:p>
        </p:txBody>
      </p:sp>
      <p:sp>
        <p:nvSpPr>
          <p:cNvPr id="984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M-F relationship</a:t>
            </a:r>
          </a:p>
        </p:txBody>
      </p:sp>
      <p:sp>
        <p:nvSpPr>
          <p:cNvPr id="24701" name="Rectangle 12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The M – F relationship does hold true for many different disaster types, but as can be seen in the table, not for all:</a:t>
            </a:r>
          </a:p>
        </p:txBody>
      </p:sp>
      <p:graphicFrame>
        <p:nvGraphicFramePr>
          <p:cNvPr id="24706" name="Group 130"/>
          <p:cNvGraphicFramePr>
            <a:graphicFrameLocks noGrp="1"/>
          </p:cNvGraphicFramePr>
          <p:nvPr>
            <p:ph sz="half" idx="2"/>
          </p:nvPr>
        </p:nvGraphicFramePr>
        <p:xfrm>
          <a:off x="685800" y="2286000"/>
          <a:ext cx="7772400" cy="3409950"/>
        </p:xfrm>
        <a:graphic>
          <a:graphicData uri="http://schemas.openxmlformats.org/drawingml/2006/table">
            <a:tbl>
              <a:tblPr/>
              <a:tblGrid>
                <a:gridCol w="1631950"/>
                <a:gridCol w="1554163"/>
                <a:gridCol w="2098675"/>
                <a:gridCol w="248761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Disaster type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Occurrence possible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 - F relationship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Hydro-meteorological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Lightning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Hailstorm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Tornado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Intense rainstorm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Flood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Cyclone/ Hurricane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Snow avalanche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Drought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(part of the year)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(storm period)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 pitchFamily="18" charset="0"/>
                        </a:rPr>
                        <a:t>“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tornado season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 pitchFamily="18" charset="0"/>
                        </a:rPr>
                        <a:t>”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(rainfall period)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(rainfall period)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(cyclone season)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(winter)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(dry period)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sv-S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Random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sv-S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Poisson , gamma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sv-S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Negative binomial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sv-S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Poisson, Gumbel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sv-S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gamma, log-normal, Gumbel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Irregular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sv-S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Poisson, gamma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Binomial , gamma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Environmental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Forest fire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Crop disease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Desertification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Technological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(dry period)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(growing season)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Progressive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Continuous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Random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Irregular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Progressive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Irregular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sv-S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Geological</a:t>
                      </a:r>
                      <a:endParaRPr kumimoji="0" lang="sv-S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Earthquake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Landslide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Tsunami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Subsidence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Volcanic eruption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Coastal erosion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Continuous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(rainfall period)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Continuous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Continuous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Intermittent (magma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chamber)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Seasonal (storm period)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Log-normal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Poisson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sv-S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Random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Sudden or progressive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Irregular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-457200" algn="l"/>
                          <a:tab pos="0" algn="l"/>
                          <a:tab pos="377825" algn="l"/>
                          <a:tab pos="703263" algn="l"/>
                          <a:tab pos="973138" algn="l"/>
                          <a:tab pos="1298575" algn="l"/>
                          <a:tab pos="18288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Exponential , gamma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F"/>
                    </a:solidFill>
                  </a:tcPr>
                </a:tc>
              </a:tr>
            </a:tbl>
          </a:graphicData>
        </a:graphic>
      </p:graphicFrame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1506538"/>
            <a:ext cx="9144000" cy="0"/>
          </a:xfrm>
          <a:prstGeom prst="rect">
            <a:avLst/>
          </a:prstGeom>
          <a:solidFill>
            <a:srgbClr val="DD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Flooding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smtClean="0"/>
              <a:t>Return period/exceeding probability</a:t>
            </a:r>
          </a:p>
          <a:p>
            <a:pPr algn="just"/>
            <a:endParaRPr lang="en-GB" sz="2400" smtClean="0"/>
          </a:p>
          <a:p>
            <a:pPr algn="just"/>
            <a:r>
              <a:rPr lang="en-GB" sz="2400" smtClean="0"/>
              <a:t>Extreme value distribution by Gumbel method</a:t>
            </a:r>
          </a:p>
          <a:p>
            <a:pPr algn="just"/>
            <a:endParaRPr lang="en-GB" sz="2400" smtClean="0"/>
          </a:p>
          <a:p>
            <a:pPr algn="just"/>
            <a:r>
              <a:rPr lang="en-GB" sz="2400" smtClean="0"/>
              <a:t>Intensity-duration-frequency relationships</a:t>
            </a:r>
            <a:r>
              <a:rPr lang="en-US" sz="2400" smtClean="0"/>
              <a:t> </a:t>
            </a:r>
            <a:endParaRPr lang="en-AU" sz="2400" b="0" smtClean="0"/>
          </a:p>
          <a:p>
            <a:endParaRPr lang="en-US" sz="2400" smtClean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5257800" y="1797050"/>
            <a:ext cx="3657600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nl-NL" sz="1600">
                <a:latin typeface="Arial" charset="0"/>
              </a:rPr>
              <a:t>What is the return period of a rain event over a 100 mm/day ?</a:t>
            </a:r>
            <a:endParaRPr lang="en-GB" sz="1600">
              <a:latin typeface="Arial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2819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nl-NL" sz="1400">
                <a:latin typeface="Arial" charset="0"/>
              </a:rPr>
              <a:t>Maximum daily preciptation (mm)</a:t>
            </a:r>
            <a:endParaRPr lang="en-GB" sz="1400">
              <a:latin typeface="Arial" charset="0"/>
            </a:endParaRPr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457200" y="1797050"/>
          <a:ext cx="4524375" cy="3676650"/>
        </p:xfrm>
        <a:graphic>
          <a:graphicData uri="http://schemas.openxmlformats.org/presentationml/2006/ole">
            <p:oleObj spid="_x0000_s49157" name="Werkblad" r:id="rId3" imgW="4524836" imgH="3677107" progId="Excel.Sheet.8">
              <p:embed/>
            </p:oleObj>
          </a:graphicData>
        </a:graphic>
      </p:graphicFrame>
      <p:grpSp>
        <p:nvGrpSpPr>
          <p:cNvPr id="49158" name="Group 6"/>
          <p:cNvGrpSpPr>
            <a:grpSpLocks/>
          </p:cNvGrpSpPr>
          <p:nvPr/>
        </p:nvGrpSpPr>
        <p:grpSpPr bwMode="auto">
          <a:xfrm>
            <a:off x="1228725" y="2149475"/>
            <a:ext cx="7496175" cy="2971800"/>
            <a:chOff x="774" y="1134"/>
            <a:chExt cx="4722" cy="1872"/>
          </a:xfrm>
        </p:grpSpPr>
        <p:grpSp>
          <p:nvGrpSpPr>
            <p:cNvPr id="49159" name="Group 7"/>
            <p:cNvGrpSpPr>
              <a:grpSpLocks/>
            </p:cNvGrpSpPr>
            <p:nvPr/>
          </p:nvGrpSpPr>
          <p:grpSpPr bwMode="auto">
            <a:xfrm>
              <a:off x="774" y="1134"/>
              <a:ext cx="2268" cy="1872"/>
              <a:chOff x="774" y="1134"/>
              <a:chExt cx="2268" cy="1872"/>
            </a:xfrm>
          </p:grpSpPr>
          <p:sp>
            <p:nvSpPr>
              <p:cNvPr id="49160" name="Rectangle 8"/>
              <p:cNvSpPr>
                <a:spLocks noChangeArrowheads="1"/>
              </p:cNvSpPr>
              <p:nvPr/>
            </p:nvSpPr>
            <p:spPr bwMode="auto">
              <a:xfrm>
                <a:off x="774" y="2394"/>
                <a:ext cx="28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61" name="Rectangle 9"/>
              <p:cNvSpPr>
                <a:spLocks noChangeArrowheads="1"/>
              </p:cNvSpPr>
              <p:nvPr/>
            </p:nvSpPr>
            <p:spPr bwMode="auto">
              <a:xfrm>
                <a:off x="1296" y="1134"/>
                <a:ext cx="28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62" name="Rectangle 10"/>
              <p:cNvSpPr>
                <a:spLocks noChangeArrowheads="1"/>
              </p:cNvSpPr>
              <p:nvPr/>
            </p:nvSpPr>
            <p:spPr bwMode="auto">
              <a:xfrm>
                <a:off x="1296" y="1344"/>
                <a:ext cx="28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63" name="Rectangle 11"/>
              <p:cNvSpPr>
                <a:spLocks noChangeArrowheads="1"/>
              </p:cNvSpPr>
              <p:nvPr/>
            </p:nvSpPr>
            <p:spPr bwMode="auto">
              <a:xfrm>
                <a:off x="1296" y="1554"/>
                <a:ext cx="28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64" name="Rectangle 12"/>
              <p:cNvSpPr>
                <a:spLocks noChangeArrowheads="1"/>
              </p:cNvSpPr>
              <p:nvPr/>
            </p:nvSpPr>
            <p:spPr bwMode="auto">
              <a:xfrm>
                <a:off x="1776" y="2814"/>
                <a:ext cx="28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28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/>
            </p:nvSpPr>
            <p:spPr bwMode="auto">
              <a:xfrm>
                <a:off x="2256" y="2598"/>
                <a:ext cx="28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/>
            </p:nvSpPr>
            <p:spPr bwMode="auto">
              <a:xfrm>
                <a:off x="2754" y="1554"/>
                <a:ext cx="28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168" name="Rectangle 16"/>
              <p:cNvSpPr>
                <a:spLocks noChangeArrowheads="1"/>
              </p:cNvSpPr>
              <p:nvPr/>
            </p:nvSpPr>
            <p:spPr bwMode="auto">
              <a:xfrm>
                <a:off x="2754" y="2598"/>
                <a:ext cx="28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9169" name="Text Box 17"/>
            <p:cNvSpPr txBox="1">
              <a:spLocks noChangeArrowheads="1"/>
            </p:cNvSpPr>
            <p:nvPr/>
          </p:nvSpPr>
          <p:spPr bwMode="auto">
            <a:xfrm>
              <a:off x="3360" y="1440"/>
              <a:ext cx="213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nl-NL" sz="1600" b="1">
                  <a:latin typeface="Arial" charset="0"/>
                </a:rPr>
                <a:t>Between 1935 and 1978: 9 events</a:t>
              </a:r>
              <a:endParaRPr lang="en-GB" sz="1600" b="1">
                <a:latin typeface="Arial" charset="0"/>
              </a:endParaRPr>
            </a:p>
          </p:txBody>
        </p:sp>
      </p:grpSp>
      <p:grpSp>
        <p:nvGrpSpPr>
          <p:cNvPr id="49170" name="Group 18"/>
          <p:cNvGrpSpPr>
            <a:grpSpLocks/>
          </p:cNvGrpSpPr>
          <p:nvPr/>
        </p:nvGrpSpPr>
        <p:grpSpPr bwMode="auto">
          <a:xfrm>
            <a:off x="1695450" y="2133600"/>
            <a:ext cx="7335838" cy="3276600"/>
            <a:chOff x="1068" y="1152"/>
            <a:chExt cx="4621" cy="2064"/>
          </a:xfrm>
        </p:grpSpPr>
        <p:grpSp>
          <p:nvGrpSpPr>
            <p:cNvPr id="49171" name="Group 19"/>
            <p:cNvGrpSpPr>
              <a:grpSpLocks/>
            </p:cNvGrpSpPr>
            <p:nvPr/>
          </p:nvGrpSpPr>
          <p:grpSpPr bwMode="auto">
            <a:xfrm>
              <a:off x="1068" y="1152"/>
              <a:ext cx="2159" cy="2064"/>
              <a:chOff x="1068" y="1152"/>
              <a:chExt cx="2159" cy="2064"/>
            </a:xfrm>
          </p:grpSpPr>
          <p:grpSp>
            <p:nvGrpSpPr>
              <p:cNvPr id="49172" name="Group 20"/>
              <p:cNvGrpSpPr>
                <a:grpSpLocks/>
              </p:cNvGrpSpPr>
              <p:nvPr/>
            </p:nvGrpSpPr>
            <p:grpSpPr bwMode="auto">
              <a:xfrm>
                <a:off x="1068" y="2496"/>
                <a:ext cx="183" cy="672"/>
                <a:chOff x="1068" y="2496"/>
                <a:chExt cx="183" cy="672"/>
              </a:xfrm>
            </p:grpSpPr>
            <p:sp>
              <p:nvSpPr>
                <p:cNvPr id="49173" name="Line 21"/>
                <p:cNvSpPr>
                  <a:spLocks noChangeShapeType="1"/>
                </p:cNvSpPr>
                <p:nvPr/>
              </p:nvSpPr>
              <p:spPr bwMode="auto">
                <a:xfrm>
                  <a:off x="1104" y="2496"/>
                  <a:ext cx="0" cy="6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17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68" y="2678"/>
                  <a:ext cx="183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nl-NL" sz="1600">
                      <a:latin typeface="Trebuchet MS" pitchFamily="34" charset="0"/>
                    </a:rPr>
                    <a:t>4</a:t>
                  </a:r>
                  <a:endParaRPr lang="en-GB" sz="1600"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49175" name="Group 23"/>
              <p:cNvGrpSpPr>
                <a:grpSpLocks/>
              </p:cNvGrpSpPr>
              <p:nvPr/>
            </p:nvGrpSpPr>
            <p:grpSpPr bwMode="auto">
              <a:xfrm>
                <a:off x="1604" y="1218"/>
                <a:ext cx="183" cy="222"/>
                <a:chOff x="1604" y="1218"/>
                <a:chExt cx="183" cy="222"/>
              </a:xfrm>
            </p:grpSpPr>
            <p:sp>
              <p:nvSpPr>
                <p:cNvPr id="49176" name="Line 24"/>
                <p:cNvSpPr>
                  <a:spLocks noChangeShapeType="1"/>
                </p:cNvSpPr>
                <p:nvPr/>
              </p:nvSpPr>
              <p:spPr bwMode="auto">
                <a:xfrm>
                  <a:off x="1632" y="12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17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604" y="1218"/>
                  <a:ext cx="183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nl-NL" sz="1600">
                      <a:latin typeface="Trebuchet MS" pitchFamily="34" charset="0"/>
                    </a:rPr>
                    <a:t>1</a:t>
                  </a:r>
                  <a:endParaRPr lang="en-GB" sz="1600"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49178" name="Group 26"/>
              <p:cNvGrpSpPr>
                <a:grpSpLocks/>
              </p:cNvGrpSpPr>
              <p:nvPr/>
            </p:nvGrpSpPr>
            <p:grpSpPr bwMode="auto">
              <a:xfrm>
                <a:off x="1608" y="1434"/>
                <a:ext cx="183" cy="222"/>
                <a:chOff x="1604" y="1218"/>
                <a:chExt cx="183" cy="222"/>
              </a:xfrm>
            </p:grpSpPr>
            <p:sp>
              <p:nvSpPr>
                <p:cNvPr id="49179" name="Line 27"/>
                <p:cNvSpPr>
                  <a:spLocks noChangeShapeType="1"/>
                </p:cNvSpPr>
                <p:nvPr/>
              </p:nvSpPr>
              <p:spPr bwMode="auto">
                <a:xfrm>
                  <a:off x="1632" y="12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180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604" y="1218"/>
                  <a:ext cx="183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nl-NL" sz="1600">
                      <a:latin typeface="Trebuchet MS" pitchFamily="34" charset="0"/>
                    </a:rPr>
                    <a:t>1</a:t>
                  </a:r>
                  <a:endParaRPr lang="en-GB" sz="1600"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49181" name="Group 29"/>
              <p:cNvGrpSpPr>
                <a:grpSpLocks/>
              </p:cNvGrpSpPr>
              <p:nvPr/>
            </p:nvGrpSpPr>
            <p:grpSpPr bwMode="auto">
              <a:xfrm>
                <a:off x="1632" y="1152"/>
                <a:ext cx="684" cy="2064"/>
                <a:chOff x="1632" y="1152"/>
                <a:chExt cx="684" cy="2064"/>
              </a:xfrm>
            </p:grpSpPr>
            <p:sp>
              <p:nvSpPr>
                <p:cNvPr id="49182" name="Line 30"/>
                <p:cNvSpPr>
                  <a:spLocks noChangeShapeType="1"/>
                </p:cNvSpPr>
                <p:nvPr/>
              </p:nvSpPr>
              <p:spPr bwMode="auto">
                <a:xfrm>
                  <a:off x="1632" y="1680"/>
                  <a:ext cx="0" cy="15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183" name="Line 31"/>
                <p:cNvSpPr>
                  <a:spLocks noChangeShapeType="1"/>
                </p:cNvSpPr>
                <p:nvPr/>
              </p:nvSpPr>
              <p:spPr bwMode="auto">
                <a:xfrm>
                  <a:off x="2112" y="1152"/>
                  <a:ext cx="0" cy="17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18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066" y="1862"/>
                  <a:ext cx="25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nl-NL" sz="1600">
                      <a:latin typeface="Trebuchet MS" pitchFamily="34" charset="0"/>
                    </a:rPr>
                    <a:t>16</a:t>
                  </a:r>
                  <a:endParaRPr lang="en-GB" sz="1600"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49185" name="Group 33"/>
              <p:cNvGrpSpPr>
                <a:grpSpLocks/>
              </p:cNvGrpSpPr>
              <p:nvPr/>
            </p:nvGrpSpPr>
            <p:grpSpPr bwMode="auto">
              <a:xfrm>
                <a:off x="2112" y="1152"/>
                <a:ext cx="629" cy="2064"/>
                <a:chOff x="2112" y="1152"/>
                <a:chExt cx="629" cy="2064"/>
              </a:xfrm>
            </p:grpSpPr>
            <p:sp>
              <p:nvSpPr>
                <p:cNvPr id="49186" name="Line 34"/>
                <p:cNvSpPr>
                  <a:spLocks noChangeShapeType="1"/>
                </p:cNvSpPr>
                <p:nvPr/>
              </p:nvSpPr>
              <p:spPr bwMode="auto">
                <a:xfrm>
                  <a:off x="2112" y="2928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187" name="Line 35"/>
                <p:cNvSpPr>
                  <a:spLocks noChangeShapeType="1"/>
                </p:cNvSpPr>
                <p:nvPr/>
              </p:nvSpPr>
              <p:spPr bwMode="auto">
                <a:xfrm>
                  <a:off x="2592" y="1152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188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558" y="1166"/>
                  <a:ext cx="183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nl-NL" sz="1600">
                      <a:latin typeface="Trebuchet MS" pitchFamily="34" charset="0"/>
                    </a:rPr>
                    <a:t>3</a:t>
                  </a:r>
                  <a:endParaRPr lang="en-GB" sz="1600"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49189" name="Group 37"/>
              <p:cNvGrpSpPr>
                <a:grpSpLocks/>
              </p:cNvGrpSpPr>
              <p:nvPr/>
            </p:nvGrpSpPr>
            <p:grpSpPr bwMode="auto">
              <a:xfrm>
                <a:off x="2556" y="1488"/>
                <a:ext cx="183" cy="1200"/>
                <a:chOff x="2556" y="1488"/>
                <a:chExt cx="183" cy="1200"/>
              </a:xfrm>
            </p:grpSpPr>
            <p:sp>
              <p:nvSpPr>
                <p:cNvPr id="49190" name="Line 38"/>
                <p:cNvSpPr>
                  <a:spLocks noChangeShapeType="1"/>
                </p:cNvSpPr>
                <p:nvPr/>
              </p:nvSpPr>
              <p:spPr bwMode="auto">
                <a:xfrm>
                  <a:off x="2592" y="1488"/>
                  <a:ext cx="0" cy="1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191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556" y="1766"/>
                  <a:ext cx="183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nl-NL" sz="1600">
                      <a:latin typeface="Trebuchet MS" pitchFamily="34" charset="0"/>
                    </a:rPr>
                    <a:t>6</a:t>
                  </a:r>
                  <a:endParaRPr lang="en-GB" sz="1600"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49192" name="Group 40"/>
              <p:cNvGrpSpPr>
                <a:grpSpLocks/>
              </p:cNvGrpSpPr>
              <p:nvPr/>
            </p:nvGrpSpPr>
            <p:grpSpPr bwMode="auto">
              <a:xfrm>
                <a:off x="2592" y="1152"/>
                <a:ext cx="635" cy="2064"/>
                <a:chOff x="2592" y="1152"/>
                <a:chExt cx="635" cy="2064"/>
              </a:xfrm>
            </p:grpSpPr>
            <p:sp>
              <p:nvSpPr>
                <p:cNvPr id="49193" name="Line 41"/>
                <p:cNvSpPr>
                  <a:spLocks noChangeShapeType="1"/>
                </p:cNvSpPr>
                <p:nvPr/>
              </p:nvSpPr>
              <p:spPr bwMode="auto">
                <a:xfrm>
                  <a:off x="2592" y="2736"/>
                  <a:ext cx="0" cy="48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194" name="Line 42"/>
                <p:cNvSpPr>
                  <a:spLocks noChangeShapeType="1"/>
                </p:cNvSpPr>
                <p:nvPr/>
              </p:nvSpPr>
              <p:spPr bwMode="auto">
                <a:xfrm>
                  <a:off x="3072" y="1152"/>
                  <a:ext cx="0" cy="48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195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3044" y="1286"/>
                  <a:ext cx="183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nl-NL" sz="1600">
                      <a:latin typeface="Trebuchet MS" pitchFamily="34" charset="0"/>
                    </a:rPr>
                    <a:t>5</a:t>
                  </a:r>
                  <a:endParaRPr lang="en-GB" sz="1600"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49196" name="Group 44"/>
              <p:cNvGrpSpPr>
                <a:grpSpLocks/>
              </p:cNvGrpSpPr>
              <p:nvPr/>
            </p:nvGrpSpPr>
            <p:grpSpPr bwMode="auto">
              <a:xfrm>
                <a:off x="3044" y="1680"/>
                <a:ext cx="183" cy="1008"/>
                <a:chOff x="3044" y="1680"/>
                <a:chExt cx="183" cy="1008"/>
              </a:xfrm>
            </p:grpSpPr>
            <p:sp>
              <p:nvSpPr>
                <p:cNvPr id="49197" name="Line 45"/>
                <p:cNvSpPr>
                  <a:spLocks noChangeShapeType="1"/>
                </p:cNvSpPr>
                <p:nvPr/>
              </p:nvSpPr>
              <p:spPr bwMode="auto">
                <a:xfrm>
                  <a:off x="3072" y="1680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919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044" y="2006"/>
                  <a:ext cx="183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nl-NL" sz="1600">
                      <a:latin typeface="Trebuchet MS" pitchFamily="34" charset="0"/>
                    </a:rPr>
                    <a:t>5</a:t>
                  </a:r>
                  <a:endParaRPr lang="en-GB" sz="1600">
                    <a:latin typeface="Trebuchet MS" pitchFamily="34" charset="0"/>
                  </a:endParaRPr>
                </a:p>
              </p:txBody>
            </p:sp>
          </p:grpSp>
        </p:grpSp>
        <p:sp>
          <p:nvSpPr>
            <p:cNvPr id="49199" name="Text Box 47"/>
            <p:cNvSpPr txBox="1">
              <a:spLocks noChangeArrowheads="1"/>
            </p:cNvSpPr>
            <p:nvPr/>
          </p:nvSpPr>
          <p:spPr bwMode="auto">
            <a:xfrm>
              <a:off x="3216" y="1794"/>
              <a:ext cx="247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nl-NL" sz="1600" b="1">
                  <a:latin typeface="Arial" charset="0"/>
                </a:rPr>
                <a:t>8 Intervals, ranging from 1 to 16 years</a:t>
              </a:r>
              <a:r>
                <a:rPr lang="nl-NL" sz="2000" b="1">
                  <a:latin typeface="Trebuchet MS" pitchFamily="34" charset="0"/>
                </a:rPr>
                <a:t> </a:t>
              </a:r>
              <a:endParaRPr lang="en-GB" sz="2000" b="1">
                <a:latin typeface="Trebuchet MS" pitchFamily="34" charset="0"/>
              </a:endParaRPr>
            </a:p>
          </p:txBody>
        </p:sp>
      </p:grpSp>
      <p:sp>
        <p:nvSpPr>
          <p:cNvPr id="49200" name="Text Box 48"/>
          <p:cNvSpPr txBox="1">
            <a:spLocks noChangeArrowheads="1"/>
          </p:cNvSpPr>
          <p:nvPr/>
        </p:nvSpPr>
        <p:spPr bwMode="auto">
          <a:xfrm>
            <a:off x="5332413" y="4006850"/>
            <a:ext cx="3233737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nl-NL" sz="1600" b="1">
                <a:latin typeface="Arial" charset="0"/>
              </a:rPr>
              <a:t>The sum of the intervals =</a:t>
            </a:r>
          </a:p>
          <a:p>
            <a:pPr algn="ctr" eaLnBrk="0" hangingPunct="0"/>
            <a:r>
              <a:rPr lang="nl-NL" sz="1600" b="1">
                <a:latin typeface="Arial" charset="0"/>
              </a:rPr>
              <a:t>4 + 1 + 1 + 16 +3 + 6 + 5 + 5 = 41</a:t>
            </a:r>
          </a:p>
          <a:p>
            <a:pPr algn="ctr" eaLnBrk="0" hangingPunct="0"/>
            <a:r>
              <a:rPr lang="nl-NL" sz="1600" b="1">
                <a:latin typeface="Arial" charset="0"/>
              </a:rPr>
              <a:t>Average = 41/8 = </a:t>
            </a:r>
            <a:r>
              <a:rPr lang="nl-NL" sz="1600" b="1">
                <a:solidFill>
                  <a:srgbClr val="FF0000"/>
                </a:solidFill>
                <a:latin typeface="Arial" charset="0"/>
              </a:rPr>
              <a:t>5.1 years</a:t>
            </a:r>
            <a:endParaRPr lang="en-GB" sz="16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9201" name="Text Box 49"/>
          <p:cNvSpPr txBox="1">
            <a:spLocks noChangeArrowheads="1"/>
          </p:cNvSpPr>
          <p:nvPr/>
        </p:nvSpPr>
        <p:spPr bwMode="auto">
          <a:xfrm>
            <a:off x="228600" y="6040438"/>
            <a:ext cx="8756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nl-NL" sz="1800">
                <a:latin typeface="Arial" charset="0"/>
              </a:rPr>
              <a:t>Annual exceedence probability of a rain event over 100 mm/day = 100 / 5.1 = </a:t>
            </a:r>
            <a:r>
              <a:rPr lang="nl-NL" sz="1800" b="1">
                <a:solidFill>
                  <a:srgbClr val="FF0000"/>
                </a:solidFill>
                <a:latin typeface="Arial" charset="0"/>
              </a:rPr>
              <a:t>19.5 %</a:t>
            </a:r>
            <a:endParaRPr lang="en-GB" sz="18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Flooding</a:t>
            </a:r>
            <a:endParaRPr lang="en-GB" sz="4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9203" name="Text Box 51"/>
          <p:cNvSpPr txBox="1">
            <a:spLocks noChangeArrowheads="1"/>
          </p:cNvSpPr>
          <p:nvPr/>
        </p:nvSpPr>
        <p:spPr bwMode="auto">
          <a:xfrm>
            <a:off x="1676400" y="10668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en-GB" sz="2400" b="1">
                <a:latin typeface="Arial" charset="0"/>
                <a:ea typeface="Arial Unicode MS" pitchFamily="34" charset="-128"/>
                <a:cs typeface="Arial Unicode MS" pitchFamily="34" charset="-128"/>
              </a:rPr>
              <a:t>Return period/exceeding probability</a:t>
            </a:r>
            <a:endParaRPr lang="en-US" sz="240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371600"/>
          </a:xfrm>
          <a:noFill/>
          <a:ln/>
        </p:spPr>
        <p:txBody>
          <a:bodyPr/>
          <a:lstStyle/>
          <a:p>
            <a:r>
              <a:rPr lang="en-US" smtClean="0"/>
              <a:t>Flooding</a:t>
            </a:r>
            <a:endParaRPr lang="en-GB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4820" name="Picture 4" descr="Probfigedit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006600"/>
            <a:ext cx="7620000" cy="3552825"/>
          </a:xfrm>
          <a:prstGeom prst="rect">
            <a:avLst/>
          </a:prstGeom>
          <a:noFill/>
        </p:spPr>
      </p:pic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019800" y="4648200"/>
            <a:ext cx="4572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H="1">
            <a:off x="3733800" y="4800600"/>
            <a:ext cx="22098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762000" y="5562600"/>
            <a:ext cx="61722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Q</a:t>
            </a:r>
            <a:r>
              <a:rPr lang="en-GB" sz="1800" b="1" baseline="-25000">
                <a:latin typeface="Arial" charset="0"/>
              </a:rPr>
              <a:t>100</a:t>
            </a:r>
            <a:r>
              <a:rPr lang="en-GB" sz="1800" b="1">
                <a:latin typeface="Arial" charset="0"/>
              </a:rPr>
              <a:t> has a greater probability of occurring during the next 100 yrs (63%) than during the next 5 years ( 5%)</a:t>
            </a:r>
            <a:endParaRPr lang="en-GB" sz="180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57200" y="1600200"/>
            <a:ext cx="41148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For the average annual risk!</a:t>
            </a:r>
            <a:endParaRPr lang="en-GB" sz="1800" b="1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1295400" y="1981200"/>
            <a:ext cx="0" cy="1447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019800" y="3886200"/>
            <a:ext cx="4572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flipH="1">
            <a:off x="5715000" y="3962400"/>
            <a:ext cx="304800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762000" y="5638800"/>
            <a:ext cx="6096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676400" y="10668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en-GB" sz="2400" b="1">
                <a:latin typeface="Arial" charset="0"/>
                <a:ea typeface="Arial Unicode MS" pitchFamily="34" charset="-128"/>
                <a:cs typeface="Arial Unicode MS" pitchFamily="34" charset="-128"/>
              </a:rPr>
              <a:t>Return period/exceeding probability</a:t>
            </a:r>
            <a:endParaRPr lang="en-US" sz="240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457200" y="1981200"/>
          <a:ext cx="7848600" cy="2549525"/>
        </p:xfrm>
        <a:graphic>
          <a:graphicData uri="http://schemas.openxmlformats.org/presentationml/2006/ole">
            <p:oleObj spid="_x0000_s44034" name="Document" r:id="rId3" imgW="5630040" imgH="1828800" progId="Word.Document.8">
              <p:embed/>
            </p:oleObj>
          </a:graphicData>
        </a:graphic>
      </p:graphicFrame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7239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Flooding</a:t>
            </a: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1066800" y="4343400"/>
          <a:ext cx="8686800" cy="1993900"/>
        </p:xfrm>
        <a:graphic>
          <a:graphicData uri="http://schemas.openxmlformats.org/presentationml/2006/ole">
            <p:oleObj spid="_x0000_s44036" name="Document" r:id="rId4" imgW="8374320" imgH="1922760" progId="Word.Document.8">
              <p:embed/>
            </p:oleObj>
          </a:graphicData>
        </a:graphic>
      </p:graphicFrame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895600" y="1143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Frequency Analysis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nieuw">
  <a:themeElements>
    <a:clrScheme name="">
      <a:dk1>
        <a:srgbClr val="000000"/>
      </a:dk1>
      <a:lt1>
        <a:srgbClr val="FFFFFF"/>
      </a:lt1>
      <a:dk2>
        <a:srgbClr val="008A84"/>
      </a:dk2>
      <a:lt2>
        <a:srgbClr val="FFFFFF"/>
      </a:lt2>
      <a:accent1>
        <a:srgbClr val="618FFD"/>
      </a:accent1>
      <a:accent2>
        <a:srgbClr val="FAFD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E3E500"/>
      </a:accent6>
      <a:hlink>
        <a:srgbClr val="00FFFF"/>
      </a:hlink>
      <a:folHlink>
        <a:srgbClr val="8CF4EA"/>
      </a:folHlink>
    </a:clrScheme>
    <a:fontScheme name="basisnieu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just" defTabSz="914400" rtl="0" eaLnBrk="0" fontAlgn="base" latinLnBrk="0" hangingPunct="0">
          <a:lnSpc>
            <a:spcPct val="60000"/>
          </a:lnSpc>
          <a:spcBef>
            <a:spcPts val="500"/>
          </a:spcBef>
          <a:spcAft>
            <a:spcPts val="500"/>
          </a:spcAft>
          <a:buClrTx/>
          <a:buSzTx/>
          <a:buFont typeface="Symbol" pitchFamily="18" charset="2"/>
          <a:buChar char="·"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just" defTabSz="914400" rtl="0" eaLnBrk="0" fontAlgn="base" latinLnBrk="0" hangingPunct="0">
          <a:lnSpc>
            <a:spcPct val="60000"/>
          </a:lnSpc>
          <a:spcBef>
            <a:spcPts val="500"/>
          </a:spcBef>
          <a:spcAft>
            <a:spcPts val="500"/>
          </a:spcAft>
          <a:buClrTx/>
          <a:buSzTx/>
          <a:buFont typeface="Symbol" pitchFamily="18" charset="2"/>
          <a:buChar char="·"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asisnieuw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snieu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snieuw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snieuw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snieuw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snieuw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snieuw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 Mac 13:PRODUCTION:Lecture note:basisnieuw.ppt</Template>
  <TotalTime>217</TotalTime>
  <Pages>1</Pages>
  <Words>798</Words>
  <Application>Microsoft PowerPoint 4.0</Application>
  <PresentationFormat>On-screen Show (4:3)</PresentationFormat>
  <Paragraphs>238</Paragraphs>
  <Slides>19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Times New Roman</vt:lpstr>
      <vt:lpstr>Arial</vt:lpstr>
      <vt:lpstr>Symbol</vt:lpstr>
      <vt:lpstr>Tahoma</vt:lpstr>
      <vt:lpstr>Verdana</vt:lpstr>
      <vt:lpstr>Trebuchet MS</vt:lpstr>
      <vt:lpstr>Arial Unicode MS</vt:lpstr>
      <vt:lpstr>basisnieuw</vt:lpstr>
      <vt:lpstr>Microsoft Word Document</vt:lpstr>
      <vt:lpstr>Microsoft Excel-werkblad</vt:lpstr>
      <vt:lpstr>RiskCity   Introduction to Frequency Analysis of hazardous events</vt:lpstr>
      <vt:lpstr>Slide 2</vt:lpstr>
      <vt:lpstr>Objective of FA exercise</vt:lpstr>
      <vt:lpstr>M-F relationship</vt:lpstr>
      <vt:lpstr>M-F relationship</vt:lpstr>
      <vt:lpstr>Flooding</vt:lpstr>
      <vt:lpstr>Slide 7</vt:lpstr>
      <vt:lpstr>Flooding</vt:lpstr>
      <vt:lpstr>Slide 9</vt:lpstr>
      <vt:lpstr>Slide 10</vt:lpstr>
      <vt:lpstr>Slide 11</vt:lpstr>
      <vt:lpstr>Flooding</vt:lpstr>
      <vt:lpstr>Flooding</vt:lpstr>
      <vt:lpstr>Flooding</vt:lpstr>
      <vt:lpstr>Flooding</vt:lpstr>
      <vt:lpstr>Flooding</vt:lpstr>
      <vt:lpstr>Earthquakes</vt:lpstr>
      <vt:lpstr>Earthquakes</vt:lpstr>
      <vt:lpstr>Earthquakes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basesheet</dc:title>
  <dc:subject/>
  <dc:creator>Cees van Westen</dc:creator>
  <cp:keywords/>
  <dc:description/>
  <cp:lastModifiedBy>lubczynska</cp:lastModifiedBy>
  <cp:revision>329</cp:revision>
  <cp:lastPrinted>1999-02-09T19:45:32Z</cp:lastPrinted>
  <dcterms:created xsi:type="dcterms:W3CDTF">1997-01-22T16:59:08Z</dcterms:created>
  <dcterms:modified xsi:type="dcterms:W3CDTF">2009-04-01T12:54:02Z</dcterms:modified>
</cp:coreProperties>
</file>