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66" r:id="rId4"/>
    <p:sldId id="272" r:id="rId5"/>
    <p:sldId id="265" r:id="rId6"/>
    <p:sldId id="273" r:id="rId7"/>
    <p:sldId id="271" r:id="rId8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8" autoAdjust="0"/>
    <p:restoredTop sz="94689" autoAdjust="0"/>
  </p:normalViewPr>
  <p:slideViewPr>
    <p:cSldViewPr>
      <p:cViewPr varScale="1">
        <p:scale>
          <a:sx n="67" d="100"/>
          <a:sy n="67" d="100"/>
        </p:scale>
        <p:origin x="-5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41DAABC8-6CEE-4BE1-B1E0-67AD2A7BF1AC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F0F2F7F9-5DC0-4489-A751-30A865AE0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2F7F9-5DC0-4489-A751-30A865AE02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2F7F9-5DC0-4489-A751-30A865AE02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CA69B1-FCA9-442A-8491-692B7E425C43}" type="slidenum">
              <a:rPr lang="en-US"/>
              <a:pPr/>
              <a:t>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A629-971C-4437-A5C3-ED7AE71BC51A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F9CA3-A883-4644-AC67-8DF32C159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planet.nl/upload_mm/9/9/f/1939137357_1999995296_pollution.jpg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ENV 6.5-1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April 7-8, 2011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Yola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</a:t>
            </a:r>
            <a:r>
              <a:rPr lang="en-US" dirty="0" smtClean="0">
                <a:solidFill>
                  <a:srgbClr val="C00000"/>
                </a:solidFill>
              </a:rPr>
              <a:t>6.5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ENV </a:t>
            </a:r>
            <a:r>
              <a:rPr lang="en-US" dirty="0" smtClean="0">
                <a:solidFill>
                  <a:srgbClr val="C00000"/>
                </a:solidFill>
              </a:rPr>
              <a:t>6.5-1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sz="9600" b="1" u="sng" dirty="0" smtClean="0"/>
              <a:t>Challenge 6.5 Mobilising environmental knowledge for policy, industry and society</a:t>
            </a:r>
            <a:endParaRPr lang="en-US" sz="9600" b="1" u="sng" dirty="0" smtClean="0"/>
          </a:p>
          <a:p>
            <a:pPr>
              <a:buNone/>
            </a:pPr>
            <a:r>
              <a:rPr lang="en-GB" sz="9600" dirty="0" smtClean="0"/>
              <a:t> </a:t>
            </a:r>
            <a:endParaRPr lang="en-US" sz="9600" dirty="0" smtClean="0"/>
          </a:p>
          <a:p>
            <a:pPr>
              <a:buNone/>
            </a:pPr>
            <a:r>
              <a:rPr lang="en-GB" sz="9600" b="1" dirty="0" smtClean="0"/>
              <a:t>ENV.2012.6.5-1 </a:t>
            </a:r>
            <a:r>
              <a:rPr lang="en-GB" sz="9600" dirty="0" smtClean="0"/>
              <a:t>Developing community-based environmental monitoring and information systems using innovative and novel earth observation applications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</a:t>
            </a:r>
            <a:r>
              <a:rPr lang="en-US" dirty="0" smtClean="0">
                <a:solidFill>
                  <a:srgbClr val="C00000"/>
                </a:solidFill>
              </a:rPr>
              <a:t>6.5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ENV </a:t>
            </a:r>
            <a:r>
              <a:rPr lang="en-US" dirty="0" smtClean="0">
                <a:solidFill>
                  <a:srgbClr val="C00000"/>
                </a:solidFill>
              </a:rPr>
              <a:t>6.5-1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4272677"/>
            <a:ext cx="344793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Citizen participation</a:t>
            </a:r>
          </a:p>
          <a:p>
            <a:r>
              <a:rPr lang="en-US" dirty="0" smtClean="0"/>
              <a:t>Community priorities</a:t>
            </a:r>
          </a:p>
          <a:p>
            <a:r>
              <a:rPr lang="en-US" dirty="0" smtClean="0"/>
              <a:t>Citizens’ observatories</a:t>
            </a:r>
          </a:p>
          <a:p>
            <a:r>
              <a:rPr lang="en-US" dirty="0" smtClean="0"/>
              <a:t>Community based-monitoring</a:t>
            </a:r>
          </a:p>
          <a:p>
            <a:r>
              <a:rPr lang="en-US" dirty="0" smtClean="0"/>
              <a:t>Community-based data collection, </a:t>
            </a:r>
          </a:p>
          <a:p>
            <a:r>
              <a:rPr lang="en-US" dirty="0" smtClean="0"/>
              <a:t>Interpretation</a:t>
            </a:r>
          </a:p>
          <a:p>
            <a:r>
              <a:rPr lang="en-US" dirty="0" smtClean="0"/>
              <a:t>Community decision making</a:t>
            </a:r>
          </a:p>
          <a:p>
            <a:r>
              <a:rPr lang="en-US" dirty="0" smtClean="0"/>
              <a:t>Citizen empowerment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600" y="1371600"/>
            <a:ext cx="312284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priorities</a:t>
            </a:r>
          </a:p>
          <a:p>
            <a:r>
              <a:rPr lang="en-US" dirty="0" smtClean="0"/>
              <a:t>Policy innovation</a:t>
            </a:r>
          </a:p>
          <a:p>
            <a:r>
              <a:rPr lang="en-US" dirty="0" smtClean="0"/>
              <a:t>Co-operative planning</a:t>
            </a:r>
          </a:p>
          <a:p>
            <a:r>
              <a:rPr lang="en-US" dirty="0" smtClean="0"/>
              <a:t>Environmental governance</a:t>
            </a:r>
          </a:p>
          <a:p>
            <a:r>
              <a:rPr lang="en-US" dirty="0" smtClean="0"/>
              <a:t>Uptake &amp; exploitation </a:t>
            </a:r>
          </a:p>
          <a:p>
            <a:r>
              <a:rPr lang="en-US" dirty="0" smtClean="0"/>
              <a:t>of knowledge</a:t>
            </a:r>
          </a:p>
          <a:p>
            <a:r>
              <a:rPr lang="en-US" dirty="0" smtClean="0"/>
              <a:t>Revision EU policy (air quality)</a:t>
            </a:r>
          </a:p>
          <a:p>
            <a:r>
              <a:rPr lang="en-US" dirty="0" smtClean="0"/>
              <a:t>Sectors (energy, transport, </a:t>
            </a:r>
            <a:r>
              <a:rPr lang="en-US" dirty="0" err="1" smtClean="0"/>
              <a:t>agri</a:t>
            </a:r>
            <a:r>
              <a:rPr lang="en-US" dirty="0" smtClean="0"/>
              <a:t>,</a:t>
            </a:r>
          </a:p>
          <a:p>
            <a:r>
              <a:rPr lang="en-US" dirty="0" smtClean="0"/>
              <a:t>Forestry, fisheries, health etc)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743200"/>
            <a:ext cx="21525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Integrative</a:t>
            </a:r>
          </a:p>
          <a:p>
            <a:r>
              <a:rPr lang="en-US" dirty="0" smtClean="0"/>
              <a:t>Interdisciplinary</a:t>
            </a:r>
          </a:p>
          <a:p>
            <a:r>
              <a:rPr lang="en-US" dirty="0" smtClean="0"/>
              <a:t>Action-oriented</a:t>
            </a:r>
          </a:p>
          <a:p>
            <a:r>
              <a:rPr lang="en-US" dirty="0" smtClean="0"/>
              <a:t>Acceptance activities</a:t>
            </a:r>
          </a:p>
          <a:p>
            <a:r>
              <a:rPr lang="en-US" dirty="0" smtClean="0"/>
              <a:t>Transparency</a:t>
            </a:r>
          </a:p>
          <a:p>
            <a:r>
              <a:rPr lang="en-US" dirty="0" smtClean="0"/>
              <a:t>Knowledge mgmt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Responsiveness</a:t>
            </a:r>
          </a:p>
          <a:p>
            <a:r>
              <a:rPr lang="en-US" dirty="0" smtClean="0"/>
              <a:t>Pilot cases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715000"/>
            <a:ext cx="41385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Highly innovative monitoring technologies</a:t>
            </a:r>
          </a:p>
          <a:p>
            <a:r>
              <a:rPr lang="en-US" dirty="0" smtClean="0"/>
              <a:t>e.g. low-cost reliable micro-sensors, </a:t>
            </a:r>
          </a:p>
          <a:p>
            <a:r>
              <a:rPr lang="en-US" dirty="0" smtClean="0"/>
              <a:t>smart phone applications, etc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39185" y="1371600"/>
            <a:ext cx="33048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Advanced data mgmt strategies</a:t>
            </a:r>
          </a:p>
          <a:p>
            <a:r>
              <a:rPr lang="en-US" dirty="0" smtClean="0"/>
              <a:t>E-collaboration platforms</a:t>
            </a:r>
          </a:p>
          <a:p>
            <a:r>
              <a:rPr lang="en-US" dirty="0" smtClean="0"/>
              <a:t>Data sharing</a:t>
            </a:r>
          </a:p>
          <a:p>
            <a:r>
              <a:rPr lang="en-US" dirty="0" smtClean="0"/>
              <a:t>Data standards, quality, reliability</a:t>
            </a:r>
          </a:p>
          <a:p>
            <a:r>
              <a:rPr lang="en-US" dirty="0" smtClean="0"/>
              <a:t>Methods &amp; standards</a:t>
            </a:r>
          </a:p>
          <a:p>
            <a:r>
              <a:rPr lang="en-US" dirty="0" smtClean="0"/>
              <a:t>Integrated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</a:t>
            </a:r>
            <a:r>
              <a:rPr lang="en-US" dirty="0" smtClean="0">
                <a:solidFill>
                  <a:srgbClr val="C00000"/>
                </a:solidFill>
              </a:rPr>
              <a:t>6.5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ENV </a:t>
            </a:r>
            <a:r>
              <a:rPr lang="en-US" dirty="0" smtClean="0">
                <a:solidFill>
                  <a:srgbClr val="C00000"/>
                </a:solidFill>
              </a:rPr>
              <a:t>6.5-1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4272677"/>
            <a:ext cx="344793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Citizen participation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Community priorities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Citizens’ observatories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Community based-monitoring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Community-based data collection,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Interpretation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Community decision making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Citizen empowerment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600" y="1371600"/>
            <a:ext cx="312284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Policy priorities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Policy innovation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Co-operative planning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Environmental governance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Uptake &amp; exploitation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of knowledge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Revision EU policy (air quality)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Sectors (energy, transport,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agri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Forestry, fisheries, health etc)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2743200"/>
            <a:ext cx="21525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Integrative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Interdisciplinary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Action-oriented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Acceptance activities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Transparency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Knowledge mgmt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Accountability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Responsiveness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Pilot cases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715000"/>
            <a:ext cx="41385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Highly innovative monitoring technologies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e.g. low-cost reliable micro-sensors,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smart phone applications, etc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9185" y="1371600"/>
            <a:ext cx="33048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Advanced data mgmt strategies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E-collaboration platforms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Data sharing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Data standards, quality, reliability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Methods &amp; standards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Integrated Assessment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1600200"/>
            <a:ext cx="1872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Policy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5638800"/>
            <a:ext cx="2571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Industry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1676400"/>
            <a:ext cx="2329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Science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5486400"/>
            <a:ext cx="2390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Citizens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3505200"/>
            <a:ext cx="2846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Relations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85900"/>
            <a:ext cx="786765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“ecology” of existing effective federations of citizen associations, environmental agencies, and </a:t>
            </a:r>
            <a:r>
              <a:rPr lang="en-US" u="sng" dirty="0" smtClean="0"/>
              <a:t>official</a:t>
            </a:r>
            <a:r>
              <a:rPr lang="en-US" dirty="0" smtClean="0"/>
              <a:t> Environmental Science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Case studies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Capacity and awareness building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Global air quality map of NO2 levels</a:t>
            </a:r>
            <a:r>
              <a:rPr lang="en-US" smtClean="0"/>
              <a:t>  </a:t>
            </a:r>
          </a:p>
        </p:txBody>
      </p:sp>
      <p:pic>
        <p:nvPicPr>
          <p:cNvPr id="30723" name="Picture 3" descr="pollution_global_mapN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738663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324600" y="5029200"/>
            <a:ext cx="2466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ahoma" pitchFamily="34" charset="0"/>
                <a:cs typeface="Times New Roman" pitchFamily="18" charset="0"/>
              </a:rPr>
              <a:t>A map with a shocking message for the Dutch</a:t>
            </a:r>
          </a:p>
        </p:txBody>
      </p:sp>
      <p:pic>
        <p:nvPicPr>
          <p:cNvPr id="30725" name="Picture 5" descr="Nederlandse lucht is het smerigst"/>
          <p:cNvPicPr>
            <a:picLocks noChangeAspect="1" noChangeArrowheads="1"/>
          </p:cNvPicPr>
          <p:nvPr/>
        </p:nvPicPr>
        <p:blipFill>
          <a:blip r:embed="rId4" r:link="rId5" cstate="print"/>
          <a:srcRect t="7869" r="41228" b="21828"/>
          <a:stretch>
            <a:fillRect/>
          </a:stretch>
        </p:blipFill>
        <p:spPr bwMode="auto">
          <a:xfrm>
            <a:off x="4191000" y="4267200"/>
            <a:ext cx="20574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1023938" y="461645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(Source: ESA and Heidelberg Univ., 2004) </a:t>
            </a:r>
          </a:p>
          <a:p>
            <a:endParaRPr lang="en-GB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293</Words>
  <Application>Microsoft Office PowerPoint</Application>
  <PresentationFormat>On-screen Show (4:3)</PresentationFormat>
  <Paragraphs>98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Workshop</vt:lpstr>
      <vt:lpstr>Challenge 6.5 &amp; ENV 6.5-1</vt:lpstr>
      <vt:lpstr>Challenge 6.5 &amp; ENV 6.5-1</vt:lpstr>
      <vt:lpstr>Challenge 6.5 &amp; ENV 6.5-1</vt:lpstr>
      <vt:lpstr>Slide 5</vt:lpstr>
      <vt:lpstr>Slide 6</vt:lpstr>
      <vt:lpstr>Global air quality map of NO2 levels  </vt:lpstr>
    </vt:vector>
  </TitlesOfParts>
  <Company>ITC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georgiadou</dc:creator>
  <cp:lastModifiedBy>georgiadou</cp:lastModifiedBy>
  <cp:revision>42</cp:revision>
  <dcterms:created xsi:type="dcterms:W3CDTF">2011-04-05T10:31:29Z</dcterms:created>
  <dcterms:modified xsi:type="dcterms:W3CDTF">2011-04-11T11:41:23Z</dcterms:modified>
</cp:coreProperties>
</file>