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670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DIN-MediumAlternate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670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59350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895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1338"/>
            <a:ext cx="28876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0C4FA29-27A0-45C4-A024-A25471EFC9C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494A52-F4C4-4A0E-8247-F43571AB73EA}" type="slidenum">
              <a:rPr lang="de-DE"/>
              <a:pPr/>
              <a:t>1</a:t>
            </a:fld>
            <a:endParaRPr lang="de-DE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32F190-61B8-43A6-A1C3-B879A956905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5CBAEE-2C39-4D77-A53C-66A5523F73ED}" type="slidenum">
              <a:rPr lang="de-DE"/>
              <a:pPr/>
              <a:t>10</a:t>
            </a:fld>
            <a:endParaRPr lang="de-DE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714C1D-7490-411D-AA56-35884B002787}" type="slidenum">
              <a:rPr lang="de-DE"/>
              <a:pPr/>
              <a:t>11</a:t>
            </a:fld>
            <a:endParaRPr lang="de-D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617F1-0174-4A32-A1D1-16C493D68657}" type="slidenum">
              <a:rPr lang="de-DE"/>
              <a:pPr/>
              <a:t>12</a:t>
            </a:fld>
            <a:endParaRPr lang="de-DE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EC4CB-FE14-4C62-A1F6-D4DA19771189}" type="slidenum">
              <a:rPr lang="de-DE"/>
              <a:pPr/>
              <a:t>2</a:t>
            </a:fld>
            <a:endParaRPr lang="de-DE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C4E67E-52DD-461A-B562-FBD069A34161}" type="slidenum">
              <a:rPr lang="de-DE"/>
              <a:pPr/>
              <a:t>3</a:t>
            </a:fld>
            <a:endParaRPr lang="de-DE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A88FC4-02B4-4D97-AE16-6AD413D417D1}" type="slidenum">
              <a:rPr lang="de-DE"/>
              <a:pPr/>
              <a:t>4</a:t>
            </a:fld>
            <a:endParaRPr lang="de-DE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F791DF-2B54-4375-A0C6-BA2C84AEF240}" type="slidenum">
              <a:rPr lang="de-DE"/>
              <a:pPr/>
              <a:t>5</a:t>
            </a:fld>
            <a:endParaRPr lang="de-DE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E89268-6875-482A-87E4-7774C393695A}" type="slidenum">
              <a:rPr lang="de-DE"/>
              <a:pPr/>
              <a:t>6</a:t>
            </a:fld>
            <a:endParaRPr lang="de-DE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0DB2D-A716-455B-A5E1-A35D2235D64B}" type="slidenum">
              <a:rPr lang="de-DE"/>
              <a:pPr/>
              <a:t>7</a:t>
            </a:fld>
            <a:endParaRPr lang="de-DE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2EB8D9-FFB5-4FB0-BFFE-5581B3A5FCAA}" type="slidenum">
              <a:rPr lang="de-DE"/>
              <a:pPr/>
              <a:t>8</a:t>
            </a:fld>
            <a:endParaRPr lang="de-DE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1C38C2-5881-4E60-BC94-0E29031E4E8F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D21D22-054D-488B-BC70-B1F4F5A91ACC}" type="slidenum">
              <a:rPr lang="de-DE"/>
              <a:pPr/>
              <a:t>9</a:t>
            </a:fld>
            <a:endParaRPr lang="de-DE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38F77E-ED07-4DDF-9C43-518E7C3A2FBF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1450" y="449263"/>
            <a:ext cx="1944688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7388" y="449263"/>
            <a:ext cx="5681662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08413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138" y="1981200"/>
            <a:ext cx="3810000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1450" y="449263"/>
            <a:ext cx="1944688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7388" y="449263"/>
            <a:ext cx="5681662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08413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138" y="1981200"/>
            <a:ext cx="3810000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38" y="0"/>
            <a:ext cx="1643062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66725" y="685800"/>
            <a:ext cx="8342313" cy="838200"/>
          </a:xfrm>
          <a:prstGeom prst="roundRect">
            <a:avLst>
              <a:gd name="adj" fmla="val 16667"/>
            </a:avLst>
          </a:prstGeom>
          <a:solidFill>
            <a:srgbClr val="E6F4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449263"/>
            <a:ext cx="7770812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981200"/>
            <a:ext cx="7770813" cy="413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66725" y="6477000"/>
            <a:ext cx="8305800" cy="268288"/>
          </a:xfrm>
          <a:prstGeom prst="roundRect">
            <a:avLst>
              <a:gd name="adj" fmla="val 16667"/>
            </a:avLst>
          </a:prstGeom>
          <a:solidFill>
            <a:srgbClr val="E6F4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42925" y="6459538"/>
            <a:ext cx="56975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Trebuchet MS" pitchFamily="32" charset="0"/>
              </a:rPr>
              <a:t>VGIrisk Workshop - April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449263"/>
            <a:ext cx="7770812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981200"/>
            <a:ext cx="7770813" cy="413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Trebuchet MS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56601" r="8646" b="76038"/>
          <a:stretch>
            <a:fillRect/>
          </a:stretch>
        </p:blipFill>
        <p:spPr bwMode="auto">
          <a:xfrm>
            <a:off x="5848350" y="0"/>
            <a:ext cx="3295650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9100" y="1576388"/>
            <a:ext cx="8064500" cy="474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dirty="0" smtClean="0">
                <a:solidFill>
                  <a:srgbClr val="000000"/>
                </a:solidFill>
                <a:latin typeface="Trebuchet MS" pitchFamily="32" charset="0"/>
              </a:rPr>
              <a:t>52°North</a:t>
            </a:r>
            <a:r>
              <a:rPr lang="en-US" sz="54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US" sz="32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US" sz="32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>Simon </a:t>
            </a:r>
            <a:r>
              <a:rPr lang="en-GB" sz="2800" b="1" dirty="0" err="1">
                <a:solidFill>
                  <a:srgbClr val="000000"/>
                </a:solidFill>
                <a:latin typeface="Trebuchet MS" pitchFamily="32" charset="0"/>
              </a:rPr>
              <a:t>Jirka</a:t>
            </a: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GB" sz="2800" b="1" smtClean="0">
                <a:solidFill>
                  <a:srgbClr val="000000"/>
                </a:solidFill>
                <a:latin typeface="Trebuchet MS" pitchFamily="32" charset="0"/>
              </a:rPr>
              <a:t>– </a:t>
            </a:r>
            <a:r>
              <a:rPr lang="en-GB" sz="2800" b="1" smtClean="0">
                <a:solidFill>
                  <a:srgbClr val="000000"/>
                </a:solidFill>
                <a:latin typeface="Trebuchet MS" pitchFamily="32" charset="0"/>
              </a:rPr>
              <a:t>s.</a:t>
            </a:r>
            <a:r>
              <a:rPr lang="en-GB" sz="2800" b="1" smtClean="0">
                <a:solidFill>
                  <a:srgbClr val="000000"/>
                </a:solidFill>
                <a:latin typeface="Trebuchet MS" pitchFamily="32" charset="0"/>
              </a:rPr>
              <a:t>jirka@52north.org</a:t>
            </a: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/>
            </a:r>
            <a:b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</a:br>
            <a:r>
              <a:rPr lang="en-GB" sz="2800" b="1" dirty="0" err="1">
                <a:solidFill>
                  <a:srgbClr val="000000"/>
                </a:solidFill>
                <a:latin typeface="Trebuchet MS" pitchFamily="32" charset="0"/>
              </a:rPr>
              <a:t>VGIrisk</a:t>
            </a:r>
            <a:r>
              <a:rPr lang="en-GB" sz="2800" b="1" dirty="0">
                <a:solidFill>
                  <a:srgbClr val="000000"/>
                </a:solidFill>
                <a:latin typeface="Trebuchet MS" pitchFamily="32" charset="0"/>
              </a:rPr>
              <a:t> Workshop - April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Trebuchet MS" pitchFamily="34" charset="0"/>
              </a:rPr>
              <a:t>Capabilities, Expertise and Special Strengths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95325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Project background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European projects, e.g.</a:t>
            </a:r>
          </a:p>
          <a:p>
            <a:pPr lvl="2" algn="l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EO2HEAVEN </a:t>
            </a:r>
            <a:r>
              <a:rPr lang="en-US" dirty="0" smtClean="0">
                <a:solidFill>
                  <a:srgbClr val="000000"/>
                </a:solidFill>
              </a:rPr>
              <a:t>→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environmental data for health</a:t>
            </a:r>
          </a:p>
          <a:p>
            <a:pPr lvl="2" algn="l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GeoViQua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→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data quality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Human Sensor Web project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Customer projects (e.g. for public </a:t>
            </a:r>
            <a:r>
              <a:rPr lang="en-US" sz="2600" dirty="0" smtClean="0">
                <a:solidFill>
                  <a:srgbClr val="000000"/>
                </a:solidFill>
                <a:latin typeface="Trebuchet MS" pitchFamily="34" charset="0"/>
              </a:rPr>
              <a:t>authorities)</a:t>
            </a:r>
            <a:endParaRPr lang="en-US" sz="26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Trebuchet MS" pitchFamily="34" charset="0"/>
              </a:rPr>
              <a:t>Capabilities, Expertise and Special Strengths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95325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Potential contribution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Architecture design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Software development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Provision of a development/communication platform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Dissemination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6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95325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sz="3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1313"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3000" dirty="0" err="1">
                <a:solidFill>
                  <a:srgbClr val="000000"/>
                </a:solidFill>
                <a:latin typeface="Trebuchet MS" pitchFamily="34" charset="0"/>
              </a:rPr>
              <a:t>Thanks</a:t>
            </a:r>
            <a:r>
              <a:rPr lang="de-DE" sz="3000" dirty="0">
                <a:solidFill>
                  <a:srgbClr val="000000"/>
                </a:solidFill>
                <a:latin typeface="Trebuchet MS" pitchFamily="34" charset="0"/>
              </a:rPr>
              <a:t>!</a:t>
            </a:r>
          </a:p>
          <a:p>
            <a:pPr marL="342900" indent="-341313"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sz="3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1313"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3000" dirty="0" err="1">
                <a:solidFill>
                  <a:srgbClr val="000000"/>
                </a:solidFill>
                <a:latin typeface="Trebuchet MS" pitchFamily="34" charset="0"/>
              </a:rPr>
              <a:t>Questions</a:t>
            </a:r>
            <a:r>
              <a:rPr lang="de-DE" sz="3000" dirty="0">
                <a:solidFill>
                  <a:srgbClr val="000000"/>
                </a:solidFill>
                <a:latin typeface="Trebuchet MS" pitchFamily="34" charset="0"/>
              </a:rPr>
              <a:t>? Comments?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000" b="1" dirty="0">
                <a:solidFill>
                  <a:srgbClr val="000000"/>
                </a:solidFill>
                <a:latin typeface="Trebuchet MS" pitchFamily="34" charset="0"/>
              </a:rPr>
              <a:t>52°North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95325" y="1781175"/>
            <a:ext cx="7772400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Collaboration platform for research-oriented open source software development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Advance the bi-lateral transfer of knowledge between research and practice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Transform the innovations into practical technological solutions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000" b="1" dirty="0">
                <a:solidFill>
                  <a:srgbClr val="000000"/>
                </a:solidFill>
                <a:latin typeface="Trebuchet MS" pitchFamily="34" charset="0"/>
              </a:rPr>
              <a:t>52°North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95325" y="1812925"/>
            <a:ext cx="7772400" cy="428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rebuchet MS" pitchFamily="34" charset="0"/>
              </a:rPr>
              <a:t>Private company following a non-profit approach</a:t>
            </a:r>
          </a:p>
          <a:p>
            <a:pPr marL="341313" indent="-341313" algn="l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rebuchet MS" pitchFamily="34" charset="0"/>
              </a:rPr>
              <a:t>SME (Small and Medium-sized Enterprises)</a:t>
            </a:r>
          </a:p>
          <a:p>
            <a:pPr marL="341313" indent="-341313" algn="l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rebuchet MS" pitchFamily="34" charset="0"/>
              </a:rPr>
              <a:t>Principal partners</a:t>
            </a:r>
          </a:p>
          <a:p>
            <a:pPr marL="741363" lvl="1" indent="-284163" algn="l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University of Münster, Institute for Geoinformatics (Münster, Germany)</a:t>
            </a:r>
          </a:p>
          <a:p>
            <a:pPr marL="741363" lvl="1" indent="-284163" algn="l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con terra GmbH (Münster, Germany)</a:t>
            </a:r>
          </a:p>
          <a:p>
            <a:pPr marL="741363" lvl="1" indent="-284163" algn="l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ITC (Enschede, The Netherlands)</a:t>
            </a:r>
          </a:p>
          <a:p>
            <a:pPr marL="741363" lvl="1" indent="-284163" algn="l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ESRI Inc. (Redlands, CA, USA)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rebuchet MS" pitchFamily="34" charset="0"/>
              </a:rPr>
              <a:t>Interests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95325" y="1781175"/>
            <a:ext cx="7772400" cy="467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Sensor Web </a:t>
            </a:r>
            <a:r>
              <a:rPr lang="en-US" sz="300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integrating observations into SDIs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Human </a:t>
            </a: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observations / VGI </a:t>
            </a: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as </a:t>
            </a: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new types </a:t>
            </a: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of observation </a:t>
            </a: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sources</a:t>
            </a:r>
            <a:endParaRPr lang="en-US" sz="3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Combining conventional sensors with human observations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Profiling of Sensor Web standards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User Interfaces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rebuchet MS" pitchFamily="34" charset="0"/>
              </a:rPr>
              <a:t>Interests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5325" y="1687513"/>
            <a:ext cx="7772400" cy="466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Profiling of Sensor Web standards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How to use SWE for human observations?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Adjustments of SWE to fit to human observations?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Filtering of human </a:t>
            </a: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observations (HO)</a:t>
            </a:r>
            <a:endParaRPr lang="en-US" sz="3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Processing of human observations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Security / privacy </a:t>
            </a: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aspects</a:t>
            </a: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Building a generic toolbox for </a:t>
            </a:r>
            <a:r>
              <a:rPr lang="en-US" sz="3000" dirty="0" smtClean="0">
                <a:solidFill>
                  <a:srgbClr val="000000"/>
                </a:solidFill>
                <a:latin typeface="Trebuchet MS" pitchFamily="34" charset="0"/>
              </a:rPr>
              <a:t>VGI / HO</a:t>
            </a:r>
            <a:endParaRPr lang="en-US" sz="3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1313" indent="-341313" algn="l"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VGI and cloud computing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3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scalability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Trebuchet MS" pitchFamily="34" charset="0"/>
              </a:rPr>
              <a:t>Capabilities, Expertise and Special Strengths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95325" y="1797050"/>
            <a:ext cx="7772400" cy="429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dirty="0">
                <a:solidFill>
                  <a:srgbClr val="000000"/>
                </a:solidFill>
                <a:latin typeface="Trebuchet MS" pitchFamily="34" charset="0"/>
              </a:rPr>
              <a:t>Expertise on Sensor Web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OGC Sensor Web Enablement (SWE)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Standards based framework for accessing and encoding observations, alerting based on observations and tasking of sensors/observers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Experience from many </a:t>
            </a:r>
            <a:r>
              <a:rPr lang="en-US" sz="2600" dirty="0" smtClean="0">
                <a:solidFill>
                  <a:srgbClr val="000000"/>
                </a:solidFill>
                <a:latin typeface="Trebuchet MS" pitchFamily="34" charset="0"/>
              </a:rPr>
              <a:t>applied </a:t>
            </a: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projects how to use SWE in practice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>
                <a:solidFill>
                  <a:srgbClr val="000000"/>
                </a:solidFill>
                <a:latin typeface="Trebuchet MS" pitchFamily="34" charset="0"/>
              </a:rPr>
              <a:t>Active involvement in the standardization process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Trebuchet MS" pitchFamily="34" charset="0"/>
              </a:rPr>
              <a:t>Capabilities, Expertise and Special Strengths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95325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Trebuchet MS" pitchFamily="34" charset="0"/>
              </a:rPr>
              <a:t>Software development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Trebuchet MS" pitchFamily="34" charset="0"/>
              </a:rPr>
              <a:t>52°North Sensor Web suite</a:t>
            </a:r>
          </a:p>
          <a:p>
            <a:pPr lvl="2" algn="l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Trebuchet MS" pitchFamily="34" charset="0"/>
              </a:rPr>
              <a:t>Implementations of all OGC SWE standards: SOS, SAS/SES, SPS, WNS</a:t>
            </a:r>
          </a:p>
          <a:p>
            <a:pPr lvl="2" algn="l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Trebuchet MS" pitchFamily="34" charset="0"/>
              </a:rPr>
              <a:t>User friendly clients</a:t>
            </a:r>
          </a:p>
          <a:p>
            <a:pPr lvl="2" algn="l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Trebuchet MS" pitchFamily="34" charset="0"/>
              </a:rPr>
              <a:t>Broad user and developer community</a:t>
            </a:r>
          </a:p>
          <a:p>
            <a:pPr marL="741363" lvl="1" indent="-284163" algn="l"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Trebuchet MS" pitchFamily="34" charset="0"/>
              </a:rPr>
              <a:t>Customisation of Sensor Web components</a:t>
            </a:r>
            <a:endParaRPr lang="en-GB" sz="26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Arial" charset="0"/>
              </a:rPr>
              <a:t>Open Source SWE Clients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8" y="0"/>
            <a:ext cx="82200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7388" y="533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Arial" charset="0"/>
              </a:rPr>
              <a:t>Open Source SWE Clients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178" t="16212" r="19992" b="3484"/>
          <a:stretch>
            <a:fillRect/>
          </a:stretch>
        </p:blipFill>
        <p:spPr bwMode="auto">
          <a:xfrm>
            <a:off x="233363" y="693738"/>
            <a:ext cx="8656637" cy="5265737"/>
          </a:xfrm>
          <a:prstGeom prst="rect">
            <a:avLst/>
          </a:prstGeom>
          <a:noFill/>
          <a:ln w="9360">
            <a:solidFill>
              <a:srgbClr val="2D2DB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IN-MediumAlternate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IN-MediumAlternate" charset="0"/>
            <a:ea typeface="SimSun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rebuchet MS"/>
        <a:ea typeface="SimSun"/>
        <a:cs typeface=""/>
      </a:majorFont>
      <a:minorFont>
        <a:latin typeface="Trebuchet MS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IN-MediumAlternate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IN-MediumAlternate" charset="0"/>
            <a:ea typeface="SimSun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Bildschirmpräsentation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Larissa-Design</vt:lpstr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52N</dc:title>
  <dc:subject>Intergeo Präsentation</dc:subject>
  <dc:creator>Ingo Simonis</dc:creator>
  <cp:lastModifiedBy>Simon Jirka</cp:lastModifiedBy>
  <cp:revision>524</cp:revision>
  <cp:lastPrinted>1601-01-01T00:00:00Z</cp:lastPrinted>
  <dcterms:created xsi:type="dcterms:W3CDTF">2004-06-22T09:01:43Z</dcterms:created>
  <dcterms:modified xsi:type="dcterms:W3CDTF">2011-04-07T08:54:24Z</dcterms:modified>
</cp:coreProperties>
</file>