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6" r:id="rId3"/>
    <p:sldId id="267" r:id="rId4"/>
    <p:sldId id="296" r:id="rId5"/>
    <p:sldId id="293" r:id="rId6"/>
    <p:sldId id="294" r:id="rId7"/>
    <p:sldId id="279" r:id="rId8"/>
    <p:sldId id="283" r:id="rId9"/>
    <p:sldId id="298" r:id="rId10"/>
    <p:sldId id="287" r:id="rId11"/>
    <p:sldId id="300" r:id="rId12"/>
    <p:sldId id="302" r:id="rId13"/>
    <p:sldId id="303" r:id="rId14"/>
    <p:sldId id="289" r:id="rId15"/>
    <p:sldId id="292" r:id="rId16"/>
    <p:sldId id="304" r:id="rId17"/>
    <p:sldId id="290" r:id="rId18"/>
    <p:sldId id="291" r:id="rId19"/>
    <p:sldId id="288" r:id="rId20"/>
    <p:sldId id="264" r:id="rId21"/>
    <p:sldId id="284" r:id="rId22"/>
    <p:sldId id="295" r:id="rId23"/>
    <p:sldId id="305" r:id="rId24"/>
    <p:sldId id="306" r:id="rId25"/>
    <p:sldId id="285" r:id="rId26"/>
    <p:sldId id="263" r:id="rId27"/>
    <p:sldId id="274" r:id="rId28"/>
  </p:sldIdLst>
  <p:sldSz cx="9144000" cy="6858000" type="screen4x3"/>
  <p:notesSz cx="6723063" cy="9853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911" autoAdjust="0"/>
  </p:normalViewPr>
  <p:slideViewPr>
    <p:cSldViewPr>
      <p:cViewPr varScale="1">
        <p:scale>
          <a:sx n="86" d="100"/>
          <a:sy n="86" d="100"/>
        </p:scale>
        <p:origin x="-7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notesViewPr>
    <p:cSldViewPr>
      <p:cViewPr varScale="1">
        <p:scale>
          <a:sx n="77" d="100"/>
          <a:sy n="77" d="100"/>
        </p:scale>
        <p:origin x="-2208" y="-84"/>
      </p:cViewPr>
      <p:guideLst>
        <p:guide orient="horz" pos="3103"/>
        <p:guide pos="211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oel\Desktop\Spatial%20statistics\model%20output\Analysis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282751729897399"/>
          <c:y val="0.10546507906023962"/>
          <c:w val="0.63833172169268315"/>
          <c:h val="0.7082483960338301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</c:spPr>
          </c:marker>
          <c:xVal>
            <c:numRef>
              <c:f>Discharge_DeltaS!$R$8:$R$28</c:f>
              <c:numCache>
                <c:formatCode>General</c:formatCode>
                <c:ptCount val="21"/>
                <c:pt idx="0">
                  <c:v>27205402.570897315</c:v>
                </c:pt>
                <c:pt idx="1">
                  <c:v>20136670.377861042</c:v>
                </c:pt>
                <c:pt idx="2">
                  <c:v>17255699.104468156</c:v>
                </c:pt>
                <c:pt idx="3">
                  <c:v>12811811.15072016</c:v>
                </c:pt>
                <c:pt idx="4">
                  <c:v>13388732.281963784</c:v>
                </c:pt>
                <c:pt idx="5">
                  <c:v>18454811.827413518</c:v>
                </c:pt>
                <c:pt idx="6">
                  <c:v>19390147.214134023</c:v>
                </c:pt>
                <c:pt idx="7">
                  <c:v>12132151.342550978</c:v>
                </c:pt>
                <c:pt idx="8">
                  <c:v>24524245.457720608</c:v>
                </c:pt>
                <c:pt idx="9">
                  <c:v>24529713.549832646</c:v>
                </c:pt>
                <c:pt idx="10">
                  <c:v>8629389.6121638883</c:v>
                </c:pt>
                <c:pt idx="11">
                  <c:v>17174355.20993004</c:v>
                </c:pt>
                <c:pt idx="12">
                  <c:v>23167951.515557051</c:v>
                </c:pt>
                <c:pt idx="13">
                  <c:v>19039798.417243086</c:v>
                </c:pt>
                <c:pt idx="14">
                  <c:v>12598509.57122842</c:v>
                </c:pt>
                <c:pt idx="15">
                  <c:v>15941342.705567731</c:v>
                </c:pt>
                <c:pt idx="16">
                  <c:v>18165260.107811876</c:v>
                </c:pt>
                <c:pt idx="17">
                  <c:v>18084279.791405376</c:v>
                </c:pt>
                <c:pt idx="18">
                  <c:v>20553122.868816115</c:v>
                </c:pt>
                <c:pt idx="19">
                  <c:v>10177170.454106744</c:v>
                </c:pt>
                <c:pt idx="20">
                  <c:v>8302795.2130285911</c:v>
                </c:pt>
              </c:numCache>
            </c:numRef>
          </c:xVal>
          <c:yVal>
            <c:numRef>
              <c:f>Discharge_DeltaS!$B$8:$B$28</c:f>
              <c:numCache>
                <c:formatCode>General</c:formatCode>
                <c:ptCount val="21"/>
                <c:pt idx="0">
                  <c:v>71911605.041271925</c:v>
                </c:pt>
                <c:pt idx="1">
                  <c:v>160016458.18833742</c:v>
                </c:pt>
                <c:pt idx="2">
                  <c:v>182341115.65032938</c:v>
                </c:pt>
                <c:pt idx="3">
                  <c:v>198556155.24483621</c:v>
                </c:pt>
                <c:pt idx="4">
                  <c:v>186274273.74700245</c:v>
                </c:pt>
                <c:pt idx="5">
                  <c:v>105613907.59356792</c:v>
                </c:pt>
                <c:pt idx="6">
                  <c:v>148484881.72692436</c:v>
                </c:pt>
                <c:pt idx="7">
                  <c:v>118894104.31868912</c:v>
                </c:pt>
                <c:pt idx="8">
                  <c:v>135279193.33283079</c:v>
                </c:pt>
                <c:pt idx="9">
                  <c:v>105596481.22138695</c:v>
                </c:pt>
                <c:pt idx="10">
                  <c:v>157268555.02019861</c:v>
                </c:pt>
                <c:pt idx="11">
                  <c:v>111698922.48466074</c:v>
                </c:pt>
                <c:pt idx="12">
                  <c:v>116656995.06587733</c:v>
                </c:pt>
                <c:pt idx="13">
                  <c:v>102856308.57659689</c:v>
                </c:pt>
                <c:pt idx="14">
                  <c:v>150696731.02291396</c:v>
                </c:pt>
                <c:pt idx="15">
                  <c:v>125380194.07897522</c:v>
                </c:pt>
                <c:pt idx="16">
                  <c:v>98682487.202481925</c:v>
                </c:pt>
                <c:pt idx="17">
                  <c:v>248726105.48492008</c:v>
                </c:pt>
                <c:pt idx="18">
                  <c:v>186388944.32739511</c:v>
                </c:pt>
                <c:pt idx="19">
                  <c:v>146371211.6137923</c:v>
                </c:pt>
                <c:pt idx="20">
                  <c:v>145087049.32693839</c:v>
                </c:pt>
              </c:numCache>
            </c:numRef>
          </c:yVal>
        </c:ser>
        <c:axId val="66089728"/>
        <c:axId val="66092416"/>
      </c:scatterChart>
      <c:valAx>
        <c:axId val="66089728"/>
        <c:scaling>
          <c:orientation val="minMax"/>
          <c:max val="300000000"/>
        </c:scaling>
        <c:axPos val="b"/>
        <c:majorGridlines>
          <c:spPr>
            <a:ln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/>
              <a:lstStyle/>
              <a:p>
                <a:pPr algn="ctr" rtl="0">
                  <a:defRPr/>
                </a:pPr>
                <a:r>
                  <a:rPr lang="en-US" dirty="0"/>
                  <a:t>Change in aquifer storage (10</a:t>
                </a:r>
                <a:r>
                  <a:rPr lang="en-US" baseline="30000" dirty="0"/>
                  <a:t>6</a:t>
                </a:r>
                <a:r>
                  <a:rPr lang="en-US" dirty="0"/>
                  <a:t>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c:rich>
          </c:tx>
          <c:layout/>
        </c:title>
        <c:numFmt formatCode="General" sourceLinked="1"/>
        <c:tickLblPos val="nextTo"/>
        <c:crossAx val="66092416"/>
        <c:crosses val="autoZero"/>
        <c:crossBetween val="midCat"/>
        <c:majorUnit val="100000000"/>
        <c:dispUnits>
          <c:builtInUnit val="millions"/>
        </c:dispUnits>
      </c:valAx>
      <c:valAx>
        <c:axId val="66092416"/>
        <c:scaling>
          <c:orientation val="minMax"/>
        </c:scaling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Annual lake inflow (10</a:t>
                </a:r>
                <a:r>
                  <a:rPr lang="en-US" baseline="30000" dirty="0"/>
                  <a:t>6</a:t>
                </a:r>
                <a:r>
                  <a:rPr lang="en-US" dirty="0"/>
                  <a:t>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c:rich>
          </c:tx>
          <c:layout/>
        </c:title>
        <c:numFmt formatCode="General" sourceLinked="1"/>
        <c:tickLblPos val="nextTo"/>
        <c:crossAx val="66089728"/>
        <c:crosses val="autoZero"/>
        <c:crossBetween val="midCat"/>
        <c:majorUnit val="100000000"/>
        <c:dispUnits>
          <c:builtInUnit val="millions"/>
        </c:dispUnits>
      </c:valAx>
    </c:plotArea>
    <c:plotVisOnly val="1"/>
  </c:chart>
  <c:spPr>
    <a:ln>
      <a:noFill/>
    </a:ln>
  </c:spPr>
  <c:txPr>
    <a:bodyPr/>
    <a:lstStyle/>
    <a:p>
      <a:pPr>
        <a:defRPr sz="1200" b="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2D2DD-9A49-491E-949B-F3E87942E7A1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90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413" y="935990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004FB-58AB-4264-827C-6AC7B927D3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92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18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22837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307" y="4680466"/>
            <a:ext cx="5378450" cy="44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18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1BD2A-F24E-4ECA-82B3-08C5D5A627D6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16841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326A8C-BBDF-48C4-913F-34B25286D989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90A3A-27B9-4AD1-82BD-3C29A1C59E38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011">
    <p:bg bwMode="gray"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 bwMode="white">
          <a:xfrm>
            <a:off x="1781422" y="2177330"/>
            <a:ext cx="6318970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here and type the title</a:t>
            </a:r>
            <a:endParaRPr 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 bwMode="white">
          <a:xfrm>
            <a:off x="1781422" y="3567980"/>
            <a:ext cx="6320449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 smtClean="0"/>
              <a:t>Click here and type the subtitle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0B32-E385-4D77-A414-D28CF5D7A79A}" type="datetime1">
              <a:rPr lang="nl-NL" smtClean="0"/>
              <a:pPr/>
              <a:t>23-3-2011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70BA-E5E0-4197-9DEA-4A7E31356F1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0CA3BC5-E5EA-46FB-8657-640124405232}" type="datetime1">
              <a:rPr lang="nl-NL" smtClean="0"/>
              <a:pPr/>
              <a:t>23-3-2011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4C0413-A348-4EEB-B5C9-83987436C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and bulleted list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-8878" y="465207"/>
            <a:ext cx="977900" cy="495045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80000" y="1577500"/>
            <a:ext cx="7801200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C6E-89B7-48BF-95C9-97D4F002161A}" type="datetime1">
              <a:rPr lang="en-GB" smtClean="0"/>
              <a:pPr/>
              <a:t>23/03/2011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ed lists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8B7B46E-900A-40C9-AC20-21A21104857F}" type="datetime1">
              <a:rPr lang="en-GB" smtClean="0"/>
              <a:pPr/>
              <a:t>23/03/2011</a:t>
            </a:fld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80000" y="1577500"/>
            <a:ext cx="3780032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5" name="Rectangle 3"/>
          <p:cNvSpPr>
            <a:spLocks noGrp="1" noChangeArrowheads="1"/>
          </p:cNvSpPr>
          <p:nvPr>
            <p:ph idx="18"/>
          </p:nvPr>
        </p:nvSpPr>
        <p:spPr bwMode="auto">
          <a:xfrm>
            <a:off x="5076056" y="1577500"/>
            <a:ext cx="3805144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6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-8878" y="465207"/>
            <a:ext cx="977900" cy="4950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851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 and picture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499992" y="1580224"/>
            <a:ext cx="4546800" cy="4580879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6C3180B1-7225-47FF-9E1F-E018E1F31BA8}" type="datetime1">
              <a:rPr lang="en-GB" smtClean="0"/>
              <a:pPr/>
              <a:t>23/03/2011</a:t>
            </a:fld>
            <a:endParaRPr lang="nl-NL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577500"/>
            <a:ext cx="3347984" cy="458780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6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-8878" y="465207"/>
            <a:ext cx="977900" cy="49504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ed list, no ITC style element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B1A9FC-4463-4702-A7F4-6C52CDD2C9DF}" type="datetime1">
              <a:rPr lang="en-GB" smtClean="0"/>
              <a:pPr/>
              <a:t>23/03/2011</a:t>
            </a:fld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and picture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80000" y="1576800"/>
            <a:ext cx="8072462" cy="4000528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6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54E1A8C7-D2FF-4345-860C-189808CE46D0}" type="datetime1">
              <a:rPr lang="en-GB" smtClean="0"/>
              <a:pPr/>
              <a:t>23/03/2011</a:t>
            </a:fld>
            <a:endParaRPr lang="nl-NL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16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B18F75BC-6B51-45CF-9A17-681AE27D6353}" type="datetime1">
              <a:rPr lang="en-GB" smtClean="0"/>
              <a:pPr/>
              <a:t>23/03/2011</a:t>
            </a:fld>
            <a:endParaRPr lang="nl-NL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, no line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600" smtClean="0"/>
              <a:t>WOTRO EOIA project Naivasha</a:t>
            </a:r>
            <a:endParaRPr lang="en-US" sz="6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fld id="{023A89D0-FC6F-4296-B73D-992C1045B8C6}" type="datetime1">
              <a:rPr lang="en-GB" smtClean="0"/>
              <a:pPr/>
              <a:t>23/03/2011</a:t>
            </a:fld>
            <a:endParaRPr lang="nl-NL" dirty="0"/>
          </a:p>
        </p:txBody>
      </p:sp>
      <p:pic>
        <p:nvPicPr>
          <p:cNvPr id="10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664" y="6333197"/>
            <a:ext cx="2019600" cy="401995"/>
          </a:xfrm>
          <a:prstGeom prst="rect">
            <a:avLst/>
          </a:prstGeom>
          <a:noFill/>
        </p:spPr>
      </p:pic>
      <p:pic>
        <p:nvPicPr>
          <p:cNvPr id="11" name="Picture 4" descr="Itc_logo transparan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6010275"/>
            <a:ext cx="508000" cy="593725"/>
          </a:xfrm>
          <a:prstGeom prst="rect">
            <a:avLst/>
          </a:prstGeom>
          <a:noFill/>
        </p:spPr>
      </p:pic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 smtClean="0"/>
              <a:t>Click here and type the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435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2664" y="6333197"/>
            <a:ext cx="2019600" cy="40199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000" y="1577500"/>
            <a:ext cx="7801200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02D545BA-A84E-44DA-B7B7-62BBB4AEB13E}" type="datetime1">
              <a:rPr lang="en-GB" smtClean="0"/>
              <a:pPr/>
              <a:t>23/03/2011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80000" y="1272715"/>
            <a:ext cx="807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8" name="Picture 4" descr="Itc_logo transpara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6225" y="6010275"/>
            <a:ext cx="508000" cy="5937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2" r:id="rId3"/>
    <p:sldLayoutId id="2147483665" r:id="rId4"/>
    <p:sldLayoutId id="2147483650" r:id="rId5"/>
    <p:sldLayoutId id="2147483660" r:id="rId6"/>
    <p:sldLayoutId id="2147483661" r:id="rId7"/>
    <p:sldLayoutId id="2147483667" r:id="rId8"/>
    <p:sldLayoutId id="2147483671" r:id="rId9"/>
    <p:sldLayoutId id="2147483674" r:id="rId10"/>
    <p:sldLayoutId id="2147483675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5351" y="2590800"/>
            <a:ext cx="6318970" cy="1470025"/>
          </a:xfrm>
        </p:spPr>
        <p:txBody>
          <a:bodyPr/>
          <a:lstStyle/>
          <a:p>
            <a:r>
              <a:rPr lang="en-GB" dirty="0" smtClean="0"/>
              <a:t>Using agent-based modelling to depict basin closure in the Naivasha basin, Kenya: a framework of analysis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85351" y="4079875"/>
            <a:ext cx="6320449" cy="1101725"/>
          </a:xfrm>
        </p:spPr>
        <p:txBody>
          <a:bodyPr/>
          <a:lstStyle/>
          <a:p>
            <a:r>
              <a:rPr lang="en-US" dirty="0" smtClean="0"/>
              <a:t>P. R. van Oel, A. van der Veen, R. Becht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Model overview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State variables and scales: </a:t>
            </a:r>
          </a:p>
          <a:p>
            <a:r>
              <a:rPr lang="en-US" dirty="0" smtClean="0"/>
              <a:t>Temporal extent: several decades, 1-day time-step</a:t>
            </a:r>
          </a:p>
          <a:p>
            <a:r>
              <a:rPr lang="en-US" dirty="0" smtClean="0"/>
              <a:t>Water availability in local </a:t>
            </a:r>
            <a:r>
              <a:rPr lang="en-US" dirty="0" smtClean="0"/>
              <a:t>resources</a:t>
            </a:r>
            <a:endParaRPr lang="en-US" dirty="0" smtClean="0"/>
          </a:p>
          <a:p>
            <a:r>
              <a:rPr lang="en-US" dirty="0" smtClean="0"/>
              <a:t>Water management decisions </a:t>
            </a:r>
            <a:r>
              <a:rPr lang="en-US" dirty="0" smtClean="0"/>
              <a:t>at </a:t>
            </a:r>
            <a:r>
              <a:rPr lang="en-US" dirty="0" smtClean="0"/>
              <a:t>the basin level (e.g. lake levels)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GB" b="1" dirty="0" smtClean="0"/>
              <a:t>Processes and scheduling: </a:t>
            </a:r>
          </a:p>
          <a:p>
            <a:pPr marL="514350" indent="-514350">
              <a:buAutoNum type="romanLcParenBoth"/>
            </a:pPr>
            <a:r>
              <a:rPr lang="en-GB" dirty="0" smtClean="0"/>
              <a:t>biophysical dynamics (hydrology, plant growth)</a:t>
            </a:r>
          </a:p>
          <a:p>
            <a:pPr marL="514350" indent="-514350">
              <a:buAutoNum type="romanLcParenBoth"/>
            </a:pPr>
            <a:r>
              <a:rPr lang="en-GB" dirty="0" smtClean="0"/>
              <a:t>land use decisions by local agents</a:t>
            </a:r>
          </a:p>
          <a:p>
            <a:pPr marL="514350" indent="-514350">
              <a:buAutoNum type="romanLcParenBoth"/>
            </a:pPr>
            <a:r>
              <a:rPr lang="en-GB" dirty="0" smtClean="0"/>
              <a:t>water management decisions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plaatje SS6.jpg"/>
          <p:cNvPicPr>
            <a:picLocks noChangeAspect="1"/>
          </p:cNvPicPr>
          <p:nvPr/>
        </p:nvPicPr>
        <p:blipFill>
          <a:blip r:embed="rId3" cstate="print"/>
          <a:srcRect l="6030" r="5020" b="7253"/>
          <a:stretch>
            <a:fillRect/>
          </a:stretch>
        </p:blipFill>
        <p:spPr>
          <a:xfrm>
            <a:off x="228600" y="990600"/>
            <a:ext cx="4495800" cy="5791200"/>
          </a:xfrm>
          <a:prstGeom prst="rect">
            <a:avLst/>
          </a:prstGeom>
        </p:spPr>
      </p:pic>
      <p:sp>
        <p:nvSpPr>
          <p:cNvPr id="36891" name="AutoShape 31"/>
          <p:cNvSpPr>
            <a:spLocks noChangeAspect="1" noChangeArrowheads="1"/>
          </p:cNvSpPr>
          <p:nvPr/>
        </p:nvSpPr>
        <p:spPr bwMode="auto">
          <a:xfrm flipH="1" flipV="1">
            <a:off x="6849769" y="2495550"/>
            <a:ext cx="981075" cy="471488"/>
          </a:xfrm>
          <a:prstGeom prst="rtTriangle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E83DC-F001-4F32-8662-65316B5E8409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36868" name="Oval 3"/>
          <p:cNvSpPr>
            <a:spLocks noChangeAspect="1" noChangeArrowheads="1"/>
          </p:cNvSpPr>
          <p:nvPr/>
        </p:nvSpPr>
        <p:spPr bwMode="auto">
          <a:xfrm>
            <a:off x="6721475" y="161925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4"/>
          <p:cNvSpPr>
            <a:spLocks noChangeAspect="1" noChangeShapeType="1"/>
          </p:cNvSpPr>
          <p:nvPr/>
        </p:nvSpPr>
        <p:spPr bwMode="auto">
          <a:xfrm>
            <a:off x="6950075" y="261938"/>
            <a:ext cx="18891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0" name="Line 5"/>
          <p:cNvSpPr>
            <a:spLocks noChangeAspect="1" noChangeShapeType="1"/>
          </p:cNvSpPr>
          <p:nvPr/>
        </p:nvSpPr>
        <p:spPr bwMode="auto">
          <a:xfrm flipH="1">
            <a:off x="6340475" y="409575"/>
            <a:ext cx="312736" cy="575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73" name="Line 8"/>
          <p:cNvSpPr>
            <a:spLocks noChangeAspect="1" noChangeShapeType="1"/>
          </p:cNvSpPr>
          <p:nvPr/>
        </p:nvSpPr>
        <p:spPr bwMode="auto">
          <a:xfrm>
            <a:off x="6950076" y="409576"/>
            <a:ext cx="381000" cy="67708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5" name="Line 10"/>
          <p:cNvSpPr>
            <a:spLocks noChangeAspect="1" noChangeShapeType="1"/>
          </p:cNvSpPr>
          <p:nvPr/>
        </p:nvSpPr>
        <p:spPr bwMode="auto">
          <a:xfrm>
            <a:off x="5045076" y="261938"/>
            <a:ext cx="1676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6" name="Line 11"/>
          <p:cNvSpPr>
            <a:spLocks noChangeAspect="1" noChangeShapeType="1"/>
          </p:cNvSpPr>
          <p:nvPr/>
        </p:nvSpPr>
        <p:spPr bwMode="auto">
          <a:xfrm>
            <a:off x="5060950" y="377825"/>
            <a:ext cx="400082" cy="717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877" name="Line 12"/>
          <p:cNvSpPr>
            <a:spLocks noChangeAspect="1" noChangeShapeType="1"/>
          </p:cNvSpPr>
          <p:nvPr/>
        </p:nvSpPr>
        <p:spPr bwMode="auto">
          <a:xfrm>
            <a:off x="6824309" y="368300"/>
            <a:ext cx="0" cy="27844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78" name="Line 13"/>
          <p:cNvSpPr>
            <a:spLocks noChangeAspect="1" noChangeShapeType="1"/>
          </p:cNvSpPr>
          <p:nvPr/>
        </p:nvSpPr>
        <p:spPr bwMode="auto">
          <a:xfrm>
            <a:off x="8827643" y="257175"/>
            <a:ext cx="0" cy="27844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1" name="Line 16"/>
          <p:cNvSpPr>
            <a:spLocks noChangeAspect="1" noChangeShapeType="1"/>
          </p:cNvSpPr>
          <p:nvPr/>
        </p:nvSpPr>
        <p:spPr bwMode="auto">
          <a:xfrm flipH="1">
            <a:off x="5448300" y="1266825"/>
            <a:ext cx="523875" cy="731838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2" name="Line 17"/>
          <p:cNvSpPr>
            <a:spLocks noChangeAspect="1" noChangeShapeType="1"/>
          </p:cNvSpPr>
          <p:nvPr/>
        </p:nvSpPr>
        <p:spPr bwMode="auto">
          <a:xfrm>
            <a:off x="5273675" y="1533525"/>
            <a:ext cx="1490663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3" name="Line 18"/>
          <p:cNvSpPr>
            <a:spLocks noChangeAspect="1" noChangeShapeType="1"/>
          </p:cNvSpPr>
          <p:nvPr/>
        </p:nvSpPr>
        <p:spPr bwMode="auto">
          <a:xfrm>
            <a:off x="5110163" y="1768475"/>
            <a:ext cx="149225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4" name="Line 19"/>
          <p:cNvSpPr>
            <a:spLocks noChangeAspect="1" noChangeShapeType="1"/>
          </p:cNvSpPr>
          <p:nvPr/>
        </p:nvSpPr>
        <p:spPr bwMode="auto">
          <a:xfrm flipH="1">
            <a:off x="5905500" y="1284288"/>
            <a:ext cx="522288" cy="7318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85" name="AutoShape 20"/>
          <p:cNvSpPr>
            <a:spLocks noChangeAspect="1" noChangeArrowheads="1"/>
          </p:cNvSpPr>
          <p:nvPr/>
        </p:nvSpPr>
        <p:spPr bwMode="auto">
          <a:xfrm>
            <a:off x="5611813" y="1533525"/>
            <a:ext cx="639762" cy="234950"/>
          </a:xfrm>
          <a:prstGeom prst="parallelogram">
            <a:avLst>
              <a:gd name="adj" fmla="val 7170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6665912" y="1262063"/>
            <a:ext cx="1655763" cy="749300"/>
            <a:chOff x="2700" y="2678"/>
            <a:chExt cx="1406" cy="575"/>
          </a:xfrm>
        </p:grpSpPr>
        <p:sp>
          <p:nvSpPr>
            <p:cNvPr id="36939" name="Line 23"/>
            <p:cNvSpPr>
              <a:spLocks noChangeAspect="1" noChangeShapeType="1"/>
            </p:cNvSpPr>
            <p:nvPr/>
          </p:nvSpPr>
          <p:spPr bwMode="auto">
            <a:xfrm flipH="1">
              <a:off x="2987" y="2678"/>
              <a:ext cx="445" cy="56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0" name="Line 24"/>
            <p:cNvSpPr>
              <a:spLocks noChangeAspect="1" noChangeShapeType="1"/>
            </p:cNvSpPr>
            <p:nvPr/>
          </p:nvSpPr>
          <p:spPr bwMode="auto">
            <a:xfrm>
              <a:off x="2839" y="2882"/>
              <a:ext cx="1267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1" name="Line 25"/>
            <p:cNvSpPr>
              <a:spLocks noChangeAspect="1" noChangeShapeType="1"/>
            </p:cNvSpPr>
            <p:nvPr/>
          </p:nvSpPr>
          <p:spPr bwMode="auto">
            <a:xfrm>
              <a:off x="2700" y="3063"/>
              <a:ext cx="1267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2" name="Line 26"/>
            <p:cNvSpPr>
              <a:spLocks noChangeAspect="1" noChangeShapeType="1"/>
            </p:cNvSpPr>
            <p:nvPr/>
          </p:nvSpPr>
          <p:spPr bwMode="auto">
            <a:xfrm flipH="1">
              <a:off x="3375" y="2691"/>
              <a:ext cx="445" cy="56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943" name="AutoShape 27"/>
            <p:cNvSpPr>
              <a:spLocks noChangeAspect="1" noChangeArrowheads="1"/>
            </p:cNvSpPr>
            <p:nvPr/>
          </p:nvSpPr>
          <p:spPr bwMode="auto">
            <a:xfrm>
              <a:off x="3126" y="2882"/>
              <a:ext cx="543" cy="181"/>
            </a:xfrm>
            <a:prstGeom prst="parallelogram">
              <a:avLst>
                <a:gd name="adj" fmla="val 79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30"/>
          <p:cNvSpPr>
            <a:spLocks noChangeAspect="1" noChangeArrowheads="1"/>
          </p:cNvSpPr>
          <p:nvPr/>
        </p:nvSpPr>
        <p:spPr bwMode="auto">
          <a:xfrm>
            <a:off x="7828165" y="2502253"/>
            <a:ext cx="999478" cy="471488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32"/>
          <p:cNvSpPr>
            <a:spLocks noChangeAspect="1" noChangeShapeType="1"/>
          </p:cNvSpPr>
          <p:nvPr/>
        </p:nvSpPr>
        <p:spPr bwMode="auto">
          <a:xfrm>
            <a:off x="7379842" y="2762250"/>
            <a:ext cx="1447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93" name="Line 33"/>
          <p:cNvSpPr>
            <a:spLocks noChangeAspect="1" noChangeShapeType="1"/>
          </p:cNvSpPr>
          <p:nvPr/>
        </p:nvSpPr>
        <p:spPr bwMode="auto">
          <a:xfrm>
            <a:off x="6846442" y="249555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895" name="Line 35"/>
          <p:cNvSpPr>
            <a:spLocks noChangeAspect="1" noChangeShapeType="1"/>
          </p:cNvSpPr>
          <p:nvPr/>
        </p:nvSpPr>
        <p:spPr bwMode="auto">
          <a:xfrm>
            <a:off x="6797675" y="2771775"/>
            <a:ext cx="6096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sm"/>
            <a:tailEnd type="triangl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36930" name="Line 43"/>
          <p:cNvSpPr>
            <a:spLocks noChangeAspect="1" noChangeShapeType="1"/>
          </p:cNvSpPr>
          <p:nvPr/>
        </p:nvSpPr>
        <p:spPr bwMode="auto">
          <a:xfrm>
            <a:off x="8702675" y="1933575"/>
            <a:ext cx="0" cy="469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931" name="Line 44"/>
          <p:cNvSpPr>
            <a:spLocks noChangeAspect="1" noChangeShapeType="1"/>
          </p:cNvSpPr>
          <p:nvPr/>
        </p:nvSpPr>
        <p:spPr bwMode="auto">
          <a:xfrm flipV="1">
            <a:off x="8490700" y="1975305"/>
            <a:ext cx="0" cy="469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6932" name="Text Box 45"/>
          <p:cNvSpPr txBox="1">
            <a:spLocks noChangeAspect="1" noChangeArrowheads="1"/>
          </p:cNvSpPr>
          <p:nvPr/>
        </p:nvSpPr>
        <p:spPr bwMode="auto">
          <a:xfrm>
            <a:off x="8387068" y="1740571"/>
            <a:ext cx="211975" cy="2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P</a:t>
            </a:r>
            <a:endParaRPr lang="en-US" sz="4000"/>
          </a:p>
        </p:txBody>
      </p:sp>
      <p:sp>
        <p:nvSpPr>
          <p:cNvPr id="36933" name="Text Box 46"/>
          <p:cNvSpPr txBox="1">
            <a:spLocks noChangeAspect="1" noChangeArrowheads="1"/>
          </p:cNvSpPr>
          <p:nvPr/>
        </p:nvSpPr>
        <p:spPr bwMode="auto">
          <a:xfrm>
            <a:off x="8599043" y="1744483"/>
            <a:ext cx="211975" cy="28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E</a:t>
            </a:r>
            <a:endParaRPr lang="en-US" sz="4000"/>
          </a:p>
        </p:txBody>
      </p:sp>
      <p:sp>
        <p:nvSpPr>
          <p:cNvPr id="36897" name="Text Box 47"/>
          <p:cNvSpPr txBox="1">
            <a:spLocks noChangeAspect="1" noChangeArrowheads="1"/>
          </p:cNvSpPr>
          <p:nvPr/>
        </p:nvSpPr>
        <p:spPr bwMode="auto">
          <a:xfrm>
            <a:off x="7864475" y="485775"/>
            <a:ext cx="228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dirty="0"/>
              <a:t>R</a:t>
            </a:r>
            <a:endParaRPr lang="en-US" sz="4000" dirty="0"/>
          </a:p>
        </p:txBody>
      </p:sp>
      <p:sp>
        <p:nvSpPr>
          <p:cNvPr id="36905" name="Line 66"/>
          <p:cNvSpPr>
            <a:spLocks noChangeAspect="1" noChangeShapeType="1"/>
          </p:cNvSpPr>
          <p:nvPr/>
        </p:nvSpPr>
        <p:spPr bwMode="auto">
          <a:xfrm>
            <a:off x="2870200" y="257175"/>
            <a:ext cx="6365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6906" name="Text Box 67"/>
          <p:cNvSpPr txBox="1">
            <a:spLocks noChangeAspect="1" noChangeArrowheads="1"/>
          </p:cNvSpPr>
          <p:nvPr/>
        </p:nvSpPr>
        <p:spPr bwMode="auto">
          <a:xfrm>
            <a:off x="2682875" y="152400"/>
            <a:ext cx="2365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Q</a:t>
            </a:r>
            <a:endParaRPr lang="en-US" sz="4000"/>
          </a:p>
        </p:txBody>
      </p:sp>
      <p:sp>
        <p:nvSpPr>
          <p:cNvPr id="36907" name="Rectangle 69"/>
          <p:cNvSpPr>
            <a:spLocks noChangeArrowheads="1"/>
          </p:cNvSpPr>
          <p:nvPr/>
        </p:nvSpPr>
        <p:spPr bwMode="auto">
          <a:xfrm>
            <a:off x="5511800" y="6354763"/>
            <a:ext cx="15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200"/>
          </a:p>
        </p:txBody>
      </p:sp>
      <p:grpSp>
        <p:nvGrpSpPr>
          <p:cNvPr id="104" name="Group 103"/>
          <p:cNvGrpSpPr/>
          <p:nvPr/>
        </p:nvGrpSpPr>
        <p:grpSpPr>
          <a:xfrm>
            <a:off x="1981199" y="381000"/>
            <a:ext cx="6521118" cy="5029200"/>
            <a:chOff x="1981199" y="381000"/>
            <a:chExt cx="6521118" cy="5029200"/>
          </a:xfrm>
        </p:grpSpPr>
        <p:sp>
          <p:nvSpPr>
            <p:cNvPr id="103" name="Line 72"/>
            <p:cNvSpPr>
              <a:spLocks noChangeShapeType="1"/>
            </p:cNvSpPr>
            <p:nvPr/>
          </p:nvSpPr>
          <p:spPr bwMode="auto">
            <a:xfrm flipH="1">
              <a:off x="1981199" y="381000"/>
              <a:ext cx="1551617" cy="2362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2" name="Line 72"/>
            <p:cNvSpPr>
              <a:spLocks noChangeShapeType="1"/>
            </p:cNvSpPr>
            <p:nvPr/>
          </p:nvSpPr>
          <p:spPr bwMode="auto">
            <a:xfrm flipH="1">
              <a:off x="2286000" y="381000"/>
              <a:ext cx="2694615" cy="4038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1" name="Line 72"/>
            <p:cNvSpPr>
              <a:spLocks noChangeShapeType="1"/>
            </p:cNvSpPr>
            <p:nvPr/>
          </p:nvSpPr>
          <p:spPr bwMode="auto">
            <a:xfrm flipH="1">
              <a:off x="2286000" y="381000"/>
              <a:ext cx="4447215" cy="43434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133600" y="1905000"/>
              <a:ext cx="6368717" cy="3505200"/>
              <a:chOff x="2209799" y="2057400"/>
              <a:chExt cx="6063917" cy="3352801"/>
            </a:xfrm>
          </p:grpSpPr>
          <p:sp>
            <p:nvSpPr>
              <p:cNvPr id="36916" name="Line 72"/>
              <p:cNvSpPr>
                <a:spLocks noChangeShapeType="1"/>
              </p:cNvSpPr>
              <p:nvPr/>
            </p:nvSpPr>
            <p:spPr bwMode="auto">
              <a:xfrm flipH="1">
                <a:off x="2209799" y="3124201"/>
                <a:ext cx="3581400" cy="228600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6917" name="Oval 73"/>
              <p:cNvSpPr>
                <a:spLocks noChangeArrowheads="1"/>
              </p:cNvSpPr>
              <p:nvPr/>
            </p:nvSpPr>
            <p:spPr bwMode="auto">
              <a:xfrm flipH="1">
                <a:off x="5562600" y="2057400"/>
                <a:ext cx="2711116" cy="1371600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1343" name="Picture 79" descr="far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812" y="1127125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2" name="Picture 80" descr="farm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3088" y="11049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Line 2"/>
          <p:cNvSpPr>
            <a:spLocks noChangeAspect="1" noChangeShapeType="1"/>
          </p:cNvSpPr>
          <p:nvPr/>
        </p:nvSpPr>
        <p:spPr bwMode="auto">
          <a:xfrm flipV="1">
            <a:off x="4740299" y="403225"/>
            <a:ext cx="276201" cy="615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1" name="Oval 6"/>
          <p:cNvSpPr>
            <a:spLocks noChangeAspect="1" noChangeArrowheads="1"/>
          </p:cNvSpPr>
          <p:nvPr/>
        </p:nvSpPr>
        <p:spPr bwMode="auto">
          <a:xfrm>
            <a:off x="3486150" y="153987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Line 7"/>
          <p:cNvSpPr>
            <a:spLocks noChangeAspect="1" noChangeShapeType="1"/>
          </p:cNvSpPr>
          <p:nvPr/>
        </p:nvSpPr>
        <p:spPr bwMode="auto">
          <a:xfrm>
            <a:off x="3471862" y="254000"/>
            <a:ext cx="1441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3" name="Oval 14"/>
          <p:cNvSpPr>
            <a:spLocks noChangeAspect="1" noChangeArrowheads="1"/>
          </p:cNvSpPr>
          <p:nvPr/>
        </p:nvSpPr>
        <p:spPr bwMode="auto">
          <a:xfrm>
            <a:off x="4897437" y="169862"/>
            <a:ext cx="180975" cy="2000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Line 15"/>
          <p:cNvSpPr>
            <a:spLocks noChangeAspect="1" noChangeShapeType="1"/>
          </p:cNvSpPr>
          <p:nvPr/>
        </p:nvSpPr>
        <p:spPr bwMode="auto">
          <a:xfrm>
            <a:off x="3651250" y="387351"/>
            <a:ext cx="403225" cy="71658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grpSp>
        <p:nvGrpSpPr>
          <p:cNvPr id="85" name="Group 49"/>
          <p:cNvGrpSpPr>
            <a:grpSpLocks noChangeAspect="1"/>
          </p:cNvGrpSpPr>
          <p:nvPr/>
        </p:nvGrpSpPr>
        <p:grpSpPr bwMode="auto">
          <a:xfrm>
            <a:off x="3444875" y="814387"/>
            <a:ext cx="1655763" cy="1271588"/>
            <a:chOff x="2700" y="2340"/>
            <a:chExt cx="1406" cy="976"/>
          </a:xfrm>
        </p:grpSpPr>
        <p:grpSp>
          <p:nvGrpSpPr>
            <p:cNvPr id="86" name="Group 50"/>
            <p:cNvGrpSpPr>
              <a:grpSpLocks noChangeAspect="1"/>
            </p:cNvGrpSpPr>
            <p:nvPr/>
          </p:nvGrpSpPr>
          <p:grpSpPr bwMode="auto">
            <a:xfrm>
              <a:off x="2700" y="2678"/>
              <a:ext cx="1406" cy="575"/>
              <a:chOff x="2700" y="2678"/>
              <a:chExt cx="1406" cy="575"/>
            </a:xfrm>
          </p:grpSpPr>
          <p:sp>
            <p:nvSpPr>
              <p:cNvPr id="92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2987" y="2678"/>
                <a:ext cx="445" cy="56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3" name="Line 52"/>
              <p:cNvSpPr>
                <a:spLocks noChangeAspect="1" noChangeShapeType="1"/>
              </p:cNvSpPr>
              <p:nvPr/>
            </p:nvSpPr>
            <p:spPr bwMode="auto">
              <a:xfrm>
                <a:off x="2839" y="2882"/>
                <a:ext cx="1267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4" name="Line 53"/>
              <p:cNvSpPr>
                <a:spLocks noChangeAspect="1" noChangeShapeType="1"/>
              </p:cNvSpPr>
              <p:nvPr/>
            </p:nvSpPr>
            <p:spPr bwMode="auto">
              <a:xfrm>
                <a:off x="2700" y="3063"/>
                <a:ext cx="1267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5" name="Line 54"/>
              <p:cNvSpPr>
                <a:spLocks noChangeAspect="1" noChangeShapeType="1"/>
              </p:cNvSpPr>
              <p:nvPr/>
            </p:nvSpPr>
            <p:spPr bwMode="auto">
              <a:xfrm flipH="1">
                <a:off x="3375" y="2691"/>
                <a:ext cx="445" cy="562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6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3126" y="2882"/>
                <a:ext cx="543" cy="181"/>
              </a:xfrm>
              <a:prstGeom prst="parallelogram">
                <a:avLst>
                  <a:gd name="adj" fmla="val 79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" name="Line 56"/>
            <p:cNvSpPr>
              <a:spLocks noChangeAspect="1" noChangeShapeType="1"/>
            </p:cNvSpPr>
            <p:nvPr/>
          </p:nvSpPr>
          <p:spPr bwMode="auto">
            <a:xfrm>
              <a:off x="3560" y="2488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8" name="Line 57"/>
            <p:cNvSpPr>
              <a:spLocks noChangeAspect="1" noChangeShapeType="1"/>
            </p:cNvSpPr>
            <p:nvPr/>
          </p:nvSpPr>
          <p:spPr bwMode="auto">
            <a:xfrm flipV="1">
              <a:off x="3380" y="2520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9" name="Text Box 58"/>
            <p:cNvSpPr txBox="1">
              <a:spLocks noChangeAspect="1" noChangeArrowheads="1"/>
            </p:cNvSpPr>
            <p:nvPr/>
          </p:nvSpPr>
          <p:spPr bwMode="auto">
            <a:xfrm>
              <a:off x="3292" y="2340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P</a:t>
              </a:r>
              <a:endParaRPr lang="en-US" sz="4000"/>
            </a:p>
          </p:txBody>
        </p:sp>
        <p:sp>
          <p:nvSpPr>
            <p:cNvPr id="90" name="Text Box 59"/>
            <p:cNvSpPr txBox="1">
              <a:spLocks noChangeAspect="1" noChangeArrowheads="1"/>
            </p:cNvSpPr>
            <p:nvPr/>
          </p:nvSpPr>
          <p:spPr bwMode="auto">
            <a:xfrm>
              <a:off x="3472" y="2343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ET</a:t>
              </a:r>
              <a:endParaRPr lang="en-US" sz="4000"/>
            </a:p>
          </p:txBody>
        </p:sp>
        <p:sp>
          <p:nvSpPr>
            <p:cNvPr id="91" name="Text Box 60"/>
            <p:cNvSpPr txBox="1">
              <a:spLocks noChangeAspect="1" noChangeArrowheads="1"/>
            </p:cNvSpPr>
            <p:nvPr/>
          </p:nvSpPr>
          <p:spPr bwMode="auto">
            <a:xfrm>
              <a:off x="3248" y="3099"/>
              <a:ext cx="18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/>
                <a:t>S</a:t>
              </a:r>
              <a:endParaRPr lang="en-US" sz="4000"/>
            </a:p>
          </p:txBody>
        </p:sp>
      </p:grpSp>
      <p:sp>
        <p:nvSpPr>
          <p:cNvPr id="97" name="Text Box 64"/>
          <p:cNvSpPr txBox="1">
            <a:spLocks noChangeAspect="1" noChangeArrowheads="1"/>
          </p:cNvSpPr>
          <p:nvPr/>
        </p:nvSpPr>
        <p:spPr bwMode="auto">
          <a:xfrm>
            <a:off x="3792537" y="517525"/>
            <a:ext cx="2381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200"/>
              <a:t>W</a:t>
            </a:r>
            <a:endParaRPr lang="en-US" sz="4000"/>
          </a:p>
        </p:txBody>
      </p:sp>
      <p:sp>
        <p:nvSpPr>
          <p:cNvPr id="98" name="Text Box 65"/>
          <p:cNvSpPr txBox="1">
            <a:spLocks noChangeAspect="1" noChangeArrowheads="1"/>
          </p:cNvSpPr>
          <p:nvPr/>
        </p:nvSpPr>
        <p:spPr bwMode="auto">
          <a:xfrm>
            <a:off x="4760912" y="509587"/>
            <a:ext cx="230188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/>
              <a:t>R</a:t>
            </a:r>
            <a:endParaRPr lang="en-US" sz="4000"/>
          </a:p>
        </p:txBody>
      </p:sp>
      <p:sp>
        <p:nvSpPr>
          <p:cNvPr id="36889" name="Text Box 29"/>
          <p:cNvSpPr txBox="1">
            <a:spLocks noChangeAspect="1" noChangeArrowheads="1"/>
          </p:cNvSpPr>
          <p:nvPr/>
        </p:nvSpPr>
        <p:spPr bwMode="auto">
          <a:xfrm>
            <a:off x="6459244" y="2856559"/>
            <a:ext cx="16208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400" dirty="0" smtClean="0"/>
              <a:t>Inundation</a:t>
            </a:r>
          </a:p>
          <a:p>
            <a:pPr algn="ctr"/>
            <a:r>
              <a:rPr lang="en-US" sz="1400" dirty="0" smtClean="0"/>
              <a:t>zone</a:t>
            </a:r>
            <a:endParaRPr lang="en-US" sz="1400" dirty="0"/>
          </a:p>
        </p:txBody>
      </p: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4953000" y="4876800"/>
            <a:ext cx="3967163" cy="1257300"/>
            <a:chOff x="6346825" y="3505200"/>
            <a:chExt cx="2644775" cy="838200"/>
          </a:xfrm>
        </p:grpSpPr>
        <p:sp>
          <p:nvSpPr>
            <p:cNvPr id="106" name="Line 16"/>
            <p:cNvSpPr>
              <a:spLocks noChangeAspect="1" noChangeShapeType="1"/>
            </p:cNvSpPr>
            <p:nvPr/>
          </p:nvSpPr>
          <p:spPr bwMode="auto">
            <a:xfrm flipH="1">
              <a:off x="66849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7" name="Line 17"/>
            <p:cNvSpPr>
              <a:spLocks noChangeAspect="1" noChangeShapeType="1"/>
            </p:cNvSpPr>
            <p:nvPr/>
          </p:nvSpPr>
          <p:spPr bwMode="auto">
            <a:xfrm>
              <a:off x="65103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8" name="Line 18"/>
            <p:cNvSpPr>
              <a:spLocks noChangeAspect="1" noChangeShapeType="1"/>
            </p:cNvSpPr>
            <p:nvPr/>
          </p:nvSpPr>
          <p:spPr bwMode="auto">
            <a:xfrm>
              <a:off x="63468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09" name="Line 19"/>
            <p:cNvSpPr>
              <a:spLocks noChangeAspect="1" noChangeShapeType="1"/>
            </p:cNvSpPr>
            <p:nvPr/>
          </p:nvSpPr>
          <p:spPr bwMode="auto">
            <a:xfrm flipH="1">
              <a:off x="71421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0" name="AutoShape 20"/>
            <p:cNvSpPr>
              <a:spLocks noChangeAspect="1" noChangeArrowheads="1"/>
            </p:cNvSpPr>
            <p:nvPr/>
          </p:nvSpPr>
          <p:spPr bwMode="auto">
            <a:xfrm>
              <a:off x="68484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1" name="Picture 43" descr="pers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86600" y="3505200"/>
              <a:ext cx="197788" cy="533400"/>
            </a:xfrm>
            <a:prstGeom prst="rect">
              <a:avLst/>
            </a:prstGeom>
            <a:noFill/>
          </p:spPr>
        </p:pic>
        <p:cxnSp>
          <p:nvCxnSpPr>
            <p:cNvPr id="112" name="Straight Arrow Connector 111"/>
            <p:cNvCxnSpPr/>
            <p:nvPr/>
          </p:nvCxnSpPr>
          <p:spPr>
            <a:xfrm>
              <a:off x="7467600" y="3733800"/>
              <a:ext cx="445023" cy="10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Line 16"/>
            <p:cNvSpPr>
              <a:spLocks noChangeAspect="1" noChangeShapeType="1"/>
            </p:cNvSpPr>
            <p:nvPr/>
          </p:nvSpPr>
          <p:spPr bwMode="auto">
            <a:xfrm flipH="1">
              <a:off x="76755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4" name="Line 17"/>
            <p:cNvSpPr>
              <a:spLocks noChangeAspect="1" noChangeShapeType="1"/>
            </p:cNvSpPr>
            <p:nvPr/>
          </p:nvSpPr>
          <p:spPr bwMode="auto">
            <a:xfrm>
              <a:off x="75009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5" name="Line 18"/>
            <p:cNvSpPr>
              <a:spLocks noChangeAspect="1" noChangeShapeType="1"/>
            </p:cNvSpPr>
            <p:nvPr/>
          </p:nvSpPr>
          <p:spPr bwMode="auto">
            <a:xfrm>
              <a:off x="73374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6" name="Line 19"/>
            <p:cNvSpPr>
              <a:spLocks noChangeAspect="1" noChangeShapeType="1"/>
            </p:cNvSpPr>
            <p:nvPr/>
          </p:nvSpPr>
          <p:spPr bwMode="auto">
            <a:xfrm flipH="1">
              <a:off x="81327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7" name="AutoShape 20"/>
            <p:cNvSpPr>
              <a:spLocks noChangeAspect="1" noChangeArrowheads="1"/>
            </p:cNvSpPr>
            <p:nvPr/>
          </p:nvSpPr>
          <p:spPr bwMode="auto">
            <a:xfrm>
              <a:off x="78390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8" name="Picture 43" descr="pers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77200" y="3505200"/>
              <a:ext cx="197788" cy="533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0893E-6 L -0.04723 0.13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>
          <a:xfrm>
            <a:off x="645709" y="8879"/>
            <a:ext cx="8435340" cy="6807209"/>
          </a:xfrm>
          <a:prstGeom prst="rect">
            <a:avLst/>
          </a:prstGeom>
        </p:spPr>
      </p:pic>
      <p:pic>
        <p:nvPicPr>
          <p:cNvPr id="11" name="Picture 10" descr="p2.jpg"/>
          <p:cNvPicPr>
            <a:picLocks noChangeAspect="1"/>
          </p:cNvPicPr>
          <p:nvPr/>
        </p:nvPicPr>
        <p:blipFill>
          <a:blip r:embed="rId3" cstate="print"/>
          <a:srcRect t="11111"/>
          <a:stretch>
            <a:fillRect/>
          </a:stretch>
        </p:blipFill>
        <p:spPr>
          <a:xfrm>
            <a:off x="641338" y="6401"/>
            <a:ext cx="8435340" cy="6807209"/>
          </a:xfrm>
          <a:prstGeom prst="rect">
            <a:avLst/>
          </a:prstGeom>
        </p:spPr>
      </p:pic>
      <p:pic>
        <p:nvPicPr>
          <p:cNvPr id="12" name="Picture 11" descr="p3.jpg"/>
          <p:cNvPicPr>
            <a:picLocks noChangeAspect="1"/>
          </p:cNvPicPr>
          <p:nvPr/>
        </p:nvPicPr>
        <p:blipFill>
          <a:blip r:embed="rId4" cstate="print"/>
          <a:srcRect t="11111"/>
          <a:stretch>
            <a:fillRect/>
          </a:stretch>
        </p:blipFill>
        <p:spPr>
          <a:xfrm>
            <a:off x="641338" y="6401"/>
            <a:ext cx="8435340" cy="6807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5642400" cy="734400"/>
          </a:xfrm>
        </p:spPr>
        <p:txBody>
          <a:bodyPr/>
          <a:lstStyle/>
          <a:p>
            <a:r>
              <a:rPr lang="nl-NL" sz="2800" dirty="0" smtClean="0">
                <a:solidFill>
                  <a:srgbClr val="FF0000"/>
                </a:solidFill>
              </a:rPr>
              <a:t>ABM model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Model </a:t>
            </a:r>
            <a:r>
              <a:rPr lang="en-US" smtClean="0">
                <a:solidFill>
                  <a:srgbClr val="FF0000"/>
                </a:solidFill>
              </a:rPr>
              <a:t>test </a:t>
            </a:r>
            <a:r>
              <a:rPr lang="en-US" smtClean="0">
                <a:solidFill>
                  <a:srgbClr val="FF0000"/>
                </a:solidFill>
              </a:rPr>
              <a:t>(Physical)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Meteorological data 1960 -1980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PES Scenario A: 25% farmers irrigate crops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PES Scenario B: 25 % farmers change cropland into grassland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Results: Lake levels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6" name="Picture 5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720" y="1450848"/>
            <a:ext cx="7781544" cy="454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Results: Lake levels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720" y="1450848"/>
            <a:ext cx="7781544" cy="454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OUTCOME </a:t>
            </a:r>
            <a:r>
              <a:rPr lang="en-US" dirty="0" smtClean="0">
                <a:solidFill>
                  <a:srgbClr val="FF0000"/>
                </a:solidFill>
              </a:rPr>
              <a:t>preliminary </a:t>
            </a:r>
            <a:r>
              <a:rPr lang="en-US" dirty="0" smtClean="0">
                <a:solidFill>
                  <a:srgbClr val="FF0000"/>
                </a:solidFill>
              </a:rPr>
              <a:t>results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impact of changing land use is limited with regard to runoff</a:t>
            </a:r>
          </a:p>
          <a:p>
            <a:r>
              <a:rPr lang="en-US" dirty="0" smtClean="0"/>
              <a:t>The impact of </a:t>
            </a:r>
            <a:r>
              <a:rPr lang="en-US" dirty="0" smtClean="0"/>
              <a:t>water </a:t>
            </a:r>
            <a:r>
              <a:rPr lang="en-US" dirty="0" smtClean="0"/>
              <a:t>abstractions for </a:t>
            </a:r>
            <a:r>
              <a:rPr lang="en-US" dirty="0" smtClean="0"/>
              <a:t>irrigation is considerable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This </a:t>
            </a:r>
            <a:r>
              <a:rPr lang="en-US" dirty="0" smtClean="0"/>
              <a:t>suggests that PES should aim at limiting excessive irrigation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rather </a:t>
            </a:r>
            <a:r>
              <a:rPr lang="en-US" dirty="0" smtClean="0"/>
              <a:t>than restoring natural vegetation</a:t>
            </a:r>
          </a:p>
          <a:p>
            <a:pPr>
              <a:buNone/>
            </a:pP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Results: Downstreamness (</a:t>
            </a:r>
            <a:r>
              <a:rPr lang="en-GB" i="1" dirty="0" err="1" smtClean="0">
                <a:solidFill>
                  <a:srgbClr val="FF0000"/>
                </a:solidFill>
              </a:rPr>
              <a:t>D</a:t>
            </a:r>
            <a:r>
              <a:rPr lang="en-GB" i="1" baseline="-25000" dirty="0" err="1" smtClean="0">
                <a:solidFill>
                  <a:srgbClr val="FF0000"/>
                </a:solidFill>
              </a:rPr>
              <a:t>x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r>
              <a:rPr lang="en-GB" baseline="30000" dirty="0" smtClean="0">
                <a:solidFill>
                  <a:srgbClr val="FF0000"/>
                </a:solidFill>
              </a:rPr>
              <a:t>*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2388"/>
            <a:ext cx="7115175" cy="476250"/>
          </a:xfrm>
        </p:spPr>
        <p:txBody>
          <a:bodyPr/>
          <a:lstStyle/>
          <a:p>
            <a:pPr algn="l"/>
            <a:r>
              <a:rPr lang="nl-NL" dirty="0" smtClean="0"/>
              <a:t>* Van Oel, </a:t>
            </a:r>
            <a:r>
              <a:rPr lang="nl-NL" dirty="0" smtClean="0"/>
              <a:t>P.R</a:t>
            </a:r>
            <a:r>
              <a:rPr lang="nl-NL" dirty="0" smtClean="0"/>
              <a:t>., </a:t>
            </a:r>
            <a:r>
              <a:rPr lang="nl-NL" dirty="0" smtClean="0"/>
              <a:t>M.S</a:t>
            </a:r>
            <a:r>
              <a:rPr lang="nl-NL" dirty="0" smtClean="0"/>
              <a:t>. Krol and </a:t>
            </a:r>
            <a:r>
              <a:rPr lang="nl-NL" dirty="0" smtClean="0"/>
              <a:t>A.Y</a:t>
            </a:r>
            <a:r>
              <a:rPr lang="nl-NL" dirty="0" smtClean="0"/>
              <a:t>. Hoekstra (In </a:t>
            </a:r>
            <a:r>
              <a:rPr lang="nl-NL" dirty="0" err="1" smtClean="0"/>
              <a:t>press</a:t>
            </a:r>
            <a:r>
              <a:rPr lang="nl-NL" dirty="0" smtClean="0"/>
              <a:t>.). </a:t>
            </a:r>
            <a:r>
              <a:rPr lang="en-GB" dirty="0" smtClean="0"/>
              <a:t>Downstreamness: A Concept to Analyse Basin Closure. </a:t>
            </a:r>
            <a:r>
              <a:rPr lang="en-GB" i="1" dirty="0" smtClean="0"/>
              <a:t>Journal </a:t>
            </a:r>
          </a:p>
          <a:p>
            <a:pPr lvl="1"/>
            <a:r>
              <a:rPr lang="en-GB" sz="1000" i="1" dirty="0" smtClean="0"/>
              <a:t>of Water Resources Planning and Management - ASCE</a:t>
            </a:r>
            <a:endParaRPr lang="en-US" sz="1000" dirty="0" smtClean="0"/>
          </a:p>
          <a:p>
            <a:pPr algn="l"/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838200" y="2667000"/>
          <a:ext cx="2590800" cy="1033462"/>
        </p:xfrm>
        <a:graphic>
          <a:graphicData uri="http://schemas.openxmlformats.org/presentationml/2006/ole">
            <p:oleObj spid="_x0000_s1025" name="Equation" r:id="rId3" imgW="1130300" imgH="457200" progId="Equation.3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1066800" y="13716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Every location </a:t>
            </a:r>
            <a:r>
              <a:rPr lang="en-GB" i="1" dirty="0" smtClean="0"/>
              <a:t>x</a:t>
            </a:r>
            <a:r>
              <a:rPr lang="en-GB" dirty="0" smtClean="0"/>
              <a:t> can be characterized by the size of its upstream catchment (</a:t>
            </a:r>
            <a:r>
              <a:rPr lang="en-GB" i="1" dirty="0" err="1" smtClean="0"/>
              <a:t>A</a:t>
            </a:r>
            <a:r>
              <a:rPr lang="en-GB" i="1" baseline="-25000" dirty="0" err="1" smtClean="0"/>
              <a:t>up,x</a:t>
            </a:r>
            <a:r>
              <a:rPr lang="en-GB" dirty="0" smtClean="0"/>
              <a:t>) relative to total basin (</a:t>
            </a:r>
            <a:r>
              <a:rPr lang="en-GB" i="1" dirty="0" err="1" smtClean="0"/>
              <a:t>A</a:t>
            </a:r>
            <a:r>
              <a:rPr lang="en-GB" i="1" baseline="-25000" dirty="0" err="1" smtClean="0"/>
              <a:t>tot</a:t>
            </a:r>
            <a:r>
              <a:rPr lang="en-GB" dirty="0" smtClean="0"/>
              <a:t>)</a:t>
            </a:r>
          </a:p>
          <a:p>
            <a:endParaRPr lang="en-GB" dirty="0" smtClean="0"/>
          </a:p>
        </p:txBody>
      </p:sp>
      <p:pic>
        <p:nvPicPr>
          <p:cNvPr id="10" name="Picture 9" descr="plaatje S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362200"/>
            <a:ext cx="3151632" cy="3633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1800" y="3886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x</a:t>
            </a:r>
            <a:endParaRPr lang="nl-NL" i="1" baseline="-25000" dirty="0"/>
          </a:p>
        </p:txBody>
      </p:sp>
      <p:sp>
        <p:nvSpPr>
          <p:cNvPr id="12" name="Oval 11"/>
          <p:cNvSpPr/>
          <p:nvPr/>
        </p:nvSpPr>
        <p:spPr>
          <a:xfrm>
            <a:off x="67056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6875756" y="4507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 smtClean="0"/>
              <a:t>A</a:t>
            </a:r>
            <a:r>
              <a:rPr lang="nl-NL" i="1" baseline="-25000" dirty="0" err="1" smtClean="0"/>
              <a:t>up</a:t>
            </a:r>
            <a:r>
              <a:rPr lang="nl-NL" i="1" baseline="-25000" dirty="0" smtClean="0"/>
              <a:t>,x</a:t>
            </a:r>
            <a:endParaRPr lang="nl-NL" i="1" baseline="-25000" dirty="0"/>
          </a:p>
        </p:txBody>
      </p:sp>
      <p:pic>
        <p:nvPicPr>
          <p:cNvPr id="14" name="Picture 13" descr="plaatje SS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2209800"/>
            <a:ext cx="5179448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downstreamness of water availability (WA)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7801200" cy="1600200"/>
          </a:xfrm>
        </p:spPr>
        <p:txBody>
          <a:bodyPr/>
          <a:lstStyle/>
          <a:p>
            <a:pPr>
              <a:buNone/>
            </a:pPr>
            <a:r>
              <a:rPr lang="en-GB" i="1" dirty="0" smtClean="0"/>
              <a:t>D</a:t>
            </a:r>
            <a:r>
              <a:rPr lang="en-GB" i="1" baseline="-25000" dirty="0" smtClean="0"/>
              <a:t>WA</a:t>
            </a:r>
            <a:r>
              <a:rPr lang="en-GB" dirty="0" smtClean="0"/>
              <a:t> changes as volumes at different locations change. For a basin with </a:t>
            </a:r>
            <a:r>
              <a:rPr lang="en-GB" i="1" dirty="0" smtClean="0"/>
              <a:t>n </a:t>
            </a:r>
            <a:r>
              <a:rPr lang="en-GB" dirty="0" smtClean="0"/>
              <a:t>local resources the </a:t>
            </a:r>
            <a:r>
              <a:rPr lang="en-GB" i="1" dirty="0" smtClean="0"/>
              <a:t>D</a:t>
            </a:r>
            <a:r>
              <a:rPr lang="en-GB" i="1" baseline="-25000" dirty="0" smtClean="0"/>
              <a:t>WA</a:t>
            </a:r>
            <a:r>
              <a:rPr lang="en-GB" dirty="0" smtClean="0"/>
              <a:t> is:</a:t>
            </a:r>
            <a:endParaRPr lang="en-US" dirty="0" smtClean="0"/>
          </a:p>
          <a:p>
            <a:pPr>
              <a:buNone/>
            </a:pP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447800" y="3581400"/>
          <a:ext cx="2930525" cy="1357312"/>
        </p:xfrm>
        <a:graphic>
          <a:graphicData uri="http://schemas.openxmlformats.org/presentationml/2006/ole">
            <p:oleObj spid="_x0000_s45059" name="Equation" r:id="rId3" imgW="1206360" imgH="558720" progId="Equation.3">
              <p:embed/>
            </p:oleObj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5181600" y="2514600"/>
            <a:ext cx="2984371" cy="3264932"/>
            <a:chOff x="5473829" y="2590800"/>
            <a:chExt cx="2984371" cy="3264932"/>
          </a:xfrm>
        </p:grpSpPr>
        <p:grpSp>
          <p:nvGrpSpPr>
            <p:cNvPr id="16" name="Group 15"/>
            <p:cNvGrpSpPr/>
            <p:nvPr/>
          </p:nvGrpSpPr>
          <p:grpSpPr>
            <a:xfrm>
              <a:off x="5943600" y="2971800"/>
              <a:ext cx="2514600" cy="2514600"/>
              <a:chOff x="5105400" y="2895600"/>
              <a:chExt cx="2514600" cy="25146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>
                <a:off x="3848100" y="4152900"/>
                <a:ext cx="2514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105400" y="5410200"/>
                <a:ext cx="2514600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7315200" y="54864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/>
                <a:t>Time</a:t>
              </a:r>
              <a:endParaRPr lang="nl-NL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3829" y="25908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100%</a:t>
              </a:r>
              <a:endParaRPr lang="nl-NL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5000" y="54864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0%</a:t>
              </a:r>
              <a:endParaRPr lang="nl-NL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956917" y="3579181"/>
              <a:ext cx="2281561" cy="1037207"/>
            </a:xfrm>
            <a:custGeom>
              <a:avLst/>
              <a:gdLst>
                <a:gd name="connsiteX0" fmla="*/ 0 w 2281561"/>
                <a:gd name="connsiteY0" fmla="*/ 1037207 h 1037207"/>
                <a:gd name="connsiteX1" fmla="*/ 301840 w 2281561"/>
                <a:gd name="connsiteY1" fmla="*/ 25153 h 1037207"/>
                <a:gd name="connsiteX2" fmla="*/ 790112 w 2281561"/>
                <a:gd name="connsiteY2" fmla="*/ 886287 h 1037207"/>
                <a:gd name="connsiteX3" fmla="*/ 1162974 w 2281561"/>
                <a:gd name="connsiteY3" fmla="*/ 264850 h 1037207"/>
                <a:gd name="connsiteX4" fmla="*/ 1518081 w 2281561"/>
                <a:gd name="connsiteY4" fmla="*/ 788633 h 1037207"/>
                <a:gd name="connsiteX5" fmla="*/ 1713390 w 2281561"/>
                <a:gd name="connsiteY5" fmla="*/ 167196 h 1037207"/>
                <a:gd name="connsiteX6" fmla="*/ 2032986 w 2281561"/>
                <a:gd name="connsiteY6" fmla="*/ 841899 h 1037207"/>
                <a:gd name="connsiteX7" fmla="*/ 2281561 w 2281561"/>
                <a:gd name="connsiteY7" fmla="*/ 486792 h 1037207"/>
                <a:gd name="connsiteX8" fmla="*/ 2281561 w 2281561"/>
                <a:gd name="connsiteY8" fmla="*/ 486792 h 103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1561" h="1037207">
                  <a:moveTo>
                    <a:pt x="0" y="1037207"/>
                  </a:moveTo>
                  <a:cubicBezTo>
                    <a:pt x="85077" y="543756"/>
                    <a:pt x="170155" y="50306"/>
                    <a:pt x="301840" y="25153"/>
                  </a:cubicBezTo>
                  <a:cubicBezTo>
                    <a:pt x="433525" y="0"/>
                    <a:pt x="646590" y="846338"/>
                    <a:pt x="790112" y="886287"/>
                  </a:cubicBezTo>
                  <a:cubicBezTo>
                    <a:pt x="933634" y="926236"/>
                    <a:pt x="1041646" y="281126"/>
                    <a:pt x="1162974" y="264850"/>
                  </a:cubicBezTo>
                  <a:cubicBezTo>
                    <a:pt x="1284302" y="248574"/>
                    <a:pt x="1426345" y="804909"/>
                    <a:pt x="1518081" y="788633"/>
                  </a:cubicBezTo>
                  <a:cubicBezTo>
                    <a:pt x="1609817" y="772357"/>
                    <a:pt x="1627573" y="158318"/>
                    <a:pt x="1713390" y="167196"/>
                  </a:cubicBezTo>
                  <a:cubicBezTo>
                    <a:pt x="1799207" y="176074"/>
                    <a:pt x="1938291" y="788633"/>
                    <a:pt x="2032986" y="841899"/>
                  </a:cubicBezTo>
                  <a:cubicBezTo>
                    <a:pt x="2127681" y="895165"/>
                    <a:pt x="2281561" y="486792"/>
                    <a:pt x="2281561" y="486792"/>
                  </a:cubicBezTo>
                  <a:lnTo>
                    <a:pt x="2281561" y="486792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373998" y="4074802"/>
              <a:ext cx="594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D</a:t>
              </a:r>
              <a:r>
                <a:rPr lang="nl-NL" baseline="-25000" dirty="0" smtClean="0"/>
                <a:t>WA</a:t>
              </a:r>
              <a:endParaRPr lang="nl-N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downstreamness of water availability (D</a:t>
            </a:r>
            <a:r>
              <a:rPr lang="en-GB" baseline="-25000" dirty="0" smtClean="0">
                <a:solidFill>
                  <a:srgbClr val="FF0000"/>
                </a:solidFill>
              </a:rPr>
              <a:t>WA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8" name="Picture 7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700784"/>
            <a:ext cx="7807768" cy="3861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60000" contrast="-54000"/>
          </a:blip>
          <a:srcRect/>
          <a:stretch>
            <a:fillRect/>
          </a:stretch>
        </p:blipFill>
        <p:spPr bwMode="auto">
          <a:xfrm>
            <a:off x="0" y="-76199"/>
            <a:ext cx="9144000" cy="707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C810F794-F138-49BF-9280-5704EAAA3D4B}" type="slidenum">
              <a:rPr lang="en-US" sz="1000"/>
              <a:pPr algn="r"/>
              <a:t>2</a:t>
            </a:fld>
            <a:endParaRPr lang="en-US" sz="1000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36550"/>
            <a:ext cx="8732744" cy="73025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EOIA </a:t>
            </a:r>
            <a:r>
              <a:rPr lang="en-US" sz="4000" b="1" dirty="0" err="1" smtClean="0">
                <a:solidFill>
                  <a:schemeClr val="tx1"/>
                </a:solidFill>
              </a:rPr>
              <a:t>Naivasha</a:t>
            </a:r>
            <a:r>
              <a:rPr lang="en-US" sz="4000" b="1" dirty="0" smtClean="0">
                <a:solidFill>
                  <a:schemeClr val="tx1"/>
                </a:solidFill>
              </a:rPr>
              <a:t> project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4300" y="1298138"/>
            <a:ext cx="891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  <a:ea typeface="Times New Roman" pitchFamily="18" charset="0"/>
                <a:cs typeface="Arial" pitchFamily="34" charset="0"/>
              </a:rPr>
              <a:t> Earth Observation (</a:t>
            </a:r>
            <a:r>
              <a:rPr lang="en-US" sz="2800" b="1" dirty="0" smtClean="0">
                <a:latin typeface="Arial Narrow" pitchFamily="34" charset="0"/>
                <a:ea typeface="Times New Roman" pitchFamily="18" charset="0"/>
                <a:cs typeface="Arial" pitchFamily="34" charset="0"/>
              </a:rPr>
              <a:t>EO</a:t>
            </a:r>
            <a:r>
              <a:rPr lang="en-US" sz="2800" dirty="0" smtClean="0">
                <a:latin typeface="Arial Narrow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SimSun" pitchFamily="2" charset="-122"/>
              <a:cs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latin typeface="+mj-lt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Integrated Assessment 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) Modeling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Symbol" pitchFamily="18" charset="2"/>
              </a:rPr>
              <a:t> Stakeholder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SimSun" pitchFamily="2" charset="-122"/>
                <a:cs typeface="Arial" pitchFamily="34" charset="0"/>
              </a:rPr>
              <a:t>meetings and communication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Picture 1" descr="logo Egerton"/>
          <p:cNvPicPr>
            <a:picLocks noChangeAspect="1" noChangeArrowheads="1"/>
          </p:cNvPicPr>
          <p:nvPr/>
        </p:nvPicPr>
        <p:blipFill>
          <a:blip r:embed="rId3" cstate="print"/>
          <a:srcRect l="6451" r="49373"/>
          <a:stretch>
            <a:fillRect/>
          </a:stretch>
        </p:blipFill>
        <p:spPr bwMode="auto">
          <a:xfrm>
            <a:off x="90664" y="5852085"/>
            <a:ext cx="3490736" cy="929715"/>
          </a:xfrm>
          <a:prstGeom prst="rect">
            <a:avLst/>
          </a:prstGeom>
          <a:noFill/>
        </p:spPr>
      </p:pic>
      <p:pic>
        <p:nvPicPr>
          <p:cNvPr id="7" name="Picture 2" descr="UT-ITC_intra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" y="5104725"/>
            <a:ext cx="3493008" cy="6864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62600" y="3011031"/>
            <a:ext cx="35830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70C0"/>
                </a:solidFill>
              </a:rPr>
              <a:t>Hydrology study</a:t>
            </a:r>
          </a:p>
          <a:p>
            <a:pPr algn="r"/>
            <a:r>
              <a:rPr lang="en-US" sz="2800" dirty="0" smtClean="0">
                <a:solidFill>
                  <a:srgbClr val="FF0000"/>
                </a:solidFill>
              </a:rPr>
              <a:t>Socioeconomic study</a:t>
            </a:r>
          </a:p>
          <a:p>
            <a:pPr algn="r"/>
            <a:r>
              <a:rPr lang="en-US" sz="2800" dirty="0" smtClean="0">
                <a:solidFill>
                  <a:srgbClr val="C00000"/>
                </a:solidFill>
              </a:rPr>
              <a:t>Governance study</a:t>
            </a:r>
          </a:p>
          <a:p>
            <a:pPr algn="r"/>
            <a:r>
              <a:rPr lang="en-US" sz="2800" dirty="0" smtClean="0">
                <a:solidFill>
                  <a:srgbClr val="002060"/>
                </a:solidFill>
              </a:rPr>
              <a:t>Limnology study</a:t>
            </a:r>
          </a:p>
          <a:p>
            <a:pPr algn="r"/>
            <a:r>
              <a:rPr lang="en-US" sz="2800" dirty="0" smtClean="0">
                <a:solidFill>
                  <a:srgbClr val="00B050"/>
                </a:solidFill>
              </a:rPr>
              <a:t>Ecology study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0" name="Picture 9" descr="NWO_WOTRO_U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5952744"/>
            <a:ext cx="2407920" cy="829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/>
              <a:t>use of spatially-explicit ABM is a relevant tool for:</a:t>
            </a:r>
          </a:p>
          <a:p>
            <a:pPr lvl="1"/>
            <a:r>
              <a:rPr lang="en-US" dirty="0" smtClean="0"/>
              <a:t>Studying basin </a:t>
            </a:r>
            <a:r>
              <a:rPr lang="en-US" dirty="0" smtClean="0"/>
              <a:t>closure</a:t>
            </a:r>
          </a:p>
          <a:p>
            <a:pPr lvl="1"/>
            <a:r>
              <a:rPr lang="en-US" dirty="0" smtClean="0"/>
              <a:t>Studying </a:t>
            </a:r>
            <a:r>
              <a:rPr lang="en-US" dirty="0" smtClean="0"/>
              <a:t>the </a:t>
            </a:r>
            <a:r>
              <a:rPr lang="en-US" dirty="0" smtClean="0"/>
              <a:t>process </a:t>
            </a:r>
            <a:r>
              <a:rPr lang="en-US" dirty="0" smtClean="0"/>
              <a:t>of </a:t>
            </a:r>
            <a:r>
              <a:rPr lang="en-US" dirty="0" smtClean="0"/>
              <a:t>adoption </a:t>
            </a:r>
            <a:r>
              <a:rPr lang="en-US" dirty="0" smtClean="0"/>
              <a:t>of PES </a:t>
            </a:r>
          </a:p>
          <a:p>
            <a:pPr lvl="1"/>
            <a:r>
              <a:rPr lang="en-US" dirty="0" smtClean="0"/>
              <a:t>Analyzing </a:t>
            </a:r>
            <a:r>
              <a:rPr lang="en-US" dirty="0" smtClean="0"/>
              <a:t>the effectiveness </a:t>
            </a:r>
            <a:r>
              <a:rPr lang="en-US" dirty="0" smtClean="0"/>
              <a:t>PES at </a:t>
            </a:r>
            <a:r>
              <a:rPr lang="en-US" dirty="0" smtClean="0"/>
              <a:t>the basin level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FUTURE WORK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Surveys in the field </a:t>
            </a:r>
            <a:r>
              <a:rPr lang="en-US" dirty="0" smtClean="0"/>
              <a:t>for </a:t>
            </a:r>
            <a:r>
              <a:rPr lang="en-US" dirty="0" smtClean="0"/>
              <a:t>designing valid heuristic models of decision-making by agents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model may be extended to also indicate impacts of PES on:</a:t>
            </a:r>
          </a:p>
          <a:p>
            <a:pPr lvl="1"/>
            <a:r>
              <a:rPr lang="en-US" dirty="0" smtClean="0"/>
              <a:t>Water quality</a:t>
            </a:r>
          </a:p>
          <a:p>
            <a:pPr lvl="1"/>
            <a:r>
              <a:rPr lang="en-US" dirty="0" smtClean="0"/>
              <a:t>Socio-economic </a:t>
            </a:r>
            <a:r>
              <a:rPr lang="en-US" dirty="0" smtClean="0"/>
              <a:t>indicators</a:t>
            </a:r>
          </a:p>
          <a:p>
            <a:pPr lvl="1"/>
            <a:r>
              <a:rPr lang="en-US" dirty="0" smtClean="0"/>
              <a:t>Ecological </a:t>
            </a:r>
            <a:r>
              <a:rPr lang="en-US" dirty="0" smtClean="0"/>
              <a:t>indicators.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ppo_la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700" y="5486400"/>
            <a:ext cx="5604600" cy="6858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Questions?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04800" y="5772150"/>
            <a:ext cx="8610600" cy="990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4" name="Rectangle 23"/>
          <p:cNvSpPr/>
          <p:nvPr/>
        </p:nvSpPr>
        <p:spPr>
          <a:xfrm>
            <a:off x="266700" y="3684270"/>
            <a:ext cx="8610600" cy="914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3" name="Rectangle 22"/>
          <p:cNvSpPr/>
          <p:nvPr/>
        </p:nvSpPr>
        <p:spPr>
          <a:xfrm>
            <a:off x="304800" y="895350"/>
            <a:ext cx="8610600" cy="182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pPr lvl="0"/>
            <a:r>
              <a:rPr lang="en-US" sz="2600" b="1" dirty="0" smtClean="0">
                <a:solidFill>
                  <a:srgbClr val="FF0000"/>
                </a:solidFill>
              </a:rPr>
              <a:t>EOIA PROJECT APPROACH 2010 - 2014</a:t>
            </a:r>
            <a:endParaRPr lang="nl-NL" sz="2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1550"/>
            <a:ext cx="3733800" cy="1676400"/>
          </a:xfrm>
          <a:solidFill>
            <a:schemeClr val="bg1">
              <a:lumMod val="85000"/>
            </a:schemeClr>
          </a:solidFill>
        </p:spPr>
        <p:txBody>
          <a:bodyPr anchor="ctr" anchorCtr="0">
            <a:noAutofit/>
          </a:bodyPr>
          <a:lstStyle/>
          <a:p>
            <a:pPr lvl="0" algn="ctr">
              <a:buNone/>
            </a:pPr>
            <a:r>
              <a:rPr lang="en-US" sz="2000" dirty="0" smtClean="0"/>
              <a:t> Defining the project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1161871"/>
            <a:ext cx="37338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-US" sz="2400" dirty="0" smtClean="0"/>
              <a:t>problem, system, indicators, scenarios</a:t>
            </a:r>
          </a:p>
          <a:p>
            <a:pPr algn="ctr"/>
            <a:r>
              <a:rPr lang="nl-NL" sz="2400" dirty="0" smtClean="0"/>
              <a:t>x,t </a:t>
            </a:r>
            <a:r>
              <a:rPr lang="nl-NL" sz="2400" dirty="0" err="1" smtClean="0"/>
              <a:t>scales</a:t>
            </a:r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901950"/>
            <a:ext cx="3733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Database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4953000"/>
            <a:ext cx="3733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 smtClean="0"/>
              <a:t>Stakeholder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process</a:t>
            </a:r>
            <a:r>
              <a:rPr lang="nl-NL" sz="2000" b="1" dirty="0" smtClean="0"/>
              <a:t> (II)</a:t>
            </a:r>
            <a:endParaRPr lang="nl-NL" sz="2000" b="1" dirty="0"/>
          </a:p>
        </p:txBody>
      </p:sp>
      <p:sp>
        <p:nvSpPr>
          <p:cNvPr id="11" name="Right Arrow 10"/>
          <p:cNvSpPr/>
          <p:nvPr/>
        </p:nvSpPr>
        <p:spPr>
          <a:xfrm rot="16200000">
            <a:off x="6400800" y="3257550"/>
            <a:ext cx="457200" cy="4572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14" name="Right Arrow 13"/>
          <p:cNvSpPr/>
          <p:nvPr/>
        </p:nvSpPr>
        <p:spPr>
          <a:xfrm rot="16200000">
            <a:off x="6400800" y="5314950"/>
            <a:ext cx="457200" cy="4572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16" name="Rectangle 15"/>
          <p:cNvSpPr/>
          <p:nvPr/>
        </p:nvSpPr>
        <p:spPr>
          <a:xfrm>
            <a:off x="381000" y="3937694"/>
            <a:ext cx="37338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Modeling and assessment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5848350"/>
            <a:ext cx="37338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Evaluation of results and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Visualization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876800" y="3810000"/>
            <a:ext cx="3733800" cy="6858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nl-NL" sz="2000" b="1" dirty="0" smtClean="0"/>
              <a:t>Models, EO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876800" y="5867400"/>
            <a:ext cx="3733800" cy="76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noProof="0" dirty="0" smtClean="0"/>
              <a:t>Indicator m</a:t>
            </a:r>
            <a:r>
              <a:rPr lang="en-US" sz="2400" dirty="0" err="1" smtClean="0"/>
              <a:t>aps</a:t>
            </a:r>
            <a:r>
              <a:rPr lang="en-US" sz="2400" dirty="0" smtClean="0"/>
              <a:t> (GIS)</a:t>
            </a:r>
          </a:p>
        </p:txBody>
      </p:sp>
      <p:sp>
        <p:nvSpPr>
          <p:cNvPr id="25" name="Right Arrow 24"/>
          <p:cNvSpPr/>
          <p:nvPr/>
        </p:nvSpPr>
        <p:spPr>
          <a:xfrm rot="5400000">
            <a:off x="6400800" y="2495550"/>
            <a:ext cx="457200" cy="4572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8509000" y="6305550"/>
            <a:ext cx="374650" cy="476250"/>
          </a:xfrm>
        </p:spPr>
        <p:txBody>
          <a:bodyPr/>
          <a:lstStyle/>
          <a:p>
            <a:fld id="{253C70BA-E5E0-4197-9DEA-4A7E31356F1F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13" name="Right Arrow 12"/>
          <p:cNvSpPr/>
          <p:nvPr/>
        </p:nvSpPr>
        <p:spPr>
          <a:xfrm rot="5400000">
            <a:off x="6400800" y="4552950"/>
            <a:ext cx="457200" cy="4572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/>
          </a:p>
        </p:txBody>
      </p:sp>
      <p:sp>
        <p:nvSpPr>
          <p:cNvPr id="19" name="TextBox 18"/>
          <p:cNvSpPr txBox="1"/>
          <p:nvPr/>
        </p:nvSpPr>
        <p:spPr>
          <a:xfrm>
            <a:off x="609600" y="2133600"/>
            <a:ext cx="32766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 smtClean="0"/>
              <a:t>Stakeholder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process</a:t>
            </a:r>
            <a:r>
              <a:rPr lang="nl-NL" sz="2000" b="1" dirty="0" smtClean="0"/>
              <a:t> (I)</a:t>
            </a:r>
            <a:endParaRPr lang="nl-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able Placeholder 4" descr="EOIA scales.jpg"/>
          <p:cNvPicPr>
            <a:picLocks noGrp="1" noChangeAspect="1"/>
          </p:cNvPicPr>
          <p:nvPr>
            <p:ph type="tbl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658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413-A348-4EEB-B5C9-83987436C67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FUTURE WORK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In the Naivasha basin small scale PES schemes are applied at two locations. Good opportunity for:</a:t>
            </a:r>
          </a:p>
          <a:p>
            <a:pPr lvl="1"/>
            <a:r>
              <a:rPr lang="en-US" sz="1800" dirty="0" smtClean="0"/>
              <a:t>validating our modeling approach</a:t>
            </a:r>
          </a:p>
          <a:p>
            <a:pPr lvl="1"/>
            <a:r>
              <a:rPr lang="en-US" sz="1800" dirty="0" smtClean="0"/>
              <a:t>exploring the potential</a:t>
            </a:r>
          </a:p>
          <a:p>
            <a:pPr lvl="1">
              <a:buNone/>
            </a:pPr>
            <a:r>
              <a:rPr lang="en-US" sz="1800" dirty="0" smtClean="0"/>
              <a:t>	of up scaling current PES</a:t>
            </a:r>
          </a:p>
          <a:p>
            <a:pPr lvl="1">
              <a:buNone/>
            </a:pPr>
            <a:r>
              <a:rPr lang="en-US" sz="1800" dirty="0" smtClean="0"/>
              <a:t>	schemes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WOTRO EOIA project Naivasha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6" name="Picture 4" descr="areaPic"/>
          <p:cNvPicPr>
            <a:picLocks noChangeAspect="1" noChangeArrowheads="1"/>
          </p:cNvPicPr>
          <p:nvPr/>
        </p:nvPicPr>
        <p:blipFill>
          <a:blip r:embed="rId2" cstate="print"/>
          <a:srcRect t="9390" b="12675"/>
          <a:stretch>
            <a:fillRect/>
          </a:stretch>
        </p:blipFill>
        <p:spPr bwMode="auto">
          <a:xfrm>
            <a:off x="4247739" y="2667000"/>
            <a:ext cx="4820061" cy="366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DISCUSSION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 projecting the spatially-explicit developments with regard to adopting PES by individuals a </a:t>
            </a:r>
            <a:r>
              <a:rPr lang="en-US" i="1" dirty="0" smtClean="0"/>
              <a:t>process-based </a:t>
            </a:r>
            <a:r>
              <a:rPr lang="en-US" dirty="0" smtClean="0"/>
              <a:t>ABM model is preferred over a </a:t>
            </a:r>
            <a:r>
              <a:rPr lang="en-US" i="1" dirty="0" smtClean="0"/>
              <a:t>pattern-based</a:t>
            </a:r>
            <a:r>
              <a:rPr lang="en-US" dirty="0" smtClean="0"/>
              <a:t> approach (e.g. including spatial autocorrelation) because it may be </a:t>
            </a:r>
          </a:p>
          <a:p>
            <a:pPr lvl="1"/>
            <a:r>
              <a:rPr lang="en-US" dirty="0" smtClean="0"/>
              <a:t>more helpful in understanding the process of adoption</a:t>
            </a:r>
          </a:p>
          <a:p>
            <a:pPr lvl="1"/>
            <a:r>
              <a:rPr lang="en-US" dirty="0" smtClean="0"/>
              <a:t>more accurate in predicting land use change developments. 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EXAMPLE FOR Measuring BASIN Closure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1143000" y="1447685"/>
            <a:ext cx="3758887" cy="3657764"/>
            <a:chOff x="3122" y="618"/>
            <a:chExt cx="5920" cy="5759"/>
          </a:xfrm>
        </p:grpSpPr>
        <p:sp>
          <p:nvSpPr>
            <p:cNvPr id="3099" name="Arc 27"/>
            <p:cNvSpPr>
              <a:spLocks/>
            </p:cNvSpPr>
            <p:nvPr/>
          </p:nvSpPr>
          <p:spPr bwMode="auto">
            <a:xfrm rot="5200467">
              <a:off x="5198" y="2634"/>
              <a:ext cx="444" cy="43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71 w 21600"/>
                <a:gd name="T1" fmla="*/ 0 h 24708"/>
                <a:gd name="T2" fmla="*/ 21375 w 21600"/>
                <a:gd name="T3" fmla="*/ 24708 h 24708"/>
                <a:gd name="T4" fmla="*/ 0 w 21600"/>
                <a:gd name="T5" fmla="*/ 21600 h 24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4708" fill="none" extrusionOk="0">
                  <a:moveTo>
                    <a:pt x="70" y="0"/>
                  </a:moveTo>
                  <a:cubicBezTo>
                    <a:pt x="11972" y="39"/>
                    <a:pt x="21600" y="9698"/>
                    <a:pt x="21600" y="21600"/>
                  </a:cubicBezTo>
                  <a:cubicBezTo>
                    <a:pt x="21600" y="22640"/>
                    <a:pt x="21524" y="23678"/>
                    <a:pt x="21375" y="24708"/>
                  </a:cubicBezTo>
                </a:path>
                <a:path w="21600" h="24708" stroke="0" extrusionOk="0">
                  <a:moveTo>
                    <a:pt x="70" y="0"/>
                  </a:moveTo>
                  <a:cubicBezTo>
                    <a:pt x="11972" y="39"/>
                    <a:pt x="21600" y="9698"/>
                    <a:pt x="21600" y="21600"/>
                  </a:cubicBezTo>
                  <a:cubicBezTo>
                    <a:pt x="21600" y="22640"/>
                    <a:pt x="21524" y="23678"/>
                    <a:pt x="21375" y="2470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BFBFB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8" name="AutoShape 26"/>
            <p:cNvSpPr>
              <a:spLocks noChangeAspect="1" noChangeArrowheads="1"/>
            </p:cNvSpPr>
            <p:nvPr/>
          </p:nvSpPr>
          <p:spPr bwMode="auto">
            <a:xfrm>
              <a:off x="4502" y="5001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7" name="AutoShape 25"/>
            <p:cNvSpPr>
              <a:spLocks noChangeAspect="1" noChangeArrowheads="1"/>
            </p:cNvSpPr>
            <p:nvPr/>
          </p:nvSpPr>
          <p:spPr bwMode="auto">
            <a:xfrm>
              <a:off x="5867" y="4851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6" name="AutoShape 24"/>
            <p:cNvSpPr>
              <a:spLocks noChangeAspect="1" noChangeArrowheads="1"/>
            </p:cNvSpPr>
            <p:nvPr/>
          </p:nvSpPr>
          <p:spPr bwMode="auto">
            <a:xfrm>
              <a:off x="7290" y="4565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5" name="AutoShape 23"/>
            <p:cNvSpPr>
              <a:spLocks noChangeAspect="1" noChangeArrowheads="1"/>
            </p:cNvSpPr>
            <p:nvPr/>
          </p:nvSpPr>
          <p:spPr bwMode="auto">
            <a:xfrm>
              <a:off x="3683" y="5072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4" name="Arc 22"/>
            <p:cNvSpPr>
              <a:spLocks/>
            </p:cNvSpPr>
            <p:nvPr/>
          </p:nvSpPr>
          <p:spPr bwMode="auto">
            <a:xfrm rot="5400000">
              <a:off x="2161" y="2645"/>
              <a:ext cx="3595" cy="1395"/>
            </a:xfrm>
            <a:custGeom>
              <a:avLst/>
              <a:gdLst>
                <a:gd name="G0" fmla="+- 0 0 0"/>
                <a:gd name="G1" fmla="+- 21570 0 0"/>
                <a:gd name="G2" fmla="+- 21600 0 0"/>
                <a:gd name="T0" fmla="*/ 1137 w 21600"/>
                <a:gd name="T1" fmla="*/ 0 h 21571"/>
                <a:gd name="T2" fmla="*/ 21600 w 21600"/>
                <a:gd name="T3" fmla="*/ 21571 h 21571"/>
                <a:gd name="T4" fmla="*/ 0 w 21600"/>
                <a:gd name="T5" fmla="*/ 21570 h 2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1" fill="none" extrusionOk="0">
                  <a:moveTo>
                    <a:pt x="1137" y="-1"/>
                  </a:moveTo>
                  <a:cubicBezTo>
                    <a:pt x="12608" y="604"/>
                    <a:pt x="21600" y="10082"/>
                    <a:pt x="21600" y="21570"/>
                  </a:cubicBezTo>
                  <a:cubicBezTo>
                    <a:pt x="21600" y="21570"/>
                    <a:pt x="21599" y="21570"/>
                    <a:pt x="21599" y="21570"/>
                  </a:cubicBezTo>
                </a:path>
                <a:path w="21600" h="21571" stroke="0" extrusionOk="0">
                  <a:moveTo>
                    <a:pt x="1137" y="-1"/>
                  </a:moveTo>
                  <a:cubicBezTo>
                    <a:pt x="12608" y="604"/>
                    <a:pt x="21600" y="10082"/>
                    <a:pt x="21600" y="21570"/>
                  </a:cubicBezTo>
                  <a:cubicBezTo>
                    <a:pt x="21600" y="21570"/>
                    <a:pt x="21599" y="21570"/>
                    <a:pt x="21599" y="21570"/>
                  </a:cubicBezTo>
                  <a:lnTo>
                    <a:pt x="0" y="21570"/>
                  </a:lnTo>
                  <a:close/>
                </a:path>
              </a:pathLst>
            </a:custGeom>
            <a:noFill/>
            <a:ln w="76200">
              <a:solidFill>
                <a:srgbClr val="BFBFB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rot="5400000" flipH="1">
              <a:off x="2284" y="3375"/>
              <a:ext cx="385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2" name="Line 20"/>
            <p:cNvSpPr>
              <a:spLocks noChangeAspect="1" noChangeShapeType="1"/>
            </p:cNvSpPr>
            <p:nvPr/>
          </p:nvSpPr>
          <p:spPr bwMode="auto">
            <a:xfrm flipV="1">
              <a:off x="4212" y="5304"/>
              <a:ext cx="0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91" name="Rectangle 19"/>
            <p:cNvSpPr>
              <a:spLocks noChangeAspect="1" noChangeArrowheads="1"/>
            </p:cNvSpPr>
            <p:nvPr/>
          </p:nvSpPr>
          <p:spPr bwMode="auto">
            <a:xfrm>
              <a:off x="4202" y="618"/>
              <a:ext cx="1736" cy="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Trend associated with minor closure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0" name="Rectangle 18"/>
            <p:cNvSpPr>
              <a:spLocks noChangeAspect="1" noChangeArrowheads="1"/>
            </p:cNvSpPr>
            <p:nvPr/>
          </p:nvSpPr>
          <p:spPr bwMode="auto">
            <a:xfrm>
              <a:off x="4160" y="5390"/>
              <a:ext cx="101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</a:t>
              </a: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9" name="Rectangle 17"/>
            <p:cNvSpPr>
              <a:spLocks noChangeAspect="1" noChangeArrowheads="1"/>
            </p:cNvSpPr>
            <p:nvPr/>
          </p:nvSpPr>
          <p:spPr bwMode="auto">
            <a:xfrm>
              <a:off x="4300" y="5660"/>
              <a:ext cx="4019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Change in stored volumes in upstream catchment (∆S)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8" name="Rectangle 16"/>
            <p:cNvSpPr>
              <a:spLocks noChangeAspect="1" noChangeArrowheads="1"/>
            </p:cNvSpPr>
            <p:nvPr/>
          </p:nvSpPr>
          <p:spPr bwMode="auto">
            <a:xfrm rot="16200000">
              <a:off x="2718" y="2704"/>
              <a:ext cx="2160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Actual runoff (Q)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7" name="Line 15"/>
            <p:cNvSpPr>
              <a:spLocks noChangeAspect="1" noChangeShapeType="1"/>
            </p:cNvSpPr>
            <p:nvPr/>
          </p:nvSpPr>
          <p:spPr bwMode="auto">
            <a:xfrm>
              <a:off x="4212" y="3212"/>
              <a:ext cx="2106" cy="209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86" name="Line 14"/>
            <p:cNvSpPr>
              <a:spLocks noChangeAspect="1" noChangeShapeType="1"/>
            </p:cNvSpPr>
            <p:nvPr/>
          </p:nvSpPr>
          <p:spPr bwMode="auto">
            <a:xfrm>
              <a:off x="4212" y="4745"/>
              <a:ext cx="637" cy="55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85" name="Line 13"/>
            <p:cNvSpPr>
              <a:spLocks noChangeAspect="1" noChangeShapeType="1"/>
            </p:cNvSpPr>
            <p:nvPr/>
          </p:nvSpPr>
          <p:spPr bwMode="auto">
            <a:xfrm flipV="1">
              <a:off x="5264" y="3479"/>
              <a:ext cx="766" cy="7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84" name="Text Box 12"/>
            <p:cNvSpPr txBox="1">
              <a:spLocks noChangeAspect="1" noChangeArrowheads="1"/>
            </p:cNvSpPr>
            <p:nvPr/>
          </p:nvSpPr>
          <p:spPr bwMode="auto">
            <a:xfrm>
              <a:off x="4823" y="2747"/>
              <a:ext cx="1059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More natural runoff (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Q</a:t>
              </a:r>
              <a:r>
                <a:rPr kumimoji="0" lang="en-GB" sz="1200" b="0" i="0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nat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)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>
              <a:off x="3122" y="5294"/>
              <a:ext cx="49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82" name="Line 10"/>
            <p:cNvSpPr>
              <a:spLocks noChangeAspect="1" noChangeShapeType="1"/>
            </p:cNvSpPr>
            <p:nvPr/>
          </p:nvSpPr>
          <p:spPr bwMode="auto">
            <a:xfrm>
              <a:off x="4192" y="1455"/>
              <a:ext cx="4309" cy="43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 type="none" w="med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81" name="AutoShape 9"/>
            <p:cNvSpPr>
              <a:spLocks noChangeAspect="1" noChangeArrowheads="1"/>
            </p:cNvSpPr>
            <p:nvPr/>
          </p:nvSpPr>
          <p:spPr bwMode="auto">
            <a:xfrm>
              <a:off x="3963" y="4513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80" name="AutoShape 8"/>
            <p:cNvSpPr>
              <a:spLocks noChangeAspect="1" noChangeArrowheads="1"/>
            </p:cNvSpPr>
            <p:nvPr/>
          </p:nvSpPr>
          <p:spPr bwMode="auto">
            <a:xfrm>
              <a:off x="4389" y="3393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79" name="AutoShape 7"/>
            <p:cNvSpPr>
              <a:spLocks noChangeAspect="1" noChangeArrowheads="1"/>
            </p:cNvSpPr>
            <p:nvPr/>
          </p:nvSpPr>
          <p:spPr bwMode="auto">
            <a:xfrm>
              <a:off x="4592" y="1852"/>
              <a:ext cx="115" cy="115"/>
            </a:xfrm>
            <a:prstGeom prst="flowChartConnector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200"/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7082" y="3498"/>
              <a:ext cx="196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Trend associated with major closure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2" name="Chart 31"/>
          <p:cNvGraphicFramePr/>
          <p:nvPr/>
        </p:nvGraphicFramePr>
        <p:xfrm>
          <a:off x="5334000" y="1790700"/>
          <a:ext cx="3657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477000" y="5410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closed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laatje SS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85800"/>
            <a:ext cx="3810000" cy="3015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00" y="228600"/>
            <a:ext cx="7776000" cy="457200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The Naivasha </a:t>
            </a:r>
            <a:r>
              <a:rPr lang="nl-NL" dirty="0" err="1" smtClean="0">
                <a:solidFill>
                  <a:srgbClr val="FF0000"/>
                </a:solidFill>
              </a:rPr>
              <a:t>basin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3" name="Picture 12" descr="IMG_0017.JPG"/>
          <p:cNvPicPr>
            <a:picLocks noChangeAspect="1"/>
          </p:cNvPicPr>
          <p:nvPr/>
        </p:nvPicPr>
        <p:blipFill>
          <a:blip r:embed="rId3" cstate="print"/>
          <a:srcRect l="38710" r="12903" b="16129"/>
          <a:stretch>
            <a:fillRect/>
          </a:stretch>
        </p:blipFill>
        <p:spPr>
          <a:xfrm>
            <a:off x="1676400" y="3718559"/>
            <a:ext cx="2362200" cy="307086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30136" y="76200"/>
            <a:ext cx="6537664" cy="6705600"/>
            <a:chOff x="2530136" y="76200"/>
            <a:chExt cx="6537664" cy="6705600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16494" r="14196"/>
            <a:stretch>
              <a:fillRect/>
            </a:stretch>
          </p:blipFill>
          <p:spPr bwMode="auto">
            <a:xfrm>
              <a:off x="4468091" y="76200"/>
              <a:ext cx="4599709" cy="4876800"/>
            </a:xfrm>
            <a:prstGeom prst="rect">
              <a:avLst/>
            </a:prstGeom>
            <a:noFill/>
            <a:ln w="50800">
              <a:solidFill>
                <a:schemeClr val="accent3"/>
              </a:solidFill>
              <a:miter lim="800000"/>
              <a:headEnd/>
              <a:tailEnd/>
            </a:ln>
          </p:spPr>
        </p:pic>
        <p:pic>
          <p:nvPicPr>
            <p:cNvPr id="12" name="Picture 9" descr="flower farm"/>
            <p:cNvPicPr>
              <a:picLocks noChangeAspect="1" noChangeArrowheads="1"/>
            </p:cNvPicPr>
            <p:nvPr/>
          </p:nvPicPr>
          <p:blipFill>
            <a:blip r:embed="rId5" cstate="print"/>
            <a:srcRect l="37074"/>
            <a:stretch>
              <a:fillRect/>
            </a:stretch>
          </p:blipFill>
          <p:spPr bwMode="auto">
            <a:xfrm>
              <a:off x="6096000" y="5114789"/>
              <a:ext cx="1484129" cy="166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2530136" y="2289702"/>
              <a:ext cx="684174" cy="74021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9" name="Straight Connector 18"/>
            <p:cNvCxnSpPr>
              <a:stCxn id="15" idx="3"/>
            </p:cNvCxnSpPr>
            <p:nvPr/>
          </p:nvCxnSpPr>
          <p:spPr>
            <a:xfrm>
              <a:off x="3214310" y="2659808"/>
              <a:ext cx="1205290" cy="719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6" name="Picture 5" descr="D:\fotos Naivasha\IMG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noFill/>
        </p:spPr>
      </p:pic>
      <p:pic>
        <p:nvPicPr>
          <p:cNvPr id="8" name="Picture 12" descr="D:\fotos Naivasha\IMG_3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591" y="3504885"/>
            <a:ext cx="4470409" cy="3353115"/>
          </a:xfrm>
          <a:prstGeom prst="rect">
            <a:avLst/>
          </a:prstGeom>
          <a:noFill/>
        </p:spPr>
      </p:pic>
      <p:pic>
        <p:nvPicPr>
          <p:cNvPr id="9" name="Picture 8" descr="D:\fotos Naivasha\IMG_3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46" y="0"/>
            <a:ext cx="4474054" cy="3355848"/>
          </a:xfrm>
          <a:prstGeom prst="rect">
            <a:avLst/>
          </a:prstGeom>
          <a:noFill/>
        </p:spPr>
      </p:pic>
      <p:pic>
        <p:nvPicPr>
          <p:cNvPr id="11" name="Picture 10" descr="D:\fotos Naivasha\IMG_3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4054" cy="3355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(River) Basin closure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1577500"/>
            <a:ext cx="7801200" cy="7847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River basins or sub basins are closed when </a:t>
            </a:r>
            <a:r>
              <a:rPr lang="en-GB" u="sng" dirty="0" smtClean="0"/>
              <a:t>commitments</a:t>
            </a:r>
            <a:r>
              <a:rPr lang="en-GB" dirty="0" smtClean="0"/>
              <a:t> cannot be </a:t>
            </a:r>
          </a:p>
          <a:p>
            <a:pPr>
              <a:buNone/>
            </a:pPr>
            <a:r>
              <a:rPr lang="en-GB" dirty="0" smtClean="0"/>
              <a:t>met (</a:t>
            </a:r>
            <a:r>
              <a:rPr lang="en-GB" dirty="0" err="1" smtClean="0"/>
              <a:t>Molle</a:t>
            </a:r>
            <a:r>
              <a:rPr lang="en-GB" dirty="0" smtClean="0"/>
              <a:t> et al., 2010)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nl-NL" dirty="0" smtClean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6324600"/>
            <a:ext cx="7620000" cy="4572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GB" dirty="0" err="1" smtClean="0"/>
              <a:t>Molle</a:t>
            </a:r>
            <a:r>
              <a:rPr lang="en-GB" dirty="0" smtClean="0"/>
              <a:t>, F., P. </a:t>
            </a:r>
            <a:r>
              <a:rPr lang="en-GB" dirty="0" err="1" smtClean="0"/>
              <a:t>Wester</a:t>
            </a:r>
            <a:r>
              <a:rPr lang="en-GB" dirty="0" smtClean="0"/>
              <a:t> and P. Hirsch (2010). River basin closure: Processes, implications and responses. </a:t>
            </a:r>
            <a:endParaRPr lang="en-US" dirty="0" smtClean="0"/>
          </a:p>
          <a:p>
            <a:pPr algn="l"/>
            <a:r>
              <a:rPr lang="en-GB" i="1" dirty="0" smtClean="0"/>
              <a:t>Agricultural Water Management</a:t>
            </a:r>
            <a:r>
              <a:rPr lang="en-GB" dirty="0" smtClean="0"/>
              <a:t> 97(4): 569-577.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1331954" y="2835143"/>
            <a:ext cx="4306846" cy="517657"/>
          </a:xfrm>
          <a:prstGeom prst="rightArrow">
            <a:avLst>
              <a:gd name="adj1" fmla="val 50000"/>
              <a:gd name="adj2" fmla="val 193522"/>
            </a:avLst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Payment for Environmental Service (PES)</a:t>
            </a:r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 flipH="1">
            <a:off x="1219200" y="2362200"/>
            <a:ext cx="4306846" cy="517657"/>
          </a:xfrm>
          <a:prstGeom prst="rightArrow">
            <a:avLst>
              <a:gd name="adj1" fmla="val 50000"/>
              <a:gd name="adj2" fmla="val 193522"/>
            </a:avLst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Environmental Service (e.g. runoff)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90800" y="4572000"/>
            <a:ext cx="1203056" cy="396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1196254" y="3200400"/>
            <a:ext cx="7566746" cy="2749501"/>
            <a:chOff x="1196254" y="3200400"/>
            <a:chExt cx="7566746" cy="2749501"/>
          </a:xfrm>
        </p:grpSpPr>
        <p:sp>
          <p:nvSpPr>
            <p:cNvPr id="10255" name="Oval 15"/>
            <p:cNvSpPr>
              <a:spLocks noChangeArrowheads="1"/>
            </p:cNvSpPr>
            <p:nvPr/>
          </p:nvSpPr>
          <p:spPr bwMode="auto">
            <a:xfrm rot="20502497">
              <a:off x="1196254" y="3531746"/>
              <a:ext cx="6804745" cy="228979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850331" y="3200400"/>
              <a:ext cx="6912669" cy="2749501"/>
              <a:chOff x="1850331" y="3200400"/>
              <a:chExt cx="6912669" cy="2749501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1850331" y="3200400"/>
                <a:ext cx="5883953" cy="2695130"/>
                <a:chOff x="1850331" y="3200400"/>
                <a:chExt cx="5883953" cy="2695130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850331" y="3200400"/>
                  <a:ext cx="5883953" cy="2695130"/>
                  <a:chOff x="1850331" y="3200400"/>
                  <a:chExt cx="5883953" cy="2695130"/>
                </a:xfrm>
              </p:grpSpPr>
              <p:sp>
                <p:nvSpPr>
                  <p:cNvPr id="10244" name="Oval 4"/>
                  <p:cNvSpPr>
                    <a:spLocks noChangeArrowheads="1"/>
                  </p:cNvSpPr>
                  <p:nvPr/>
                </p:nvSpPr>
                <p:spPr bwMode="auto">
                  <a:xfrm>
                    <a:off x="1850331" y="5183989"/>
                    <a:ext cx="1521833" cy="711541"/>
                  </a:xfrm>
                  <a:prstGeom prst="ellipse">
                    <a:avLst/>
                  </a:prstGeom>
                  <a:solidFill>
                    <a:srgbClr val="F2F2F2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41" name="Oval 1"/>
                  <p:cNvSpPr>
                    <a:spLocks noChangeArrowheads="1"/>
                  </p:cNvSpPr>
                  <p:nvPr/>
                </p:nvSpPr>
                <p:spPr bwMode="auto">
                  <a:xfrm rot="20406512">
                    <a:off x="6064408" y="3868482"/>
                    <a:ext cx="1669876" cy="503754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42" name="Oval 2"/>
                  <p:cNvSpPr>
                    <a:spLocks noChangeArrowheads="1"/>
                  </p:cNvSpPr>
                  <p:nvPr/>
                </p:nvSpPr>
                <p:spPr bwMode="auto">
                  <a:xfrm rot="21230654">
                    <a:off x="5101909" y="3200400"/>
                    <a:ext cx="1669876" cy="503754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56" name="Oval 16"/>
                  <p:cNvSpPr>
                    <a:spLocks noChangeArrowheads="1"/>
                  </p:cNvSpPr>
                  <p:nvPr/>
                </p:nvSpPr>
                <p:spPr bwMode="auto">
                  <a:xfrm rot="20153763">
                    <a:off x="3093418" y="3976236"/>
                    <a:ext cx="1669876" cy="503754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cxnSp>
                <p:nvCxnSpPr>
                  <p:cNvPr id="10257" name="AutoShape 17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290164" y="4119011"/>
                    <a:ext cx="2068791" cy="193959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oval" w="med" len="med"/>
                    <a:tailEnd type="arrow" w="med" len="med"/>
                  </a:ln>
                </p:spPr>
              </p:cxnSp>
              <p:cxnSp>
                <p:nvCxnSpPr>
                  <p:cNvPr id="10258" name="AutoShape 1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373658" y="3531746"/>
                    <a:ext cx="918432" cy="44449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oval" w="med" len="med"/>
                    <a:tailEnd type="arrow" w="med" len="med"/>
                  </a:ln>
                </p:spPr>
              </p:cxnSp>
              <p:sp>
                <p:nvSpPr>
                  <p:cNvPr id="10263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56188" y="4908317"/>
                    <a:ext cx="1581744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River basin</a:t>
                    </a:r>
                  </a:p>
                </p:txBody>
              </p:sp>
            </p:grpSp>
            <p:cxnSp>
              <p:nvCxnSpPr>
                <p:cNvPr id="10259" name="AutoShape 19"/>
                <p:cNvCxnSpPr>
                  <a:cxnSpLocks noChangeShapeType="1"/>
                </p:cNvCxnSpPr>
                <p:nvPr/>
              </p:nvCxnSpPr>
              <p:spPr bwMode="auto">
                <a:xfrm flipH="1">
                  <a:off x="2852215" y="4625459"/>
                  <a:ext cx="473132" cy="66808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oval" w="med" len="med"/>
                  <a:tailEnd type="arrow" w="med" len="med"/>
                </a:ln>
              </p:spPr>
            </p:cxnSp>
          </p:grpSp>
          <p:cxnSp>
            <p:nvCxnSpPr>
              <p:cNvPr id="10267" name="AutoShape 27"/>
              <p:cNvCxnSpPr>
                <a:cxnSpLocks noChangeShapeType="1"/>
              </p:cNvCxnSpPr>
              <p:nvPr/>
            </p:nvCxnSpPr>
            <p:spPr bwMode="auto">
              <a:xfrm>
                <a:off x="6688506" y="5139530"/>
                <a:ext cx="56908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oval" w="med" len="med"/>
                <a:tailEnd type="arrow" w="med" len="med"/>
              </a:ln>
            </p:spPr>
          </p:cxnSp>
          <p:sp>
            <p:nvSpPr>
              <p:cNvPr id="10268" name="Oval 28"/>
              <p:cNvSpPr>
                <a:spLocks noChangeArrowheads="1"/>
              </p:cNvSpPr>
              <p:nvPr/>
            </p:nvSpPr>
            <p:spPr bwMode="auto">
              <a:xfrm>
                <a:off x="6642674" y="5313625"/>
                <a:ext cx="576728" cy="24870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400"/>
              </a:p>
            </p:txBody>
          </p:sp>
          <p:sp>
            <p:nvSpPr>
              <p:cNvPr id="10269" name="Oval 29"/>
              <p:cNvSpPr>
                <a:spLocks noChangeArrowheads="1"/>
              </p:cNvSpPr>
              <p:nvPr/>
            </p:nvSpPr>
            <p:spPr bwMode="auto">
              <a:xfrm>
                <a:off x="6650313" y="5632799"/>
                <a:ext cx="576728" cy="269433"/>
              </a:xfrm>
              <a:prstGeom prst="ellipse">
                <a:avLst/>
              </a:prstGeom>
              <a:solidFill>
                <a:srgbClr val="F2F2F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400"/>
              </a:p>
            </p:txBody>
          </p:sp>
          <p:sp>
            <p:nvSpPr>
              <p:cNvPr id="10271" name="Text Box 31"/>
              <p:cNvSpPr txBox="1">
                <a:spLocks noChangeArrowheads="1"/>
              </p:cNvSpPr>
              <p:nvPr/>
            </p:nvSpPr>
            <p:spPr bwMode="auto">
              <a:xfrm>
                <a:off x="7318706" y="4953000"/>
                <a:ext cx="1258490" cy="3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Hydraulic link</a:t>
                </a:r>
              </a:p>
            </p:txBody>
          </p:sp>
          <p:sp>
            <p:nvSpPr>
              <p:cNvPr id="10272" name="Text Box 32"/>
              <p:cNvSpPr txBox="1">
                <a:spLocks noChangeArrowheads="1"/>
              </p:cNvSpPr>
              <p:nvPr/>
            </p:nvSpPr>
            <p:spPr bwMode="auto">
              <a:xfrm>
                <a:off x="7318706" y="5272174"/>
                <a:ext cx="1444294" cy="3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Local resource</a:t>
                </a:r>
              </a:p>
            </p:txBody>
          </p:sp>
          <p:sp>
            <p:nvSpPr>
              <p:cNvPr id="10273" name="Text Box 33"/>
              <p:cNvSpPr txBox="1">
                <a:spLocks noChangeArrowheads="1"/>
              </p:cNvSpPr>
              <p:nvPr/>
            </p:nvSpPr>
            <p:spPr bwMode="auto">
              <a:xfrm>
                <a:off x="7318706" y="5587203"/>
                <a:ext cx="1258490" cy="36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Lake system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752600" y="2971800"/>
            <a:ext cx="5885411" cy="3048000"/>
            <a:chOff x="1752600" y="2971800"/>
            <a:chExt cx="5885411" cy="3048000"/>
          </a:xfrm>
        </p:grpSpPr>
        <p:grpSp>
          <p:nvGrpSpPr>
            <p:cNvPr id="68" name="Group 67"/>
            <p:cNvGrpSpPr/>
            <p:nvPr/>
          </p:nvGrpSpPr>
          <p:grpSpPr>
            <a:xfrm>
              <a:off x="1752600" y="4648200"/>
              <a:ext cx="1770611" cy="1371600"/>
              <a:chOff x="1752600" y="4648200"/>
              <a:chExt cx="1770611" cy="1371600"/>
            </a:xfrm>
          </p:grpSpPr>
          <p:pic>
            <p:nvPicPr>
              <p:cNvPr id="50" name="Picture 49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33600" y="55626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1" name="Picture 50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95600" y="55626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2" name="Picture 51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52600" y="49530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3" name="Picture 52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4600" y="46482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4" name="Picture 53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52800" y="4953000"/>
                <a:ext cx="170411" cy="457200"/>
              </a:xfrm>
              <a:prstGeom prst="rect">
                <a:avLst/>
              </a:prstGeom>
              <a:noFill/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3429000" y="3733800"/>
              <a:ext cx="856211" cy="762000"/>
              <a:chOff x="3429000" y="3733800"/>
              <a:chExt cx="856211" cy="762000"/>
            </a:xfrm>
          </p:grpSpPr>
          <p:pic>
            <p:nvPicPr>
              <p:cNvPr id="55" name="Picture 54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0" y="40386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6" name="Picture 55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29000" y="39624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7" name="Picture 56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14800" y="3733800"/>
                <a:ext cx="170411" cy="457200"/>
              </a:xfrm>
              <a:prstGeom prst="rect">
                <a:avLst/>
              </a:prstGeom>
              <a:noFill/>
            </p:spPr>
          </p:pic>
        </p:grpSp>
        <p:grpSp>
          <p:nvGrpSpPr>
            <p:cNvPr id="67" name="Group 66"/>
            <p:cNvGrpSpPr/>
            <p:nvPr/>
          </p:nvGrpSpPr>
          <p:grpSpPr>
            <a:xfrm>
              <a:off x="5410200" y="2971800"/>
              <a:ext cx="1161011" cy="685800"/>
              <a:chOff x="5410200" y="2971800"/>
              <a:chExt cx="1161011" cy="685800"/>
            </a:xfrm>
          </p:grpSpPr>
          <p:pic>
            <p:nvPicPr>
              <p:cNvPr id="58" name="Picture 57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410200" y="32004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59" name="Picture 58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867400" y="29718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60" name="Picture 59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400800" y="2971800"/>
                <a:ext cx="170411" cy="457200"/>
              </a:xfrm>
              <a:prstGeom prst="rect">
                <a:avLst/>
              </a:prstGeom>
              <a:noFill/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6553200" y="3581400"/>
              <a:ext cx="1084811" cy="838200"/>
              <a:chOff x="6553200" y="3581400"/>
              <a:chExt cx="1084811" cy="838200"/>
            </a:xfrm>
          </p:grpSpPr>
          <p:pic>
            <p:nvPicPr>
              <p:cNvPr id="61" name="Picture 60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553200" y="39624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62" name="Picture 61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934200" y="3581400"/>
                <a:ext cx="170411" cy="457200"/>
              </a:xfrm>
              <a:prstGeom prst="rect">
                <a:avLst/>
              </a:prstGeom>
              <a:noFill/>
            </p:spPr>
          </p:pic>
          <p:pic>
            <p:nvPicPr>
              <p:cNvPr id="65" name="Picture 64" descr="person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467600" y="3581400"/>
                <a:ext cx="170411" cy="4572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1683301" y="3617950"/>
            <a:ext cx="7460699" cy="2640762"/>
            <a:chOff x="1683301" y="3617950"/>
            <a:chExt cx="7460699" cy="2640762"/>
          </a:xfrm>
        </p:grpSpPr>
        <p:grpSp>
          <p:nvGrpSpPr>
            <p:cNvPr id="74" name="Group 73"/>
            <p:cNvGrpSpPr/>
            <p:nvPr/>
          </p:nvGrpSpPr>
          <p:grpSpPr>
            <a:xfrm>
              <a:off x="1683301" y="3617950"/>
              <a:ext cx="7460699" cy="2640762"/>
              <a:chOff x="1683301" y="3617950"/>
              <a:chExt cx="7460699" cy="2640762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1683301" y="3617950"/>
                <a:ext cx="5772670" cy="2454120"/>
                <a:chOff x="1683301" y="3617950"/>
                <a:chExt cx="5772670" cy="2454120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1683301" y="5005296"/>
                  <a:ext cx="1811352" cy="1066774"/>
                  <a:chOff x="1683301" y="5005296"/>
                  <a:chExt cx="1811352" cy="1066774"/>
                </a:xfrm>
              </p:grpSpPr>
              <p:cxnSp>
                <p:nvCxnSpPr>
                  <p:cNvPr id="10245" name="AutoShape 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52406" y="5400358"/>
                    <a:ext cx="129912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10246" name="AutoShape 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323584" y="5216283"/>
                    <a:ext cx="269105" cy="6254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10247" name="AutoShape 7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2629807" y="5237812"/>
                    <a:ext cx="269105" cy="6254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10248" name="AutoShape 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472056" y="5464945"/>
                    <a:ext cx="853711" cy="37676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</p:cxnSp>
              <p:cxnSp>
                <p:nvCxnSpPr>
                  <p:cNvPr id="10249" name="AutoShap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896729" y="5464945"/>
                    <a:ext cx="853711" cy="37676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</p:cxnSp>
              <p:sp>
                <p:nvSpPr>
                  <p:cNvPr id="10250" name="Arc 10"/>
                  <p:cNvSpPr>
                    <a:spLocks noChangeAspect="1"/>
                  </p:cNvSpPr>
                  <p:nvPr/>
                </p:nvSpPr>
                <p:spPr bwMode="auto">
                  <a:xfrm rot="5655362">
                    <a:off x="3061701" y="5518554"/>
                    <a:ext cx="465032" cy="40087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51" name="Arc 11"/>
                  <p:cNvSpPr>
                    <a:spLocks noChangeAspect="1"/>
                  </p:cNvSpPr>
                  <p:nvPr/>
                </p:nvSpPr>
                <p:spPr bwMode="auto">
                  <a:xfrm rot="15944638" flipH="1">
                    <a:off x="1651222" y="5518554"/>
                    <a:ext cx="465032" cy="400873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52" name="Arc 12"/>
                  <p:cNvSpPr>
                    <a:spLocks noChangeAspect="1"/>
                  </p:cNvSpPr>
                  <p:nvPr/>
                </p:nvSpPr>
                <p:spPr bwMode="auto">
                  <a:xfrm rot="8681291" flipH="1" flipV="1">
                    <a:off x="2040560" y="5005296"/>
                    <a:ext cx="438919" cy="35630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499"/>
                      <a:gd name="T1" fmla="*/ 0 h 21600"/>
                      <a:gd name="T2" fmla="*/ 19499 w 19499"/>
                      <a:gd name="T3" fmla="*/ 12308 h 21600"/>
                      <a:gd name="T4" fmla="*/ 0 w 1949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99" h="21600" fill="none" extrusionOk="0">
                        <a:moveTo>
                          <a:pt x="-1" y="0"/>
                        </a:moveTo>
                        <a:cubicBezTo>
                          <a:pt x="8329" y="0"/>
                          <a:pt x="15916" y="4788"/>
                          <a:pt x="19499" y="12307"/>
                        </a:cubicBezTo>
                      </a:path>
                      <a:path w="19499" h="21600" stroke="0" extrusionOk="0">
                        <a:moveTo>
                          <a:pt x="-1" y="0"/>
                        </a:moveTo>
                        <a:cubicBezTo>
                          <a:pt x="8329" y="0"/>
                          <a:pt x="15916" y="4788"/>
                          <a:pt x="19499" y="1230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53" name="Arc 13"/>
                  <p:cNvSpPr>
                    <a:spLocks noChangeAspect="1"/>
                  </p:cNvSpPr>
                  <p:nvPr/>
                </p:nvSpPr>
                <p:spPr bwMode="auto">
                  <a:xfrm rot="12918709" flipV="1">
                    <a:off x="2773638" y="5037590"/>
                    <a:ext cx="438919" cy="35630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499"/>
                      <a:gd name="T1" fmla="*/ 0 h 21600"/>
                      <a:gd name="T2" fmla="*/ 19499 w 19499"/>
                      <a:gd name="T3" fmla="*/ 12308 h 21600"/>
                      <a:gd name="T4" fmla="*/ 0 w 1949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99" h="21600" fill="none" extrusionOk="0">
                        <a:moveTo>
                          <a:pt x="-1" y="0"/>
                        </a:moveTo>
                        <a:cubicBezTo>
                          <a:pt x="8329" y="0"/>
                          <a:pt x="15916" y="4788"/>
                          <a:pt x="19499" y="12307"/>
                        </a:cubicBezTo>
                      </a:path>
                      <a:path w="19499" h="21600" stroke="0" extrusionOk="0">
                        <a:moveTo>
                          <a:pt x="-1" y="0"/>
                        </a:moveTo>
                        <a:cubicBezTo>
                          <a:pt x="8329" y="0"/>
                          <a:pt x="15916" y="4788"/>
                          <a:pt x="19499" y="1230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54" name="Arc 14"/>
                  <p:cNvSpPr>
                    <a:spLocks noChangeAspect="1"/>
                  </p:cNvSpPr>
                  <p:nvPr/>
                </p:nvSpPr>
                <p:spPr bwMode="auto">
                  <a:xfrm rot="20555618" flipH="1" flipV="1">
                    <a:off x="2356062" y="5715761"/>
                    <a:ext cx="438919" cy="356309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499"/>
                      <a:gd name="T1" fmla="*/ 0 h 21600"/>
                      <a:gd name="T2" fmla="*/ 19499 w 19499"/>
                      <a:gd name="T3" fmla="*/ 12308 h 21600"/>
                      <a:gd name="T4" fmla="*/ 0 w 1949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99" h="21600" fill="none" extrusionOk="0">
                        <a:moveTo>
                          <a:pt x="-1" y="0"/>
                        </a:moveTo>
                        <a:cubicBezTo>
                          <a:pt x="8329" y="0"/>
                          <a:pt x="15916" y="4788"/>
                          <a:pt x="19499" y="12307"/>
                        </a:cubicBezTo>
                      </a:path>
                      <a:path w="19499" h="21600" stroke="0" extrusionOk="0">
                        <a:moveTo>
                          <a:pt x="-1" y="0"/>
                        </a:moveTo>
                        <a:cubicBezTo>
                          <a:pt x="8329" y="0"/>
                          <a:pt x="15916" y="4788"/>
                          <a:pt x="19499" y="1230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6760190" y="3617950"/>
                  <a:ext cx="695781" cy="867428"/>
                  <a:chOff x="6760190" y="3617950"/>
                  <a:chExt cx="695781" cy="867428"/>
                </a:xfrm>
              </p:grpSpPr>
              <p:sp>
                <p:nvSpPr>
                  <p:cNvPr id="10264" name="Arc 24"/>
                  <p:cNvSpPr>
                    <a:spLocks noChangeAspect="1"/>
                  </p:cNvSpPr>
                  <p:nvPr/>
                </p:nvSpPr>
                <p:spPr bwMode="auto">
                  <a:xfrm rot="20849996" flipH="1" flipV="1">
                    <a:off x="7077929" y="3617950"/>
                    <a:ext cx="378042" cy="358286"/>
                  </a:xfrm>
                  <a:custGeom>
                    <a:avLst/>
                    <a:gdLst>
                      <a:gd name="G0" fmla="+- 8380 0 0"/>
                      <a:gd name="G1" fmla="+- 21600 0 0"/>
                      <a:gd name="G2" fmla="+- 21600 0 0"/>
                      <a:gd name="T0" fmla="*/ 0 w 16780"/>
                      <a:gd name="T1" fmla="*/ 1692 h 21600"/>
                      <a:gd name="T2" fmla="*/ 16780 w 16780"/>
                      <a:gd name="T3" fmla="*/ 1700 h 21600"/>
                      <a:gd name="T4" fmla="*/ 8380 w 1678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780" h="21600" fill="none" extrusionOk="0">
                        <a:moveTo>
                          <a:pt x="-1" y="1691"/>
                        </a:moveTo>
                        <a:cubicBezTo>
                          <a:pt x="2652" y="575"/>
                          <a:pt x="5501" y="-1"/>
                          <a:pt x="8380" y="0"/>
                        </a:cubicBezTo>
                        <a:cubicBezTo>
                          <a:pt x="11265" y="0"/>
                          <a:pt x="14121" y="578"/>
                          <a:pt x="16779" y="1700"/>
                        </a:cubicBezTo>
                      </a:path>
                      <a:path w="16780" h="21600" stroke="0" extrusionOk="0">
                        <a:moveTo>
                          <a:pt x="-1" y="1691"/>
                        </a:moveTo>
                        <a:cubicBezTo>
                          <a:pt x="2652" y="575"/>
                          <a:pt x="5501" y="-1"/>
                          <a:pt x="8380" y="0"/>
                        </a:cubicBezTo>
                        <a:cubicBezTo>
                          <a:pt x="11265" y="0"/>
                          <a:pt x="14121" y="578"/>
                          <a:pt x="16779" y="1700"/>
                        </a:cubicBezTo>
                        <a:lnTo>
                          <a:pt x="838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65" name="Arc 25"/>
                  <p:cNvSpPr>
                    <a:spLocks noChangeAspect="1"/>
                  </p:cNvSpPr>
                  <p:nvPr/>
                </p:nvSpPr>
                <p:spPr bwMode="auto">
                  <a:xfrm rot="5939636" flipH="1" flipV="1">
                    <a:off x="6645935" y="4090491"/>
                    <a:ext cx="509142" cy="280632"/>
                  </a:xfrm>
                  <a:custGeom>
                    <a:avLst/>
                    <a:gdLst>
                      <a:gd name="G0" fmla="+- 0 0 0"/>
                      <a:gd name="G1" fmla="+- 19820 0 0"/>
                      <a:gd name="G2" fmla="+- 21600 0 0"/>
                      <a:gd name="T0" fmla="*/ 8588 w 19499"/>
                      <a:gd name="T1" fmla="*/ 0 h 19820"/>
                      <a:gd name="T2" fmla="*/ 19499 w 19499"/>
                      <a:gd name="T3" fmla="*/ 10528 h 19820"/>
                      <a:gd name="T4" fmla="*/ 0 w 19499"/>
                      <a:gd name="T5" fmla="*/ 19820 h 198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99" h="19820" fill="none" extrusionOk="0">
                        <a:moveTo>
                          <a:pt x="8587" y="0"/>
                        </a:moveTo>
                        <a:cubicBezTo>
                          <a:pt x="13377" y="2075"/>
                          <a:pt x="17253" y="5815"/>
                          <a:pt x="19499" y="10527"/>
                        </a:cubicBezTo>
                      </a:path>
                      <a:path w="19499" h="19820" stroke="0" extrusionOk="0">
                        <a:moveTo>
                          <a:pt x="8587" y="0"/>
                        </a:moveTo>
                        <a:cubicBezTo>
                          <a:pt x="13377" y="2075"/>
                          <a:pt x="17253" y="5815"/>
                          <a:pt x="19499" y="10527"/>
                        </a:cubicBezTo>
                        <a:lnTo>
                          <a:pt x="0" y="1982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0266" name="Arc 26"/>
                  <p:cNvSpPr>
                    <a:spLocks noChangeAspect="1"/>
                  </p:cNvSpPr>
                  <p:nvPr/>
                </p:nvSpPr>
                <p:spPr bwMode="auto">
                  <a:xfrm rot="19012094" flipH="1" flipV="1">
                    <a:off x="6825129" y="3938522"/>
                    <a:ext cx="438342" cy="35828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50 w 19499"/>
                      <a:gd name="T1" fmla="*/ 0 h 21600"/>
                      <a:gd name="T2" fmla="*/ 19499 w 19499"/>
                      <a:gd name="T3" fmla="*/ 12308 h 21600"/>
                      <a:gd name="T4" fmla="*/ 0 w 1949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99" h="21600" fill="none" extrusionOk="0">
                        <a:moveTo>
                          <a:pt x="49" y="0"/>
                        </a:moveTo>
                        <a:cubicBezTo>
                          <a:pt x="8361" y="19"/>
                          <a:pt x="15923" y="4805"/>
                          <a:pt x="19499" y="12307"/>
                        </a:cubicBezTo>
                      </a:path>
                      <a:path w="19499" h="21600" stroke="0" extrusionOk="0">
                        <a:moveTo>
                          <a:pt x="49" y="0"/>
                        </a:moveTo>
                        <a:cubicBezTo>
                          <a:pt x="8361" y="19"/>
                          <a:pt x="15923" y="4805"/>
                          <a:pt x="19499" y="1230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A5A5A5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10270" name="Arc 30"/>
              <p:cNvSpPr>
                <a:spLocks noChangeAspect="1"/>
              </p:cNvSpPr>
              <p:nvPr/>
            </p:nvSpPr>
            <p:spPr bwMode="auto">
              <a:xfrm rot="20849996" flipH="1" flipV="1">
                <a:off x="6678959" y="5835910"/>
                <a:ext cx="515618" cy="275651"/>
              </a:xfrm>
              <a:custGeom>
                <a:avLst/>
                <a:gdLst>
                  <a:gd name="G0" fmla="+- 8380 0 0"/>
                  <a:gd name="G1" fmla="+- 21600 0 0"/>
                  <a:gd name="G2" fmla="+- 21600 0 0"/>
                  <a:gd name="T0" fmla="*/ 0 w 27879"/>
                  <a:gd name="T1" fmla="*/ 1692 h 21600"/>
                  <a:gd name="T2" fmla="*/ 27879 w 27879"/>
                  <a:gd name="T3" fmla="*/ 12308 h 21600"/>
                  <a:gd name="T4" fmla="*/ 8380 w 278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879" h="21600" fill="none" extrusionOk="0">
                    <a:moveTo>
                      <a:pt x="-1" y="1691"/>
                    </a:moveTo>
                    <a:cubicBezTo>
                      <a:pt x="2652" y="575"/>
                      <a:pt x="5501" y="-1"/>
                      <a:pt x="8380" y="0"/>
                    </a:cubicBezTo>
                    <a:cubicBezTo>
                      <a:pt x="16709" y="0"/>
                      <a:pt x="24296" y="4788"/>
                      <a:pt x="27879" y="12307"/>
                    </a:cubicBezTo>
                  </a:path>
                  <a:path w="27879" h="21600" stroke="0" extrusionOk="0">
                    <a:moveTo>
                      <a:pt x="-1" y="1691"/>
                    </a:moveTo>
                    <a:cubicBezTo>
                      <a:pt x="2652" y="575"/>
                      <a:pt x="5501" y="-1"/>
                      <a:pt x="8380" y="0"/>
                    </a:cubicBezTo>
                    <a:cubicBezTo>
                      <a:pt x="16709" y="0"/>
                      <a:pt x="24296" y="4788"/>
                      <a:pt x="27879" y="12307"/>
                    </a:cubicBezTo>
                    <a:lnTo>
                      <a:pt x="838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A5A5A5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400"/>
              </a:p>
            </p:txBody>
          </p:sp>
          <p:sp>
            <p:nvSpPr>
              <p:cNvPr id="10274" name="Text Box 34"/>
              <p:cNvSpPr txBox="1">
                <a:spLocks noChangeArrowheads="1"/>
              </p:cNvSpPr>
              <p:nvPr/>
            </p:nvSpPr>
            <p:spPr bwMode="auto">
              <a:xfrm>
                <a:off x="7318706" y="5898087"/>
                <a:ext cx="1825294" cy="3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Socioeconomic link</a:t>
                </a:r>
              </a:p>
            </p:txBody>
          </p:sp>
        </p:grpSp>
        <p:sp>
          <p:nvSpPr>
            <p:cNvPr id="75" name="Arc 30"/>
            <p:cNvSpPr>
              <a:spLocks noChangeAspect="1"/>
            </p:cNvSpPr>
            <p:nvPr/>
          </p:nvSpPr>
          <p:spPr bwMode="auto">
            <a:xfrm rot="8877329" flipH="1" flipV="1">
              <a:off x="3606633" y="4559847"/>
              <a:ext cx="2442404" cy="796488"/>
            </a:xfrm>
            <a:custGeom>
              <a:avLst/>
              <a:gdLst>
                <a:gd name="G0" fmla="+- 8380 0 0"/>
                <a:gd name="G1" fmla="+- 21600 0 0"/>
                <a:gd name="G2" fmla="+- 21600 0 0"/>
                <a:gd name="T0" fmla="*/ 0 w 27879"/>
                <a:gd name="T1" fmla="*/ 1692 h 21600"/>
                <a:gd name="T2" fmla="*/ 27879 w 27879"/>
                <a:gd name="T3" fmla="*/ 12308 h 21600"/>
                <a:gd name="T4" fmla="*/ 8380 w 278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879" h="21600" fill="none" extrusionOk="0">
                  <a:moveTo>
                    <a:pt x="-1" y="1691"/>
                  </a:moveTo>
                  <a:cubicBezTo>
                    <a:pt x="2652" y="575"/>
                    <a:pt x="5501" y="-1"/>
                    <a:pt x="8380" y="0"/>
                  </a:cubicBezTo>
                  <a:cubicBezTo>
                    <a:pt x="16709" y="0"/>
                    <a:pt x="24296" y="4788"/>
                    <a:pt x="27879" y="12307"/>
                  </a:cubicBezTo>
                </a:path>
                <a:path w="27879" h="21600" stroke="0" extrusionOk="0">
                  <a:moveTo>
                    <a:pt x="-1" y="1691"/>
                  </a:moveTo>
                  <a:cubicBezTo>
                    <a:pt x="2652" y="575"/>
                    <a:pt x="5501" y="-1"/>
                    <a:pt x="8380" y="0"/>
                  </a:cubicBezTo>
                  <a:cubicBezTo>
                    <a:pt x="16709" y="0"/>
                    <a:pt x="24296" y="4788"/>
                    <a:pt x="27879" y="12307"/>
                  </a:cubicBezTo>
                  <a:lnTo>
                    <a:pt x="8380" y="21600"/>
                  </a:lnTo>
                  <a:close/>
                </a:path>
              </a:pathLst>
            </a:custGeom>
            <a:noFill/>
            <a:ln w="9525">
              <a:solidFill>
                <a:srgbClr val="A5A5A5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1" grpId="0" animBg="1"/>
      <p:bldP spid="10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Agent-based modelling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Autonomous, interacting agents. </a:t>
            </a:r>
          </a:p>
          <a:p>
            <a:r>
              <a:rPr lang="en-US" smtClean="0"/>
              <a:t>Many ABMs involve spatiotemporal framework.</a:t>
            </a:r>
          </a:p>
          <a:p>
            <a:r>
              <a:rPr lang="en-US" smtClean="0"/>
              <a:t>Agents satisfy internal goals </a:t>
            </a:r>
          </a:p>
          <a:p>
            <a:pPr>
              <a:buNone/>
            </a:pPr>
            <a:r>
              <a:rPr lang="en-US" smtClean="0"/>
              <a:t>	using (nonlinear) rules, leading to decisions and actions</a:t>
            </a:r>
          </a:p>
          <a:p>
            <a:endParaRPr lang="en-US" smtClean="0"/>
          </a:p>
          <a:p>
            <a:r>
              <a:rPr lang="en-US" smtClean="0"/>
              <a:t>Agent rules may be based on:</a:t>
            </a:r>
          </a:p>
          <a:p>
            <a:pPr lvl="1">
              <a:buFont typeface="Arial" pitchFamily="34" charset="0"/>
              <a:buChar char="•"/>
            </a:pPr>
            <a:r>
              <a:rPr lang="en-US" smtClean="0"/>
              <a:t>Rationality</a:t>
            </a:r>
          </a:p>
          <a:p>
            <a:pPr lvl="1">
              <a:buFont typeface="Arial" pitchFamily="34" charset="0"/>
              <a:buChar char="•"/>
            </a:pPr>
            <a:r>
              <a:rPr lang="en-US" smtClean="0"/>
              <a:t>Heuristics</a:t>
            </a:r>
          </a:p>
          <a:p>
            <a:pPr lvl="1">
              <a:buFont typeface="Arial" pitchFamily="34" charset="0"/>
              <a:buChar char="•"/>
            </a:pPr>
            <a:r>
              <a:rPr lang="en-US" smtClean="0"/>
              <a:t>Learning </a:t>
            </a:r>
            <a:endParaRPr lang="en-US" smtClean="0">
              <a:solidFill>
                <a:srgbClr val="FF0000"/>
              </a:solidFill>
            </a:endParaRPr>
          </a:p>
          <a:p>
            <a:endParaRPr lang="en-US" smtClean="0"/>
          </a:p>
          <a:p>
            <a:r>
              <a:rPr lang="en-US" smtClean="0"/>
              <a:t>Model outcome: </a:t>
            </a:r>
            <a:r>
              <a:rPr lang="en-US" u="sng" smtClean="0"/>
              <a:t>emergent patterns </a:t>
            </a:r>
            <a:r>
              <a:rPr lang="en-US" smtClean="0"/>
              <a:t>at higher level of aggregation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6</a:t>
            </a:fld>
            <a:endParaRPr lang="nl-NL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562600" y="1447800"/>
            <a:ext cx="988941" cy="533400"/>
            <a:chOff x="5943600" y="4038600"/>
            <a:chExt cx="1524000" cy="821992"/>
          </a:xfrm>
        </p:grpSpPr>
        <p:pic>
          <p:nvPicPr>
            <p:cNvPr id="7" name="Picture 4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43600" y="4038600"/>
              <a:ext cx="304800" cy="821992"/>
            </a:xfrm>
            <a:prstGeom prst="rect">
              <a:avLst/>
            </a:prstGeom>
            <a:noFill/>
          </p:spPr>
        </p:pic>
        <p:pic>
          <p:nvPicPr>
            <p:cNvPr id="8" name="Picture 4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62800" y="4038600"/>
              <a:ext cx="304800" cy="821992"/>
            </a:xfrm>
            <a:prstGeom prst="rect">
              <a:avLst/>
            </a:prstGeom>
            <a:noFill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6324600" y="4572000"/>
              <a:ext cx="685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423025" y="1981200"/>
            <a:ext cx="2644775" cy="838200"/>
            <a:chOff x="6346825" y="3505200"/>
            <a:chExt cx="2644775" cy="838200"/>
          </a:xfrm>
        </p:grpSpPr>
        <p:sp>
          <p:nvSpPr>
            <p:cNvPr id="10" name="Line 16"/>
            <p:cNvSpPr>
              <a:spLocks noChangeAspect="1" noChangeShapeType="1"/>
            </p:cNvSpPr>
            <p:nvPr/>
          </p:nvSpPr>
          <p:spPr bwMode="auto">
            <a:xfrm flipH="1">
              <a:off x="66849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Line 17"/>
            <p:cNvSpPr>
              <a:spLocks noChangeAspect="1" noChangeShapeType="1"/>
            </p:cNvSpPr>
            <p:nvPr/>
          </p:nvSpPr>
          <p:spPr bwMode="auto">
            <a:xfrm>
              <a:off x="65103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Line 18"/>
            <p:cNvSpPr>
              <a:spLocks noChangeAspect="1" noChangeShapeType="1"/>
            </p:cNvSpPr>
            <p:nvPr/>
          </p:nvSpPr>
          <p:spPr bwMode="auto">
            <a:xfrm>
              <a:off x="63468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Line 19"/>
            <p:cNvSpPr>
              <a:spLocks noChangeAspect="1" noChangeShapeType="1"/>
            </p:cNvSpPr>
            <p:nvPr/>
          </p:nvSpPr>
          <p:spPr bwMode="auto">
            <a:xfrm flipH="1">
              <a:off x="71421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AutoShape 20"/>
            <p:cNvSpPr>
              <a:spLocks noChangeAspect="1" noChangeArrowheads="1"/>
            </p:cNvSpPr>
            <p:nvPr/>
          </p:nvSpPr>
          <p:spPr bwMode="auto">
            <a:xfrm>
              <a:off x="68484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4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86600" y="3505200"/>
              <a:ext cx="197788" cy="533400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7467600" y="3733800"/>
              <a:ext cx="445023" cy="10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Line 16"/>
            <p:cNvSpPr>
              <a:spLocks noChangeAspect="1" noChangeShapeType="1"/>
            </p:cNvSpPr>
            <p:nvPr/>
          </p:nvSpPr>
          <p:spPr bwMode="auto">
            <a:xfrm flipH="1">
              <a:off x="7675562" y="3594100"/>
              <a:ext cx="523875" cy="73183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7"/>
            <p:cNvSpPr>
              <a:spLocks noChangeAspect="1" noChangeShapeType="1"/>
            </p:cNvSpPr>
            <p:nvPr/>
          </p:nvSpPr>
          <p:spPr bwMode="auto">
            <a:xfrm>
              <a:off x="7500937" y="3860800"/>
              <a:ext cx="1490663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Line 18"/>
            <p:cNvSpPr>
              <a:spLocks noChangeAspect="1" noChangeShapeType="1"/>
            </p:cNvSpPr>
            <p:nvPr/>
          </p:nvSpPr>
          <p:spPr bwMode="auto">
            <a:xfrm>
              <a:off x="7337425" y="4095750"/>
              <a:ext cx="1492250" cy="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Line 19"/>
            <p:cNvSpPr>
              <a:spLocks noChangeAspect="1" noChangeShapeType="1"/>
            </p:cNvSpPr>
            <p:nvPr/>
          </p:nvSpPr>
          <p:spPr bwMode="auto">
            <a:xfrm flipH="1">
              <a:off x="8132762" y="3611563"/>
              <a:ext cx="522288" cy="73183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AutoShape 20"/>
            <p:cNvSpPr>
              <a:spLocks noChangeAspect="1" noChangeArrowheads="1"/>
            </p:cNvSpPr>
            <p:nvPr/>
          </p:nvSpPr>
          <p:spPr bwMode="auto">
            <a:xfrm>
              <a:off x="7839075" y="3860800"/>
              <a:ext cx="639762" cy="234950"/>
            </a:xfrm>
            <a:prstGeom prst="parallelogram">
              <a:avLst>
                <a:gd name="adj" fmla="val 71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5" name="Picture 43" descr="per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77200" y="3505200"/>
              <a:ext cx="197788" cy="533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Objective of This study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801200" cy="4724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Explore how ABM can be used for analyzing basin closure in </a:t>
            </a:r>
          </a:p>
          <a:p>
            <a:pPr>
              <a:buNone/>
            </a:pPr>
            <a:r>
              <a:rPr lang="en-US" dirty="0" smtClean="0"/>
              <a:t>Naivasha, Kenya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Moreover, exploring the effectiveness of PES by studying emergent </a:t>
            </a:r>
          </a:p>
          <a:p>
            <a:pPr>
              <a:buNone/>
            </a:pPr>
            <a:r>
              <a:rPr lang="en-US" dirty="0" smtClean="0"/>
              <a:t>patterns at the basin level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METHOD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1295400"/>
            <a:ext cx="7801200" cy="4876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Agent behavior (alternative livelihoods: water use, land use) </a:t>
            </a:r>
          </a:p>
          <a:p>
            <a:pPr lvl="1"/>
            <a:r>
              <a:rPr lang="en-US" dirty="0" smtClean="0"/>
              <a:t>Agent strategies influenced by:</a:t>
            </a:r>
          </a:p>
          <a:p>
            <a:pPr lvl="2"/>
            <a:r>
              <a:rPr lang="en-US" sz="1800" dirty="0" smtClean="0"/>
              <a:t>Local resources (e.g. water, infrastructure)</a:t>
            </a:r>
          </a:p>
          <a:p>
            <a:pPr lvl="2"/>
            <a:r>
              <a:rPr lang="en-US" sz="1800" dirty="0" smtClean="0"/>
              <a:t>Socio-economic network (copy successful behavior, trading) </a:t>
            </a:r>
          </a:p>
          <a:p>
            <a:pPr lvl="2"/>
            <a:r>
              <a:rPr lang="en-US" sz="1800" dirty="0" smtClean="0"/>
              <a:t>Experiences in recent years (rainfall, experiences other agents)</a:t>
            </a:r>
          </a:p>
          <a:p>
            <a:pPr lvl="2">
              <a:buNone/>
            </a:pPr>
            <a:endParaRPr lang="en-US" sz="18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B050"/>
                </a:solidFill>
              </a:rPr>
              <a:t>Emergence at the basin level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Spatiotemporal patterns of water availability (basin closure)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Land cover patterns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WOTRO EOIA project Naivasha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982" y="-152400"/>
            <a:ext cx="7776000" cy="7344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Levels of decision-making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200" y="762000"/>
            <a:ext cx="78012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Basin level authority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Sub basin level (user associations)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Local level (resource users)</a:t>
            </a:r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WOTRO EOIA project Naivasha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A380-CEF3-4FA4-B905-6E6A3B62A7C3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WOTRO EOIA project Naivasha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18A380-CEF3-4FA4-B905-6E6A3B62A7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plaatje S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3581400"/>
            <a:ext cx="7848600" cy="32126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66800" y="533400"/>
            <a:ext cx="7830844" cy="2971801"/>
            <a:chOff x="1066800" y="533400"/>
            <a:chExt cx="7830844" cy="2971801"/>
          </a:xfrm>
        </p:grpSpPr>
        <p:pic>
          <p:nvPicPr>
            <p:cNvPr id="9" name="Picture 8" descr="IMG_0017.JPG"/>
            <p:cNvPicPr>
              <a:picLocks noChangeAspect="1"/>
            </p:cNvPicPr>
            <p:nvPr/>
          </p:nvPicPr>
          <p:blipFill>
            <a:blip r:embed="rId3" cstate="print"/>
            <a:srcRect l="38710" r="12903" b="16129"/>
            <a:stretch>
              <a:fillRect/>
            </a:stretch>
          </p:blipFill>
          <p:spPr>
            <a:xfrm>
              <a:off x="6611644" y="533400"/>
              <a:ext cx="2286000" cy="2971801"/>
            </a:xfrm>
            <a:prstGeom prst="rect">
              <a:avLst/>
            </a:prstGeom>
          </p:spPr>
        </p:pic>
        <p:pic>
          <p:nvPicPr>
            <p:cNvPr id="10" name="Picture 9" descr="IMG_3306.JPG"/>
            <p:cNvPicPr>
              <a:picLocks noChangeAspect="1"/>
            </p:cNvPicPr>
            <p:nvPr/>
          </p:nvPicPr>
          <p:blipFill>
            <a:blip r:embed="rId4" cstate="print"/>
            <a:srcRect l="15000" t="12000" r="20500" b="46491"/>
            <a:stretch>
              <a:fillRect/>
            </a:stretch>
          </p:blipFill>
          <p:spPr>
            <a:xfrm>
              <a:off x="3657600" y="2156637"/>
              <a:ext cx="2794000" cy="1348563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1066800" y="2209800"/>
              <a:ext cx="1343218" cy="1295400"/>
              <a:chOff x="1219200" y="1043868"/>
              <a:chExt cx="1905000" cy="1902532"/>
            </a:xfrm>
          </p:grpSpPr>
          <p:pic>
            <p:nvPicPr>
              <p:cNvPr id="12" name="Picture 11" descr="logo WRMA down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9200" y="2057400"/>
                <a:ext cx="1905000" cy="889000"/>
              </a:xfrm>
              <a:prstGeom prst="rect">
                <a:avLst/>
              </a:prstGeom>
            </p:spPr>
          </p:pic>
          <p:pic>
            <p:nvPicPr>
              <p:cNvPr id="13" name="Picture 12" descr="logo WRMA up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19200" y="1043868"/>
                <a:ext cx="1905000" cy="1016000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153400" y="3810000"/>
            <a:ext cx="565109" cy="304800"/>
            <a:chOff x="5943600" y="4038600"/>
            <a:chExt cx="1524000" cy="821992"/>
          </a:xfrm>
        </p:grpSpPr>
        <p:pic>
          <p:nvPicPr>
            <p:cNvPr id="15" name="Picture 43" descr="pers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3600" y="4038600"/>
              <a:ext cx="304800" cy="821992"/>
            </a:xfrm>
            <a:prstGeom prst="rect">
              <a:avLst/>
            </a:prstGeom>
            <a:noFill/>
          </p:spPr>
        </p:pic>
        <p:pic>
          <p:nvPicPr>
            <p:cNvPr id="16" name="Picture 43" descr="pers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2800" y="4038600"/>
              <a:ext cx="304800" cy="821992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6324600" y="4572000"/>
              <a:ext cx="685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C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ITC</Template>
  <TotalTime>1608</TotalTime>
  <Words>881</Words>
  <Application>Microsoft Office PowerPoint</Application>
  <PresentationFormat>On-screen Show (4:3)</PresentationFormat>
  <Paragraphs>198</Paragraphs>
  <Slides>27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ITC</vt:lpstr>
      <vt:lpstr>Equation</vt:lpstr>
      <vt:lpstr>Using agent-based modelling to depict basin closure in the Naivasha basin, Kenya: a framework of analysis</vt:lpstr>
      <vt:lpstr>EOIA Naivasha project</vt:lpstr>
      <vt:lpstr>The Naivasha basin</vt:lpstr>
      <vt:lpstr>Slide 4</vt:lpstr>
      <vt:lpstr>(River) Basin closure </vt:lpstr>
      <vt:lpstr>Agent-based modelling</vt:lpstr>
      <vt:lpstr>Objective of This study</vt:lpstr>
      <vt:lpstr>METHOD</vt:lpstr>
      <vt:lpstr>Levels of decision-making</vt:lpstr>
      <vt:lpstr>Model overview</vt:lpstr>
      <vt:lpstr>Slide 11</vt:lpstr>
      <vt:lpstr>ABM model</vt:lpstr>
      <vt:lpstr>Model test (Physical)</vt:lpstr>
      <vt:lpstr>Results: Lake levels</vt:lpstr>
      <vt:lpstr>Results: Lake levels</vt:lpstr>
      <vt:lpstr>OUTCOME preliminary results</vt:lpstr>
      <vt:lpstr>Results: Downstreamness (Dx) *</vt:lpstr>
      <vt:lpstr>downstreamness of water availability (WA)</vt:lpstr>
      <vt:lpstr>downstreamness of water availability (DWA)</vt:lpstr>
      <vt:lpstr>CONCLUSIONs</vt:lpstr>
      <vt:lpstr>FUTURE WORK</vt:lpstr>
      <vt:lpstr>Slide 22</vt:lpstr>
      <vt:lpstr>EOIA PROJECT APPROACH 2010 - 2014</vt:lpstr>
      <vt:lpstr>Slide 24</vt:lpstr>
      <vt:lpstr>FUTURE WORK</vt:lpstr>
      <vt:lpstr>DISCUSSION</vt:lpstr>
      <vt:lpstr>EXAMPLE FOR Measuring BASIN Closure</vt:lpstr>
    </vt:vector>
  </TitlesOfParts>
  <Company>ITC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agent-based modeling to depict basin closure in the Naivasha basin, Kenya: a framework of analysis</dc:title>
  <dc:creator>Van Oel</dc:creator>
  <cp:lastModifiedBy>Van Oel</cp:lastModifiedBy>
  <cp:revision>189</cp:revision>
  <dcterms:created xsi:type="dcterms:W3CDTF">2011-03-16T12:12:53Z</dcterms:created>
  <dcterms:modified xsi:type="dcterms:W3CDTF">2011-03-23T17:00:53Z</dcterms:modified>
</cp:coreProperties>
</file>