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7"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292" r:id="rId40"/>
  </p:sldIdLst>
  <p:sldSz cx="9144000" cy="5143500" type="screen16x9"/>
  <p:notesSz cx="6723063" cy="9853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11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414" autoAdjust="0"/>
  </p:normalViewPr>
  <p:slideViewPr>
    <p:cSldViewPr>
      <p:cViewPr varScale="1">
        <p:scale>
          <a:sx n="117" d="100"/>
          <a:sy n="117" d="100"/>
        </p:scale>
        <p:origin x="451"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17" d="100"/>
          <a:sy n="117" d="100"/>
        </p:scale>
        <p:origin x="-5214" y="-102"/>
      </p:cViewPr>
      <p:guideLst>
        <p:guide orient="horz" pos="3103"/>
        <p:guide pos="211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77A2D2DD-9A49-491E-949B-F3E87942E7A1}" type="datetimeFigureOut">
              <a:rPr lang="en-US" smtClean="0"/>
              <a:pPr/>
              <a:t>02-Oct-23</a:t>
            </a:fld>
            <a:endParaRPr lang="en-US"/>
          </a:p>
        </p:txBody>
      </p:sp>
      <p:sp>
        <p:nvSpPr>
          <p:cNvPr id="4" name="Footer Placeholder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5F7004FB-58AB-4264-827C-6AC7B927D363}" type="slidenum">
              <a:rPr lang="en-US" smtClean="0"/>
              <a:pPr/>
              <a:t>‹#›</a:t>
            </a:fld>
            <a:endParaRPr lang="en-US"/>
          </a:p>
        </p:txBody>
      </p:sp>
    </p:spTree>
    <p:extLst>
      <p:ext uri="{BB962C8B-B14F-4D97-AF65-F5344CB8AC3E}">
        <p14:creationId xmlns:p14="http://schemas.microsoft.com/office/powerpoint/2010/main" val="4392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0818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79375" y="739775"/>
            <a:ext cx="6564313" cy="36941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2307" y="4680466"/>
            <a:ext cx="5378450" cy="4434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0818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DE1BD2A-F24E-4ECA-82B3-08C5D5A627D6}" type="slidenum">
              <a:rPr lang="nl-NL"/>
              <a:pPr/>
              <a:t>‹#›</a:t>
            </a:fld>
            <a:endParaRPr lang="nl-NL"/>
          </a:p>
        </p:txBody>
      </p:sp>
    </p:spTree>
    <p:extLst>
      <p:ext uri="{BB962C8B-B14F-4D97-AF65-F5344CB8AC3E}">
        <p14:creationId xmlns:p14="http://schemas.microsoft.com/office/powerpoint/2010/main" val="27168415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E4DB03-B4AD-4E01-86DB-C383C1D11783}" type="slidenum">
              <a:rPr lang="en-GB"/>
              <a:pPr/>
              <a:t>1</a:t>
            </a:fld>
            <a:endParaRPr lang="en-GB"/>
          </a:p>
        </p:txBody>
      </p:sp>
      <p:sp>
        <p:nvSpPr>
          <p:cNvPr id="176130" name="Rectangle 7"/>
          <p:cNvSpPr txBox="1">
            <a:spLocks noGrp="1" noChangeArrowheads="1"/>
          </p:cNvSpPr>
          <p:nvPr/>
        </p:nvSpPr>
        <p:spPr bwMode="auto">
          <a:xfrm>
            <a:off x="4021707" y="972052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49" tIns="44175" rIns="88349" bIns="44175"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8A374D0-F6D3-4015-9D86-301A070923D6}" type="slidenum">
              <a:rPr lang="en-GB" sz="1200"/>
              <a:pPr algn="r"/>
              <a:t>1</a:t>
            </a:fld>
            <a:endParaRPr lang="en-GB" sz="1200"/>
          </a:p>
        </p:txBody>
      </p:sp>
      <p:sp>
        <p:nvSpPr>
          <p:cNvPr id="176131" name="Rectangle 2"/>
          <p:cNvSpPr>
            <a:spLocks noGrp="1" noRot="1" noChangeAspect="1" noChangeArrowheads="1" noTextEdit="1"/>
          </p:cNvSpPr>
          <p:nvPr>
            <p:ph type="sldImg"/>
          </p:nvPr>
        </p:nvSpPr>
        <p:spPr>
          <a:xfrm>
            <a:off x="361950" y="895350"/>
            <a:ext cx="6375400" cy="3587750"/>
          </a:xfrm>
          <a:ln/>
        </p:spPr>
      </p:sp>
      <p:sp>
        <p:nvSpPr>
          <p:cNvPr id="176132" name="Rectangle 3"/>
          <p:cNvSpPr>
            <a:spLocks noGrp="1" noChangeArrowheads="1"/>
          </p:cNvSpPr>
          <p:nvPr>
            <p:ph type="body" idx="1"/>
          </p:nvPr>
        </p:nvSpPr>
        <p:spPr>
          <a:xfrm>
            <a:off x="947807" y="4861441"/>
            <a:ext cx="5203688" cy="4605576"/>
          </a:xfrm>
        </p:spPr>
        <p:txBody>
          <a:bodyPr/>
          <a:lstStyle/>
          <a:p>
            <a:endParaRPr lang="nl-NL" dirty="0"/>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242250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F634A-A17E-40A5-B267-FA5411542B62}" type="slidenum">
              <a:rPr lang="en-GB"/>
              <a:pPr/>
              <a:t>36</a:t>
            </a:fld>
            <a:endParaRPr lang="en-GB"/>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
        <p:nvSpPr>
          <p:cNvPr id="2" name="Header Placeholder 1"/>
          <p:cNvSpPr>
            <a:spLocks noGrp="1"/>
          </p:cNvSpPr>
          <p:nvPr>
            <p:ph type="hdr" sz="quarter" idx="10"/>
          </p:nvPr>
        </p:nvSpPr>
        <p:spPr/>
        <p:txBody>
          <a:bodyPr/>
          <a:lstStyle/>
          <a:p>
            <a:endParaRPr lang="nl-NL"/>
          </a:p>
        </p:txBody>
      </p:sp>
    </p:spTree>
    <p:extLst>
      <p:ext uri="{BB962C8B-B14F-4D97-AF65-F5344CB8AC3E}">
        <p14:creationId xmlns:p14="http://schemas.microsoft.com/office/powerpoint/2010/main" val="3628378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01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bwMode="white">
          <a:xfrm>
            <a:off x="1781422" y="1632998"/>
            <a:ext cx="6318970" cy="1102519"/>
          </a:xfrm>
          <a:prstGeom prst="rect">
            <a:avLst/>
          </a:prstGeom>
        </p:spPr>
        <p:txBody>
          <a:bodyPr lIns="0" anchor="b" anchorCtr="0"/>
          <a:lstStyle>
            <a:lvl1pPr>
              <a:lnSpc>
                <a:spcPts val="2500"/>
              </a:lnSpc>
              <a:defRPr cap="all" baseline="0">
                <a:solidFill>
                  <a:schemeClr val="bg1"/>
                </a:solidFill>
              </a:defRPr>
            </a:lvl1pPr>
          </a:lstStyle>
          <a:p>
            <a:r>
              <a:rPr lang="en-US" noProof="0"/>
              <a:t>Click here and type the title</a:t>
            </a:r>
          </a:p>
        </p:txBody>
      </p:sp>
      <p:sp>
        <p:nvSpPr>
          <p:cNvPr id="5123" name="Rectangle 3"/>
          <p:cNvSpPr>
            <a:spLocks noGrp="1" noChangeArrowheads="1"/>
          </p:cNvSpPr>
          <p:nvPr>
            <p:ph type="subTitle" idx="1" hasCustomPrompt="1"/>
          </p:nvPr>
        </p:nvSpPr>
        <p:spPr bwMode="white">
          <a:xfrm>
            <a:off x="1781422" y="2675985"/>
            <a:ext cx="6320449" cy="826294"/>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a:t>Click here and type the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5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lte and bulleted list 2011">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8" name="Rectangle 3"/>
          <p:cNvSpPr>
            <a:spLocks noGrp="1" noChangeArrowheads="1"/>
          </p:cNvSpPr>
          <p:nvPr>
            <p:ph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Date Placeholder 4"/>
          <p:cNvSpPr>
            <a:spLocks noGrp="1"/>
          </p:cNvSpPr>
          <p:nvPr>
            <p:ph type="dt" sz="half" idx="10"/>
          </p:nvPr>
        </p:nvSpPr>
        <p:spPr/>
        <p:txBody>
          <a:bodyPr/>
          <a:lstStyle/>
          <a:p>
            <a:fld id="{B5525A75-4F9A-4C88-A8AB-45E8DC3B9944}" type="datetime1">
              <a:rPr lang="en-GB" smtClean="0"/>
              <a:t>02/10/2023</a:t>
            </a:fld>
            <a:endParaRPr lang="nl-NL"/>
          </a:p>
        </p:txBody>
      </p:sp>
      <p:sp>
        <p:nvSpPr>
          <p:cNvPr id="6" name="Footer Placeholder 5"/>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818A380-CEF3-4FA4-B905-6E6A3B62A7C3}" type="slidenum">
              <a:rPr lang="nl-NL" smtClean="0"/>
              <a:pPr/>
              <a:t>‹#›</a:t>
            </a:fld>
            <a:endParaRPr lang="nl-NL"/>
          </a:p>
        </p:txBody>
      </p:sp>
      <p:pic>
        <p:nvPicPr>
          <p:cNvPr id="13"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bulleted lists 2011">
    <p:spTree>
      <p:nvGrpSpPr>
        <p:cNvPr id="1" name=""/>
        <p:cNvGrpSpPr/>
        <p:nvPr/>
      </p:nvGrpSpPr>
      <p:grpSpPr>
        <a:xfrm>
          <a:off x="0" y="0"/>
          <a:ext cx="0" cy="0"/>
          <a:chOff x="0" y="0"/>
          <a:chExt cx="0" cy="0"/>
        </a:xfrm>
      </p:grpSpPr>
      <p:sp>
        <p:nvSpPr>
          <p:cNvPr id="11" name="Date Placeholder 10"/>
          <p:cNvSpPr>
            <a:spLocks noGrp="1"/>
          </p:cNvSpPr>
          <p:nvPr>
            <p:ph type="dt" sz="half" idx="15"/>
          </p:nvPr>
        </p:nvSpPr>
        <p:spPr/>
        <p:txBody>
          <a:bodyPr/>
          <a:lstStyle/>
          <a:p>
            <a:fld id="{B5D0E322-C1D3-47A1-A839-01DC1A9185FE}" type="datetime1">
              <a:rPr lang="en-GB" smtClean="0"/>
              <a:t>02/10/2023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9"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0" name="Rectangle 3"/>
          <p:cNvSpPr>
            <a:spLocks noGrp="1" noChangeArrowheads="1"/>
          </p:cNvSpPr>
          <p:nvPr>
            <p:ph idx="1"/>
          </p:nvPr>
        </p:nvSpPr>
        <p:spPr bwMode="auto">
          <a:xfrm>
            <a:off x="1080000" y="1183125"/>
            <a:ext cx="3780032"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Rectangle 3"/>
          <p:cNvSpPr>
            <a:spLocks noGrp="1" noChangeArrowheads="1"/>
          </p:cNvSpPr>
          <p:nvPr>
            <p:ph idx="18"/>
          </p:nvPr>
        </p:nvSpPr>
        <p:spPr bwMode="auto">
          <a:xfrm>
            <a:off x="5076056" y="1183125"/>
            <a:ext cx="3805144"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6"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extLst>
      <p:ext uri="{BB962C8B-B14F-4D97-AF65-F5344CB8AC3E}">
        <p14:creationId xmlns:p14="http://schemas.microsoft.com/office/powerpoint/2010/main" val="259851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4499992" y="1185169"/>
            <a:ext cx="4546800" cy="3435659"/>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5"/>
          </p:nvPr>
        </p:nvSpPr>
        <p:spPr>
          <a:xfrm>
            <a:off x="7572376" y="4801791"/>
            <a:ext cx="936625" cy="357188"/>
          </a:xfrm>
        </p:spPr>
        <p:txBody>
          <a:bodyPr/>
          <a:lstStyle/>
          <a:p>
            <a:fld id="{09FBBF36-F48E-4EAA-860D-64AAA4D65F0E}" type="datetime1">
              <a:rPr lang="en-GB" smtClean="0"/>
              <a:t>02/10/2023</a:t>
            </a:fld>
            <a:endParaRPr lang="nl-NL" dirty="0"/>
          </a:p>
        </p:txBody>
      </p:sp>
      <p:sp>
        <p:nvSpPr>
          <p:cNvPr id="10"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
        <p:nvSpPr>
          <p:cNvPr id="11" name="Tijdelijke aanduiding voor inhoud 2"/>
          <p:cNvSpPr>
            <a:spLocks noGrp="1"/>
          </p:cNvSpPr>
          <p:nvPr>
            <p:ph idx="1"/>
          </p:nvPr>
        </p:nvSpPr>
        <p:spPr>
          <a:xfrm>
            <a:off x="1080000" y="1183125"/>
            <a:ext cx="3347984" cy="3440853"/>
          </a:xfrm>
        </p:spPr>
        <p:txBody>
          <a:bodyPr/>
          <a:lstStyle/>
          <a:p>
            <a:pPr lvl="0"/>
            <a:r>
              <a:rPr lang="en-US" noProof="0"/>
              <a:t>Click to edit Master text styles</a:t>
            </a:r>
          </a:p>
        </p:txBody>
      </p:sp>
      <p:pic>
        <p:nvPicPr>
          <p:cNvPr id="12" name="Picture 5" descr="UT_ITC powerpoint sheet small_2"/>
          <p:cNvPicPr>
            <a:picLocks noChangeAspect="1" noChangeArrowheads="1"/>
          </p:cNvPicPr>
          <p:nvPr userDrawn="1"/>
        </p:nvPicPr>
        <p:blipFill>
          <a:blip r:embed="rId2" cstate="print"/>
          <a:srcRect t="1814"/>
          <a:stretch>
            <a:fillRect/>
          </a:stretch>
        </p:blipFill>
        <p:spPr bwMode="auto">
          <a:xfrm>
            <a:off x="-32552" y="195486"/>
            <a:ext cx="827584" cy="418950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ulleted list, no ITC style element 2011">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Date Placeholder 10"/>
          <p:cNvSpPr>
            <a:spLocks noGrp="1"/>
          </p:cNvSpPr>
          <p:nvPr>
            <p:ph type="dt" sz="half" idx="15"/>
          </p:nvPr>
        </p:nvSpPr>
        <p:spPr/>
        <p:txBody>
          <a:bodyPr/>
          <a:lstStyle/>
          <a:p>
            <a:fld id="{680D26BC-4F0E-4CA9-9BA5-A7250296FE04}" type="datetime1">
              <a:rPr lang="en-GB" smtClean="0"/>
              <a:t>02/10/2023</a:t>
            </a:fld>
            <a:endParaRPr lang="nl-NL" dirty="0"/>
          </a:p>
        </p:txBody>
      </p:sp>
      <p:sp>
        <p:nvSpPr>
          <p:cNvPr id="12" name="Slide Number Placeholder 11"/>
          <p:cNvSpPr>
            <a:spLocks noGrp="1"/>
          </p:cNvSpPr>
          <p:nvPr>
            <p:ph type="sldNum" sz="quarter" idx="16"/>
          </p:nvPr>
        </p:nvSpPr>
        <p:spPr/>
        <p:txBody>
          <a:bodyPr/>
          <a:lstStyle/>
          <a:p>
            <a:fld id="{D818A380-CEF3-4FA4-B905-6E6A3B62A7C3}" type="slidenum">
              <a:rPr lang="nl-NL" smtClean="0"/>
              <a:pPr/>
              <a:t>‹#›</a:t>
            </a:fld>
            <a:endParaRPr lang="nl-NL"/>
          </a:p>
        </p:txBody>
      </p:sp>
      <p:sp>
        <p:nvSpPr>
          <p:cNvPr id="13" name="Footer Placeholder 12"/>
          <p:cNvSpPr>
            <a:spLocks noGrp="1"/>
          </p:cNvSpPr>
          <p:nvPr>
            <p:ph type="ftr" sz="quarter" idx="17"/>
          </p:nvPr>
        </p:nvSpPr>
        <p:spPr/>
        <p:txBody>
          <a:bodyPr/>
          <a:lstStyle/>
          <a:p>
            <a:endParaRPr lang="nl-NL"/>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lte and picture 2011">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80000" y="1182600"/>
            <a:ext cx="8072462" cy="3000396"/>
          </a:xfrm>
        </p:spPr>
        <p:txBody>
          <a:bodyPr/>
          <a:lstStyle/>
          <a:p>
            <a:r>
              <a:rPr lang="en-US" noProof="0"/>
              <a:t>Click icon to add picture</a:t>
            </a:r>
            <a:endParaRPr lang="en-US" noProof="0" dirty="0"/>
          </a:p>
        </p:txBody>
      </p:sp>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Date Placeholder 10"/>
          <p:cNvSpPr>
            <a:spLocks noGrp="1"/>
          </p:cNvSpPr>
          <p:nvPr>
            <p:ph type="dt" sz="half" idx="16"/>
          </p:nvPr>
        </p:nvSpPr>
        <p:spPr>
          <a:xfrm>
            <a:off x="7572376" y="4801791"/>
            <a:ext cx="936625" cy="357188"/>
          </a:xfrm>
        </p:spPr>
        <p:txBody>
          <a:bodyPr/>
          <a:lstStyle/>
          <a:p>
            <a:fld id="{749F9F4C-EECA-4328-87B8-0F29B32EFBE4}" type="datetime1">
              <a:rPr lang="en-GB" smtClean="0"/>
              <a:t>02/10/2023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a:p>
        </p:txBody>
      </p:sp>
      <p:sp>
        <p:nvSpPr>
          <p:cNvPr id="9" name="Tijdelijke aanduiding voor grafiek 8"/>
          <p:cNvSpPr>
            <a:spLocks noGrp="1"/>
          </p:cNvSpPr>
          <p:nvPr>
            <p:ph type="chart" sz="quarter" idx="14"/>
          </p:nvPr>
        </p:nvSpPr>
        <p:spPr>
          <a:xfrm>
            <a:off x="1071538" y="1131590"/>
            <a:ext cx="8072462" cy="2999700"/>
          </a:xfrm>
        </p:spPr>
        <p:txBody>
          <a:bodyPr/>
          <a:lstStyle/>
          <a:p>
            <a:r>
              <a:rPr lang="en-US" noProof="0"/>
              <a:t>Click icon to add chart</a:t>
            </a:r>
            <a:endParaRPr lang="en-US" noProof="0" dirty="0"/>
          </a:p>
        </p:txBody>
      </p:sp>
      <p:sp>
        <p:nvSpPr>
          <p:cNvPr id="12" name="Date Placeholder 10"/>
          <p:cNvSpPr>
            <a:spLocks noGrp="1"/>
          </p:cNvSpPr>
          <p:nvPr>
            <p:ph type="dt" sz="half" idx="16"/>
          </p:nvPr>
        </p:nvSpPr>
        <p:spPr>
          <a:xfrm>
            <a:off x="7572376" y="4801791"/>
            <a:ext cx="936625" cy="357188"/>
          </a:xfrm>
        </p:spPr>
        <p:txBody>
          <a:bodyPr/>
          <a:lstStyle/>
          <a:p>
            <a:fld id="{013D3E6F-792D-45D3-8B4C-F23E32B93632}" type="datetime1">
              <a:rPr lang="en-GB" smtClean="0"/>
              <a:t>02/10/2023</a:t>
            </a:fld>
            <a:endParaRPr lang="nl-NL" dirty="0"/>
          </a:p>
        </p:txBody>
      </p:sp>
      <p:sp>
        <p:nvSpPr>
          <p:cNvPr id="7"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no line 2011">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p:txBody>
          <a:bodyPr/>
          <a:lstStyle>
            <a:lvl1pPr>
              <a:defRPr/>
            </a:lvl1pPr>
          </a:lstStyle>
          <a:p>
            <a:endParaRPr lang="en-US" sz="60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9" name="Date Placeholder 10"/>
          <p:cNvSpPr>
            <a:spLocks noGrp="1"/>
          </p:cNvSpPr>
          <p:nvPr>
            <p:ph type="dt" sz="half" idx="15"/>
          </p:nvPr>
        </p:nvSpPr>
        <p:spPr>
          <a:xfrm>
            <a:off x="7572376" y="4801791"/>
            <a:ext cx="936625" cy="357188"/>
          </a:xfrm>
        </p:spPr>
        <p:txBody>
          <a:bodyPr/>
          <a:lstStyle/>
          <a:p>
            <a:fld id="{175C99FF-5C99-4A46-A10F-90EBBFF26947}" type="datetime1">
              <a:rPr lang="en-GB" smtClean="0"/>
              <a:t>02/10/2023</a:t>
            </a:fld>
            <a:endParaRPr lang="nl-NL" dirty="0"/>
          </a:p>
        </p:txBody>
      </p:sp>
      <p:sp>
        <p:nvSpPr>
          <p:cNvPr id="8" name="Title 3"/>
          <p:cNvSpPr>
            <a:spLocks noGrp="1"/>
          </p:cNvSpPr>
          <p:nvPr>
            <p:ph type="title" hasCustomPrompt="1"/>
          </p:nvPr>
        </p:nvSpPr>
        <p:spPr>
          <a:xfrm>
            <a:off x="1088982" y="297578"/>
            <a:ext cx="7776000" cy="550800"/>
          </a:xfrm>
          <a:prstGeom prst="rect">
            <a:avLst/>
          </a:prstGeom>
        </p:spPr>
        <p:txBody>
          <a:bodyPr lIns="0" tIns="0" rIns="0" bIns="0" anchor="b" anchorCtr="0"/>
          <a:lstStyle>
            <a:lvl1pPr>
              <a:lnSpc>
                <a:spcPts val="2500"/>
              </a:lnSpc>
              <a:spcBef>
                <a:spcPts val="624"/>
              </a:spcBef>
              <a:defRPr sz="2600" cap="all" baseline="0"/>
            </a:lvl1pPr>
          </a:lstStyle>
          <a:p>
            <a:r>
              <a:rPr lang="en-US" dirty="0"/>
              <a:t>Click here and type the title </a:t>
            </a:r>
          </a:p>
        </p:txBody>
      </p:sp>
      <p:pic>
        <p:nvPicPr>
          <p:cNvPr id="13"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2" cstate="print"/>
          <a:srcRect/>
          <a:stretch>
            <a:fillRect/>
          </a:stretch>
        </p:blipFill>
        <p:spPr bwMode="auto">
          <a:xfrm>
            <a:off x="1113605" y="4742065"/>
            <a:ext cx="1758204" cy="349965"/>
          </a:xfrm>
          <a:prstGeom prst="rect">
            <a:avLst/>
          </a:prstGeom>
          <a:noFill/>
        </p:spPr>
      </p:pic>
      <p:pic>
        <p:nvPicPr>
          <p:cNvPr id="14" name="Picture 4" descr="Itc_logo transparant"/>
          <p:cNvPicPr>
            <a:picLocks noChangeAspect="1" noChangeArrowheads="1"/>
          </p:cNvPicPr>
          <p:nvPr userDrawn="1"/>
        </p:nvPicPr>
        <p:blipFill>
          <a:blip r:embed="rId3" cstate="print"/>
          <a:srcRect/>
          <a:stretch>
            <a:fillRect/>
          </a:stretch>
        </p:blipFill>
        <p:spPr bwMode="auto">
          <a:xfrm>
            <a:off x="251520" y="4443958"/>
            <a:ext cx="442250" cy="51688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201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080000" y="1183125"/>
            <a:ext cx="7801200" cy="344085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28" name="Rectangle 4"/>
          <p:cNvSpPr>
            <a:spLocks noGrp="1" noChangeArrowheads="1"/>
          </p:cNvSpPr>
          <p:nvPr>
            <p:ph type="dt" sz="half" idx="2"/>
          </p:nvPr>
        </p:nvSpPr>
        <p:spPr bwMode="auto">
          <a:xfrm>
            <a:off x="7572376" y="4801791"/>
            <a:ext cx="936625"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fld id="{B5525A75-4F9A-4C88-A8AB-45E8DC3B9944}" type="datetime1">
              <a:rPr lang="en-GB" smtClean="0"/>
              <a:t>02/10/2023</a:t>
            </a:fld>
            <a:endParaRPr lang="nl-NL"/>
          </a:p>
        </p:txBody>
      </p:sp>
      <p:sp>
        <p:nvSpPr>
          <p:cNvPr id="1029" name="Rectangle 5"/>
          <p:cNvSpPr>
            <a:spLocks noGrp="1" noChangeArrowheads="1"/>
          </p:cNvSpPr>
          <p:nvPr>
            <p:ph type="ftr" sz="quarter" idx="3"/>
          </p:nvPr>
        </p:nvSpPr>
        <p:spPr bwMode="auto">
          <a:xfrm>
            <a:off x="3540125" y="4801791"/>
            <a:ext cx="403225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endParaRPr lang="nl-NL"/>
          </a:p>
        </p:txBody>
      </p:sp>
      <p:sp>
        <p:nvSpPr>
          <p:cNvPr id="1030" name="Rectangle 6"/>
          <p:cNvSpPr>
            <a:spLocks noGrp="1" noChangeArrowheads="1"/>
          </p:cNvSpPr>
          <p:nvPr>
            <p:ph type="sldNum" sz="quarter" idx="4"/>
          </p:nvPr>
        </p:nvSpPr>
        <p:spPr bwMode="auto">
          <a:xfrm>
            <a:off x="8509000" y="4800600"/>
            <a:ext cx="374650" cy="357188"/>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a:p>
        </p:txBody>
      </p:sp>
      <p:sp>
        <p:nvSpPr>
          <p:cNvPr id="1032" name="Line 8"/>
          <p:cNvSpPr>
            <a:spLocks noChangeShapeType="1"/>
          </p:cNvSpPr>
          <p:nvPr/>
        </p:nvSpPr>
        <p:spPr bwMode="auto">
          <a:xfrm>
            <a:off x="1080000" y="954536"/>
            <a:ext cx="8071200" cy="0"/>
          </a:xfrm>
          <a:prstGeom prst="line">
            <a:avLst/>
          </a:prstGeom>
          <a:noFill/>
          <a:ln w="12700">
            <a:solidFill>
              <a:schemeClr val="tx1"/>
            </a:solidFill>
            <a:round/>
            <a:headEnd/>
            <a:tailEnd/>
          </a:ln>
          <a:effectLst/>
        </p:spPr>
        <p:txBody>
          <a:bodyPr/>
          <a:lstStyle/>
          <a:p>
            <a:endParaRPr lang="nl-NL"/>
          </a:p>
        </p:txBody>
      </p:sp>
      <p:pic>
        <p:nvPicPr>
          <p:cNvPr id="9"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userDrawn="1"/>
        </p:nvPicPr>
        <p:blipFill>
          <a:blip r:embed="rId12" cstate="print"/>
          <a:srcRect/>
          <a:stretch>
            <a:fillRect/>
          </a:stretch>
        </p:blipFill>
        <p:spPr bwMode="auto">
          <a:xfrm>
            <a:off x="1113605" y="4742065"/>
            <a:ext cx="1758204" cy="349965"/>
          </a:xfrm>
          <a:prstGeom prst="rect">
            <a:avLst/>
          </a:prstGeom>
          <a:noFill/>
        </p:spPr>
      </p:pic>
      <p:pic>
        <p:nvPicPr>
          <p:cNvPr id="10" name="Picture 4" descr="Itc_logo transparant"/>
          <p:cNvPicPr>
            <a:picLocks noChangeAspect="1" noChangeArrowheads="1"/>
          </p:cNvPicPr>
          <p:nvPr userDrawn="1"/>
        </p:nvPicPr>
        <p:blipFill>
          <a:blip r:embed="rId13" cstate="print"/>
          <a:srcRect/>
          <a:stretch>
            <a:fillRect/>
          </a:stretch>
        </p:blipFill>
        <p:spPr bwMode="auto">
          <a:xfrm>
            <a:off x="251520" y="4443958"/>
            <a:ext cx="442250" cy="516880"/>
          </a:xfrm>
          <a:prstGeom prst="rect">
            <a:avLst/>
          </a:prstGeom>
          <a:noFill/>
        </p:spPr>
      </p:pic>
    </p:spTree>
  </p:cSld>
  <p:clrMap bg1="lt1" tx1="dk1" bg2="lt2" tx2="dk2" accent1="accent1" accent2="accent2" accent3="accent3" accent4="accent4" accent5="accent5" accent6="accent6" hlink="hlink" folHlink="folHlink"/>
  <p:sldLayoutIdLst>
    <p:sldLayoutId id="2147483668" r:id="rId1"/>
    <p:sldLayoutId id="2147483656" r:id="rId2"/>
    <p:sldLayoutId id="2147483672" r:id="rId3"/>
    <p:sldLayoutId id="2147483665" r:id="rId4"/>
    <p:sldLayoutId id="2147483650" r:id="rId5"/>
    <p:sldLayoutId id="2147483660" r:id="rId6"/>
    <p:sldLayoutId id="2147483661" r:id="rId7"/>
    <p:sldLayoutId id="2147483667" r:id="rId8"/>
    <p:sldLayoutId id="2147483671" r:id="rId9"/>
    <p:sldLayoutId id="2147483675" r:id="rId10"/>
  </p:sldLayoutIdLst>
  <p:hf sldNum="0" hd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20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dirty="0"/>
              <a:t>UAS general knowledge</a:t>
            </a:r>
            <a:endParaRPr lang="en-GB" dirty="0"/>
          </a:p>
        </p:txBody>
      </p:sp>
      <p:sp>
        <p:nvSpPr>
          <p:cNvPr id="175107" name="Rectangle 3"/>
          <p:cNvSpPr>
            <a:spLocks noGrp="1" noChangeArrowheads="1"/>
          </p:cNvSpPr>
          <p:nvPr>
            <p:ph type="subTitle" idx="1"/>
          </p:nvPr>
        </p:nvSpPr>
        <p:spPr/>
        <p:txBody>
          <a:bodyPr/>
          <a:lstStyle/>
          <a:p>
            <a:r>
              <a:rPr lang="en-US" dirty="0"/>
              <a:t>G. Parodi</a:t>
            </a:r>
          </a:p>
          <a:p>
            <a:endParaRPr lang="en-US" dirty="0"/>
          </a:p>
          <a:p>
            <a:endParaRPr lang="en-US" dirty="0"/>
          </a:p>
        </p:txBody>
      </p:sp>
    </p:spTree>
    <p:extLst>
      <p:ext uri="{BB962C8B-B14F-4D97-AF65-F5344CB8AC3E}">
        <p14:creationId xmlns:p14="http://schemas.microsoft.com/office/powerpoint/2010/main" val="150962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FAFFB-AD13-D7C5-3960-C232A5D603FD}"/>
              </a:ext>
            </a:extLst>
          </p:cNvPr>
          <p:cNvSpPr>
            <a:spLocks noGrp="1"/>
          </p:cNvSpPr>
          <p:nvPr>
            <p:ph idx="1"/>
          </p:nvPr>
        </p:nvSpPr>
        <p:spPr>
          <a:xfrm>
            <a:off x="539552" y="1131590"/>
            <a:ext cx="8341648" cy="3440853"/>
          </a:xfrm>
        </p:spPr>
        <p:txBody>
          <a:bodyPr/>
          <a:lstStyle/>
          <a:p>
            <a:pPr>
              <a:lnSpc>
                <a:spcPct val="100000"/>
              </a:lnSpc>
            </a:pPr>
            <a:r>
              <a:rPr lang="en-US" sz="1600" dirty="0"/>
              <a:t>Fully manual: this is usually only available on racing drones. In this mode the pilot has to control all aspects of the UA's operation. Flying a UA in this mode is very difficult because it is unstable.</a:t>
            </a:r>
          </a:p>
          <a:p>
            <a:pPr>
              <a:lnSpc>
                <a:spcPct val="100000"/>
              </a:lnSpc>
            </a:pPr>
            <a:r>
              <a:rPr lang="en-US" sz="1600" dirty="0" err="1"/>
              <a:t>Stabilised</a:t>
            </a:r>
            <a:r>
              <a:rPr lang="en-US" sz="1600" dirty="0"/>
              <a:t>/attitude mode (</a:t>
            </a:r>
            <a:r>
              <a:rPr lang="en-US" sz="1600" dirty="0" err="1"/>
              <a:t>atti</a:t>
            </a:r>
            <a:r>
              <a:rPr lang="en-US" sz="1600" dirty="0"/>
              <a:t> mode): the Flight Controller keeps the UA in a horizontal attitude when the sticks of the transmitter are in the neutral position. When the sticks are moved, the UA will mimic the exact angle of tilt of the sticks. Note that the UA will still drift with the wind, unless corrected by the pilot. Not use under wind conditions.</a:t>
            </a:r>
          </a:p>
          <a:p>
            <a:pPr>
              <a:lnSpc>
                <a:spcPct val="100000"/>
              </a:lnSpc>
            </a:pPr>
            <a:r>
              <a:rPr lang="en-US" sz="1600" dirty="0">
                <a:solidFill>
                  <a:srgbClr val="FF0000"/>
                </a:solidFill>
              </a:rPr>
              <a:t>Position hold (GPS mode): </a:t>
            </a:r>
            <a:r>
              <a:rPr lang="en-US" sz="1600" dirty="0"/>
              <a:t>this is the easiest to control. The pilot moves with the sticks an imaginary point in the sky that the drone follows</a:t>
            </a:r>
          </a:p>
          <a:p>
            <a:pPr>
              <a:lnSpc>
                <a:spcPct val="100000"/>
              </a:lnSpc>
            </a:pPr>
            <a:r>
              <a:rPr lang="en-US" sz="1600" dirty="0"/>
              <a:t>Programmed flight: the UA flies from one preprogramed waypoint to another. This is particularly useful for surveys. It is a legal requirement that the pilot can take over control at any time. This means that the pilot must have the ground station at hand all the time.</a:t>
            </a:r>
          </a:p>
          <a:p>
            <a:pPr>
              <a:lnSpc>
                <a:spcPct val="100000"/>
              </a:lnSpc>
            </a:pPr>
            <a:r>
              <a:rPr lang="en-US" sz="1600" dirty="0"/>
              <a:t>Intelligent flight modes: the UA flies a maneuver or tracks a subject without input from the pilot (for example DJI active track or quick shots)</a:t>
            </a:r>
          </a:p>
          <a:p>
            <a:pPr>
              <a:lnSpc>
                <a:spcPct val="100000"/>
              </a:lnSpc>
            </a:pPr>
            <a:endParaRPr lang="en-GB" sz="1600" dirty="0"/>
          </a:p>
        </p:txBody>
      </p:sp>
      <p:sp>
        <p:nvSpPr>
          <p:cNvPr id="4" name="Title 3">
            <a:extLst>
              <a:ext uri="{FF2B5EF4-FFF2-40B4-BE49-F238E27FC236}">
                <a16:creationId xmlns:a16="http://schemas.microsoft.com/office/drawing/2014/main" id="{4846635F-E7CE-A1E8-4836-8BE73D437BC3}"/>
              </a:ext>
            </a:extLst>
          </p:cNvPr>
          <p:cNvSpPr>
            <a:spLocks noGrp="1"/>
          </p:cNvSpPr>
          <p:nvPr>
            <p:ph type="title"/>
          </p:nvPr>
        </p:nvSpPr>
        <p:spPr/>
        <p:txBody>
          <a:bodyPr/>
          <a:lstStyle/>
          <a:p>
            <a:r>
              <a:rPr lang="en-GB" dirty="0"/>
              <a:t>Flight modes</a:t>
            </a:r>
          </a:p>
        </p:txBody>
      </p:sp>
    </p:spTree>
    <p:extLst>
      <p:ext uri="{BB962C8B-B14F-4D97-AF65-F5344CB8AC3E}">
        <p14:creationId xmlns:p14="http://schemas.microsoft.com/office/powerpoint/2010/main" val="113962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D3ABC-1EDA-AAD0-9F6F-607802B7F458}"/>
              </a:ext>
            </a:extLst>
          </p:cNvPr>
          <p:cNvSpPr>
            <a:spLocks noGrp="1"/>
          </p:cNvSpPr>
          <p:nvPr>
            <p:ph idx="1"/>
          </p:nvPr>
        </p:nvSpPr>
        <p:spPr>
          <a:xfrm>
            <a:off x="1080000" y="1183125"/>
            <a:ext cx="3852040" cy="3440853"/>
          </a:xfrm>
        </p:spPr>
        <p:txBody>
          <a:bodyPr/>
          <a:lstStyle/>
          <a:p>
            <a:r>
              <a:rPr lang="en-US" dirty="0"/>
              <a:t>Ailerons: it controls the movement around the longitudinal axis: ROLL.</a:t>
            </a:r>
          </a:p>
          <a:p>
            <a:r>
              <a:rPr lang="en-US" dirty="0"/>
              <a:t>Elevators: movement around the lateral axis: PITCH.</a:t>
            </a:r>
          </a:p>
          <a:p>
            <a:r>
              <a:rPr lang="en-US" dirty="0"/>
              <a:t>Rudder: movement around the vertical axis YAW.</a:t>
            </a:r>
          </a:p>
          <a:p>
            <a:r>
              <a:rPr lang="en-US" dirty="0"/>
              <a:t>Elevon (Special): elevator and aileron combined (Delta wings)</a:t>
            </a:r>
          </a:p>
          <a:p>
            <a:endParaRPr lang="en-GB" dirty="0"/>
          </a:p>
        </p:txBody>
      </p:sp>
      <p:sp>
        <p:nvSpPr>
          <p:cNvPr id="3" name="Footer Placeholder 2">
            <a:extLst>
              <a:ext uri="{FF2B5EF4-FFF2-40B4-BE49-F238E27FC236}">
                <a16:creationId xmlns:a16="http://schemas.microsoft.com/office/drawing/2014/main" id="{AA0BECA9-48CE-F763-0EEA-006BA105BDDA}"/>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1678F767-68FF-0459-62AA-0ED86429185A}"/>
              </a:ext>
            </a:extLst>
          </p:cNvPr>
          <p:cNvSpPr>
            <a:spLocks noGrp="1"/>
          </p:cNvSpPr>
          <p:nvPr>
            <p:ph type="title"/>
          </p:nvPr>
        </p:nvSpPr>
        <p:spPr/>
        <p:txBody>
          <a:bodyPr/>
          <a:lstStyle/>
          <a:p>
            <a:r>
              <a:rPr lang="en-US" dirty="0"/>
              <a:t>Primary flight control in fixed wings</a:t>
            </a:r>
            <a:endParaRPr lang="en-GB" dirty="0"/>
          </a:p>
        </p:txBody>
      </p:sp>
      <p:pic>
        <p:nvPicPr>
          <p:cNvPr id="5" name="Picture 2" descr="Image result for flight controls of an aircraft">
            <a:extLst>
              <a:ext uri="{FF2B5EF4-FFF2-40B4-BE49-F238E27FC236}">
                <a16:creationId xmlns:a16="http://schemas.microsoft.com/office/drawing/2014/main" id="{A89EE959-B694-86AF-CDF8-982541390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275606"/>
            <a:ext cx="2880320" cy="2046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Elevon">
            <a:extLst>
              <a:ext uri="{FF2B5EF4-FFF2-40B4-BE49-F238E27FC236}">
                <a16:creationId xmlns:a16="http://schemas.microsoft.com/office/drawing/2014/main" id="{DACAB04C-CC3A-8942-84EF-1F7C656E5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147814"/>
            <a:ext cx="1643289" cy="143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5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14432-0F17-B786-E258-9FE598A1598E}"/>
              </a:ext>
            </a:extLst>
          </p:cNvPr>
          <p:cNvSpPr>
            <a:spLocks noGrp="1"/>
          </p:cNvSpPr>
          <p:nvPr>
            <p:ph idx="1"/>
          </p:nvPr>
        </p:nvSpPr>
        <p:spPr>
          <a:xfrm>
            <a:off x="827584" y="1059582"/>
            <a:ext cx="3564008" cy="3440853"/>
          </a:xfrm>
        </p:spPr>
        <p:txBody>
          <a:bodyPr/>
          <a:lstStyle/>
          <a:p>
            <a:pPr>
              <a:lnSpc>
                <a:spcPct val="100000"/>
              </a:lnSpc>
            </a:pPr>
            <a:r>
              <a:rPr lang="en-US" sz="1600" dirty="0"/>
              <a:t>All movements are controlled by individual but coordinated variations in the speed of the 4 rotors</a:t>
            </a:r>
          </a:p>
          <a:p>
            <a:pPr>
              <a:lnSpc>
                <a:spcPct val="100000"/>
              </a:lnSpc>
            </a:pPr>
            <a:r>
              <a:rPr lang="en-US" sz="1600" dirty="0"/>
              <a:t>Roll: moves your quadcopter left or right. </a:t>
            </a:r>
          </a:p>
          <a:p>
            <a:pPr>
              <a:lnSpc>
                <a:spcPct val="100000"/>
              </a:lnSpc>
            </a:pPr>
            <a:r>
              <a:rPr lang="en-US" sz="1600" dirty="0"/>
              <a:t>Pitch: moves the quadcopter forwards or backwards</a:t>
            </a:r>
          </a:p>
          <a:p>
            <a:pPr>
              <a:lnSpc>
                <a:spcPct val="100000"/>
              </a:lnSpc>
            </a:pPr>
            <a:r>
              <a:rPr lang="en-US" sz="1600" dirty="0"/>
              <a:t>Yaw: rotation on fixed position</a:t>
            </a:r>
          </a:p>
          <a:p>
            <a:pPr>
              <a:lnSpc>
                <a:spcPct val="100000"/>
              </a:lnSpc>
            </a:pPr>
            <a:endParaRPr lang="en-GB" sz="1600" dirty="0"/>
          </a:p>
        </p:txBody>
      </p:sp>
      <p:sp>
        <p:nvSpPr>
          <p:cNvPr id="4" name="Title 3">
            <a:extLst>
              <a:ext uri="{FF2B5EF4-FFF2-40B4-BE49-F238E27FC236}">
                <a16:creationId xmlns:a16="http://schemas.microsoft.com/office/drawing/2014/main" id="{A5A54B41-3ED7-140F-49C5-A7446DA8EDB5}"/>
              </a:ext>
            </a:extLst>
          </p:cNvPr>
          <p:cNvSpPr>
            <a:spLocks noGrp="1"/>
          </p:cNvSpPr>
          <p:nvPr>
            <p:ph type="title"/>
          </p:nvPr>
        </p:nvSpPr>
        <p:spPr/>
        <p:txBody>
          <a:bodyPr/>
          <a:lstStyle/>
          <a:p>
            <a:r>
              <a:rPr lang="en-US" dirty="0"/>
              <a:t>Primary controls in quadcopters</a:t>
            </a:r>
            <a:endParaRPr lang="en-GB" dirty="0"/>
          </a:p>
        </p:txBody>
      </p:sp>
      <p:pic>
        <p:nvPicPr>
          <p:cNvPr id="5" name="Picture 4">
            <a:extLst>
              <a:ext uri="{FF2B5EF4-FFF2-40B4-BE49-F238E27FC236}">
                <a16:creationId xmlns:a16="http://schemas.microsoft.com/office/drawing/2014/main" id="{C5693661-A27C-F4DE-857A-939EB5FA5BE9}"/>
              </a:ext>
            </a:extLst>
          </p:cNvPr>
          <p:cNvPicPr>
            <a:picLocks noChangeAspect="1"/>
          </p:cNvPicPr>
          <p:nvPr/>
        </p:nvPicPr>
        <p:blipFill>
          <a:blip r:embed="rId2"/>
          <a:stretch>
            <a:fillRect/>
          </a:stretch>
        </p:blipFill>
        <p:spPr>
          <a:xfrm>
            <a:off x="1115616" y="3546210"/>
            <a:ext cx="1828959" cy="1597290"/>
          </a:xfrm>
          <a:prstGeom prst="rect">
            <a:avLst/>
          </a:prstGeom>
        </p:spPr>
      </p:pic>
      <p:pic>
        <p:nvPicPr>
          <p:cNvPr id="7" name="Picture 6" descr="Explaining a Quadcopter's Pitch">
            <a:extLst>
              <a:ext uri="{FF2B5EF4-FFF2-40B4-BE49-F238E27FC236}">
                <a16:creationId xmlns:a16="http://schemas.microsoft.com/office/drawing/2014/main" id="{EBE320CA-B701-FBC4-3014-C0A904B213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3" t="18947" r="6316" b="14559"/>
          <a:stretch/>
        </p:blipFill>
        <p:spPr bwMode="auto">
          <a:xfrm>
            <a:off x="4932040" y="3939902"/>
            <a:ext cx="3864927" cy="924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xplaining a Quadcopter's Roll">
            <a:extLst>
              <a:ext uri="{FF2B5EF4-FFF2-40B4-BE49-F238E27FC236}">
                <a16:creationId xmlns:a16="http://schemas.microsoft.com/office/drawing/2014/main" id="{6C22EFE9-1278-C13B-B16B-48467F222A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40" t="18033" r="6061" b="18159"/>
          <a:stretch/>
        </p:blipFill>
        <p:spPr bwMode="auto">
          <a:xfrm>
            <a:off x="4932040" y="2931790"/>
            <a:ext cx="38649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oll, Pitch, Yaw, Throttle for Quadcopter">
            <a:extLst>
              <a:ext uri="{FF2B5EF4-FFF2-40B4-BE49-F238E27FC236}">
                <a16:creationId xmlns:a16="http://schemas.microsoft.com/office/drawing/2014/main" id="{490E25F5-B5B3-F666-DFEB-BAD024C678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843558"/>
            <a:ext cx="4038600" cy="20054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4658230-3A59-27E7-207E-549FB9174A04}"/>
              </a:ext>
            </a:extLst>
          </p:cNvPr>
          <p:cNvSpPr txBox="1"/>
          <p:nvPr/>
        </p:nvSpPr>
        <p:spPr>
          <a:xfrm>
            <a:off x="4427984" y="2715766"/>
            <a:ext cx="532582" cy="369332"/>
          </a:xfrm>
          <a:prstGeom prst="rect">
            <a:avLst/>
          </a:prstGeom>
          <a:noFill/>
        </p:spPr>
        <p:txBody>
          <a:bodyPr wrap="none" rtlCol="0">
            <a:spAutoFit/>
          </a:bodyPr>
          <a:lstStyle/>
          <a:p>
            <a:r>
              <a:rPr lang="en-US" dirty="0"/>
              <a:t>Roll</a:t>
            </a:r>
          </a:p>
        </p:txBody>
      </p:sp>
      <p:sp>
        <p:nvSpPr>
          <p:cNvPr id="12" name="TextBox 11">
            <a:extLst>
              <a:ext uri="{FF2B5EF4-FFF2-40B4-BE49-F238E27FC236}">
                <a16:creationId xmlns:a16="http://schemas.microsoft.com/office/drawing/2014/main" id="{264B5665-E4D9-B9F9-E312-CC0E2A66BA22}"/>
              </a:ext>
            </a:extLst>
          </p:cNvPr>
          <p:cNvSpPr txBox="1"/>
          <p:nvPr/>
        </p:nvSpPr>
        <p:spPr>
          <a:xfrm>
            <a:off x="4427984" y="3867894"/>
            <a:ext cx="649922" cy="369332"/>
          </a:xfrm>
          <a:prstGeom prst="rect">
            <a:avLst/>
          </a:prstGeom>
          <a:noFill/>
        </p:spPr>
        <p:txBody>
          <a:bodyPr wrap="none" rtlCol="0">
            <a:spAutoFit/>
          </a:bodyPr>
          <a:lstStyle/>
          <a:p>
            <a:r>
              <a:rPr lang="en-US" dirty="0"/>
              <a:t>Pitch</a:t>
            </a:r>
          </a:p>
        </p:txBody>
      </p:sp>
    </p:spTree>
    <p:extLst>
      <p:ext uri="{BB962C8B-B14F-4D97-AF65-F5344CB8AC3E}">
        <p14:creationId xmlns:p14="http://schemas.microsoft.com/office/powerpoint/2010/main" val="352049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0B592-F330-DCF3-0D2E-D92CA27EA683}"/>
              </a:ext>
            </a:extLst>
          </p:cNvPr>
          <p:cNvSpPr>
            <a:spLocks noGrp="1"/>
          </p:cNvSpPr>
          <p:nvPr>
            <p:ph idx="1"/>
          </p:nvPr>
        </p:nvSpPr>
        <p:spPr>
          <a:xfrm>
            <a:off x="179512" y="1203598"/>
            <a:ext cx="4068064" cy="3440853"/>
          </a:xfrm>
        </p:spPr>
        <p:txBody>
          <a:bodyPr/>
          <a:lstStyle/>
          <a:p>
            <a:r>
              <a:rPr lang="en-US" sz="1600" dirty="0"/>
              <a:t>The engine of a single rotor helicopter has (most of the time) during the flight a constant rotation speed. All  the 3 movements (pitch , roll and yaw) of this air vehicle must be done by rotating the single rotor in different positions.</a:t>
            </a:r>
          </a:p>
          <a:p>
            <a:pPr>
              <a:lnSpc>
                <a:spcPct val="100000"/>
              </a:lnSpc>
            </a:pPr>
            <a:r>
              <a:rPr lang="en-US" sz="1600" dirty="0"/>
              <a:t>To do so, the helicopter is equipped with a so-called swash plate.</a:t>
            </a:r>
          </a:p>
          <a:p>
            <a:endParaRPr lang="en-US" sz="1600" dirty="0"/>
          </a:p>
          <a:p>
            <a:endParaRPr lang="en-GB" sz="1600" dirty="0"/>
          </a:p>
        </p:txBody>
      </p:sp>
      <p:sp>
        <p:nvSpPr>
          <p:cNvPr id="4" name="Title 3">
            <a:extLst>
              <a:ext uri="{FF2B5EF4-FFF2-40B4-BE49-F238E27FC236}">
                <a16:creationId xmlns:a16="http://schemas.microsoft.com/office/drawing/2014/main" id="{C293AE21-E1D9-3A44-BCF0-C76E5D71E091}"/>
              </a:ext>
            </a:extLst>
          </p:cNvPr>
          <p:cNvSpPr>
            <a:spLocks noGrp="1"/>
          </p:cNvSpPr>
          <p:nvPr>
            <p:ph type="title"/>
          </p:nvPr>
        </p:nvSpPr>
        <p:spPr/>
        <p:txBody>
          <a:bodyPr/>
          <a:lstStyle/>
          <a:p>
            <a:r>
              <a:rPr lang="en-US" dirty="0"/>
              <a:t>Primary flight control in helicopters</a:t>
            </a:r>
            <a:endParaRPr lang="en-GB" dirty="0"/>
          </a:p>
        </p:txBody>
      </p:sp>
      <p:pic>
        <p:nvPicPr>
          <p:cNvPr id="5" name="Picture 4">
            <a:extLst>
              <a:ext uri="{FF2B5EF4-FFF2-40B4-BE49-F238E27FC236}">
                <a16:creationId xmlns:a16="http://schemas.microsoft.com/office/drawing/2014/main" id="{385A3399-08A5-4454-2F65-C3ADFEF9955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139952" y="1275606"/>
            <a:ext cx="4767473" cy="3168352"/>
          </a:xfrm>
          <a:prstGeom prst="rect">
            <a:avLst/>
          </a:prstGeom>
        </p:spPr>
      </p:pic>
      <p:pic>
        <p:nvPicPr>
          <p:cNvPr id="6" name="Picture 4" descr="Image result for swash plate">
            <a:extLst>
              <a:ext uri="{FF2B5EF4-FFF2-40B4-BE49-F238E27FC236}">
                <a16:creationId xmlns:a16="http://schemas.microsoft.com/office/drawing/2014/main" id="{C6B136D3-4A7C-2C95-9AE1-245E0FB3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651870"/>
            <a:ext cx="144016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7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D9DFF-2651-48EA-D991-4D6C5C574376}"/>
              </a:ext>
            </a:extLst>
          </p:cNvPr>
          <p:cNvSpPr>
            <a:spLocks noGrp="1"/>
          </p:cNvSpPr>
          <p:nvPr>
            <p:ph idx="1"/>
          </p:nvPr>
        </p:nvSpPr>
        <p:spPr/>
        <p:txBody>
          <a:bodyPr/>
          <a:lstStyle/>
          <a:p>
            <a:pPr>
              <a:lnSpc>
                <a:spcPct val="100000"/>
              </a:lnSpc>
            </a:pPr>
            <a:r>
              <a:rPr lang="en-US" sz="1400" dirty="0"/>
              <a:t>Inertial Measurement Unit (IMU): a small chip containing a three-axis gyroscope and three-axis accelerometer (used to measure linear acceleration) and sometimes also a compass. The UA uses data from this chip to measure its movement and orientation in the air. No IMU = No drone. Most modern drones have at least two IMUs for redundancy and higher accuracy.</a:t>
            </a:r>
          </a:p>
          <a:p>
            <a:pPr>
              <a:lnSpc>
                <a:spcPct val="100000"/>
              </a:lnSpc>
            </a:pPr>
            <a:r>
              <a:rPr lang="en-US" sz="1400" dirty="0"/>
              <a:t>Compass: measures the direction of the ambient magnetic field. A compass can be used for navigation. This magnetic field changes with location and a compass calibration is needed when operating in a new location.</a:t>
            </a:r>
          </a:p>
          <a:p>
            <a:pPr>
              <a:lnSpc>
                <a:spcPct val="100000"/>
              </a:lnSpc>
            </a:pPr>
            <a:r>
              <a:rPr lang="en-US" sz="1400" dirty="0"/>
              <a:t>Altimeter: shows you the height at which you are flying. The altimeter works by measuring changes in air pressure during flight. </a:t>
            </a:r>
          </a:p>
          <a:p>
            <a:pPr>
              <a:lnSpc>
                <a:spcPct val="100000"/>
              </a:lnSpc>
            </a:pPr>
            <a:r>
              <a:rPr lang="en-US" sz="1400" dirty="0"/>
              <a:t>Proximity sensor: usually used to measure distance to the ground, which can be useful when taking off and landing. They are also used to detect obstacles around the UA.</a:t>
            </a:r>
          </a:p>
          <a:p>
            <a:pPr>
              <a:lnSpc>
                <a:spcPct val="100000"/>
              </a:lnSpc>
            </a:pPr>
            <a:r>
              <a:rPr lang="en-US" sz="1400" dirty="0"/>
              <a:t>Optical flow sensor (vision positioning with DJI drones): detects lateral movement of the UA, allowing the flight controller to hold the UA in position without  GNSS.</a:t>
            </a:r>
          </a:p>
          <a:p>
            <a:pPr>
              <a:lnSpc>
                <a:spcPct val="100000"/>
              </a:lnSpc>
            </a:pPr>
            <a:r>
              <a:rPr lang="en-US" sz="1400" dirty="0"/>
              <a:t>Warning indicators (status LED): shows the status of the UA. This can be to show battery level, signal strength, flight mode, or even if you get too close to an object.</a:t>
            </a:r>
          </a:p>
          <a:p>
            <a:pPr>
              <a:lnSpc>
                <a:spcPct val="100000"/>
              </a:lnSpc>
            </a:pPr>
            <a:endParaRPr lang="en-GB" sz="1400" dirty="0"/>
          </a:p>
        </p:txBody>
      </p:sp>
      <p:sp>
        <p:nvSpPr>
          <p:cNvPr id="4" name="Title 3">
            <a:extLst>
              <a:ext uri="{FF2B5EF4-FFF2-40B4-BE49-F238E27FC236}">
                <a16:creationId xmlns:a16="http://schemas.microsoft.com/office/drawing/2014/main" id="{FA032735-F028-9D4D-E01F-FC2184F96F8F}"/>
              </a:ext>
            </a:extLst>
          </p:cNvPr>
          <p:cNvSpPr>
            <a:spLocks noGrp="1"/>
          </p:cNvSpPr>
          <p:nvPr>
            <p:ph type="title"/>
          </p:nvPr>
        </p:nvSpPr>
        <p:spPr/>
        <p:txBody>
          <a:bodyPr/>
          <a:lstStyle/>
          <a:p>
            <a:r>
              <a:rPr lang="en-GB" dirty="0"/>
              <a:t>sensors</a:t>
            </a:r>
          </a:p>
        </p:txBody>
      </p:sp>
    </p:spTree>
    <p:extLst>
      <p:ext uri="{BB962C8B-B14F-4D97-AF65-F5344CB8AC3E}">
        <p14:creationId xmlns:p14="http://schemas.microsoft.com/office/powerpoint/2010/main" val="99967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93128-9A96-1B57-6E8A-A0B163113E8A}"/>
              </a:ext>
            </a:extLst>
          </p:cNvPr>
          <p:cNvSpPr>
            <a:spLocks noGrp="1"/>
          </p:cNvSpPr>
          <p:nvPr>
            <p:ph idx="1"/>
          </p:nvPr>
        </p:nvSpPr>
        <p:spPr>
          <a:xfrm>
            <a:off x="467544" y="1183125"/>
            <a:ext cx="8413656" cy="3440853"/>
          </a:xfrm>
        </p:spPr>
        <p:txBody>
          <a:bodyPr/>
          <a:lstStyle/>
          <a:p>
            <a:pPr marL="0" indent="0">
              <a:lnSpc>
                <a:spcPct val="150000"/>
              </a:lnSpc>
              <a:buNone/>
            </a:pPr>
            <a:r>
              <a:rPr lang="en-US" sz="1400" b="1" dirty="0"/>
              <a:t>Maximum Take-off Mass (MTOM) </a:t>
            </a:r>
            <a:r>
              <a:rPr lang="en-US" sz="1400" dirty="0"/>
              <a:t>is the maximum allowed mass of the entire UA. This limitation should be specified by every UA manufacturer in the UAS user manual. Beyond MTOM is unstable.</a:t>
            </a:r>
          </a:p>
          <a:p>
            <a:pPr marL="0" indent="0">
              <a:lnSpc>
                <a:spcPct val="150000"/>
              </a:lnSpc>
              <a:buNone/>
            </a:pPr>
            <a:r>
              <a:rPr lang="en-US" sz="1400" b="1" dirty="0"/>
              <a:t>The Centre of Gravity (CG) </a:t>
            </a:r>
            <a:r>
              <a:rPr lang="en-US" sz="1400" dirty="0"/>
              <a:t>is not fixed but moves forwards or backwards, left or right along the axes, depending on how the UA is loaded. It is essential that its </a:t>
            </a:r>
            <a:r>
              <a:rPr lang="en-US" sz="1400" dirty="0" err="1"/>
              <a:t>centre</a:t>
            </a:r>
            <a:r>
              <a:rPr lang="en-US" sz="1400" dirty="0"/>
              <a:t> of gravity remains within certain limits called CG envelope; otherwise, will not fly. See UA manual.</a:t>
            </a:r>
          </a:p>
          <a:p>
            <a:pPr marL="0" indent="0">
              <a:lnSpc>
                <a:spcPct val="150000"/>
              </a:lnSpc>
              <a:buNone/>
            </a:pPr>
            <a:r>
              <a:rPr lang="en-GB" sz="1400" b="1" dirty="0"/>
              <a:t>Wind: </a:t>
            </a:r>
            <a:r>
              <a:rPr lang="en-GB" sz="1400" dirty="0"/>
              <a:t>Do not fly when wind &gt; see specs. Be aware of log-law (see apps). Pay attention to turbulence close to objects.</a:t>
            </a:r>
          </a:p>
          <a:p>
            <a:pPr marL="0" indent="0">
              <a:lnSpc>
                <a:spcPct val="150000"/>
              </a:lnSpc>
              <a:buNone/>
            </a:pPr>
            <a:r>
              <a:rPr lang="en-GB" sz="1400" b="1" dirty="0"/>
              <a:t>Temperature: </a:t>
            </a:r>
            <a:r>
              <a:rPr lang="en-GB" sz="1400" dirty="0"/>
              <a:t>see specs. High temperature affect the drone and mainly batteries.</a:t>
            </a:r>
          </a:p>
        </p:txBody>
      </p:sp>
      <p:sp>
        <p:nvSpPr>
          <p:cNvPr id="3" name="Footer Placeholder 2">
            <a:extLst>
              <a:ext uri="{FF2B5EF4-FFF2-40B4-BE49-F238E27FC236}">
                <a16:creationId xmlns:a16="http://schemas.microsoft.com/office/drawing/2014/main" id="{0262AF67-CBD6-AC5C-B76A-0B2706610ABB}"/>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CB41AF8A-65C7-1698-5A29-63E0DD9DAB88}"/>
              </a:ext>
            </a:extLst>
          </p:cNvPr>
          <p:cNvSpPr>
            <a:spLocks noGrp="1"/>
          </p:cNvSpPr>
          <p:nvPr>
            <p:ph type="title"/>
          </p:nvPr>
        </p:nvSpPr>
        <p:spPr/>
        <p:txBody>
          <a:bodyPr/>
          <a:lstStyle/>
          <a:p>
            <a:r>
              <a:rPr lang="en-GB" dirty="0"/>
              <a:t>limitations</a:t>
            </a:r>
          </a:p>
        </p:txBody>
      </p:sp>
    </p:spTree>
    <p:extLst>
      <p:ext uri="{BB962C8B-B14F-4D97-AF65-F5344CB8AC3E}">
        <p14:creationId xmlns:p14="http://schemas.microsoft.com/office/powerpoint/2010/main" val="370962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372DC1-5CBE-B8AB-F961-7E519350D23A}"/>
              </a:ext>
            </a:extLst>
          </p:cNvPr>
          <p:cNvSpPr>
            <a:spLocks noGrp="1"/>
          </p:cNvSpPr>
          <p:nvPr>
            <p:ph idx="1"/>
          </p:nvPr>
        </p:nvSpPr>
        <p:spPr>
          <a:xfrm>
            <a:off x="539552" y="1203598"/>
            <a:ext cx="4788144" cy="3440853"/>
          </a:xfrm>
        </p:spPr>
        <p:txBody>
          <a:bodyPr/>
          <a:lstStyle/>
          <a:p>
            <a:pPr marL="0" indent="0">
              <a:lnSpc>
                <a:spcPct val="100000"/>
              </a:lnSpc>
              <a:buNone/>
            </a:pPr>
            <a:r>
              <a:rPr lang="en-US" sz="1400" dirty="0"/>
              <a:t>Most common rechargeable battery for RPAS is the Lithium-ion-</a:t>
            </a:r>
            <a:r>
              <a:rPr lang="en-US" sz="1400" dirty="0" err="1"/>
              <a:t>Polymeer</a:t>
            </a:r>
            <a:r>
              <a:rPr lang="en-US" sz="1400" dirty="0"/>
              <a:t> battery, so called “</a:t>
            </a:r>
            <a:r>
              <a:rPr lang="en-US" sz="1400" dirty="0" err="1"/>
              <a:t>lipo</a:t>
            </a:r>
            <a:r>
              <a:rPr lang="en-US" sz="1400" dirty="0"/>
              <a:t>” batteries.</a:t>
            </a:r>
          </a:p>
          <a:p>
            <a:pPr marL="0" indent="0">
              <a:lnSpc>
                <a:spcPct val="100000"/>
              </a:lnSpc>
              <a:buNone/>
            </a:pPr>
            <a:r>
              <a:rPr lang="en-US" sz="1400" dirty="0"/>
              <a:t>Main characteristics:</a:t>
            </a:r>
          </a:p>
          <a:p>
            <a:pPr>
              <a:lnSpc>
                <a:spcPct val="100000"/>
              </a:lnSpc>
            </a:pPr>
            <a:r>
              <a:rPr lang="en-US" sz="1400" dirty="0"/>
              <a:t>Dry battery without heavy metals;</a:t>
            </a:r>
          </a:p>
          <a:p>
            <a:pPr>
              <a:lnSpc>
                <a:spcPct val="100000"/>
              </a:lnSpc>
            </a:pPr>
            <a:r>
              <a:rPr lang="en-US" sz="1400" dirty="0"/>
              <a:t>Not to used till exhaustion (keep a minimum of 1-5%);</a:t>
            </a:r>
          </a:p>
          <a:p>
            <a:pPr>
              <a:lnSpc>
                <a:spcPct val="100000"/>
              </a:lnSpc>
            </a:pPr>
            <a:r>
              <a:rPr lang="en-US" sz="1400" dirty="0"/>
              <a:t>Slow discharging (5% per month);</a:t>
            </a:r>
          </a:p>
          <a:p>
            <a:pPr>
              <a:lnSpc>
                <a:spcPct val="100000"/>
              </a:lnSpc>
            </a:pPr>
            <a:r>
              <a:rPr lang="en-US" sz="1400" dirty="0"/>
              <a:t>No memory effects (Could be recharged at any time, even after short use)</a:t>
            </a:r>
          </a:p>
          <a:p>
            <a:pPr>
              <a:lnSpc>
                <a:spcPct val="100000"/>
              </a:lnSpc>
            </a:pPr>
            <a:r>
              <a:rPr lang="en-US" sz="1400" dirty="0"/>
              <a:t>With high consumption fast backward capacity;</a:t>
            </a:r>
          </a:p>
          <a:p>
            <a:pPr>
              <a:lnSpc>
                <a:spcPct val="100000"/>
              </a:lnSpc>
            </a:pPr>
            <a:r>
              <a:rPr lang="en-US" sz="1400" dirty="0"/>
              <a:t>Dangerous due to chemical substance; Maintenance and transport procedure required</a:t>
            </a:r>
          </a:p>
          <a:p>
            <a:pPr>
              <a:lnSpc>
                <a:spcPct val="100000"/>
              </a:lnSpc>
            </a:pPr>
            <a:r>
              <a:rPr lang="en-US" sz="1400" dirty="0"/>
              <a:t>Stabilized charging device is needed;</a:t>
            </a:r>
          </a:p>
          <a:p>
            <a:pPr>
              <a:lnSpc>
                <a:spcPct val="100000"/>
              </a:lnSpc>
            </a:pPr>
            <a:endParaRPr lang="en-GB" sz="1400" dirty="0"/>
          </a:p>
        </p:txBody>
      </p:sp>
      <p:sp>
        <p:nvSpPr>
          <p:cNvPr id="4" name="Title 3">
            <a:extLst>
              <a:ext uri="{FF2B5EF4-FFF2-40B4-BE49-F238E27FC236}">
                <a16:creationId xmlns:a16="http://schemas.microsoft.com/office/drawing/2014/main" id="{587C6D3A-351B-BE36-8953-65ABB86D8409}"/>
              </a:ext>
            </a:extLst>
          </p:cNvPr>
          <p:cNvSpPr>
            <a:spLocks noGrp="1"/>
          </p:cNvSpPr>
          <p:nvPr>
            <p:ph type="title"/>
          </p:nvPr>
        </p:nvSpPr>
        <p:spPr/>
        <p:txBody>
          <a:bodyPr/>
          <a:lstStyle/>
          <a:p>
            <a:r>
              <a:rPr lang="en-GB" dirty="0"/>
              <a:t>Limitations batteries</a:t>
            </a:r>
          </a:p>
        </p:txBody>
      </p:sp>
      <p:pic>
        <p:nvPicPr>
          <p:cNvPr id="5" name="Picture 4">
            <a:extLst>
              <a:ext uri="{FF2B5EF4-FFF2-40B4-BE49-F238E27FC236}">
                <a16:creationId xmlns:a16="http://schemas.microsoft.com/office/drawing/2014/main" id="{F29D5577-D9B5-BCF3-2C0F-6E8DD70F6D82}"/>
              </a:ext>
            </a:extLst>
          </p:cNvPr>
          <p:cNvPicPr>
            <a:picLocks noChangeAspect="1"/>
          </p:cNvPicPr>
          <p:nvPr/>
        </p:nvPicPr>
        <p:blipFill>
          <a:blip r:embed="rId2"/>
          <a:stretch>
            <a:fillRect/>
          </a:stretch>
        </p:blipFill>
        <p:spPr>
          <a:xfrm>
            <a:off x="5724128" y="1491630"/>
            <a:ext cx="2871465" cy="2304488"/>
          </a:xfrm>
          <a:prstGeom prst="rect">
            <a:avLst/>
          </a:prstGeom>
        </p:spPr>
      </p:pic>
    </p:spTree>
    <p:extLst>
      <p:ext uri="{BB962C8B-B14F-4D97-AF65-F5344CB8AC3E}">
        <p14:creationId xmlns:p14="http://schemas.microsoft.com/office/powerpoint/2010/main" val="255873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EFB75-96CC-0DC6-B5E9-FF2C4DC1FB67}"/>
              </a:ext>
            </a:extLst>
          </p:cNvPr>
          <p:cNvSpPr>
            <a:spLocks noGrp="1"/>
          </p:cNvSpPr>
          <p:nvPr>
            <p:ph idx="1"/>
          </p:nvPr>
        </p:nvSpPr>
        <p:spPr/>
        <p:txBody>
          <a:bodyPr/>
          <a:lstStyle/>
          <a:p>
            <a:pPr marL="0" indent="0">
              <a:lnSpc>
                <a:spcPct val="100000"/>
              </a:lnSpc>
              <a:buNone/>
            </a:pPr>
            <a:r>
              <a:rPr lang="en-US" sz="1600" dirty="0"/>
              <a:t>Most UAs need to be armed before they will take off, and will be described in the UAS user manual.</a:t>
            </a:r>
          </a:p>
          <a:p>
            <a:pPr>
              <a:lnSpc>
                <a:spcPct val="100000"/>
              </a:lnSpc>
            </a:pPr>
            <a:r>
              <a:rPr lang="en-US" sz="1600" dirty="0"/>
              <a:t>For rotorcraft (</a:t>
            </a:r>
            <a:r>
              <a:rPr lang="en-US" sz="1600" dirty="0" err="1"/>
              <a:t>multirotors</a:t>
            </a:r>
            <a:r>
              <a:rPr lang="en-US" sz="1600" dirty="0"/>
              <a:t> and helicopters):</a:t>
            </a:r>
          </a:p>
          <a:p>
            <a:pPr lvl="1">
              <a:lnSpc>
                <a:spcPct val="100000"/>
              </a:lnSpc>
            </a:pPr>
            <a:r>
              <a:rPr lang="en-US" sz="1600" dirty="0"/>
              <a:t>Start the motor(s)</a:t>
            </a:r>
          </a:p>
          <a:p>
            <a:pPr lvl="1">
              <a:lnSpc>
                <a:spcPct val="100000"/>
              </a:lnSpc>
            </a:pPr>
            <a:r>
              <a:rPr lang="en-US" sz="1600" dirty="0"/>
              <a:t>Increase the power to take-off (default left stick)</a:t>
            </a:r>
          </a:p>
          <a:p>
            <a:pPr lvl="1">
              <a:lnSpc>
                <a:spcPct val="100000"/>
              </a:lnSpc>
            </a:pPr>
            <a:r>
              <a:rPr lang="en-US" sz="1600" dirty="0"/>
              <a:t>Use pitch and roll controls to keep the UA stable (default right stick)</a:t>
            </a:r>
          </a:p>
          <a:p>
            <a:pPr marL="0" indent="-25400">
              <a:lnSpc>
                <a:spcPct val="100000"/>
              </a:lnSpc>
              <a:buNone/>
            </a:pPr>
            <a:r>
              <a:rPr lang="en-US" sz="1600" dirty="0"/>
              <a:t>For airplanes (fixed wings):</a:t>
            </a:r>
          </a:p>
          <a:p>
            <a:pPr lvl="1">
              <a:lnSpc>
                <a:spcPct val="100000"/>
              </a:lnSpc>
            </a:pPr>
            <a:r>
              <a:rPr lang="en-US" sz="1600" dirty="0"/>
              <a:t>Start the motor</a:t>
            </a:r>
          </a:p>
          <a:p>
            <a:pPr lvl="1">
              <a:lnSpc>
                <a:spcPct val="100000"/>
              </a:lnSpc>
            </a:pPr>
            <a:r>
              <a:rPr lang="en-US" sz="1600" dirty="0"/>
              <a:t>Increase the throttle to full (default left stick)</a:t>
            </a:r>
          </a:p>
          <a:p>
            <a:pPr lvl="1">
              <a:lnSpc>
                <a:spcPct val="100000"/>
              </a:lnSpc>
            </a:pPr>
            <a:r>
              <a:rPr lang="en-US" sz="1600" dirty="0"/>
              <a:t>When there is sufficient airspeed, lift the nose of the UA to take off (default right stick)</a:t>
            </a:r>
          </a:p>
          <a:p>
            <a:pPr>
              <a:lnSpc>
                <a:spcPct val="100000"/>
              </a:lnSpc>
            </a:pPr>
            <a:endParaRPr lang="en-GB" sz="1600" dirty="0"/>
          </a:p>
        </p:txBody>
      </p:sp>
      <p:sp>
        <p:nvSpPr>
          <p:cNvPr id="4" name="Title 3">
            <a:extLst>
              <a:ext uri="{FF2B5EF4-FFF2-40B4-BE49-F238E27FC236}">
                <a16:creationId xmlns:a16="http://schemas.microsoft.com/office/drawing/2014/main" id="{A2095645-8032-D97A-F7A3-14F82C83C36C}"/>
              </a:ext>
            </a:extLst>
          </p:cNvPr>
          <p:cNvSpPr>
            <a:spLocks noGrp="1"/>
          </p:cNvSpPr>
          <p:nvPr>
            <p:ph type="title"/>
          </p:nvPr>
        </p:nvSpPr>
        <p:spPr/>
        <p:txBody>
          <a:bodyPr/>
          <a:lstStyle/>
          <a:p>
            <a:r>
              <a:rPr lang="en-GB" dirty="0"/>
              <a:t>Controlling the UAS: take-off</a:t>
            </a:r>
          </a:p>
        </p:txBody>
      </p:sp>
    </p:spTree>
    <p:extLst>
      <p:ext uri="{BB962C8B-B14F-4D97-AF65-F5344CB8AC3E}">
        <p14:creationId xmlns:p14="http://schemas.microsoft.com/office/powerpoint/2010/main" val="240261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316B7-8A75-85F4-0566-64B74BC6A366}"/>
              </a:ext>
            </a:extLst>
          </p:cNvPr>
          <p:cNvSpPr>
            <a:spLocks noGrp="1"/>
          </p:cNvSpPr>
          <p:nvPr>
            <p:ph idx="1"/>
          </p:nvPr>
        </p:nvSpPr>
        <p:spPr/>
        <p:txBody>
          <a:bodyPr/>
          <a:lstStyle/>
          <a:p>
            <a:pPr marL="0" indent="0">
              <a:lnSpc>
                <a:spcPct val="100000"/>
              </a:lnSpc>
              <a:buNone/>
            </a:pPr>
            <a:r>
              <a:rPr lang="en-US" sz="1600" dirty="0"/>
              <a:t>Orientation control (UA is facing in different directions) is one of the most important skills to learn while hovering or flying various patterns.</a:t>
            </a:r>
          </a:p>
          <a:p>
            <a:pPr>
              <a:lnSpc>
                <a:spcPct val="100000"/>
              </a:lnSpc>
            </a:pPr>
            <a:r>
              <a:rPr lang="en-US" sz="1600" dirty="0"/>
              <a:t>For rotorcraft (multi-rotors and helicopters):</a:t>
            </a:r>
          </a:p>
          <a:p>
            <a:pPr lvl="1">
              <a:lnSpc>
                <a:spcPct val="100000"/>
              </a:lnSpc>
            </a:pPr>
            <a:r>
              <a:rPr lang="en-US" sz="1600" dirty="0"/>
              <a:t>Practice hovering over a spot, using </a:t>
            </a:r>
            <a:r>
              <a:rPr lang="en-US" sz="1600" b="1" dirty="0"/>
              <a:t>small pitch and roll corrections</a:t>
            </a:r>
            <a:r>
              <a:rPr lang="en-US" sz="1600" dirty="0"/>
              <a:t>. Maintain a constant height above the ground by adjusting the power</a:t>
            </a:r>
          </a:p>
          <a:p>
            <a:pPr lvl="1">
              <a:lnSpc>
                <a:spcPct val="100000"/>
              </a:lnSpc>
            </a:pPr>
            <a:r>
              <a:rPr lang="en-US" sz="1600" dirty="0"/>
              <a:t>When flying various patterns or </a:t>
            </a:r>
            <a:r>
              <a:rPr lang="en-US" sz="1600" dirty="0" err="1"/>
              <a:t>manoeuvres</a:t>
            </a:r>
            <a:r>
              <a:rPr lang="en-US" sz="1600" dirty="0"/>
              <a:t> you should be able to stop at any point, for example to avoid an obstacle. </a:t>
            </a:r>
          </a:p>
          <a:p>
            <a:pPr>
              <a:lnSpc>
                <a:spcPct val="100000"/>
              </a:lnSpc>
            </a:pPr>
            <a:r>
              <a:rPr lang="en-US" sz="1600" dirty="0"/>
              <a:t>For airplanes (fixed wings):</a:t>
            </a:r>
          </a:p>
          <a:p>
            <a:pPr lvl="1">
              <a:lnSpc>
                <a:spcPct val="100000"/>
              </a:lnSpc>
            </a:pPr>
            <a:r>
              <a:rPr lang="en-US" sz="1600" dirty="0"/>
              <a:t>Make sure to maintain a safe airspeed. You should not need full throttle in normal flight, but if the UA flies to slow it may stall and crash. Find a throttle setting that is just right, every UA will handle differently.</a:t>
            </a:r>
          </a:p>
          <a:p>
            <a:pPr lvl="1">
              <a:lnSpc>
                <a:spcPct val="100000"/>
              </a:lnSpc>
            </a:pPr>
            <a:r>
              <a:rPr lang="en-US" sz="1600" dirty="0"/>
              <a:t>Practice making coordinated turns, by rolling into the turn and lifting the nose slightly to maintain height.</a:t>
            </a:r>
          </a:p>
          <a:p>
            <a:pPr>
              <a:lnSpc>
                <a:spcPct val="100000"/>
              </a:lnSpc>
            </a:pPr>
            <a:endParaRPr lang="en-GB" sz="1600" dirty="0"/>
          </a:p>
        </p:txBody>
      </p:sp>
      <p:sp>
        <p:nvSpPr>
          <p:cNvPr id="4" name="Title 3">
            <a:extLst>
              <a:ext uri="{FF2B5EF4-FFF2-40B4-BE49-F238E27FC236}">
                <a16:creationId xmlns:a16="http://schemas.microsoft.com/office/drawing/2014/main" id="{4F5F23A2-5D82-7DC0-076F-B91A8CF938CE}"/>
              </a:ext>
            </a:extLst>
          </p:cNvPr>
          <p:cNvSpPr>
            <a:spLocks noGrp="1"/>
          </p:cNvSpPr>
          <p:nvPr>
            <p:ph type="title"/>
          </p:nvPr>
        </p:nvSpPr>
        <p:spPr/>
        <p:txBody>
          <a:bodyPr/>
          <a:lstStyle/>
          <a:p>
            <a:r>
              <a:rPr lang="en-GB" dirty="0"/>
              <a:t>During flight</a:t>
            </a:r>
          </a:p>
        </p:txBody>
      </p:sp>
    </p:spTree>
    <p:extLst>
      <p:ext uri="{BB962C8B-B14F-4D97-AF65-F5344CB8AC3E}">
        <p14:creationId xmlns:p14="http://schemas.microsoft.com/office/powerpoint/2010/main" val="37347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AEF64E-087E-F8FF-05F0-4BC66774324F}"/>
              </a:ext>
            </a:extLst>
          </p:cNvPr>
          <p:cNvSpPr>
            <a:spLocks noGrp="1"/>
          </p:cNvSpPr>
          <p:nvPr>
            <p:ph idx="1"/>
          </p:nvPr>
        </p:nvSpPr>
        <p:spPr/>
        <p:txBody>
          <a:bodyPr/>
          <a:lstStyle/>
          <a:p>
            <a:pPr marL="0" indent="0">
              <a:lnSpc>
                <a:spcPct val="100000"/>
              </a:lnSpc>
              <a:buNone/>
            </a:pPr>
            <a:r>
              <a:rPr lang="en-US" sz="1600" dirty="0"/>
              <a:t>Landing the UA is usually the most difficult part of flying. Plan the descent carefully and keep the UA stable when approaching to land.</a:t>
            </a:r>
          </a:p>
          <a:p>
            <a:pPr>
              <a:lnSpc>
                <a:spcPct val="100000"/>
              </a:lnSpc>
            </a:pPr>
            <a:r>
              <a:rPr lang="en-US" sz="1600" dirty="0"/>
              <a:t>For rotorcraft (</a:t>
            </a:r>
            <a:r>
              <a:rPr lang="en-US" sz="1600" dirty="0" err="1"/>
              <a:t>multirotors</a:t>
            </a:r>
            <a:r>
              <a:rPr lang="en-US" sz="1600" dirty="0"/>
              <a:t> and helicopters):</a:t>
            </a:r>
          </a:p>
          <a:p>
            <a:pPr lvl="1">
              <a:lnSpc>
                <a:spcPct val="100000"/>
              </a:lnSpc>
            </a:pPr>
            <a:r>
              <a:rPr lang="en-US" sz="1600" dirty="0"/>
              <a:t>Return to the landing area, and hover in place.</a:t>
            </a:r>
          </a:p>
          <a:p>
            <a:pPr lvl="1">
              <a:lnSpc>
                <a:spcPct val="100000"/>
              </a:lnSpc>
            </a:pPr>
            <a:r>
              <a:rPr lang="en-US" sz="1600" dirty="0"/>
              <a:t>Start descending by decreasing the power, while keeping the UA steady with pitch and roll corrections.</a:t>
            </a:r>
          </a:p>
          <a:p>
            <a:pPr lvl="1">
              <a:lnSpc>
                <a:spcPct val="100000"/>
              </a:lnSpc>
            </a:pPr>
            <a:r>
              <a:rPr lang="en-US" sz="1600" dirty="0"/>
              <a:t>Once on the ground, stop motor(s) immediately.</a:t>
            </a:r>
          </a:p>
          <a:p>
            <a:pPr>
              <a:lnSpc>
                <a:spcPct val="100000"/>
              </a:lnSpc>
            </a:pPr>
            <a:r>
              <a:rPr lang="en-US" sz="1600" dirty="0"/>
              <a:t>For airplanes (fixed wings):</a:t>
            </a:r>
          </a:p>
          <a:p>
            <a:pPr lvl="1">
              <a:lnSpc>
                <a:spcPct val="100000"/>
              </a:lnSpc>
            </a:pPr>
            <a:r>
              <a:rPr lang="en-US" sz="1600" dirty="0"/>
              <a:t>Plan the approach to the landing area, so that the UA lands into the wind.</a:t>
            </a:r>
          </a:p>
          <a:p>
            <a:pPr lvl="1">
              <a:lnSpc>
                <a:spcPct val="100000"/>
              </a:lnSpc>
            </a:pPr>
            <a:r>
              <a:rPr lang="en-US" sz="1600" dirty="0"/>
              <a:t>Line up with the landing area (runway), decrease the throttle and lower the nose of the UA to start descending.</a:t>
            </a:r>
          </a:p>
          <a:p>
            <a:pPr lvl="1">
              <a:lnSpc>
                <a:spcPct val="100000"/>
              </a:lnSpc>
            </a:pPr>
            <a:r>
              <a:rPr lang="en-US" sz="1600" dirty="0"/>
              <a:t>Just before landing, decrease the throttle completely (idle) and use pitch and roll corrections to gently land the UA. After landing turn off the UA.</a:t>
            </a:r>
          </a:p>
          <a:p>
            <a:pPr>
              <a:lnSpc>
                <a:spcPct val="100000"/>
              </a:lnSpc>
            </a:pPr>
            <a:endParaRPr lang="en-GB" sz="1600" dirty="0"/>
          </a:p>
        </p:txBody>
      </p:sp>
      <p:sp>
        <p:nvSpPr>
          <p:cNvPr id="3" name="Footer Placeholder 2">
            <a:extLst>
              <a:ext uri="{FF2B5EF4-FFF2-40B4-BE49-F238E27FC236}">
                <a16:creationId xmlns:a16="http://schemas.microsoft.com/office/drawing/2014/main" id="{D9A1666F-7268-A2EB-E6E9-555414831069}"/>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C0D2EC9D-961E-638F-8A0C-42012FE7DB0F}"/>
              </a:ext>
            </a:extLst>
          </p:cNvPr>
          <p:cNvSpPr>
            <a:spLocks noGrp="1"/>
          </p:cNvSpPr>
          <p:nvPr>
            <p:ph type="title"/>
          </p:nvPr>
        </p:nvSpPr>
        <p:spPr/>
        <p:txBody>
          <a:bodyPr/>
          <a:lstStyle/>
          <a:p>
            <a:r>
              <a:rPr lang="en-GB" dirty="0"/>
              <a:t>landing</a:t>
            </a:r>
          </a:p>
        </p:txBody>
      </p:sp>
    </p:spTree>
    <p:extLst>
      <p:ext uri="{BB962C8B-B14F-4D97-AF65-F5344CB8AC3E}">
        <p14:creationId xmlns:p14="http://schemas.microsoft.com/office/powerpoint/2010/main" val="3442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A982-6558-B86A-10AB-F592663DD2B8}"/>
              </a:ext>
            </a:extLst>
          </p:cNvPr>
          <p:cNvSpPr>
            <a:spLocks noGrp="1"/>
          </p:cNvSpPr>
          <p:nvPr>
            <p:ph type="title"/>
          </p:nvPr>
        </p:nvSpPr>
        <p:spPr/>
        <p:txBody>
          <a:bodyPr/>
          <a:lstStyle/>
          <a:p>
            <a:r>
              <a:rPr lang="en-GB" dirty="0"/>
              <a:t>Laws of motion</a:t>
            </a:r>
          </a:p>
        </p:txBody>
      </p:sp>
      <p:sp>
        <p:nvSpPr>
          <p:cNvPr id="3" name="Content Placeholder 2">
            <a:extLst>
              <a:ext uri="{FF2B5EF4-FFF2-40B4-BE49-F238E27FC236}">
                <a16:creationId xmlns:a16="http://schemas.microsoft.com/office/drawing/2014/main" id="{11358B3F-C34E-5DBA-E8ED-5CFD434AA88F}"/>
              </a:ext>
            </a:extLst>
          </p:cNvPr>
          <p:cNvSpPr>
            <a:spLocks noGrp="1"/>
          </p:cNvSpPr>
          <p:nvPr>
            <p:ph idx="1"/>
          </p:nvPr>
        </p:nvSpPr>
        <p:spPr/>
        <p:txBody>
          <a:bodyPr/>
          <a:lstStyle/>
          <a:p>
            <a:pPr>
              <a:lnSpc>
                <a:spcPct val="100000"/>
              </a:lnSpc>
            </a:pPr>
            <a:r>
              <a:rPr lang="en-US" sz="1400" dirty="0"/>
              <a:t>Newton's 1st Law (Law of Inertia): Every object in a state of uniform motion tends to remain in that state of motion unless an external force is applied to it.</a:t>
            </a:r>
          </a:p>
          <a:p>
            <a:pPr>
              <a:lnSpc>
                <a:spcPct val="100000"/>
              </a:lnSpc>
            </a:pPr>
            <a:r>
              <a:rPr lang="en-US" sz="1400" dirty="0"/>
              <a:t>Newton's 2nd Law (Law of Acceleration): The acceleration of an object as produced by a force is directly proportional to the magnitude of the force, in the same direction as the force, and inversely proportional to the mass of the object.</a:t>
            </a:r>
          </a:p>
          <a:p>
            <a:pPr>
              <a:lnSpc>
                <a:spcPct val="100000"/>
              </a:lnSpc>
            </a:pPr>
            <a:r>
              <a:rPr lang="en-US" sz="1400" dirty="0"/>
              <a:t>Newton's 3rd Law (Law of Action and Reaction): For every action there is an equal and opposite reaction.</a:t>
            </a:r>
          </a:p>
          <a:p>
            <a:pPr>
              <a:lnSpc>
                <a:spcPct val="100000"/>
              </a:lnSpc>
            </a:pPr>
            <a:r>
              <a:rPr lang="en-US" sz="1400" dirty="0"/>
              <a:t>Bernoulli's principle (fluid dynamics): An increase in the speed of a fluid occurs simultaneously with a decrease in pressure.</a:t>
            </a:r>
          </a:p>
          <a:p>
            <a:pPr>
              <a:lnSpc>
                <a:spcPct val="100000"/>
              </a:lnSpc>
            </a:pPr>
            <a:r>
              <a:rPr lang="en-US" sz="1400" dirty="0"/>
              <a:t>Torque: Torque is the rotational force of an object moving around an axis. This is highly relevant in aircraft motors as they produce rotational energy and, due to Newton’s 3rd law, also reaction energy. It is this reaction energy which means you need a tail rotor (anti-torque rotor) on a helicopter.</a:t>
            </a:r>
          </a:p>
          <a:p>
            <a:pPr>
              <a:lnSpc>
                <a:spcPct val="100000"/>
              </a:lnSpc>
            </a:pPr>
            <a:endParaRPr lang="en-GB" sz="1400" dirty="0"/>
          </a:p>
        </p:txBody>
      </p:sp>
    </p:spTree>
    <p:extLst>
      <p:ext uri="{BB962C8B-B14F-4D97-AF65-F5344CB8AC3E}">
        <p14:creationId xmlns:p14="http://schemas.microsoft.com/office/powerpoint/2010/main" val="202161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0E813-5972-1ADE-10DC-1D3890C35F44}"/>
              </a:ext>
            </a:extLst>
          </p:cNvPr>
          <p:cNvSpPr>
            <a:spLocks noGrp="1"/>
          </p:cNvSpPr>
          <p:nvPr>
            <p:ph idx="1"/>
          </p:nvPr>
        </p:nvSpPr>
        <p:spPr/>
        <p:txBody>
          <a:bodyPr/>
          <a:lstStyle/>
          <a:p>
            <a:pPr marL="0" indent="0">
              <a:lnSpc>
                <a:spcPct val="100000"/>
              </a:lnSpc>
              <a:buNone/>
            </a:pPr>
            <a:r>
              <a:rPr lang="en-GB" sz="1600" dirty="0"/>
              <a:t>This is what happens if the UA loses signal: Usually RTH, landing on spot, hover for quadcopters and loiter for fixed wings</a:t>
            </a:r>
          </a:p>
          <a:p>
            <a:pPr>
              <a:lnSpc>
                <a:spcPct val="100000"/>
              </a:lnSpc>
            </a:pPr>
            <a:r>
              <a:rPr lang="en-GB" sz="1600" dirty="0"/>
              <a:t>RTH: triggered automatically or on purpose: climbs (set it before the flight – 15 to 20 m higher) then moves to home and descend. Descending spot is the take-off or manual.</a:t>
            </a:r>
          </a:p>
          <a:p>
            <a:pPr>
              <a:lnSpc>
                <a:spcPct val="100000"/>
              </a:lnSpc>
            </a:pPr>
            <a:r>
              <a:rPr lang="en-GB" sz="1600" dirty="0"/>
              <a:t>Direct landing: best option when indoors, using the VPS. Sometimes the drone does it if safety was overpassed (gusts)</a:t>
            </a:r>
          </a:p>
          <a:p>
            <a:pPr>
              <a:lnSpc>
                <a:spcPct val="100000"/>
              </a:lnSpc>
            </a:pPr>
            <a:r>
              <a:rPr lang="en-GB" sz="1600" dirty="0"/>
              <a:t>Hover: Stays in the air till battery is 15% and then it lands</a:t>
            </a:r>
          </a:p>
          <a:p>
            <a:pPr>
              <a:lnSpc>
                <a:spcPct val="100000"/>
              </a:lnSpc>
            </a:pPr>
            <a:r>
              <a:rPr lang="en-GB" sz="1600" dirty="0"/>
              <a:t>Loiter: circling around over a place, till connection is restated otherwise it lands dur to low battery</a:t>
            </a:r>
          </a:p>
        </p:txBody>
      </p:sp>
      <p:sp>
        <p:nvSpPr>
          <p:cNvPr id="4" name="Title 3">
            <a:extLst>
              <a:ext uri="{FF2B5EF4-FFF2-40B4-BE49-F238E27FC236}">
                <a16:creationId xmlns:a16="http://schemas.microsoft.com/office/drawing/2014/main" id="{55C174D1-E49A-83D8-DC53-6FDDB3DA64C8}"/>
              </a:ext>
            </a:extLst>
          </p:cNvPr>
          <p:cNvSpPr>
            <a:spLocks noGrp="1"/>
          </p:cNvSpPr>
          <p:nvPr>
            <p:ph type="title"/>
          </p:nvPr>
        </p:nvSpPr>
        <p:spPr/>
        <p:txBody>
          <a:bodyPr/>
          <a:lstStyle/>
          <a:p>
            <a:r>
              <a:rPr lang="en-GB" dirty="0"/>
              <a:t>Safety features: Failsafe</a:t>
            </a:r>
          </a:p>
        </p:txBody>
      </p:sp>
    </p:spTree>
    <p:extLst>
      <p:ext uri="{BB962C8B-B14F-4D97-AF65-F5344CB8AC3E}">
        <p14:creationId xmlns:p14="http://schemas.microsoft.com/office/powerpoint/2010/main" val="226121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A99079-E1DA-131D-963E-FF40648D8A7A}"/>
              </a:ext>
            </a:extLst>
          </p:cNvPr>
          <p:cNvSpPr>
            <a:spLocks noGrp="1"/>
          </p:cNvSpPr>
          <p:nvPr>
            <p:ph idx="1"/>
          </p:nvPr>
        </p:nvSpPr>
        <p:spPr/>
        <p:txBody>
          <a:bodyPr/>
          <a:lstStyle/>
          <a:p>
            <a:r>
              <a:rPr lang="en-US" dirty="0"/>
              <a:t>The addition of a proximity sensor gives the UA more functionality and makes it safer to fly. The most common proximity sensors are ultrasonic. These sensors work best over hard surfaces like concrete. Over surfaces such as grass the signal can be absorbed and the proximity sensor will be less effective.</a:t>
            </a:r>
          </a:p>
          <a:p>
            <a:r>
              <a:rPr lang="en-US" dirty="0"/>
              <a:t>These sensors are used most to measure distance to the ground, which can be useful when taking off and landing. They are also used to detect obstacles around the UA.</a:t>
            </a:r>
          </a:p>
          <a:p>
            <a:pPr marL="0" indent="0">
              <a:buNone/>
            </a:pPr>
            <a:endParaRPr lang="en-GB" dirty="0"/>
          </a:p>
        </p:txBody>
      </p:sp>
      <p:sp>
        <p:nvSpPr>
          <p:cNvPr id="3" name="Footer Placeholder 2">
            <a:extLst>
              <a:ext uri="{FF2B5EF4-FFF2-40B4-BE49-F238E27FC236}">
                <a16:creationId xmlns:a16="http://schemas.microsoft.com/office/drawing/2014/main" id="{DA31936D-C696-5F9F-6C92-072932B5C942}"/>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F1C3A238-6F31-44D4-4D87-B68F0191A95A}"/>
              </a:ext>
            </a:extLst>
          </p:cNvPr>
          <p:cNvSpPr>
            <a:spLocks noGrp="1"/>
          </p:cNvSpPr>
          <p:nvPr>
            <p:ph type="title"/>
          </p:nvPr>
        </p:nvSpPr>
        <p:spPr/>
        <p:txBody>
          <a:bodyPr/>
          <a:lstStyle/>
          <a:p>
            <a:r>
              <a:rPr lang="en-GB" dirty="0"/>
              <a:t>Proximity sensor</a:t>
            </a:r>
          </a:p>
        </p:txBody>
      </p:sp>
    </p:spTree>
    <p:extLst>
      <p:ext uri="{BB962C8B-B14F-4D97-AF65-F5344CB8AC3E}">
        <p14:creationId xmlns:p14="http://schemas.microsoft.com/office/powerpoint/2010/main" val="353460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A2AF94-D21F-DCBE-8235-D059AC877E09}"/>
              </a:ext>
            </a:extLst>
          </p:cNvPr>
          <p:cNvSpPr>
            <a:spLocks noGrp="1"/>
          </p:cNvSpPr>
          <p:nvPr>
            <p:ph idx="1"/>
          </p:nvPr>
        </p:nvSpPr>
        <p:spPr/>
        <p:txBody>
          <a:bodyPr/>
          <a:lstStyle/>
          <a:p>
            <a:r>
              <a:rPr lang="en-US" dirty="0"/>
              <a:t>Based on GNSS information received by the UA certain areas such as no-fly zones can be activated and prevent the UA from taking off. Geo-fencing can also be used to warn the pilot when flying close to sensitive areas for example, or cause the UA to land.</a:t>
            </a:r>
          </a:p>
          <a:p>
            <a:r>
              <a:rPr lang="en-US" dirty="0"/>
              <a:t>No-fly zones databases are updated regularly, so make sure to be familiar with the UAS user manual and how to update these zones for your UAS. Usually, the software automatically checks for updates and warns you when the system is outdated, but you can usually update manually via the settings menu on the UAS.</a:t>
            </a:r>
          </a:p>
          <a:p>
            <a:endParaRPr lang="en-GB" dirty="0"/>
          </a:p>
        </p:txBody>
      </p:sp>
      <p:sp>
        <p:nvSpPr>
          <p:cNvPr id="4" name="Title 3">
            <a:extLst>
              <a:ext uri="{FF2B5EF4-FFF2-40B4-BE49-F238E27FC236}">
                <a16:creationId xmlns:a16="http://schemas.microsoft.com/office/drawing/2014/main" id="{C1151D68-3B24-1F05-0E28-0046FFF82CFA}"/>
              </a:ext>
            </a:extLst>
          </p:cNvPr>
          <p:cNvSpPr>
            <a:spLocks noGrp="1"/>
          </p:cNvSpPr>
          <p:nvPr>
            <p:ph type="title"/>
          </p:nvPr>
        </p:nvSpPr>
        <p:spPr/>
        <p:txBody>
          <a:bodyPr/>
          <a:lstStyle/>
          <a:p>
            <a:r>
              <a:rPr lang="en-GB" dirty="0"/>
              <a:t>Geofencing (important)</a:t>
            </a:r>
          </a:p>
        </p:txBody>
      </p:sp>
    </p:spTree>
    <p:extLst>
      <p:ext uri="{BB962C8B-B14F-4D97-AF65-F5344CB8AC3E}">
        <p14:creationId xmlns:p14="http://schemas.microsoft.com/office/powerpoint/2010/main" val="1744213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F7469-954D-D373-1B8F-BF125B9FED23}"/>
              </a:ext>
            </a:extLst>
          </p:cNvPr>
          <p:cNvSpPr>
            <a:spLocks noGrp="1"/>
          </p:cNvSpPr>
          <p:nvPr>
            <p:ph idx="1"/>
          </p:nvPr>
        </p:nvSpPr>
        <p:spPr/>
        <p:txBody>
          <a:bodyPr/>
          <a:lstStyle/>
          <a:p>
            <a:r>
              <a:rPr lang="en-US" dirty="0"/>
              <a:t>Much like geo-fencing, maximum height and distance limits can (MUST) usually be set up on the UA. </a:t>
            </a:r>
          </a:p>
          <a:p>
            <a:r>
              <a:rPr lang="en-US" dirty="0"/>
              <a:t>Refer to the UAS user manual when setting these limitations, usually done via the settings menu on the UAS. </a:t>
            </a:r>
            <a:r>
              <a:rPr lang="en-US" b="1" dirty="0"/>
              <a:t>120 m should be the standard maximum height for all flights</a:t>
            </a:r>
            <a:r>
              <a:rPr lang="en-US" dirty="0"/>
              <a:t>, but sometimes setting a lower height is safer if you are expecting other airspace users for example.</a:t>
            </a:r>
            <a:endParaRPr lang="en-GB" dirty="0"/>
          </a:p>
        </p:txBody>
      </p:sp>
      <p:sp>
        <p:nvSpPr>
          <p:cNvPr id="3" name="Footer Placeholder 2">
            <a:extLst>
              <a:ext uri="{FF2B5EF4-FFF2-40B4-BE49-F238E27FC236}">
                <a16:creationId xmlns:a16="http://schemas.microsoft.com/office/drawing/2014/main" id="{032DB5E5-658E-2297-787B-C35409773D77}"/>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CB6E1005-AAF5-D580-1E84-2F6D6AB8E189}"/>
              </a:ext>
            </a:extLst>
          </p:cNvPr>
          <p:cNvSpPr>
            <a:spLocks noGrp="1"/>
          </p:cNvSpPr>
          <p:nvPr>
            <p:ph type="title"/>
          </p:nvPr>
        </p:nvSpPr>
        <p:spPr/>
        <p:txBody>
          <a:bodyPr/>
          <a:lstStyle/>
          <a:p>
            <a:r>
              <a:rPr lang="en-GB" dirty="0"/>
              <a:t>Height and distance limit</a:t>
            </a:r>
          </a:p>
        </p:txBody>
      </p:sp>
    </p:spTree>
    <p:extLst>
      <p:ext uri="{BB962C8B-B14F-4D97-AF65-F5344CB8AC3E}">
        <p14:creationId xmlns:p14="http://schemas.microsoft.com/office/powerpoint/2010/main" val="385328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ECD48C-95C8-7E58-C919-06C74D391C67}"/>
              </a:ext>
            </a:extLst>
          </p:cNvPr>
          <p:cNvSpPr>
            <a:spLocks noGrp="1"/>
          </p:cNvSpPr>
          <p:nvPr>
            <p:ph idx="1"/>
          </p:nvPr>
        </p:nvSpPr>
        <p:spPr/>
        <p:txBody>
          <a:bodyPr/>
          <a:lstStyle/>
          <a:p>
            <a:pPr marL="0" indent="0">
              <a:buNone/>
            </a:pPr>
            <a:r>
              <a:rPr lang="en-US" dirty="0"/>
              <a:t>Some of the current generation of UAs already integrate detect and avoid systems . They can detect objects and limit or stop their movement to prevent collisions. </a:t>
            </a:r>
          </a:p>
          <a:p>
            <a:pPr marL="0" indent="0">
              <a:buNone/>
            </a:pPr>
            <a:r>
              <a:rPr lang="en-US" dirty="0"/>
              <a:t>These techniques will be further developed so UAs will be able to detect other aircraft and </a:t>
            </a:r>
            <a:r>
              <a:rPr lang="en-US" dirty="0" err="1"/>
              <a:t>manoeuvre</a:t>
            </a:r>
            <a:r>
              <a:rPr lang="en-US" dirty="0"/>
              <a:t> automatically to avoid one another</a:t>
            </a:r>
            <a:endParaRPr lang="en-GB" dirty="0"/>
          </a:p>
        </p:txBody>
      </p:sp>
      <p:sp>
        <p:nvSpPr>
          <p:cNvPr id="3" name="Footer Placeholder 2">
            <a:extLst>
              <a:ext uri="{FF2B5EF4-FFF2-40B4-BE49-F238E27FC236}">
                <a16:creationId xmlns:a16="http://schemas.microsoft.com/office/drawing/2014/main" id="{BCD44444-4228-525B-4989-D441DADD2A61}"/>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6E406141-A262-6EA8-1D9D-0BC0BFD1E073}"/>
              </a:ext>
            </a:extLst>
          </p:cNvPr>
          <p:cNvSpPr>
            <a:spLocks noGrp="1"/>
          </p:cNvSpPr>
          <p:nvPr>
            <p:ph type="title"/>
          </p:nvPr>
        </p:nvSpPr>
        <p:spPr/>
        <p:txBody>
          <a:bodyPr/>
          <a:lstStyle/>
          <a:p>
            <a:r>
              <a:rPr lang="en-GB" dirty="0"/>
              <a:t>Detect and avoid systems</a:t>
            </a:r>
          </a:p>
        </p:txBody>
      </p:sp>
    </p:spTree>
    <p:extLst>
      <p:ext uri="{BB962C8B-B14F-4D97-AF65-F5344CB8AC3E}">
        <p14:creationId xmlns:p14="http://schemas.microsoft.com/office/powerpoint/2010/main" val="129771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30FBE-E173-20D0-AE2C-21AD247E39C7}"/>
              </a:ext>
            </a:extLst>
          </p:cNvPr>
          <p:cNvSpPr>
            <a:spLocks noGrp="1"/>
          </p:cNvSpPr>
          <p:nvPr>
            <p:ph idx="1"/>
          </p:nvPr>
        </p:nvSpPr>
        <p:spPr/>
        <p:txBody>
          <a:bodyPr/>
          <a:lstStyle/>
          <a:p>
            <a:r>
              <a:rPr lang="en-US" dirty="0"/>
              <a:t>These are electronic system that transmit information about the UA such as a registration number or operator details. This information can be used by the authorities to identify whether the UA is allowed to fly in a certain area or not. </a:t>
            </a:r>
          </a:p>
          <a:p>
            <a:r>
              <a:rPr lang="en-US" dirty="0"/>
              <a:t>This remote ID should be updated when necessary to display the correct information, and should be updated in accordance with the UAS user manual, usually down via the settings menu on the UAS.</a:t>
            </a:r>
            <a:endParaRPr lang="en-GB" dirty="0"/>
          </a:p>
        </p:txBody>
      </p:sp>
      <p:sp>
        <p:nvSpPr>
          <p:cNvPr id="3" name="Footer Placeholder 2">
            <a:extLst>
              <a:ext uri="{FF2B5EF4-FFF2-40B4-BE49-F238E27FC236}">
                <a16:creationId xmlns:a16="http://schemas.microsoft.com/office/drawing/2014/main" id="{B0635827-1F16-0390-D1E6-C083638A0708}"/>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308B8DE4-8BE7-F8ED-3C71-558907D76504}"/>
              </a:ext>
            </a:extLst>
          </p:cNvPr>
          <p:cNvSpPr>
            <a:spLocks noGrp="1"/>
          </p:cNvSpPr>
          <p:nvPr>
            <p:ph type="title"/>
          </p:nvPr>
        </p:nvSpPr>
        <p:spPr/>
        <p:txBody>
          <a:bodyPr/>
          <a:lstStyle/>
          <a:p>
            <a:r>
              <a:rPr lang="en-GB" dirty="0"/>
              <a:t>Remote identification systems</a:t>
            </a:r>
          </a:p>
        </p:txBody>
      </p:sp>
    </p:spTree>
    <p:extLst>
      <p:ext uri="{BB962C8B-B14F-4D97-AF65-F5344CB8AC3E}">
        <p14:creationId xmlns:p14="http://schemas.microsoft.com/office/powerpoint/2010/main" val="220420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D1EAA2-4438-256F-86D2-C630E2389986}"/>
              </a:ext>
            </a:extLst>
          </p:cNvPr>
          <p:cNvSpPr>
            <a:spLocks noGrp="1"/>
          </p:cNvSpPr>
          <p:nvPr>
            <p:ph idx="1"/>
          </p:nvPr>
        </p:nvSpPr>
        <p:spPr/>
        <p:txBody>
          <a:bodyPr/>
          <a:lstStyle/>
          <a:p>
            <a:pPr marL="0" indent="0">
              <a:lnSpc>
                <a:spcPct val="100000"/>
              </a:lnSpc>
              <a:buNone/>
            </a:pPr>
            <a:r>
              <a:rPr lang="en-US" sz="1400" dirty="0"/>
              <a:t>Most UAs today use a status LED (light) mounted on the UA which can change </a:t>
            </a:r>
            <a:r>
              <a:rPr lang="en-US" sz="1400" dirty="0" err="1"/>
              <a:t>colour</a:t>
            </a:r>
            <a:r>
              <a:rPr lang="en-US" sz="1400" dirty="0"/>
              <a:t> and flash in different ways to communicate important information to the pilot. It is also possible to have warning indicators on the pilot’s controller or ground station, often using a buzzer instead of a light so the pilot doesn’t need to take their eyes off the UA. </a:t>
            </a:r>
          </a:p>
          <a:p>
            <a:pPr marL="0" indent="0">
              <a:lnSpc>
                <a:spcPct val="100000"/>
              </a:lnSpc>
              <a:buNone/>
            </a:pPr>
            <a:r>
              <a:rPr lang="en-US" sz="1400" dirty="0"/>
              <a:t>The most used functions of warning indicators include:</a:t>
            </a:r>
          </a:p>
          <a:p>
            <a:pPr>
              <a:lnSpc>
                <a:spcPct val="100000"/>
              </a:lnSpc>
            </a:pPr>
            <a:r>
              <a:rPr lang="en-US" sz="1400" dirty="0"/>
              <a:t>Battery level</a:t>
            </a:r>
          </a:p>
          <a:p>
            <a:pPr>
              <a:lnSpc>
                <a:spcPct val="100000"/>
              </a:lnSpc>
            </a:pPr>
            <a:r>
              <a:rPr lang="en-US" sz="1400" dirty="0"/>
              <a:t>GNSS signal strength</a:t>
            </a:r>
          </a:p>
          <a:p>
            <a:pPr>
              <a:lnSpc>
                <a:spcPct val="100000"/>
              </a:lnSpc>
            </a:pPr>
            <a:r>
              <a:rPr lang="en-US" sz="1400" dirty="0"/>
              <a:t>Control signal strength (RSSI)</a:t>
            </a:r>
          </a:p>
          <a:p>
            <a:pPr>
              <a:lnSpc>
                <a:spcPct val="100000"/>
              </a:lnSpc>
            </a:pPr>
            <a:r>
              <a:rPr lang="en-US" sz="1400" dirty="0"/>
              <a:t>Flight mode</a:t>
            </a:r>
          </a:p>
          <a:p>
            <a:pPr>
              <a:lnSpc>
                <a:spcPct val="100000"/>
              </a:lnSpc>
            </a:pPr>
            <a:r>
              <a:rPr lang="en-US" sz="1400" dirty="0"/>
              <a:t>Failsafe</a:t>
            </a:r>
          </a:p>
          <a:p>
            <a:pPr>
              <a:lnSpc>
                <a:spcPct val="100000"/>
              </a:lnSpc>
            </a:pPr>
            <a:r>
              <a:rPr lang="en-US" sz="1400" dirty="0"/>
              <a:t>Distance from the pilot</a:t>
            </a:r>
          </a:p>
          <a:p>
            <a:pPr>
              <a:lnSpc>
                <a:spcPct val="100000"/>
              </a:lnSpc>
            </a:pPr>
            <a:r>
              <a:rPr lang="en-US" sz="1400" dirty="0"/>
              <a:t>Speed</a:t>
            </a:r>
          </a:p>
          <a:p>
            <a:pPr>
              <a:lnSpc>
                <a:spcPct val="100000"/>
              </a:lnSpc>
            </a:pPr>
            <a:endParaRPr lang="en-GB" sz="1400" dirty="0"/>
          </a:p>
        </p:txBody>
      </p:sp>
      <p:sp>
        <p:nvSpPr>
          <p:cNvPr id="4" name="Title 3">
            <a:extLst>
              <a:ext uri="{FF2B5EF4-FFF2-40B4-BE49-F238E27FC236}">
                <a16:creationId xmlns:a16="http://schemas.microsoft.com/office/drawing/2014/main" id="{29DD0054-7987-9693-8F2A-9BF4122C52DA}"/>
              </a:ext>
            </a:extLst>
          </p:cNvPr>
          <p:cNvSpPr>
            <a:spLocks noGrp="1"/>
          </p:cNvSpPr>
          <p:nvPr>
            <p:ph type="title"/>
          </p:nvPr>
        </p:nvSpPr>
        <p:spPr/>
        <p:txBody>
          <a:bodyPr/>
          <a:lstStyle/>
          <a:p>
            <a:r>
              <a:rPr lang="en-GB" dirty="0"/>
              <a:t>Warning indicators</a:t>
            </a:r>
          </a:p>
        </p:txBody>
      </p:sp>
      <p:pic>
        <p:nvPicPr>
          <p:cNvPr id="5" name="Picture 4">
            <a:extLst>
              <a:ext uri="{FF2B5EF4-FFF2-40B4-BE49-F238E27FC236}">
                <a16:creationId xmlns:a16="http://schemas.microsoft.com/office/drawing/2014/main" id="{60D312C4-5F63-01F6-A587-8BAAF8AD4C96}"/>
              </a:ext>
            </a:extLst>
          </p:cNvPr>
          <p:cNvPicPr>
            <a:picLocks noChangeAspect="1"/>
          </p:cNvPicPr>
          <p:nvPr/>
        </p:nvPicPr>
        <p:blipFill>
          <a:blip r:embed="rId2"/>
          <a:stretch>
            <a:fillRect/>
          </a:stretch>
        </p:blipFill>
        <p:spPr>
          <a:xfrm>
            <a:off x="4788024" y="2499742"/>
            <a:ext cx="3521710" cy="1859280"/>
          </a:xfrm>
          <a:prstGeom prst="rect">
            <a:avLst/>
          </a:prstGeom>
        </p:spPr>
      </p:pic>
    </p:spTree>
    <p:extLst>
      <p:ext uri="{BB962C8B-B14F-4D97-AF65-F5344CB8AC3E}">
        <p14:creationId xmlns:p14="http://schemas.microsoft.com/office/powerpoint/2010/main" val="293406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BEE6A4-61AC-CF9D-1E5E-D12E1361D9CB}"/>
              </a:ext>
            </a:extLst>
          </p:cNvPr>
          <p:cNvSpPr>
            <a:spLocks noGrp="1"/>
          </p:cNvSpPr>
          <p:nvPr>
            <p:ph idx="1"/>
          </p:nvPr>
        </p:nvSpPr>
        <p:spPr/>
        <p:txBody>
          <a:bodyPr/>
          <a:lstStyle/>
          <a:p>
            <a:r>
              <a:rPr lang="en-US" dirty="0"/>
              <a:t>Before and after every flight you must do a quick check of the UA: can you see any damage, are all components secure, is the battery connected correctly, is there any damage to the propellers, etc.?</a:t>
            </a:r>
          </a:p>
          <a:p>
            <a:r>
              <a:rPr lang="en-US" dirty="0"/>
              <a:t>If the UA has a removable payload, it is especially important to check that it is secured correctly. If the payload were to come loose during flight, it could seriously affect the stability of the UA (CG) or injure people on the ground.</a:t>
            </a:r>
          </a:p>
          <a:p>
            <a:r>
              <a:rPr lang="en-US" dirty="0"/>
              <a:t>Alteration of the payload may (will) cause a change in the position of the center of gravity, with flying consequences.</a:t>
            </a:r>
          </a:p>
          <a:p>
            <a:endParaRPr lang="en-GB" dirty="0"/>
          </a:p>
        </p:txBody>
      </p:sp>
      <p:sp>
        <p:nvSpPr>
          <p:cNvPr id="4" name="Title 3">
            <a:extLst>
              <a:ext uri="{FF2B5EF4-FFF2-40B4-BE49-F238E27FC236}">
                <a16:creationId xmlns:a16="http://schemas.microsoft.com/office/drawing/2014/main" id="{2E91B2F6-C9ED-88F9-B014-1874CC98D6C8}"/>
              </a:ext>
            </a:extLst>
          </p:cNvPr>
          <p:cNvSpPr>
            <a:spLocks noGrp="1"/>
          </p:cNvSpPr>
          <p:nvPr>
            <p:ph type="title"/>
          </p:nvPr>
        </p:nvSpPr>
        <p:spPr/>
        <p:txBody>
          <a:bodyPr/>
          <a:lstStyle/>
          <a:p>
            <a:r>
              <a:rPr lang="en-GB"/>
              <a:t>Safety considerations: Payload</a:t>
            </a:r>
            <a:endParaRPr lang="en-GB" dirty="0"/>
          </a:p>
        </p:txBody>
      </p:sp>
    </p:spTree>
    <p:extLst>
      <p:ext uri="{BB962C8B-B14F-4D97-AF65-F5344CB8AC3E}">
        <p14:creationId xmlns:p14="http://schemas.microsoft.com/office/powerpoint/2010/main" val="347251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493D59-3569-E618-7658-5F68610039B0}"/>
              </a:ext>
            </a:extLst>
          </p:cNvPr>
          <p:cNvSpPr>
            <a:spLocks noGrp="1"/>
          </p:cNvSpPr>
          <p:nvPr>
            <p:ph idx="1"/>
          </p:nvPr>
        </p:nvSpPr>
        <p:spPr/>
        <p:txBody>
          <a:bodyPr/>
          <a:lstStyle/>
          <a:p>
            <a:pPr marL="0" indent="0">
              <a:buNone/>
            </a:pPr>
            <a:r>
              <a:rPr lang="en-US" dirty="0"/>
              <a:t>MAXIMUM PRECAUTION</a:t>
            </a:r>
          </a:p>
          <a:p>
            <a:r>
              <a:rPr lang="en-US" dirty="0"/>
              <a:t>UA propellers are usually made from carbon </a:t>
            </a:r>
            <a:r>
              <a:rPr lang="en-US" dirty="0" err="1"/>
              <a:t>fibre</a:t>
            </a:r>
            <a:r>
              <a:rPr lang="en-US" dirty="0"/>
              <a:t>, plastic or from wood. The edges can be sharp and when spinning fast can cause serious injuries. There have been reported cases of deep wounds or permanent damage to the eyes.</a:t>
            </a:r>
            <a:endParaRPr lang="en-GB" dirty="0"/>
          </a:p>
        </p:txBody>
      </p:sp>
      <p:sp>
        <p:nvSpPr>
          <p:cNvPr id="4" name="Title 3">
            <a:extLst>
              <a:ext uri="{FF2B5EF4-FFF2-40B4-BE49-F238E27FC236}">
                <a16:creationId xmlns:a16="http://schemas.microsoft.com/office/drawing/2014/main" id="{F3368A82-FA3F-022A-A921-1C925A60F170}"/>
              </a:ext>
            </a:extLst>
          </p:cNvPr>
          <p:cNvSpPr>
            <a:spLocks noGrp="1"/>
          </p:cNvSpPr>
          <p:nvPr>
            <p:ph type="title"/>
          </p:nvPr>
        </p:nvSpPr>
        <p:spPr/>
        <p:txBody>
          <a:bodyPr/>
          <a:lstStyle/>
          <a:p>
            <a:r>
              <a:rPr lang="en-GB" dirty="0"/>
              <a:t>Danger of spinning propellers</a:t>
            </a:r>
          </a:p>
        </p:txBody>
      </p:sp>
    </p:spTree>
    <p:extLst>
      <p:ext uri="{BB962C8B-B14F-4D97-AF65-F5344CB8AC3E}">
        <p14:creationId xmlns:p14="http://schemas.microsoft.com/office/powerpoint/2010/main" val="1735256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130CC9-0602-6BEF-3F1D-B41123B34663}"/>
              </a:ext>
            </a:extLst>
          </p:cNvPr>
          <p:cNvSpPr>
            <a:spLocks noGrp="1"/>
          </p:cNvSpPr>
          <p:nvPr>
            <p:ph idx="1"/>
          </p:nvPr>
        </p:nvSpPr>
        <p:spPr/>
        <p:txBody>
          <a:bodyPr/>
          <a:lstStyle/>
          <a:p>
            <a:pPr marL="0" indent="0">
              <a:buNone/>
            </a:pPr>
            <a:r>
              <a:rPr lang="en-US" dirty="0"/>
              <a:t>Most UAs use Lithium batteries. This is because they can store large amounts of energy, are lightweight, and are able to discharge very quickly without being damaged.</a:t>
            </a:r>
          </a:p>
          <a:p>
            <a:pPr marL="0" indent="0">
              <a:buNone/>
            </a:pPr>
            <a:endParaRPr lang="en-US" dirty="0"/>
          </a:p>
          <a:p>
            <a:pPr marL="0" indent="0">
              <a:buNone/>
            </a:pPr>
            <a:r>
              <a:rPr lang="en-US" dirty="0"/>
              <a:t>The downside to these kinds of batteries is that they can catch fire or even explode if handled incorrectly. If a lithium battery is damaged (by dropping, a hard landing, etc.) it is safest to stay away from it for at least half an hour. After that you can carefully investigate how serious the damage is.</a:t>
            </a:r>
          </a:p>
          <a:p>
            <a:pPr marL="0" indent="0">
              <a:buNone/>
            </a:pPr>
            <a:endParaRPr lang="en-GB" dirty="0"/>
          </a:p>
        </p:txBody>
      </p:sp>
      <p:sp>
        <p:nvSpPr>
          <p:cNvPr id="4" name="Title 3">
            <a:extLst>
              <a:ext uri="{FF2B5EF4-FFF2-40B4-BE49-F238E27FC236}">
                <a16:creationId xmlns:a16="http://schemas.microsoft.com/office/drawing/2014/main" id="{3972BFE7-CEB9-BCA6-7757-FB328ADC3ECA}"/>
              </a:ext>
            </a:extLst>
          </p:cNvPr>
          <p:cNvSpPr>
            <a:spLocks noGrp="1"/>
          </p:cNvSpPr>
          <p:nvPr>
            <p:ph type="title"/>
          </p:nvPr>
        </p:nvSpPr>
        <p:spPr/>
        <p:txBody>
          <a:bodyPr/>
          <a:lstStyle/>
          <a:p>
            <a:r>
              <a:rPr lang="en-GB" dirty="0"/>
              <a:t>Safe handling of batteries - 1</a:t>
            </a:r>
          </a:p>
        </p:txBody>
      </p:sp>
    </p:spTree>
    <p:extLst>
      <p:ext uri="{BB962C8B-B14F-4D97-AF65-F5344CB8AC3E}">
        <p14:creationId xmlns:p14="http://schemas.microsoft.com/office/powerpoint/2010/main" val="251385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2938-6E01-71C2-B206-E45EA6246955}"/>
              </a:ext>
            </a:extLst>
          </p:cNvPr>
          <p:cNvSpPr>
            <a:spLocks noGrp="1"/>
          </p:cNvSpPr>
          <p:nvPr>
            <p:ph type="title"/>
          </p:nvPr>
        </p:nvSpPr>
        <p:spPr>
          <a:prstGeom prst="rect">
            <a:avLst/>
          </a:prstGeom>
        </p:spPr>
        <p:txBody>
          <a:bodyPr/>
          <a:lstStyle/>
          <a:p>
            <a:r>
              <a:rPr lang="en-US" dirty="0"/>
              <a:t>The four forces of flight</a:t>
            </a:r>
            <a:endParaRPr lang="en-GB" dirty="0"/>
          </a:p>
        </p:txBody>
      </p:sp>
      <p:sp>
        <p:nvSpPr>
          <p:cNvPr id="7" name="Content Placeholder 2">
            <a:extLst>
              <a:ext uri="{FF2B5EF4-FFF2-40B4-BE49-F238E27FC236}">
                <a16:creationId xmlns:a16="http://schemas.microsoft.com/office/drawing/2014/main" id="{AA006B5C-4833-CC0A-E1E8-F063D16A618D}"/>
              </a:ext>
            </a:extLst>
          </p:cNvPr>
          <p:cNvSpPr>
            <a:spLocks noGrp="1"/>
          </p:cNvSpPr>
          <p:nvPr>
            <p:ph idx="1"/>
          </p:nvPr>
        </p:nvSpPr>
        <p:spPr>
          <a:xfrm>
            <a:off x="395536" y="1131590"/>
            <a:ext cx="4572000" cy="1600199"/>
          </a:xfrm>
        </p:spPr>
        <p:txBody>
          <a:bodyPr>
            <a:normAutofit/>
          </a:bodyPr>
          <a:lstStyle/>
          <a:p>
            <a:pPr marL="0" indent="0">
              <a:buNone/>
            </a:pPr>
            <a:r>
              <a:rPr lang="en-US" dirty="0"/>
              <a:t>4 forces: vector quantity</a:t>
            </a:r>
          </a:p>
          <a:p>
            <a:r>
              <a:rPr lang="en-US" dirty="0"/>
              <a:t>Thrust &gt;&gt; drag in aircrafts</a:t>
            </a:r>
          </a:p>
          <a:p>
            <a:r>
              <a:rPr lang="en-US" dirty="0"/>
              <a:t>Lift &gt; weight </a:t>
            </a:r>
          </a:p>
          <a:p>
            <a:r>
              <a:rPr lang="en-US" dirty="0"/>
              <a:t>Thrust </a:t>
            </a:r>
            <a:r>
              <a:rPr lang="en-US" dirty="0">
                <a:sym typeface="Wingdings" panose="05000000000000000000" pitchFamily="2" charset="2"/>
              </a:rPr>
              <a:t> than weight in quadcopters</a:t>
            </a:r>
            <a:endParaRPr lang="en-US" dirty="0"/>
          </a:p>
          <a:p>
            <a:pPr marL="0" indent="0">
              <a:buNone/>
            </a:pPr>
            <a:endParaRPr lang="en-US" dirty="0"/>
          </a:p>
        </p:txBody>
      </p:sp>
      <p:pic>
        <p:nvPicPr>
          <p:cNvPr id="8" name="Picture 2" descr="Image result for forces in an aircraft">
            <a:extLst>
              <a:ext uri="{FF2B5EF4-FFF2-40B4-BE49-F238E27FC236}">
                <a16:creationId xmlns:a16="http://schemas.microsoft.com/office/drawing/2014/main" id="{896F5FFE-3043-97AF-E229-9A4DCA69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15766"/>
            <a:ext cx="274678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a:extLst>
              <a:ext uri="{FF2B5EF4-FFF2-40B4-BE49-F238E27FC236}">
                <a16:creationId xmlns:a16="http://schemas.microsoft.com/office/drawing/2014/main" id="{964C137C-3355-5EA7-9245-6045265AB4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8" t="17094" r="6128" b="14530"/>
          <a:stretch/>
        </p:blipFill>
        <p:spPr bwMode="auto">
          <a:xfrm>
            <a:off x="5868144" y="1131590"/>
            <a:ext cx="259438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forces in a quadcopter">
            <a:extLst>
              <a:ext uri="{FF2B5EF4-FFF2-40B4-BE49-F238E27FC236}">
                <a16:creationId xmlns:a16="http://schemas.microsoft.com/office/drawing/2014/main" id="{FFEEFE8D-7C1F-2381-E7D6-36BD69A4D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787774"/>
            <a:ext cx="2133600" cy="20838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598E50-1840-202C-1C23-643CF59365AA}"/>
              </a:ext>
            </a:extLst>
          </p:cNvPr>
          <p:cNvSpPr txBox="1"/>
          <p:nvPr/>
        </p:nvSpPr>
        <p:spPr>
          <a:xfrm>
            <a:off x="6781800" y="3733801"/>
            <a:ext cx="2286000" cy="1200329"/>
          </a:xfrm>
          <a:prstGeom prst="rect">
            <a:avLst/>
          </a:prstGeom>
          <a:noFill/>
        </p:spPr>
        <p:txBody>
          <a:bodyPr wrap="square" rtlCol="0">
            <a:spAutoFit/>
          </a:bodyPr>
          <a:lstStyle/>
          <a:p>
            <a:r>
              <a:rPr lang="en-US" dirty="0"/>
              <a:t>Opposite rotation is required to compensate 3</a:t>
            </a:r>
            <a:r>
              <a:rPr lang="en-US" baseline="30000" dirty="0"/>
              <a:t>rd</a:t>
            </a:r>
            <a:r>
              <a:rPr lang="en-US" dirty="0"/>
              <a:t>  Newton law’s.</a:t>
            </a:r>
          </a:p>
        </p:txBody>
      </p:sp>
    </p:spTree>
    <p:extLst>
      <p:ext uri="{BB962C8B-B14F-4D97-AF65-F5344CB8AC3E}">
        <p14:creationId xmlns:p14="http://schemas.microsoft.com/office/powerpoint/2010/main" val="2287388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1D72-8D6F-C18E-20BF-DAA5C4483C22}"/>
              </a:ext>
            </a:extLst>
          </p:cNvPr>
          <p:cNvSpPr>
            <a:spLocks noGrp="1"/>
          </p:cNvSpPr>
          <p:nvPr>
            <p:ph idx="1"/>
          </p:nvPr>
        </p:nvSpPr>
        <p:spPr/>
        <p:txBody>
          <a:bodyPr/>
          <a:lstStyle/>
          <a:p>
            <a:pPr marL="0" indent="0">
              <a:buNone/>
            </a:pPr>
            <a:r>
              <a:rPr lang="en-US" dirty="0"/>
              <a:t>Lithium batteries are very sensitive, and must remain between specific voltages. A single lithium cell has a nominal (average) voltage of 3.7V. </a:t>
            </a:r>
          </a:p>
          <a:p>
            <a:pPr marL="0" indent="0">
              <a:buNone/>
            </a:pPr>
            <a:endParaRPr lang="en-US" dirty="0"/>
          </a:p>
          <a:p>
            <a:pPr marL="0" indent="0">
              <a:buNone/>
            </a:pPr>
            <a:r>
              <a:rPr lang="en-US" dirty="0"/>
              <a:t>It should never be charged to more than 4.2V or discharged below 3V. The minimum voltage of a LiPo is not exact. Some LiPo batteries can be discharged up to 3V safely, while others may be significantly damaged. It is therefore wise to add a safety margin. Generally, 3.5V is used as a minimum cell voltage.</a:t>
            </a:r>
            <a:endParaRPr lang="en-GB" dirty="0"/>
          </a:p>
        </p:txBody>
      </p:sp>
      <p:sp>
        <p:nvSpPr>
          <p:cNvPr id="4" name="Title 3">
            <a:extLst>
              <a:ext uri="{FF2B5EF4-FFF2-40B4-BE49-F238E27FC236}">
                <a16:creationId xmlns:a16="http://schemas.microsoft.com/office/drawing/2014/main" id="{DBE895C6-33E2-8ED4-5392-2B635E7EDC2B}"/>
              </a:ext>
            </a:extLst>
          </p:cNvPr>
          <p:cNvSpPr>
            <a:spLocks noGrp="1"/>
          </p:cNvSpPr>
          <p:nvPr>
            <p:ph type="title"/>
          </p:nvPr>
        </p:nvSpPr>
        <p:spPr/>
        <p:txBody>
          <a:bodyPr/>
          <a:lstStyle/>
          <a:p>
            <a:r>
              <a:rPr lang="en-GB" dirty="0"/>
              <a:t>Lithium battery voltage - 2</a:t>
            </a:r>
          </a:p>
        </p:txBody>
      </p:sp>
    </p:spTree>
    <p:extLst>
      <p:ext uri="{BB962C8B-B14F-4D97-AF65-F5344CB8AC3E}">
        <p14:creationId xmlns:p14="http://schemas.microsoft.com/office/powerpoint/2010/main" val="395927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1D72-8D6F-C18E-20BF-DAA5C4483C22}"/>
              </a:ext>
            </a:extLst>
          </p:cNvPr>
          <p:cNvSpPr>
            <a:spLocks noGrp="1"/>
          </p:cNvSpPr>
          <p:nvPr>
            <p:ph idx="1"/>
          </p:nvPr>
        </p:nvSpPr>
        <p:spPr/>
        <p:txBody>
          <a:bodyPr/>
          <a:lstStyle/>
          <a:p>
            <a:pPr marL="0" indent="0">
              <a:buNone/>
            </a:pPr>
            <a:r>
              <a:rPr lang="en-US" dirty="0"/>
              <a:t>You must always charge lithium batteries with a suitable charger and read the manuals of the batteries and the charger. Never charge batteries with a charging current higher than that advised by the manufacturer. If the charging current is too high the batteries can be damaged or ignite. </a:t>
            </a:r>
          </a:p>
          <a:p>
            <a:pPr marL="0" indent="0">
              <a:buNone/>
            </a:pPr>
            <a:endParaRPr lang="en-US" dirty="0"/>
          </a:p>
          <a:p>
            <a:pPr marL="0" indent="0">
              <a:buNone/>
            </a:pPr>
            <a:r>
              <a:rPr lang="en-US" dirty="0"/>
              <a:t>Always charge batteries at room temperature and never charge batteries which are very cold (&lt; 0°C) or hot (&gt; 45°C) to prevent damaging the batteries.</a:t>
            </a:r>
          </a:p>
        </p:txBody>
      </p:sp>
      <p:sp>
        <p:nvSpPr>
          <p:cNvPr id="4" name="Title 3">
            <a:extLst>
              <a:ext uri="{FF2B5EF4-FFF2-40B4-BE49-F238E27FC236}">
                <a16:creationId xmlns:a16="http://schemas.microsoft.com/office/drawing/2014/main" id="{DBE895C6-33E2-8ED4-5392-2B635E7EDC2B}"/>
              </a:ext>
            </a:extLst>
          </p:cNvPr>
          <p:cNvSpPr>
            <a:spLocks noGrp="1"/>
          </p:cNvSpPr>
          <p:nvPr>
            <p:ph type="title"/>
          </p:nvPr>
        </p:nvSpPr>
        <p:spPr/>
        <p:txBody>
          <a:bodyPr/>
          <a:lstStyle/>
          <a:p>
            <a:r>
              <a:rPr lang="en-GB" dirty="0"/>
              <a:t>Charging lithium batteries - 3</a:t>
            </a:r>
          </a:p>
        </p:txBody>
      </p:sp>
    </p:spTree>
    <p:extLst>
      <p:ext uri="{BB962C8B-B14F-4D97-AF65-F5344CB8AC3E}">
        <p14:creationId xmlns:p14="http://schemas.microsoft.com/office/powerpoint/2010/main" val="267358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1D72-8D6F-C18E-20BF-DAA5C4483C22}"/>
              </a:ext>
            </a:extLst>
          </p:cNvPr>
          <p:cNvSpPr>
            <a:spLocks noGrp="1"/>
          </p:cNvSpPr>
          <p:nvPr>
            <p:ph idx="1"/>
          </p:nvPr>
        </p:nvSpPr>
        <p:spPr>
          <a:xfrm>
            <a:off x="1043608" y="1059582"/>
            <a:ext cx="7801200" cy="3440853"/>
          </a:xfrm>
        </p:spPr>
        <p:txBody>
          <a:bodyPr/>
          <a:lstStyle/>
          <a:p>
            <a:pPr marL="0" indent="0">
              <a:lnSpc>
                <a:spcPct val="100000"/>
              </a:lnSpc>
              <a:buNone/>
            </a:pPr>
            <a:r>
              <a:rPr lang="en-US" sz="1600" dirty="0"/>
              <a:t>Lithium batteries should be stored in a battery bag, at room temperature, in a dry place. The storage temperature limits are given in the battery manual, and are often between -20° and +30°C.</a:t>
            </a:r>
          </a:p>
          <a:p>
            <a:pPr marL="0" indent="0">
              <a:lnSpc>
                <a:spcPct val="100000"/>
              </a:lnSpc>
              <a:buNone/>
            </a:pPr>
            <a:endParaRPr lang="en-US" sz="1600" dirty="0"/>
          </a:p>
          <a:p>
            <a:pPr marL="0" indent="0">
              <a:lnSpc>
                <a:spcPct val="100000"/>
              </a:lnSpc>
              <a:buNone/>
            </a:pPr>
            <a:r>
              <a:rPr lang="en-US" sz="1600" dirty="0"/>
              <a:t>Ideally a battery should be stored with around 60% charge. With the cell voltage roughly in the middle this helps prevent the battery from being damaged by falling below the minimum voltage. Storing a full battery means that if something were to go wrong the battery will release its maximum amount of energy, but by storing it at 60% means there is less energy and a more stable battery.</a:t>
            </a:r>
          </a:p>
          <a:p>
            <a:pPr marL="0" indent="0">
              <a:lnSpc>
                <a:spcPct val="100000"/>
              </a:lnSpc>
              <a:buNone/>
            </a:pPr>
            <a:endParaRPr lang="en-US" sz="1600" dirty="0"/>
          </a:p>
          <a:p>
            <a:pPr marL="0" indent="0">
              <a:lnSpc>
                <a:spcPct val="100000"/>
              </a:lnSpc>
              <a:buNone/>
            </a:pPr>
            <a:r>
              <a:rPr lang="en-US" sz="1600" dirty="0"/>
              <a:t>Batteries slowly lose power during storage. This is known as self-discharging. As a result, during storage a battery can reach a low charge state which can damage it. So even if you do not use a battery for a few months you have to check it and, if necessary, top up the charge. </a:t>
            </a:r>
          </a:p>
        </p:txBody>
      </p:sp>
      <p:sp>
        <p:nvSpPr>
          <p:cNvPr id="4" name="Title 3">
            <a:extLst>
              <a:ext uri="{FF2B5EF4-FFF2-40B4-BE49-F238E27FC236}">
                <a16:creationId xmlns:a16="http://schemas.microsoft.com/office/drawing/2014/main" id="{DBE895C6-33E2-8ED4-5392-2B635E7EDC2B}"/>
              </a:ext>
            </a:extLst>
          </p:cNvPr>
          <p:cNvSpPr>
            <a:spLocks noGrp="1"/>
          </p:cNvSpPr>
          <p:nvPr>
            <p:ph type="title"/>
          </p:nvPr>
        </p:nvSpPr>
        <p:spPr/>
        <p:txBody>
          <a:bodyPr/>
          <a:lstStyle/>
          <a:p>
            <a:r>
              <a:rPr lang="en-GB" dirty="0"/>
              <a:t>Battery storage - 4</a:t>
            </a:r>
          </a:p>
        </p:txBody>
      </p:sp>
    </p:spTree>
    <p:extLst>
      <p:ext uri="{BB962C8B-B14F-4D97-AF65-F5344CB8AC3E}">
        <p14:creationId xmlns:p14="http://schemas.microsoft.com/office/powerpoint/2010/main" val="397660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D1D72-8D6F-C18E-20BF-DAA5C4483C22}"/>
              </a:ext>
            </a:extLst>
          </p:cNvPr>
          <p:cNvSpPr>
            <a:spLocks noGrp="1"/>
          </p:cNvSpPr>
          <p:nvPr>
            <p:ph idx="1"/>
          </p:nvPr>
        </p:nvSpPr>
        <p:spPr>
          <a:xfrm>
            <a:off x="1080000" y="1183125"/>
            <a:ext cx="7801200" cy="3440853"/>
          </a:xfrm>
        </p:spPr>
        <p:txBody>
          <a:bodyPr/>
          <a:lstStyle/>
          <a:p>
            <a:r>
              <a:rPr lang="en-US" dirty="0"/>
              <a:t>When transporting batteries in your own vehicle you must protect them against damage. It is a good idea to keep them in battery bags.</a:t>
            </a:r>
          </a:p>
          <a:p>
            <a:r>
              <a:rPr lang="en-US" dirty="0"/>
              <a:t>There are restrictions on transporting lithium batteries on aircraft. Both ICAO and IATA (International Air Transport Association) have produced regulations and guidelines (support). Airlines also have their own regulations, which may be stricter than the ICAO and IATA regulations.</a:t>
            </a:r>
          </a:p>
        </p:txBody>
      </p:sp>
      <p:sp>
        <p:nvSpPr>
          <p:cNvPr id="4" name="Title 3">
            <a:extLst>
              <a:ext uri="{FF2B5EF4-FFF2-40B4-BE49-F238E27FC236}">
                <a16:creationId xmlns:a16="http://schemas.microsoft.com/office/drawing/2014/main" id="{DBE895C6-33E2-8ED4-5392-2B635E7EDC2B}"/>
              </a:ext>
            </a:extLst>
          </p:cNvPr>
          <p:cNvSpPr>
            <a:spLocks noGrp="1"/>
          </p:cNvSpPr>
          <p:nvPr>
            <p:ph type="title"/>
          </p:nvPr>
        </p:nvSpPr>
        <p:spPr>
          <a:xfrm>
            <a:off x="1088982" y="297578"/>
            <a:ext cx="7776000" cy="550800"/>
          </a:xfrm>
        </p:spPr>
        <p:txBody>
          <a:bodyPr/>
          <a:lstStyle/>
          <a:p>
            <a:r>
              <a:rPr lang="en-GB" dirty="0"/>
              <a:t>Travelling with batteries - 5</a:t>
            </a:r>
          </a:p>
        </p:txBody>
      </p:sp>
    </p:spTree>
    <p:extLst>
      <p:ext uri="{BB962C8B-B14F-4D97-AF65-F5344CB8AC3E}">
        <p14:creationId xmlns:p14="http://schemas.microsoft.com/office/powerpoint/2010/main" val="1287050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FC888-AD13-08C3-D4DC-4602F066AF17}"/>
              </a:ext>
            </a:extLst>
          </p:cNvPr>
          <p:cNvSpPr>
            <a:spLocks noGrp="1"/>
          </p:cNvSpPr>
          <p:nvPr>
            <p:ph idx="1"/>
          </p:nvPr>
        </p:nvSpPr>
        <p:spPr/>
        <p:txBody>
          <a:bodyPr/>
          <a:lstStyle/>
          <a:p>
            <a:pPr>
              <a:lnSpc>
                <a:spcPct val="100000"/>
              </a:lnSpc>
            </a:pPr>
            <a:r>
              <a:rPr lang="en-US" sz="1800" dirty="0"/>
              <a:t>Safe and efficient operations depend on effective maintenance. The maintenance is usually described in detail in the UAS user manual.</a:t>
            </a:r>
          </a:p>
          <a:p>
            <a:pPr>
              <a:lnSpc>
                <a:spcPct val="100000"/>
              </a:lnSpc>
            </a:pPr>
            <a:r>
              <a:rPr lang="en-US" sz="1800" dirty="0"/>
              <a:t>The UA needs to be maintained in accordance with procedures determined by the manufacturer. They can specify the frequency of which maintenance must be done, usually every number of hours or flights where certain parts have to be checked, cleaned or replaced.</a:t>
            </a:r>
          </a:p>
          <a:p>
            <a:pPr>
              <a:lnSpc>
                <a:spcPct val="100000"/>
              </a:lnSpc>
            </a:pPr>
            <a:r>
              <a:rPr lang="en-US" sz="1800" dirty="0"/>
              <a:t>If you work for a small operator you probably undertake the maintenance yourself. But even if the operator has a maintenance technician, you, as the pilot, still have the ultimate responsibility for the UA during the operation.</a:t>
            </a:r>
          </a:p>
          <a:p>
            <a:pPr>
              <a:lnSpc>
                <a:spcPct val="100000"/>
              </a:lnSpc>
            </a:pPr>
            <a:endParaRPr lang="en-GB" sz="1600" dirty="0"/>
          </a:p>
        </p:txBody>
      </p:sp>
      <p:sp>
        <p:nvSpPr>
          <p:cNvPr id="3" name="Footer Placeholder 2">
            <a:extLst>
              <a:ext uri="{FF2B5EF4-FFF2-40B4-BE49-F238E27FC236}">
                <a16:creationId xmlns:a16="http://schemas.microsoft.com/office/drawing/2014/main" id="{6246C8D0-5882-9ADA-82AB-DDB4808E87B3}"/>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639DE9A6-1E41-34D4-5C96-1A4A420D101E}"/>
              </a:ext>
            </a:extLst>
          </p:cNvPr>
          <p:cNvSpPr>
            <a:spLocks noGrp="1"/>
          </p:cNvSpPr>
          <p:nvPr>
            <p:ph type="title"/>
          </p:nvPr>
        </p:nvSpPr>
        <p:spPr/>
        <p:txBody>
          <a:bodyPr/>
          <a:lstStyle/>
          <a:p>
            <a:r>
              <a:rPr lang="en-GB" dirty="0"/>
              <a:t>Maintenance</a:t>
            </a:r>
          </a:p>
        </p:txBody>
      </p:sp>
    </p:spTree>
    <p:extLst>
      <p:ext uri="{BB962C8B-B14F-4D97-AF65-F5344CB8AC3E}">
        <p14:creationId xmlns:p14="http://schemas.microsoft.com/office/powerpoint/2010/main" val="335162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8EFBB3-E4DF-E26C-D77B-E5F37562023C}"/>
              </a:ext>
            </a:extLst>
          </p:cNvPr>
          <p:cNvSpPr>
            <a:spLocks noGrp="1"/>
          </p:cNvSpPr>
          <p:nvPr>
            <p:ph idx="1"/>
          </p:nvPr>
        </p:nvSpPr>
        <p:spPr/>
        <p:txBody>
          <a:bodyPr/>
          <a:lstStyle/>
          <a:p>
            <a:pPr marL="0" indent="0">
              <a:buNone/>
            </a:pPr>
            <a:r>
              <a:rPr lang="en-US" dirty="0"/>
              <a:t>Updating the firmware and software can be very useful, especially when it comes to fixing bugs, improving accuracy and adding new features. However, it can also drastically change the way the UAS works and the flight characteristics of the UA. </a:t>
            </a:r>
          </a:p>
          <a:p>
            <a:pPr marL="0" indent="0">
              <a:buNone/>
            </a:pPr>
            <a:r>
              <a:rPr lang="en-US" dirty="0"/>
              <a:t>It is always recommended to wait a while before updating when a new update is released, so that you can check with other users and the manufacturer whether it is safe or not. After any update it is recommended to test the UAS as far as possible on the ground in a controlled environment to ensure that everything is functioning correctly before performing a test flight.</a:t>
            </a:r>
          </a:p>
          <a:p>
            <a:pPr marL="0" indent="0">
              <a:buNone/>
            </a:pPr>
            <a:r>
              <a:rPr lang="en-US" dirty="0"/>
              <a:t>Never update just before a mission</a:t>
            </a:r>
            <a:endParaRPr lang="en-GB" dirty="0"/>
          </a:p>
        </p:txBody>
      </p:sp>
      <p:sp>
        <p:nvSpPr>
          <p:cNvPr id="4" name="Title 3">
            <a:extLst>
              <a:ext uri="{FF2B5EF4-FFF2-40B4-BE49-F238E27FC236}">
                <a16:creationId xmlns:a16="http://schemas.microsoft.com/office/drawing/2014/main" id="{1F0A212D-E072-3F21-3A62-7F15E894B017}"/>
              </a:ext>
            </a:extLst>
          </p:cNvPr>
          <p:cNvSpPr>
            <a:spLocks noGrp="1"/>
          </p:cNvSpPr>
          <p:nvPr>
            <p:ph type="title"/>
          </p:nvPr>
        </p:nvSpPr>
        <p:spPr/>
        <p:txBody>
          <a:bodyPr/>
          <a:lstStyle/>
          <a:p>
            <a:r>
              <a:rPr lang="en-GB" dirty="0"/>
              <a:t>Software updates</a:t>
            </a:r>
          </a:p>
        </p:txBody>
      </p:sp>
    </p:spTree>
    <p:extLst>
      <p:ext uri="{BB962C8B-B14F-4D97-AF65-F5344CB8AC3E}">
        <p14:creationId xmlns:p14="http://schemas.microsoft.com/office/powerpoint/2010/main" val="1927965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WordArt 2"/>
          <p:cNvSpPr>
            <a:spLocks noChangeArrowheads="1" noChangeShapeType="1" noTextEdit="1"/>
          </p:cNvSpPr>
          <p:nvPr/>
        </p:nvSpPr>
        <p:spPr bwMode="auto">
          <a:xfrm>
            <a:off x="3439716" y="2328863"/>
            <a:ext cx="2264569" cy="485775"/>
          </a:xfrm>
          <a:prstGeom prst="rect">
            <a:avLst/>
          </a:prstGeom>
        </p:spPr>
        <p:txBody>
          <a:bodyPr wrap="none" fromWordArt="1">
            <a:prstTxWarp prst="textPlain">
              <a:avLst>
                <a:gd name="adj" fmla="val 50000"/>
              </a:avLst>
            </a:prstTxWarp>
          </a:bodyPr>
          <a:lstStyle/>
          <a:p>
            <a:pPr algn="ctr"/>
            <a:r>
              <a:rPr lang="en-US" sz="27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Lecture End</a:t>
            </a:r>
          </a:p>
        </p:txBody>
      </p:sp>
    </p:spTree>
    <p:extLst>
      <p:ext uri="{BB962C8B-B14F-4D97-AF65-F5344CB8AC3E}">
        <p14:creationId xmlns:p14="http://schemas.microsoft.com/office/powerpoint/2010/main" val="338271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7F4CFE-AB9B-9930-1EB4-E0FE03480787}"/>
              </a:ext>
            </a:extLst>
          </p:cNvPr>
          <p:cNvPicPr>
            <a:picLocks noChangeAspect="1"/>
          </p:cNvPicPr>
          <p:nvPr/>
        </p:nvPicPr>
        <p:blipFill>
          <a:blip r:embed="rId2"/>
          <a:stretch>
            <a:fillRect/>
          </a:stretch>
        </p:blipFill>
        <p:spPr>
          <a:xfrm>
            <a:off x="1115616" y="2139702"/>
            <a:ext cx="6882981" cy="2517866"/>
          </a:xfrm>
          <a:prstGeom prst="rect">
            <a:avLst/>
          </a:prstGeom>
        </p:spPr>
      </p:pic>
      <p:sp>
        <p:nvSpPr>
          <p:cNvPr id="2" name="Content Placeholder 1">
            <a:extLst>
              <a:ext uri="{FF2B5EF4-FFF2-40B4-BE49-F238E27FC236}">
                <a16:creationId xmlns:a16="http://schemas.microsoft.com/office/drawing/2014/main" id="{2E6673DE-1861-4B7E-2676-5D7753C31217}"/>
              </a:ext>
            </a:extLst>
          </p:cNvPr>
          <p:cNvSpPr>
            <a:spLocks noGrp="1"/>
          </p:cNvSpPr>
          <p:nvPr>
            <p:ph idx="1"/>
          </p:nvPr>
        </p:nvSpPr>
        <p:spPr>
          <a:xfrm>
            <a:off x="827584" y="1131590"/>
            <a:ext cx="7801200" cy="1748665"/>
          </a:xfrm>
        </p:spPr>
        <p:txBody>
          <a:bodyPr/>
          <a:lstStyle/>
          <a:p>
            <a:pPr marL="0" indent="0">
              <a:lnSpc>
                <a:spcPct val="100000"/>
              </a:lnSpc>
              <a:buNone/>
            </a:pPr>
            <a:r>
              <a:rPr lang="en-US" sz="1300" dirty="0"/>
              <a:t>The design of the wing is important for the lift power. Lift power is the result of several of effects. One is the so-called Bernoulli effect: a reaction power because of the air pressure, air flow, air speed and design of the wing. The most important is of course the combination of motor power and ailerons.</a:t>
            </a:r>
          </a:p>
          <a:p>
            <a:pPr marL="0" indent="0">
              <a:lnSpc>
                <a:spcPct val="100000"/>
              </a:lnSpc>
              <a:buNone/>
            </a:pPr>
            <a:r>
              <a:rPr lang="en-US" sz="1300" dirty="0"/>
              <a:t>The weight is just the weight located in the center of gravity of the aircraft, aiming at the center of Earth.</a:t>
            </a:r>
          </a:p>
          <a:p>
            <a:pPr marL="0" indent="0">
              <a:lnSpc>
                <a:spcPct val="100000"/>
              </a:lnSpc>
              <a:buNone/>
            </a:pPr>
            <a:r>
              <a:rPr lang="en-US" sz="1300" dirty="0"/>
              <a:t>Drag is the resistance to motion of aircraft through the air and acts in the same direction and parallel to the airflow over the aircraft.</a:t>
            </a:r>
          </a:p>
          <a:p>
            <a:pPr marL="0" indent="0">
              <a:lnSpc>
                <a:spcPct val="100000"/>
              </a:lnSpc>
              <a:buNone/>
            </a:pPr>
            <a:r>
              <a:rPr lang="en-US" sz="1300" dirty="0"/>
              <a:t>Thrust counteracts the drag and it is provided by the engines.</a:t>
            </a:r>
          </a:p>
          <a:p>
            <a:pPr marL="0" indent="0">
              <a:lnSpc>
                <a:spcPct val="100000"/>
              </a:lnSpc>
              <a:buNone/>
            </a:pPr>
            <a:endParaRPr lang="en-GB" sz="1300" dirty="0"/>
          </a:p>
        </p:txBody>
      </p:sp>
      <p:sp>
        <p:nvSpPr>
          <p:cNvPr id="4" name="Title 3">
            <a:extLst>
              <a:ext uri="{FF2B5EF4-FFF2-40B4-BE49-F238E27FC236}">
                <a16:creationId xmlns:a16="http://schemas.microsoft.com/office/drawing/2014/main" id="{C6E26617-78A7-9F7E-5E5C-10D195915BCE}"/>
              </a:ext>
            </a:extLst>
          </p:cNvPr>
          <p:cNvSpPr>
            <a:spLocks noGrp="1"/>
          </p:cNvSpPr>
          <p:nvPr>
            <p:ph type="title"/>
          </p:nvPr>
        </p:nvSpPr>
        <p:spPr/>
        <p:txBody>
          <a:bodyPr/>
          <a:lstStyle/>
          <a:p>
            <a:r>
              <a:rPr lang="en-GB" dirty="0"/>
              <a:t>Lift power vs Weight. Thrust vs drag</a:t>
            </a:r>
          </a:p>
        </p:txBody>
      </p:sp>
      <p:sp>
        <p:nvSpPr>
          <p:cNvPr id="11" name="Rechthoek 2">
            <a:extLst>
              <a:ext uri="{FF2B5EF4-FFF2-40B4-BE49-F238E27FC236}">
                <a16:creationId xmlns:a16="http://schemas.microsoft.com/office/drawing/2014/main" id="{A6BAE4B4-1F53-4447-BF63-BDC7821AC203}"/>
              </a:ext>
            </a:extLst>
          </p:cNvPr>
          <p:cNvSpPr/>
          <p:nvPr/>
        </p:nvSpPr>
        <p:spPr>
          <a:xfrm>
            <a:off x="2555776" y="3939902"/>
            <a:ext cx="8640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FFFF00"/>
                </a:solidFill>
              </a:rPr>
              <a:t>DRAG</a:t>
            </a:r>
          </a:p>
        </p:txBody>
      </p:sp>
      <p:sp>
        <p:nvSpPr>
          <p:cNvPr id="12" name="Rechthoek 2">
            <a:extLst>
              <a:ext uri="{FF2B5EF4-FFF2-40B4-BE49-F238E27FC236}">
                <a16:creationId xmlns:a16="http://schemas.microsoft.com/office/drawing/2014/main" id="{A11123AE-FEE2-E67F-6694-A27B14CF6F31}"/>
              </a:ext>
            </a:extLst>
          </p:cNvPr>
          <p:cNvSpPr/>
          <p:nvPr/>
        </p:nvSpPr>
        <p:spPr>
          <a:xfrm>
            <a:off x="4860032" y="3939902"/>
            <a:ext cx="8640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FFFF00"/>
                </a:solidFill>
              </a:rPr>
              <a:t>DRAG</a:t>
            </a:r>
          </a:p>
        </p:txBody>
      </p:sp>
      <p:sp>
        <p:nvSpPr>
          <p:cNvPr id="13" name="Rechthoek 2">
            <a:extLst>
              <a:ext uri="{FF2B5EF4-FFF2-40B4-BE49-F238E27FC236}">
                <a16:creationId xmlns:a16="http://schemas.microsoft.com/office/drawing/2014/main" id="{497DEE37-BFE9-CDFE-990E-91399EDB45FE}"/>
              </a:ext>
            </a:extLst>
          </p:cNvPr>
          <p:cNvSpPr/>
          <p:nvPr/>
        </p:nvSpPr>
        <p:spPr>
          <a:xfrm>
            <a:off x="7164288" y="3939902"/>
            <a:ext cx="86409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FFFF00"/>
                </a:solidFill>
              </a:rPr>
              <a:t>DRAG</a:t>
            </a:r>
          </a:p>
        </p:txBody>
      </p:sp>
    </p:spTree>
    <p:extLst>
      <p:ext uri="{BB962C8B-B14F-4D97-AF65-F5344CB8AC3E}">
        <p14:creationId xmlns:p14="http://schemas.microsoft.com/office/powerpoint/2010/main" val="409294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3EF3C-715D-16C7-0C09-BD7BF5F9B9B1}"/>
              </a:ext>
            </a:extLst>
          </p:cNvPr>
          <p:cNvSpPr>
            <a:spLocks noGrp="1"/>
          </p:cNvSpPr>
          <p:nvPr>
            <p:ph type="title"/>
          </p:nvPr>
        </p:nvSpPr>
        <p:spPr>
          <a:xfrm>
            <a:off x="1088982" y="297578"/>
            <a:ext cx="7776000" cy="550800"/>
          </a:xfrm>
        </p:spPr>
        <p:txBody>
          <a:bodyPr anchor="b">
            <a:normAutofit/>
          </a:bodyPr>
          <a:lstStyle/>
          <a:p>
            <a:r>
              <a:rPr lang="en-GB" dirty="0"/>
              <a:t>Stall</a:t>
            </a:r>
          </a:p>
        </p:txBody>
      </p:sp>
      <p:sp>
        <p:nvSpPr>
          <p:cNvPr id="15" name="Content Placeholder 3">
            <a:extLst>
              <a:ext uri="{FF2B5EF4-FFF2-40B4-BE49-F238E27FC236}">
                <a16:creationId xmlns:a16="http://schemas.microsoft.com/office/drawing/2014/main" id="{2A4FF3EE-1CBA-0BC8-FB41-20A9C22C4A75}"/>
              </a:ext>
            </a:extLst>
          </p:cNvPr>
          <p:cNvSpPr>
            <a:spLocks noGrp="1"/>
          </p:cNvSpPr>
          <p:nvPr>
            <p:ph idx="1"/>
          </p:nvPr>
        </p:nvSpPr>
        <p:spPr>
          <a:xfrm>
            <a:off x="1080000" y="1183125"/>
            <a:ext cx="4644128" cy="3440853"/>
          </a:xfrm>
        </p:spPr>
        <p:txBody>
          <a:bodyPr/>
          <a:lstStyle/>
          <a:p>
            <a:pPr marL="0" indent="0">
              <a:lnSpc>
                <a:spcPct val="100000"/>
              </a:lnSpc>
              <a:buNone/>
            </a:pPr>
            <a:r>
              <a:rPr lang="en-US" sz="1200" dirty="0"/>
              <a:t>The angle of attack is the angle between the wing chord and relative airflow. With a low angle of attack, airflow is smooth and creates a moderate amount of lift.</a:t>
            </a:r>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r>
              <a:rPr lang="en-US" sz="1200" dirty="0"/>
              <a:t>As the angle of attack increases the lift force builds up to a peak, then the airflow begins to break away from the surface of the wing starting at the trailing edge.</a:t>
            </a:r>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endParaRPr lang="en-US" sz="1200" dirty="0"/>
          </a:p>
          <a:p>
            <a:pPr marL="0" indent="0">
              <a:lnSpc>
                <a:spcPct val="100000"/>
              </a:lnSpc>
              <a:buNone/>
            </a:pPr>
            <a:r>
              <a:rPr lang="en-US" sz="1200" dirty="0"/>
              <a:t>A stall occurs when the airflow breaks away completely, resulting in a sudden loss of lift.</a:t>
            </a:r>
          </a:p>
          <a:p>
            <a:pPr marL="0" indent="0">
              <a:lnSpc>
                <a:spcPct val="100000"/>
              </a:lnSpc>
              <a:buNone/>
            </a:pPr>
            <a:endParaRPr lang="en-US" sz="1200" dirty="0"/>
          </a:p>
        </p:txBody>
      </p:sp>
      <p:pic>
        <p:nvPicPr>
          <p:cNvPr id="8" name="Picture Placeholder 7">
            <a:extLst>
              <a:ext uri="{FF2B5EF4-FFF2-40B4-BE49-F238E27FC236}">
                <a16:creationId xmlns:a16="http://schemas.microsoft.com/office/drawing/2014/main" id="{26F06F1E-ED6C-5050-4475-8197A27EB264}"/>
              </a:ext>
            </a:extLst>
          </p:cNvPr>
          <p:cNvPicPr>
            <a:picLocks noGrp="1" noChangeAspect="1"/>
          </p:cNvPicPr>
          <p:nvPr>
            <p:ph idx="18"/>
          </p:nvPr>
        </p:nvPicPr>
        <p:blipFill>
          <a:blip r:embed="rId2"/>
          <a:stretch>
            <a:fillRect/>
          </a:stretch>
        </p:blipFill>
        <p:spPr>
          <a:xfrm>
            <a:off x="5791533" y="1183125"/>
            <a:ext cx="2430810" cy="3522912"/>
          </a:xfrm>
          <a:prstGeom prst="rect">
            <a:avLst/>
          </a:prstGeom>
          <a:noFill/>
        </p:spPr>
      </p:pic>
    </p:spTree>
    <p:extLst>
      <p:ext uri="{BB962C8B-B14F-4D97-AF65-F5344CB8AC3E}">
        <p14:creationId xmlns:p14="http://schemas.microsoft.com/office/powerpoint/2010/main" val="163316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DCA3F0F-E853-A39A-C806-5B31225D9E9D}"/>
              </a:ext>
            </a:extLst>
          </p:cNvPr>
          <p:cNvSpPr>
            <a:spLocks noGrp="1"/>
          </p:cNvSpPr>
          <p:nvPr>
            <p:ph idx="1"/>
          </p:nvPr>
        </p:nvSpPr>
        <p:spPr>
          <a:xfrm>
            <a:off x="1080000" y="1183125"/>
            <a:ext cx="4572120" cy="3440853"/>
          </a:xfrm>
        </p:spPr>
        <p:txBody>
          <a:bodyPr/>
          <a:lstStyle/>
          <a:p>
            <a:r>
              <a:rPr lang="en-GB" sz="1600" dirty="0"/>
              <a:t>Main factors affecting performance:</a:t>
            </a:r>
          </a:p>
          <a:p>
            <a:pPr marL="0" indent="0">
              <a:buNone/>
            </a:pPr>
            <a:r>
              <a:rPr lang="en-GB" sz="1600" dirty="0"/>
              <a:t>Wind: usually till Beaufort 4= 7 m/s = 13 knots</a:t>
            </a:r>
          </a:p>
          <a:p>
            <a:r>
              <a:rPr lang="en-GB" sz="1600" dirty="0"/>
              <a:t>Air density: F(T,H) reducing with height.</a:t>
            </a:r>
          </a:p>
          <a:p>
            <a:pPr lvl="1"/>
            <a:r>
              <a:rPr lang="en-GB" sz="1600" dirty="0"/>
              <a:t>Temperature</a:t>
            </a:r>
          </a:p>
          <a:p>
            <a:pPr lvl="1"/>
            <a:r>
              <a:rPr lang="en-GB" sz="1600" dirty="0"/>
              <a:t>Humidity</a:t>
            </a:r>
          </a:p>
          <a:p>
            <a:pPr marL="257175" lvl="1" indent="0">
              <a:buNone/>
            </a:pPr>
            <a:r>
              <a:rPr lang="en-GB" sz="1600" dirty="0"/>
              <a:t>Drones have a rated service ceiling. </a:t>
            </a:r>
          </a:p>
          <a:p>
            <a:pPr marL="257175" lvl="1" indent="0">
              <a:buNone/>
            </a:pPr>
            <a:r>
              <a:rPr lang="en-GB" sz="1600" dirty="0"/>
              <a:t>Phantom: 19685 feet (6000 m, but don’t try)</a:t>
            </a:r>
          </a:p>
          <a:p>
            <a:pPr marL="257175" lvl="1" indent="0">
              <a:buNone/>
            </a:pPr>
            <a:r>
              <a:rPr lang="en-GB" sz="1600" dirty="0"/>
              <a:t>At sea level: </a:t>
            </a:r>
          </a:p>
          <a:p>
            <a:pPr marL="257175" lvl="1" indent="0">
              <a:buNone/>
            </a:pPr>
            <a:r>
              <a:rPr lang="en-GB" sz="1600" dirty="0"/>
              <a:t>At this elevation </a:t>
            </a:r>
          </a:p>
          <a:p>
            <a:pPr marL="0" indent="0">
              <a:buNone/>
            </a:pPr>
            <a:endParaRPr lang="en-GB" sz="1600" dirty="0"/>
          </a:p>
        </p:txBody>
      </p:sp>
      <p:sp>
        <p:nvSpPr>
          <p:cNvPr id="6" name="Title 5">
            <a:extLst>
              <a:ext uri="{FF2B5EF4-FFF2-40B4-BE49-F238E27FC236}">
                <a16:creationId xmlns:a16="http://schemas.microsoft.com/office/drawing/2014/main" id="{C7EC5B7F-9075-C838-F817-A077081A1083}"/>
              </a:ext>
            </a:extLst>
          </p:cNvPr>
          <p:cNvSpPr>
            <a:spLocks noGrp="1"/>
          </p:cNvSpPr>
          <p:nvPr>
            <p:ph type="title"/>
          </p:nvPr>
        </p:nvSpPr>
        <p:spPr/>
        <p:txBody>
          <a:bodyPr/>
          <a:lstStyle/>
          <a:p>
            <a:r>
              <a:rPr lang="en-GB" dirty="0"/>
              <a:t>Environmental conditions and performance</a:t>
            </a:r>
          </a:p>
        </p:txBody>
      </p:sp>
      <p:pic>
        <p:nvPicPr>
          <p:cNvPr id="8" name="Picture 7">
            <a:extLst>
              <a:ext uri="{FF2B5EF4-FFF2-40B4-BE49-F238E27FC236}">
                <a16:creationId xmlns:a16="http://schemas.microsoft.com/office/drawing/2014/main" id="{AD8BF62F-32DF-29AC-816E-BF0274793845}"/>
              </a:ext>
            </a:extLst>
          </p:cNvPr>
          <p:cNvPicPr>
            <a:picLocks noChangeAspect="1"/>
          </p:cNvPicPr>
          <p:nvPr/>
        </p:nvPicPr>
        <p:blipFill>
          <a:blip r:embed="rId2"/>
          <a:stretch>
            <a:fillRect/>
          </a:stretch>
        </p:blipFill>
        <p:spPr>
          <a:xfrm>
            <a:off x="5724128" y="1059582"/>
            <a:ext cx="3289525" cy="2952372"/>
          </a:xfrm>
          <a:prstGeom prst="rect">
            <a:avLst/>
          </a:prstGeom>
        </p:spPr>
      </p:pic>
    </p:spTree>
    <p:extLst>
      <p:ext uri="{BB962C8B-B14F-4D97-AF65-F5344CB8AC3E}">
        <p14:creationId xmlns:p14="http://schemas.microsoft.com/office/powerpoint/2010/main" val="136845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F7999-06E5-9AA5-10C6-7C4C5CCF2FCE}"/>
              </a:ext>
            </a:extLst>
          </p:cNvPr>
          <p:cNvSpPr>
            <a:spLocks noGrp="1"/>
          </p:cNvSpPr>
          <p:nvPr>
            <p:ph idx="1"/>
          </p:nvPr>
        </p:nvSpPr>
        <p:spPr>
          <a:xfrm>
            <a:off x="251520" y="1131590"/>
            <a:ext cx="4032448" cy="3440853"/>
          </a:xfrm>
        </p:spPr>
        <p:txBody>
          <a:bodyPr/>
          <a:lstStyle/>
          <a:p>
            <a:pPr>
              <a:lnSpc>
                <a:spcPct val="100000"/>
              </a:lnSpc>
            </a:pPr>
            <a:r>
              <a:rPr lang="en-US" sz="1400" dirty="0"/>
              <a:t>Commonly, the RPA system will make use </a:t>
            </a:r>
            <a:r>
              <a:rPr lang="en-US" sz="1400" b="1" dirty="0"/>
              <a:t>of two or three data links </a:t>
            </a:r>
            <a:r>
              <a:rPr lang="en-US" sz="1400" dirty="0"/>
              <a:t>for the exchange of information between the RPA and the GCS (ground control station):</a:t>
            </a:r>
          </a:p>
          <a:p>
            <a:pPr>
              <a:lnSpc>
                <a:spcPct val="100000"/>
              </a:lnSpc>
            </a:pPr>
            <a:r>
              <a:rPr lang="en-US" sz="1400" dirty="0"/>
              <a:t>The (transmitter) uplink (most of the time the 2.4 GHz) is used to command the RPA in diverse flight scenario’s. </a:t>
            </a:r>
          </a:p>
          <a:p>
            <a:pPr>
              <a:lnSpc>
                <a:spcPct val="100000"/>
              </a:lnSpc>
            </a:pPr>
            <a:r>
              <a:rPr lang="en-US" sz="1400" dirty="0"/>
              <a:t>The (receiver) Downlink (also 2.4 GHz) is used for the communication RPA to GCS. The RPA gives information on position, height, distance, speed and flight direction.</a:t>
            </a:r>
          </a:p>
          <a:p>
            <a:pPr>
              <a:lnSpc>
                <a:spcPct val="100000"/>
              </a:lnSpc>
            </a:pPr>
            <a:r>
              <a:rPr lang="en-US" sz="1400" dirty="0"/>
              <a:t>The video downlink (most of the time the 5.8 GHz (band width) will be used for the video and photo data. The video link is more limited in transmission.</a:t>
            </a:r>
          </a:p>
          <a:p>
            <a:pPr>
              <a:lnSpc>
                <a:spcPct val="100000"/>
              </a:lnSpc>
            </a:pPr>
            <a:endParaRPr lang="en-GB" sz="1400" dirty="0"/>
          </a:p>
        </p:txBody>
      </p:sp>
      <p:sp>
        <p:nvSpPr>
          <p:cNvPr id="4" name="Title 3">
            <a:extLst>
              <a:ext uri="{FF2B5EF4-FFF2-40B4-BE49-F238E27FC236}">
                <a16:creationId xmlns:a16="http://schemas.microsoft.com/office/drawing/2014/main" id="{0F132D36-6B1F-8081-DE07-513EDD23F10D}"/>
              </a:ext>
            </a:extLst>
          </p:cNvPr>
          <p:cNvSpPr>
            <a:spLocks noGrp="1"/>
          </p:cNvSpPr>
          <p:nvPr>
            <p:ph type="title"/>
          </p:nvPr>
        </p:nvSpPr>
        <p:spPr/>
        <p:txBody>
          <a:bodyPr/>
          <a:lstStyle/>
          <a:p>
            <a:r>
              <a:rPr lang="en-GB" dirty="0"/>
              <a:t>Data link</a:t>
            </a:r>
          </a:p>
        </p:txBody>
      </p:sp>
      <p:pic>
        <p:nvPicPr>
          <p:cNvPr id="5" name="Picture 4">
            <a:extLst>
              <a:ext uri="{FF2B5EF4-FFF2-40B4-BE49-F238E27FC236}">
                <a16:creationId xmlns:a16="http://schemas.microsoft.com/office/drawing/2014/main" id="{B12E140A-98B5-7F97-F480-91F627CC8C74}"/>
              </a:ext>
            </a:extLst>
          </p:cNvPr>
          <p:cNvPicPr>
            <a:picLocks noChangeAspect="1"/>
          </p:cNvPicPr>
          <p:nvPr/>
        </p:nvPicPr>
        <p:blipFill>
          <a:blip r:embed="rId2"/>
          <a:stretch>
            <a:fillRect/>
          </a:stretch>
        </p:blipFill>
        <p:spPr>
          <a:xfrm>
            <a:off x="4716016" y="47904"/>
            <a:ext cx="4237087" cy="5066215"/>
          </a:xfrm>
          <a:prstGeom prst="rect">
            <a:avLst/>
          </a:prstGeom>
        </p:spPr>
      </p:pic>
    </p:spTree>
    <p:extLst>
      <p:ext uri="{BB962C8B-B14F-4D97-AF65-F5344CB8AC3E}">
        <p14:creationId xmlns:p14="http://schemas.microsoft.com/office/powerpoint/2010/main" val="388751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7D7D81-1FFD-0342-CFEE-EBE62F4B9BF1}"/>
              </a:ext>
            </a:extLst>
          </p:cNvPr>
          <p:cNvSpPr>
            <a:spLocks noGrp="1"/>
          </p:cNvSpPr>
          <p:nvPr>
            <p:ph type="title"/>
          </p:nvPr>
        </p:nvSpPr>
        <p:spPr/>
        <p:txBody>
          <a:bodyPr/>
          <a:lstStyle/>
          <a:p>
            <a:r>
              <a:rPr lang="en-GB" dirty="0"/>
              <a:t>Radio frequency spectrum and wavelength</a:t>
            </a:r>
          </a:p>
        </p:txBody>
      </p:sp>
      <p:pic>
        <p:nvPicPr>
          <p:cNvPr id="5" name="Picture 4">
            <a:extLst>
              <a:ext uri="{FF2B5EF4-FFF2-40B4-BE49-F238E27FC236}">
                <a16:creationId xmlns:a16="http://schemas.microsoft.com/office/drawing/2014/main" id="{3AEF5AC3-696F-1CF1-7306-6F1D989DDA5E}"/>
              </a:ext>
            </a:extLst>
          </p:cNvPr>
          <p:cNvPicPr>
            <a:picLocks noChangeAspect="1"/>
          </p:cNvPicPr>
          <p:nvPr/>
        </p:nvPicPr>
        <p:blipFill>
          <a:blip r:embed="rId2"/>
          <a:stretch>
            <a:fillRect/>
          </a:stretch>
        </p:blipFill>
        <p:spPr>
          <a:xfrm>
            <a:off x="1187624" y="1059582"/>
            <a:ext cx="6984816" cy="3285297"/>
          </a:xfrm>
          <a:prstGeom prst="rect">
            <a:avLst/>
          </a:prstGeom>
        </p:spPr>
      </p:pic>
    </p:spTree>
    <p:extLst>
      <p:ext uri="{BB962C8B-B14F-4D97-AF65-F5344CB8AC3E}">
        <p14:creationId xmlns:p14="http://schemas.microsoft.com/office/powerpoint/2010/main" val="420467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A7633A-4E28-01A7-DC75-E00B01BA72E0}"/>
              </a:ext>
            </a:extLst>
          </p:cNvPr>
          <p:cNvSpPr>
            <a:spLocks noGrp="1"/>
          </p:cNvSpPr>
          <p:nvPr>
            <p:ph idx="1"/>
          </p:nvPr>
        </p:nvSpPr>
        <p:spPr/>
        <p:txBody>
          <a:bodyPr/>
          <a:lstStyle/>
          <a:p>
            <a:pPr>
              <a:lnSpc>
                <a:spcPct val="100000"/>
              </a:lnSpc>
            </a:pPr>
            <a:r>
              <a:rPr lang="en-GB" sz="1800" dirty="0"/>
              <a:t>Radio Controllers ratio &gt;&gt; allowed operating range (but in normal conditions)</a:t>
            </a:r>
          </a:p>
          <a:p>
            <a:pPr>
              <a:lnSpc>
                <a:spcPct val="100000"/>
              </a:lnSpc>
            </a:pPr>
            <a:r>
              <a:rPr lang="en-GB" sz="1800" dirty="0"/>
              <a:t>You must keep VLOS. Flying behind buildings will lose signal and link. Precaution!!</a:t>
            </a:r>
          </a:p>
          <a:p>
            <a:pPr>
              <a:lnSpc>
                <a:spcPct val="100000"/>
              </a:lnSpc>
            </a:pPr>
            <a:r>
              <a:rPr lang="en-GB" sz="1800" dirty="0"/>
              <a:t>Interference: thunderstorms, cumulus nimbus, electric equipment, generators, powerlines, and other equipment using similar frequencies.</a:t>
            </a:r>
          </a:p>
          <a:p>
            <a:pPr>
              <a:lnSpc>
                <a:spcPct val="100000"/>
              </a:lnSpc>
            </a:pPr>
            <a:r>
              <a:rPr lang="en-GB" sz="1800" dirty="0" err="1"/>
              <a:t>Kpindex</a:t>
            </a:r>
            <a:r>
              <a:rPr lang="en-GB" sz="1800" dirty="0"/>
              <a:t>: </a:t>
            </a:r>
            <a:r>
              <a:rPr lang="en-US" sz="1800" dirty="0"/>
              <a:t>indicates the strength of disturbances in the earth’s magnetic field (geomagnetic field). The </a:t>
            </a:r>
            <a:r>
              <a:rPr lang="en-US" sz="1800" dirty="0" err="1"/>
              <a:t>Kp</a:t>
            </a:r>
            <a:r>
              <a:rPr lang="en-US" sz="1800" dirty="0"/>
              <a:t>-index has a value between 0 and 9. The disturbances can lead to radio interference. If the </a:t>
            </a:r>
            <a:r>
              <a:rPr lang="en-US" sz="1800" dirty="0" err="1"/>
              <a:t>Kp</a:t>
            </a:r>
            <a:r>
              <a:rPr lang="en-US" sz="1800" dirty="0"/>
              <a:t> index is higher than 5 the interference can affect both the radio link between the ground station and the UA, and GNSS reception.</a:t>
            </a:r>
          </a:p>
          <a:p>
            <a:pPr>
              <a:lnSpc>
                <a:spcPct val="100000"/>
              </a:lnSpc>
            </a:pPr>
            <a:r>
              <a:rPr lang="en-US" sz="1800" dirty="0"/>
              <a:t>Check the signal indicator in the controller.</a:t>
            </a:r>
            <a:endParaRPr lang="en-GB" sz="1800" dirty="0"/>
          </a:p>
        </p:txBody>
      </p:sp>
      <p:sp>
        <p:nvSpPr>
          <p:cNvPr id="3" name="Footer Placeholder 2">
            <a:extLst>
              <a:ext uri="{FF2B5EF4-FFF2-40B4-BE49-F238E27FC236}">
                <a16:creationId xmlns:a16="http://schemas.microsoft.com/office/drawing/2014/main" id="{9C361F5A-DAA6-8DDA-7B3B-A59F5F48185A}"/>
              </a:ext>
            </a:extLst>
          </p:cNvPr>
          <p:cNvSpPr>
            <a:spLocks noGrp="1"/>
          </p:cNvSpPr>
          <p:nvPr>
            <p:ph type="ftr" sz="quarter" idx="17"/>
          </p:nvPr>
        </p:nvSpPr>
        <p:spPr/>
        <p:txBody>
          <a:bodyPr/>
          <a:lstStyle/>
          <a:p>
            <a:endParaRPr lang="nl-NL"/>
          </a:p>
        </p:txBody>
      </p:sp>
      <p:sp>
        <p:nvSpPr>
          <p:cNvPr id="4" name="Title 3">
            <a:extLst>
              <a:ext uri="{FF2B5EF4-FFF2-40B4-BE49-F238E27FC236}">
                <a16:creationId xmlns:a16="http://schemas.microsoft.com/office/drawing/2014/main" id="{370F85C2-DC96-B0E9-0FF5-25B7D88AAFB3}"/>
              </a:ext>
            </a:extLst>
          </p:cNvPr>
          <p:cNvSpPr>
            <a:spLocks noGrp="1"/>
          </p:cNvSpPr>
          <p:nvPr>
            <p:ph type="title"/>
          </p:nvPr>
        </p:nvSpPr>
        <p:spPr/>
        <p:txBody>
          <a:bodyPr/>
          <a:lstStyle/>
          <a:p>
            <a:r>
              <a:rPr lang="en-GB" dirty="0"/>
              <a:t>Range &amp; interference</a:t>
            </a:r>
          </a:p>
        </p:txBody>
      </p:sp>
    </p:spTree>
    <p:extLst>
      <p:ext uri="{BB962C8B-B14F-4D97-AF65-F5344CB8AC3E}">
        <p14:creationId xmlns:p14="http://schemas.microsoft.com/office/powerpoint/2010/main" val="2354165501"/>
      </p:ext>
    </p:extLst>
  </p:cSld>
  <p:clrMapOvr>
    <a:masterClrMapping/>
  </p:clrMapOvr>
</p:sld>
</file>

<file path=ppt/theme/theme1.xml><?xml version="1.0" encoding="utf-8"?>
<a:theme xmlns:a="http://schemas.openxmlformats.org/drawingml/2006/main" name="itc">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c 16_9.pptx" id="{4A5C4F99-2AB3-430C-9AE7-C7C24AC69A05}" vid="{6208AF76-2FCB-4F78-B41F-5AF26F4767F8}"/>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AFFB35C19454B97359D807159A5BA" ma:contentTypeVersion="12" ma:contentTypeDescription="Create a new document." ma:contentTypeScope="" ma:versionID="3b8e3681254476772b97ac726be70b4e">
  <xsd:schema xmlns:xsd="http://www.w3.org/2001/XMLSchema" xmlns:xs="http://www.w3.org/2001/XMLSchema" xmlns:p="http://schemas.microsoft.com/office/2006/metadata/properties" xmlns:ns2="d524968a-7e4b-4232-b099-a6a02bea0835" xmlns:ns3="1b9741c5-c44c-402a-9c10-803f7f201852" targetNamespace="http://schemas.microsoft.com/office/2006/metadata/properties" ma:root="true" ma:fieldsID="1f56f1a38465e3a52b1a6dcb1f174616" ns2:_="" ns3:_="">
    <xsd:import namespace="d524968a-7e4b-4232-b099-a6a02bea0835"/>
    <xsd:import namespace="1b9741c5-c44c-402a-9c10-803f7f2018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4968a-7e4b-4232-b099-a6a02bea0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741c5-c44c-402a-9c10-803f7f2018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0B19C-64BE-4612-B19F-A708AB6F8D61}">
  <ds:schemaRefs>
    <ds:schemaRef ds:uri="http://schemas.microsoft.com/office/2006/documentManagement/types"/>
    <ds:schemaRef ds:uri="http://schemas.openxmlformats.org/package/2006/metadata/core-properties"/>
    <ds:schemaRef ds:uri="http://purl.org/dc/dcmitype/"/>
    <ds:schemaRef ds:uri="1b9741c5-c44c-402a-9c10-803f7f201852"/>
    <ds:schemaRef ds:uri="http://purl.org/dc/elements/1.1/"/>
    <ds:schemaRef ds:uri="http://schemas.microsoft.com/office/2006/metadata/properties"/>
    <ds:schemaRef ds:uri="http://schemas.microsoft.com/office/infopath/2007/PartnerControls"/>
    <ds:schemaRef ds:uri="d524968a-7e4b-4232-b099-a6a02bea0835"/>
    <ds:schemaRef ds:uri="http://www.w3.org/XML/1998/namespace"/>
    <ds:schemaRef ds:uri="http://purl.org/dc/terms/"/>
  </ds:schemaRefs>
</ds:datastoreItem>
</file>

<file path=customXml/itemProps2.xml><?xml version="1.0" encoding="utf-8"?>
<ds:datastoreItem xmlns:ds="http://schemas.openxmlformats.org/officeDocument/2006/customXml" ds:itemID="{32332B15-8C89-43F9-9A45-3B83428465CE}">
  <ds:schemaRefs>
    <ds:schemaRef ds:uri="http://schemas.microsoft.com/sharepoint/v3/contenttype/forms"/>
  </ds:schemaRefs>
</ds:datastoreItem>
</file>

<file path=customXml/itemProps3.xml><?xml version="1.0" encoding="utf-8"?>
<ds:datastoreItem xmlns:ds="http://schemas.openxmlformats.org/officeDocument/2006/customXml" ds:itemID="{DB07A76D-8A4A-4911-8DF5-8E5E2947D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4968a-7e4b-4232-b099-a6a02bea0835"/>
    <ds:schemaRef ds:uri="1b9741c5-c44c-402a-9c10-803f7f2018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itc 16_9</Template>
  <TotalTime>1986</TotalTime>
  <Words>3597</Words>
  <Application>Microsoft Office PowerPoint</Application>
  <PresentationFormat>On-screen Show (16:9)</PresentationFormat>
  <Paragraphs>196</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Arial Narrow</vt:lpstr>
      <vt:lpstr>Wingdings</vt:lpstr>
      <vt:lpstr>itc</vt:lpstr>
      <vt:lpstr>UAS general knowledge</vt:lpstr>
      <vt:lpstr>Laws of motion</vt:lpstr>
      <vt:lpstr>The four forces of flight</vt:lpstr>
      <vt:lpstr>Lift power vs Weight. Thrust vs drag</vt:lpstr>
      <vt:lpstr>Stall</vt:lpstr>
      <vt:lpstr>Environmental conditions and performance</vt:lpstr>
      <vt:lpstr>Data link</vt:lpstr>
      <vt:lpstr>Radio frequency spectrum and wavelength</vt:lpstr>
      <vt:lpstr>Range &amp; interference</vt:lpstr>
      <vt:lpstr>Flight modes</vt:lpstr>
      <vt:lpstr>Primary flight control in fixed wings</vt:lpstr>
      <vt:lpstr>Primary controls in quadcopters</vt:lpstr>
      <vt:lpstr>Primary flight control in helicopters</vt:lpstr>
      <vt:lpstr>sensors</vt:lpstr>
      <vt:lpstr>limitations</vt:lpstr>
      <vt:lpstr>Limitations batteries</vt:lpstr>
      <vt:lpstr>Controlling the UAS: take-off</vt:lpstr>
      <vt:lpstr>During flight</vt:lpstr>
      <vt:lpstr>landing</vt:lpstr>
      <vt:lpstr>Safety features: Failsafe</vt:lpstr>
      <vt:lpstr>Proximity sensor</vt:lpstr>
      <vt:lpstr>Geofencing (important)</vt:lpstr>
      <vt:lpstr>Height and distance limit</vt:lpstr>
      <vt:lpstr>Detect and avoid systems</vt:lpstr>
      <vt:lpstr>Remote identification systems</vt:lpstr>
      <vt:lpstr>Warning indicators</vt:lpstr>
      <vt:lpstr>Safety considerations: Payload</vt:lpstr>
      <vt:lpstr>Danger of spinning propellers</vt:lpstr>
      <vt:lpstr>Safe handling of batteries - 1</vt:lpstr>
      <vt:lpstr>Lithium battery voltage - 2</vt:lpstr>
      <vt:lpstr>Charging lithium batteries - 3</vt:lpstr>
      <vt:lpstr>Battery storage - 4</vt:lpstr>
      <vt:lpstr>Travelling with batteries - 5</vt:lpstr>
      <vt:lpstr>Maintenance</vt:lpstr>
      <vt:lpstr>Software updates</vt:lpstr>
      <vt:lpstr>PowerPoint Presentation</vt:lpstr>
    </vt:vector>
  </TitlesOfParts>
  <Company>University of Twente - 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Georeferencing and Geocoding Earth Observation Images</dc:title>
  <dc:creator>Parodi, G.N. (ITC)</dc:creator>
  <cp:lastModifiedBy>Parodi, Gabriel (UT-ITC)</cp:lastModifiedBy>
  <cp:revision>46</cp:revision>
  <dcterms:created xsi:type="dcterms:W3CDTF">2020-09-02T14:23:56Z</dcterms:created>
  <dcterms:modified xsi:type="dcterms:W3CDTF">2023-10-02T09:05:36Z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0x010100C36AFFB35C19454B97359D807159A5BA</vt:lpwstr>
  </property>
</Properties>
</file>