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Lst>
  <p:notesMasterIdLst>
    <p:notesMasterId r:id="rId53"/>
  </p:notesMasterIdLst>
  <p:sldIdLst>
    <p:sldId id="262" r:id="rId6"/>
    <p:sldId id="441" r:id="rId7"/>
    <p:sldId id="282" r:id="rId8"/>
    <p:sldId id="287" r:id="rId9"/>
    <p:sldId id="443" r:id="rId10"/>
    <p:sldId id="288" r:id="rId11"/>
    <p:sldId id="289" r:id="rId12"/>
    <p:sldId id="290" r:id="rId13"/>
    <p:sldId id="448" r:id="rId14"/>
    <p:sldId id="293" r:id="rId15"/>
    <p:sldId id="294" r:id="rId16"/>
    <p:sldId id="295" r:id="rId17"/>
    <p:sldId id="296" r:id="rId18"/>
    <p:sldId id="297" r:id="rId19"/>
    <p:sldId id="298" r:id="rId20"/>
    <p:sldId id="300" r:id="rId21"/>
    <p:sldId id="301" r:id="rId22"/>
    <p:sldId id="302" r:id="rId23"/>
    <p:sldId id="276" r:id="rId24"/>
    <p:sldId id="272" r:id="rId25"/>
    <p:sldId id="304" r:id="rId26"/>
    <p:sldId id="303" r:id="rId27"/>
    <p:sldId id="452" r:id="rId28"/>
    <p:sldId id="453" r:id="rId29"/>
    <p:sldId id="439" r:id="rId30"/>
    <p:sldId id="450" r:id="rId31"/>
    <p:sldId id="454" r:id="rId32"/>
    <p:sldId id="305" r:id="rId33"/>
    <p:sldId id="440" r:id="rId34"/>
    <p:sldId id="449" r:id="rId35"/>
    <p:sldId id="442" r:id="rId36"/>
    <p:sldId id="444" r:id="rId37"/>
    <p:sldId id="445" r:id="rId38"/>
    <p:sldId id="447" r:id="rId39"/>
    <p:sldId id="286" r:id="rId40"/>
    <p:sldId id="281" r:id="rId41"/>
    <p:sldId id="284" r:id="rId42"/>
    <p:sldId id="273" r:id="rId43"/>
    <p:sldId id="274" r:id="rId44"/>
    <p:sldId id="275" r:id="rId45"/>
    <p:sldId id="283" r:id="rId46"/>
    <p:sldId id="277" r:id="rId47"/>
    <p:sldId id="270" r:id="rId48"/>
    <p:sldId id="278" r:id="rId49"/>
    <p:sldId id="279" r:id="rId50"/>
    <p:sldId id="280" r:id="rId51"/>
    <p:sldId id="285" r:id="rId5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AA96EF-AA41-4C17-B664-E9B0CE5BE3B6}" v="38" dt="2023-10-04T12:58:26.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94660"/>
  </p:normalViewPr>
  <p:slideViewPr>
    <p:cSldViewPr snapToGrid="0">
      <p:cViewPr varScale="1">
        <p:scale>
          <a:sx n="78" d="100"/>
          <a:sy n="78" d="100"/>
        </p:scale>
        <p:origin x="696" y="62"/>
      </p:cViewPr>
      <p:guideLst/>
    </p:cSldViewPr>
  </p:slideViewPr>
  <p:notesTextViewPr>
    <p:cViewPr>
      <p:scale>
        <a:sx n="1" d="1"/>
        <a:sy n="1" d="1"/>
      </p:scale>
      <p:origin x="0" y="0"/>
    </p:cViewPr>
  </p:notesTextViewPr>
  <p:sorterViewPr>
    <p:cViewPr varScale="1">
      <p:scale>
        <a:sx n="100" d="100"/>
        <a:sy n="100" d="100"/>
      </p:scale>
      <p:origin x="0" y="-11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spPr>
            <a:solidFill>
              <a:schemeClr val="bg1">
                <a:lumMod val="75000"/>
              </a:schemeClr>
            </a:solidFill>
            <a:ln cap="rnd">
              <a:miter lim="800000"/>
            </a:ln>
            <a:effectLst>
              <a:softEdge rad="0"/>
            </a:effectLst>
          </c:spPr>
          <c:dPt>
            <c:idx val="0"/>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1-28DA-47FC-BFBA-C5371FD02D9A}"/>
              </c:ext>
            </c:extLst>
          </c:dPt>
          <c:dPt>
            <c:idx val="1"/>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3-28DA-47FC-BFBA-C5371FD02D9A}"/>
              </c:ext>
            </c:extLst>
          </c:dPt>
          <c:dPt>
            <c:idx val="2"/>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5-28DA-47FC-BFBA-C5371FD02D9A}"/>
              </c:ext>
            </c:extLst>
          </c:dPt>
          <c:dPt>
            <c:idx val="3"/>
            <c:bubble3D val="0"/>
            <c:spPr>
              <a:solidFill>
                <a:srgbClr val="00B050"/>
              </a:solidFill>
              <a:ln w="19050" cap="rnd">
                <a:solidFill>
                  <a:schemeClr val="lt1"/>
                </a:solidFill>
                <a:round/>
              </a:ln>
              <a:effectLst>
                <a:softEdge rad="0"/>
              </a:effectLst>
            </c:spPr>
            <c:extLst>
              <c:ext xmlns:c16="http://schemas.microsoft.com/office/drawing/2014/chart" uri="{C3380CC4-5D6E-409C-BE32-E72D297353CC}">
                <c16:uniqueId val="{00000007-28DA-47FC-BFBA-C5371FD02D9A}"/>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0</c:v>
                </c:pt>
                <c:pt idx="1">
                  <c:v>0</c:v>
                </c:pt>
                <c:pt idx="2">
                  <c:v>27</c:v>
                </c:pt>
                <c:pt idx="3">
                  <c:v>73</c:v>
                </c:pt>
              </c:numCache>
            </c:numRef>
          </c:val>
          <c:extLst>
            <c:ext xmlns:c16="http://schemas.microsoft.com/office/drawing/2014/chart" uri="{C3380CC4-5D6E-409C-BE32-E72D297353CC}">
              <c16:uniqueId val="{00000008-28DA-47FC-BFBA-C5371FD02D9A}"/>
            </c:ext>
          </c:extLst>
        </c:ser>
        <c:dLbls>
          <c:showLegendKey val="0"/>
          <c:showVal val="0"/>
          <c:showCatName val="0"/>
          <c:showSerName val="0"/>
          <c:showPercent val="0"/>
          <c:showBubbleSize val="0"/>
          <c:showLeaderLines val="1"/>
        </c:dLbls>
        <c:firstSliceAng val="26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spPr>
            <a:solidFill>
              <a:schemeClr val="bg1">
                <a:lumMod val="75000"/>
              </a:schemeClr>
            </a:solidFill>
            <a:ln cap="rnd">
              <a:miter lim="800000"/>
            </a:ln>
            <a:effectLst>
              <a:softEdge rad="0"/>
            </a:effectLst>
          </c:spPr>
          <c:dPt>
            <c:idx val="0"/>
            <c:bubble3D val="0"/>
            <c:spPr>
              <a:solidFill>
                <a:srgbClr val="00B050"/>
              </a:solidFill>
              <a:ln w="19050" cap="rnd">
                <a:solidFill>
                  <a:schemeClr val="lt1"/>
                </a:solidFill>
                <a:miter lim="800000"/>
              </a:ln>
              <a:effectLst>
                <a:softEdge rad="0"/>
              </a:effectLst>
            </c:spPr>
            <c:extLst>
              <c:ext xmlns:c16="http://schemas.microsoft.com/office/drawing/2014/chart" uri="{C3380CC4-5D6E-409C-BE32-E72D297353CC}">
                <c16:uniqueId val="{00000001-85AA-41EC-A11D-CAFAECF2D7A9}"/>
              </c:ext>
            </c:extLst>
          </c:dPt>
          <c:dPt>
            <c:idx val="1"/>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3-85AA-41EC-A11D-CAFAECF2D7A9}"/>
              </c:ext>
            </c:extLst>
          </c:dPt>
          <c:dPt>
            <c:idx val="2"/>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5-85AA-41EC-A11D-CAFAECF2D7A9}"/>
              </c:ext>
            </c:extLst>
          </c:dPt>
          <c:dPt>
            <c:idx val="3"/>
            <c:bubble3D val="0"/>
            <c:spPr>
              <a:solidFill>
                <a:srgbClr val="EF8221"/>
              </a:solidFill>
              <a:ln w="19050" cap="rnd">
                <a:solidFill>
                  <a:schemeClr val="lt1"/>
                </a:solidFill>
                <a:round/>
              </a:ln>
              <a:effectLst>
                <a:softEdge rad="0"/>
              </a:effectLst>
            </c:spPr>
            <c:extLst>
              <c:ext xmlns:c16="http://schemas.microsoft.com/office/drawing/2014/chart" uri="{C3380CC4-5D6E-409C-BE32-E72D297353CC}">
                <c16:uniqueId val="{00000007-85AA-41EC-A11D-CAFAECF2D7A9}"/>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10</c:v>
                </c:pt>
                <c:pt idx="1">
                  <c:v>0</c:v>
                </c:pt>
                <c:pt idx="2">
                  <c:v>91</c:v>
                </c:pt>
                <c:pt idx="3">
                  <c:v>0</c:v>
                </c:pt>
              </c:numCache>
            </c:numRef>
          </c:val>
          <c:extLst>
            <c:ext xmlns:c16="http://schemas.microsoft.com/office/drawing/2014/chart" uri="{C3380CC4-5D6E-409C-BE32-E72D297353CC}">
              <c16:uniqueId val="{00000008-85AA-41EC-A11D-CAFAECF2D7A9}"/>
            </c:ext>
          </c:extLst>
        </c:ser>
        <c:dLbls>
          <c:showLegendKey val="0"/>
          <c:showVal val="0"/>
          <c:showCatName val="0"/>
          <c:showSerName val="0"/>
          <c:showPercent val="0"/>
          <c:showBubbleSize val="0"/>
          <c:showLeaderLines val="1"/>
        </c:dLbls>
        <c:firstSliceAng val="294"/>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spPr>
            <a:solidFill>
              <a:schemeClr val="bg1">
                <a:lumMod val="75000"/>
              </a:schemeClr>
            </a:solidFill>
            <a:ln cap="rnd">
              <a:miter lim="800000"/>
            </a:ln>
            <a:effectLst>
              <a:softEdge rad="0"/>
            </a:effectLst>
          </c:spPr>
          <c:dPt>
            <c:idx val="0"/>
            <c:bubble3D val="0"/>
            <c:spPr>
              <a:solidFill>
                <a:srgbClr val="00B050"/>
              </a:solidFill>
              <a:ln w="19050" cap="rnd">
                <a:solidFill>
                  <a:schemeClr val="lt1"/>
                </a:solidFill>
                <a:miter lim="800000"/>
              </a:ln>
              <a:effectLst>
                <a:softEdge rad="0"/>
              </a:effectLst>
            </c:spPr>
            <c:extLst>
              <c:ext xmlns:c16="http://schemas.microsoft.com/office/drawing/2014/chart" uri="{C3380CC4-5D6E-409C-BE32-E72D297353CC}">
                <c16:uniqueId val="{00000001-5DAA-476C-9BD6-BB5AA9EA9029}"/>
              </c:ext>
            </c:extLst>
          </c:dPt>
          <c:dPt>
            <c:idx val="1"/>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3-5DAA-476C-9BD6-BB5AA9EA9029}"/>
              </c:ext>
            </c:extLst>
          </c:dPt>
          <c:dPt>
            <c:idx val="2"/>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5-5DAA-476C-9BD6-BB5AA9EA9029}"/>
              </c:ext>
            </c:extLst>
          </c:dPt>
          <c:dPt>
            <c:idx val="3"/>
            <c:bubble3D val="0"/>
            <c:spPr>
              <a:solidFill>
                <a:srgbClr val="EF8221"/>
              </a:solidFill>
              <a:ln w="19050" cap="rnd">
                <a:solidFill>
                  <a:schemeClr val="lt1"/>
                </a:solidFill>
                <a:round/>
              </a:ln>
              <a:effectLst>
                <a:softEdge rad="0"/>
              </a:effectLst>
            </c:spPr>
            <c:extLst>
              <c:ext xmlns:c16="http://schemas.microsoft.com/office/drawing/2014/chart" uri="{C3380CC4-5D6E-409C-BE32-E72D297353CC}">
                <c16:uniqueId val="{00000007-5DAA-476C-9BD6-BB5AA9EA9029}"/>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13</c:v>
                </c:pt>
                <c:pt idx="1">
                  <c:v>0</c:v>
                </c:pt>
                <c:pt idx="2">
                  <c:v>87</c:v>
                </c:pt>
                <c:pt idx="3">
                  <c:v>0</c:v>
                </c:pt>
              </c:numCache>
            </c:numRef>
          </c:val>
          <c:extLst>
            <c:ext xmlns:c16="http://schemas.microsoft.com/office/drawing/2014/chart" uri="{C3380CC4-5D6E-409C-BE32-E72D297353CC}">
              <c16:uniqueId val="{00000008-5DAA-476C-9BD6-BB5AA9EA9029}"/>
            </c:ext>
          </c:extLst>
        </c:ser>
        <c:dLbls>
          <c:showLegendKey val="0"/>
          <c:showVal val="0"/>
          <c:showCatName val="0"/>
          <c:showSerName val="0"/>
          <c:showPercent val="0"/>
          <c:showBubbleSize val="0"/>
          <c:showLeaderLines val="1"/>
        </c:dLbls>
        <c:firstSliceAng val="318"/>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spPr>
            <a:solidFill>
              <a:schemeClr val="bg1">
                <a:lumMod val="75000"/>
              </a:schemeClr>
            </a:solidFill>
            <a:ln cap="rnd">
              <a:miter lim="800000"/>
            </a:ln>
            <a:effectLst>
              <a:softEdge rad="0"/>
            </a:effectLst>
          </c:spPr>
          <c:dPt>
            <c:idx val="0"/>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1-8F4D-4AB1-9EEB-7C8498FE1FD3}"/>
              </c:ext>
            </c:extLst>
          </c:dPt>
          <c:dPt>
            <c:idx val="1"/>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3-8F4D-4AB1-9EEB-7C8498FE1FD3}"/>
              </c:ext>
            </c:extLst>
          </c:dPt>
          <c:dPt>
            <c:idx val="2"/>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5-8F4D-4AB1-9EEB-7C8498FE1FD3}"/>
              </c:ext>
            </c:extLst>
          </c:dPt>
          <c:dPt>
            <c:idx val="3"/>
            <c:bubble3D val="0"/>
            <c:spPr>
              <a:solidFill>
                <a:srgbClr val="00B050"/>
              </a:solidFill>
              <a:ln w="19050" cap="rnd">
                <a:solidFill>
                  <a:schemeClr val="lt1"/>
                </a:solidFill>
                <a:round/>
              </a:ln>
              <a:effectLst>
                <a:softEdge rad="0"/>
              </a:effectLst>
            </c:spPr>
            <c:extLst>
              <c:ext xmlns:c16="http://schemas.microsoft.com/office/drawing/2014/chart" uri="{C3380CC4-5D6E-409C-BE32-E72D297353CC}">
                <c16:uniqueId val="{00000007-8F4D-4AB1-9EEB-7C8498FE1FD3}"/>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0</c:v>
                </c:pt>
                <c:pt idx="1">
                  <c:v>0</c:v>
                </c:pt>
                <c:pt idx="2">
                  <c:v>88</c:v>
                </c:pt>
                <c:pt idx="3">
                  <c:v>22</c:v>
                </c:pt>
              </c:numCache>
            </c:numRef>
          </c:val>
          <c:extLst>
            <c:ext xmlns:c16="http://schemas.microsoft.com/office/drawing/2014/chart" uri="{C3380CC4-5D6E-409C-BE32-E72D297353CC}">
              <c16:uniqueId val="{00000008-8F4D-4AB1-9EEB-7C8498FE1FD3}"/>
            </c:ext>
          </c:extLst>
        </c:ser>
        <c:dLbls>
          <c:showLegendKey val="0"/>
          <c:showVal val="0"/>
          <c:showCatName val="0"/>
          <c:showSerName val="0"/>
          <c:showPercent val="0"/>
          <c:showBubbleSize val="0"/>
          <c:showLeaderLines val="1"/>
        </c:dLbls>
        <c:firstSliceAng val="278"/>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spPr>
            <a:solidFill>
              <a:schemeClr val="bg1">
                <a:lumMod val="75000"/>
              </a:schemeClr>
            </a:solidFill>
            <a:ln cap="rnd">
              <a:miter lim="800000"/>
            </a:ln>
            <a:effectLst>
              <a:softEdge rad="0"/>
            </a:effectLst>
          </c:spPr>
          <c:dPt>
            <c:idx val="0"/>
            <c:bubble3D val="0"/>
            <c:spPr>
              <a:solidFill>
                <a:srgbClr val="00B050"/>
              </a:solidFill>
              <a:ln w="19050" cap="rnd">
                <a:solidFill>
                  <a:schemeClr val="lt1"/>
                </a:solidFill>
                <a:miter lim="800000"/>
              </a:ln>
              <a:effectLst>
                <a:softEdge rad="0"/>
              </a:effectLst>
            </c:spPr>
            <c:extLst>
              <c:ext xmlns:c16="http://schemas.microsoft.com/office/drawing/2014/chart" uri="{C3380CC4-5D6E-409C-BE32-E72D297353CC}">
                <c16:uniqueId val="{00000001-FF6A-46A0-8D6D-580DBFBFFAFF}"/>
              </c:ext>
            </c:extLst>
          </c:dPt>
          <c:dPt>
            <c:idx val="1"/>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3-FF6A-46A0-8D6D-580DBFBFFAFF}"/>
              </c:ext>
            </c:extLst>
          </c:dPt>
          <c:dPt>
            <c:idx val="2"/>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5-FF6A-46A0-8D6D-580DBFBFFAFF}"/>
              </c:ext>
            </c:extLst>
          </c:dPt>
          <c:dPt>
            <c:idx val="3"/>
            <c:bubble3D val="0"/>
            <c:spPr>
              <a:solidFill>
                <a:srgbClr val="EF8221"/>
              </a:solidFill>
              <a:ln w="19050" cap="rnd">
                <a:solidFill>
                  <a:schemeClr val="lt1"/>
                </a:solidFill>
                <a:round/>
              </a:ln>
              <a:effectLst>
                <a:softEdge rad="0"/>
              </a:effectLst>
            </c:spPr>
            <c:extLst>
              <c:ext xmlns:c16="http://schemas.microsoft.com/office/drawing/2014/chart" uri="{C3380CC4-5D6E-409C-BE32-E72D297353CC}">
                <c16:uniqueId val="{00000007-FF6A-46A0-8D6D-580DBFBFFAFF}"/>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34</c:v>
                </c:pt>
                <c:pt idx="1">
                  <c:v>0</c:v>
                </c:pt>
                <c:pt idx="2">
                  <c:v>66</c:v>
                </c:pt>
                <c:pt idx="3">
                  <c:v>0</c:v>
                </c:pt>
              </c:numCache>
            </c:numRef>
          </c:val>
          <c:extLst>
            <c:ext xmlns:c16="http://schemas.microsoft.com/office/drawing/2014/chart" uri="{C3380CC4-5D6E-409C-BE32-E72D297353CC}">
              <c16:uniqueId val="{00000008-FF6A-46A0-8D6D-580DBFBFFAFF}"/>
            </c:ext>
          </c:extLst>
        </c:ser>
        <c:dLbls>
          <c:showLegendKey val="0"/>
          <c:showVal val="0"/>
          <c:showCatName val="0"/>
          <c:showSerName val="0"/>
          <c:showPercent val="0"/>
          <c:showBubbleSize val="0"/>
          <c:showLeaderLines val="1"/>
        </c:dLbls>
        <c:firstSliceAng val="304"/>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spPr>
            <a:solidFill>
              <a:schemeClr val="bg1">
                <a:lumMod val="75000"/>
              </a:schemeClr>
            </a:solidFill>
            <a:ln cap="rnd">
              <a:miter lim="800000"/>
            </a:ln>
            <a:effectLst>
              <a:softEdge rad="0"/>
            </a:effectLst>
          </c:spPr>
          <c:dPt>
            <c:idx val="0"/>
            <c:bubble3D val="0"/>
            <c:spPr>
              <a:solidFill>
                <a:srgbClr val="00B050"/>
              </a:solidFill>
              <a:ln w="19050" cap="rnd">
                <a:solidFill>
                  <a:schemeClr val="lt1"/>
                </a:solidFill>
                <a:miter lim="800000"/>
              </a:ln>
              <a:effectLst>
                <a:softEdge rad="0"/>
              </a:effectLst>
            </c:spPr>
            <c:extLst>
              <c:ext xmlns:c16="http://schemas.microsoft.com/office/drawing/2014/chart" uri="{C3380CC4-5D6E-409C-BE32-E72D297353CC}">
                <c16:uniqueId val="{00000001-861D-4B0C-8923-14DE89FA682A}"/>
              </c:ext>
            </c:extLst>
          </c:dPt>
          <c:dPt>
            <c:idx val="1"/>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3-861D-4B0C-8923-14DE89FA682A}"/>
              </c:ext>
            </c:extLst>
          </c:dPt>
          <c:dPt>
            <c:idx val="2"/>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5-861D-4B0C-8923-14DE89FA682A}"/>
              </c:ext>
            </c:extLst>
          </c:dPt>
          <c:dPt>
            <c:idx val="3"/>
            <c:bubble3D val="0"/>
            <c:spPr>
              <a:solidFill>
                <a:srgbClr val="EF8221"/>
              </a:solidFill>
              <a:ln w="19050" cap="rnd">
                <a:solidFill>
                  <a:schemeClr val="lt1"/>
                </a:solidFill>
                <a:round/>
              </a:ln>
              <a:effectLst>
                <a:softEdge rad="0"/>
              </a:effectLst>
            </c:spPr>
            <c:extLst>
              <c:ext xmlns:c16="http://schemas.microsoft.com/office/drawing/2014/chart" uri="{C3380CC4-5D6E-409C-BE32-E72D297353CC}">
                <c16:uniqueId val="{00000007-861D-4B0C-8923-14DE89FA682A}"/>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44</c:v>
                </c:pt>
                <c:pt idx="1">
                  <c:v>0</c:v>
                </c:pt>
                <c:pt idx="2">
                  <c:v>66</c:v>
                </c:pt>
                <c:pt idx="3">
                  <c:v>0</c:v>
                </c:pt>
              </c:numCache>
            </c:numRef>
          </c:val>
          <c:extLst>
            <c:ext xmlns:c16="http://schemas.microsoft.com/office/drawing/2014/chart" uri="{C3380CC4-5D6E-409C-BE32-E72D297353CC}">
              <c16:uniqueId val="{00000008-861D-4B0C-8923-14DE89FA682A}"/>
            </c:ext>
          </c:extLst>
        </c:ser>
        <c:dLbls>
          <c:showLegendKey val="0"/>
          <c:showVal val="0"/>
          <c:showCatName val="0"/>
          <c:showSerName val="0"/>
          <c:showPercent val="0"/>
          <c:showBubbleSize val="0"/>
          <c:showLeaderLines val="1"/>
        </c:dLbls>
        <c:firstSliceAng val="33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7F8F1-0EC2-47F7-94EF-263FA6DB806E}" type="datetimeFigureOut">
              <a:rPr lang="en-GB" smtClean="0"/>
              <a:t>05/10/2023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F4367-D26C-4846-A14B-E5E7D50669FB}" type="slidenum">
              <a:rPr lang="en-GB" smtClean="0"/>
              <a:t>‹#›</a:t>
            </a:fld>
            <a:endParaRPr lang="en-GB"/>
          </a:p>
        </p:txBody>
      </p:sp>
    </p:spTree>
    <p:extLst>
      <p:ext uri="{BB962C8B-B14F-4D97-AF65-F5344CB8AC3E}">
        <p14:creationId xmlns:p14="http://schemas.microsoft.com/office/powerpoint/2010/main" val="1585517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 Per May 2023</a:t>
            </a:r>
            <a:endParaRPr lang="nl-NL" dirty="0"/>
          </a:p>
        </p:txBody>
      </p:sp>
      <p:sp>
        <p:nvSpPr>
          <p:cNvPr id="4" name="Tijdelijke aanduiding voor dianummer 3"/>
          <p:cNvSpPr>
            <a:spLocks noGrp="1"/>
          </p:cNvSpPr>
          <p:nvPr>
            <p:ph type="sldNum" sz="quarter" idx="5"/>
          </p:nvPr>
        </p:nvSpPr>
        <p:spPr/>
        <p:txBody>
          <a:bodyPr/>
          <a:lstStyle/>
          <a:p>
            <a:fld id="{EAE0FB64-161E-49C6-8329-E7D8960DDDEC}" type="slidenum">
              <a:rPr lang="nl-NL" smtClean="0"/>
              <a:t>30</a:t>
            </a:fld>
            <a:endParaRPr lang="nl-NL"/>
          </a:p>
        </p:txBody>
      </p:sp>
    </p:spTree>
    <p:extLst>
      <p:ext uri="{BB962C8B-B14F-4D97-AF65-F5344CB8AC3E}">
        <p14:creationId xmlns:p14="http://schemas.microsoft.com/office/powerpoint/2010/main" val="2548579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full">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26CFC-DD8F-413E-8D8F-ECDE90506C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10/5/2023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89898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F1681-82CD-4EAF-83C7-52708EF47B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10/5/2023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2C8685BA-749B-4E69-9ED0-2B395E8AE1B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FFC4176D-6512-4994-8E8D-2D32A2565541}"/>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1919044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bg>
      <p:bgPr>
        <a:solidFill>
          <a:srgbClr val="1E232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6853F-5114-4150-8985-629770C189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10/5/2023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DCDC7C8E-A2EE-4B12-9D11-4A9C62FEFDDE}"/>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752A28D3-3B72-4C61-8367-D3BF0CF8FF4D}"/>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127103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grey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CE5D35A-252D-4E52-B59E-887EA3B80598}"/>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10/5/2023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3" name="Text Placeholder 8">
            <a:extLst>
              <a:ext uri="{FF2B5EF4-FFF2-40B4-BE49-F238E27FC236}">
                <a16:creationId xmlns:a16="http://schemas.microsoft.com/office/drawing/2014/main" id="{2725E1A9-F5F3-4DFB-833B-43237D6CDA9F}"/>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3439703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icture right">
    <p:bg>
      <p:bgPr>
        <a:solidFill>
          <a:srgbClr val="000000"/>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8595740-23EA-4A7F-99CE-69F6FD2505EF}"/>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10/5/2023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44EEF054-662C-4787-A87A-4951A0016B0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96EDA23A-69F6-474A-A6FD-A25F98AF77BC}"/>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5084EE5F-6C4B-413E-B0DD-8A2CBA80FD12}"/>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574346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icture right">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1782213A-5203-4F9B-A874-7C6B03F26055}"/>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10/5/2023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9647F2CA-4D89-4F30-8416-98E60060566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5EA9EAC9-CBFD-4B5C-8FE6-28D45CE9FAD8}"/>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9F4DE129-7BC9-481F-8B33-0063CF0D959A}"/>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26283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able of contents white">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C64EBF-DA96-4D09-B6A0-839B57073C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10/5/2023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tx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3790137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DF945-210B-8AEE-83EE-7D4D201221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420A93-4429-4A30-3112-161F6DC639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C4B5F8-A837-CD45-C607-2193F169836E}"/>
              </a:ext>
            </a:extLst>
          </p:cNvPr>
          <p:cNvSpPr>
            <a:spLocks noGrp="1"/>
          </p:cNvSpPr>
          <p:nvPr>
            <p:ph type="dt" sz="half" idx="10"/>
          </p:nvPr>
        </p:nvSpPr>
        <p:spPr/>
        <p:txBody>
          <a:bodyPr/>
          <a:lstStyle/>
          <a:p>
            <a:fld id="{36543E79-4B55-4BD8-A6BC-070A6F40AB93}" type="datetimeFigureOut">
              <a:rPr lang="en-GB" smtClean="0"/>
              <a:t>05/10/2023</a:t>
            </a:fld>
            <a:endParaRPr lang="en-GB"/>
          </a:p>
        </p:txBody>
      </p:sp>
      <p:sp>
        <p:nvSpPr>
          <p:cNvPr id="5" name="Footer Placeholder 4">
            <a:extLst>
              <a:ext uri="{FF2B5EF4-FFF2-40B4-BE49-F238E27FC236}">
                <a16:creationId xmlns:a16="http://schemas.microsoft.com/office/drawing/2014/main" id="{A0574EED-6208-CDBF-EF6C-B45E431C48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4B5130-090C-E19F-9D93-257C8D7526A8}"/>
              </a:ext>
            </a:extLst>
          </p:cNvPr>
          <p:cNvSpPr>
            <a:spLocks noGrp="1"/>
          </p:cNvSpPr>
          <p:nvPr>
            <p:ph type="sldNum" sz="quarter" idx="12"/>
          </p:nvPr>
        </p:nvSpPr>
        <p:spPr/>
        <p:txBody>
          <a:bodyPr/>
          <a:lstStyle/>
          <a:p>
            <a:fld id="{749011C5-9436-4853-A1B7-5710849E3F9D}" type="slidenum">
              <a:rPr lang="en-GB" smtClean="0"/>
              <a:t>‹#›</a:t>
            </a:fld>
            <a:endParaRPr lang="en-GB"/>
          </a:p>
        </p:txBody>
      </p:sp>
    </p:spTree>
    <p:extLst>
      <p:ext uri="{BB962C8B-B14F-4D97-AF65-F5344CB8AC3E}">
        <p14:creationId xmlns:p14="http://schemas.microsoft.com/office/powerpoint/2010/main" val="27583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 ">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10/5/2023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itle 1">
            <a:extLst>
              <a:ext uri="{FF2B5EF4-FFF2-40B4-BE49-F238E27FC236}">
                <a16:creationId xmlns:a16="http://schemas.microsoft.com/office/drawing/2014/main" id="{3A1D0382-E368-BF0B-6D74-5C3D83B03F10}"/>
              </a:ext>
            </a:extLst>
          </p:cNvPr>
          <p:cNvSpPr>
            <a:spLocks noGrp="1"/>
          </p:cNvSpPr>
          <p:nvPr>
            <p:ph type="ctrTitle" hasCustomPrompt="1"/>
          </p:nvPr>
        </p:nvSpPr>
        <p:spPr>
          <a:xfrm>
            <a:off x="6280500" y="2376001"/>
            <a:ext cx="5435250" cy="1116000"/>
          </a:xfrm>
        </p:spPr>
        <p:txBody>
          <a:bodyPr anchor="t"/>
          <a:lstStyle>
            <a:lvl1pPr algn="l">
              <a:lnSpc>
                <a:spcPct val="100000"/>
              </a:lnSpc>
              <a:defRPr sz="3600" baseline="0">
                <a:solidFill>
                  <a:schemeClr val="tx1"/>
                </a:solidFill>
              </a:defRPr>
            </a:lvl1pPr>
          </a:lstStyle>
          <a:p>
            <a:r>
              <a:rPr lang="en-US" dirty="0"/>
              <a:t>Click to edit Master title style</a:t>
            </a:r>
          </a:p>
        </p:txBody>
      </p:sp>
      <p:sp>
        <p:nvSpPr>
          <p:cNvPr id="8" name="Subtitle 2">
            <a:extLst>
              <a:ext uri="{FF2B5EF4-FFF2-40B4-BE49-F238E27FC236}">
                <a16:creationId xmlns:a16="http://schemas.microsoft.com/office/drawing/2014/main" id="{7C77106E-A7EC-C291-6C28-92D27708F1B9}"/>
              </a:ext>
            </a:extLst>
          </p:cNvPr>
          <p:cNvSpPr>
            <a:spLocks noGrp="1"/>
          </p:cNvSpPr>
          <p:nvPr>
            <p:ph type="subTitle" idx="1" hasCustomPrompt="1"/>
          </p:nvPr>
        </p:nvSpPr>
        <p:spPr>
          <a:xfrm>
            <a:off x="6280500" y="3741225"/>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1">
            <a:extLst>
              <a:ext uri="{FF2B5EF4-FFF2-40B4-BE49-F238E27FC236}">
                <a16:creationId xmlns:a16="http://schemas.microsoft.com/office/drawing/2014/main" id="{82A00529-1DD6-5551-E451-4A4DD41B9682}"/>
              </a:ext>
            </a:extLst>
          </p:cNvPr>
          <p:cNvSpPr>
            <a:spLocks noGrp="1"/>
          </p:cNvSpPr>
          <p:nvPr>
            <p:ph type="body" sz="quarter" idx="14" hasCustomPrompt="1"/>
          </p:nvPr>
        </p:nvSpPr>
        <p:spPr>
          <a:xfrm>
            <a:off x="6280500" y="755998"/>
            <a:ext cx="4031900" cy="145701"/>
          </a:xfrm>
        </p:spPr>
        <p:txBody>
          <a:bodyPr wrap="square"/>
          <a:lstStyle>
            <a:lvl1pPr marL="0" indent="0" algn="l">
              <a:lnSpc>
                <a:spcPts val="1000"/>
              </a:lnSpc>
              <a:buNone/>
              <a:defRPr sz="900" b="1">
                <a:solidFill>
                  <a:schemeClr val="tx1"/>
                </a:solidFill>
              </a:defRPr>
            </a:lvl1pPr>
          </a:lstStyle>
          <a:p>
            <a:pPr lvl="0"/>
            <a:r>
              <a:rPr lang="en-US" dirty="0"/>
              <a:t>ITC   I   FACULTY OF GEO-INFORMATION SCIENCE AND EARTH OBSERVATION</a:t>
            </a:r>
          </a:p>
          <a:p>
            <a:pPr lvl="0"/>
            <a:endParaRPr lang="en-US" dirty="0"/>
          </a:p>
        </p:txBody>
      </p:sp>
      <p:sp>
        <p:nvSpPr>
          <p:cNvPr id="11" name="Picture Placeholder 7">
            <a:extLst>
              <a:ext uri="{FF2B5EF4-FFF2-40B4-BE49-F238E27FC236}">
                <a16:creationId xmlns:a16="http://schemas.microsoft.com/office/drawing/2014/main" id="{9258BBC7-380D-D753-1DB3-89696F698C58}"/>
              </a:ext>
            </a:extLst>
          </p:cNvPr>
          <p:cNvSpPr>
            <a:spLocks noGrp="1"/>
          </p:cNvSpPr>
          <p:nvPr>
            <p:ph type="pic" sz="quarter" idx="16"/>
          </p:nvPr>
        </p:nvSpPr>
        <p:spPr>
          <a:xfrm>
            <a:off x="-10281" y="0"/>
            <a:ext cx="6106279" cy="6858000"/>
          </a:xfrm>
          <a:noFill/>
        </p:spPr>
        <p:txBody>
          <a:bodyPr tIns="72000"/>
          <a:lstStyle>
            <a:lvl1pPr marL="0" indent="0" algn="ctr">
              <a:buNone/>
              <a:defRPr>
                <a:solidFill>
                  <a:schemeClr val="tx2"/>
                </a:solidFill>
              </a:defRPr>
            </a:lvl1pPr>
          </a:lstStyle>
          <a:p>
            <a:r>
              <a:rPr lang="en-US"/>
              <a:t>Click icon to add picture</a:t>
            </a:r>
            <a:endParaRPr lang="en-US" dirty="0"/>
          </a:p>
        </p:txBody>
      </p:sp>
      <p:pic>
        <p:nvPicPr>
          <p:cNvPr id="13" name="Afbeelding 12" descr="Afbeelding met tekst&#10;&#10;Automatisch gegenereerde beschrijving">
            <a:extLst>
              <a:ext uri="{FF2B5EF4-FFF2-40B4-BE49-F238E27FC236}">
                <a16:creationId xmlns:a16="http://schemas.microsoft.com/office/drawing/2014/main" id="{533C0E97-61B7-BD4C-07DC-2B6CF229C9A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301879" y="5791200"/>
            <a:ext cx="2342929" cy="734144"/>
          </a:xfrm>
          <a:prstGeom prst="rect">
            <a:avLst/>
          </a:prstGeom>
        </p:spPr>
      </p:pic>
    </p:spTree>
    <p:extLst>
      <p:ext uri="{BB962C8B-B14F-4D97-AF65-F5344CB8AC3E}">
        <p14:creationId xmlns:p14="http://schemas.microsoft.com/office/powerpoint/2010/main" val="100095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Empty sheet">
    <p:bg>
      <p:bgPr>
        <a:solidFill>
          <a:schemeClr val="bg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FFE9A50F-DCD6-DDBE-2133-72E289BC1E28}"/>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dirty="0"/>
              <a:t>Click to edit Master title style</a:t>
            </a:r>
          </a:p>
        </p:txBody>
      </p:sp>
      <p:sp>
        <p:nvSpPr>
          <p:cNvPr id="5" name="Text Placeholder 4">
            <a:extLst>
              <a:ext uri="{FF2B5EF4-FFF2-40B4-BE49-F238E27FC236}">
                <a16:creationId xmlns:a16="http://schemas.microsoft.com/office/drawing/2014/main" id="{313E4476-7620-E38B-34D5-2A39C3740F6B}"/>
              </a:ext>
            </a:extLst>
          </p:cNvPr>
          <p:cNvSpPr>
            <a:spLocks noGrp="1"/>
          </p:cNvSpPr>
          <p:nvPr>
            <p:ph type="body" sz="quarter" idx="16"/>
          </p:nvPr>
        </p:nvSpPr>
        <p:spPr>
          <a:xfrm>
            <a:off x="756001" y="2483997"/>
            <a:ext cx="11051454" cy="2952002"/>
          </a:xfrm>
        </p:spPr>
        <p:txBody>
          <a:bodyPr/>
          <a:lstStyle/>
          <a:p>
            <a:endParaRPr lang="nl-NL" dirty="0"/>
          </a:p>
        </p:txBody>
      </p:sp>
    </p:spTree>
    <p:extLst>
      <p:ext uri="{BB962C8B-B14F-4D97-AF65-F5344CB8AC3E}">
        <p14:creationId xmlns:p14="http://schemas.microsoft.com/office/powerpoint/2010/main" val="2742033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2E47D2-8551-EE77-DF73-6939CD3ADFB0}"/>
              </a:ext>
            </a:extLst>
          </p:cNvPr>
          <p:cNvSpPr>
            <a:spLocks noGrp="1"/>
          </p:cNvSpPr>
          <p:nvPr>
            <p:ph type="dt" sz="half" idx="10"/>
          </p:nvPr>
        </p:nvSpPr>
        <p:spPr/>
        <p:txBody>
          <a:bodyPr/>
          <a:lstStyle/>
          <a:p>
            <a:fld id="{36543E79-4B55-4BD8-A6BC-070A6F40AB93}" type="datetimeFigureOut">
              <a:rPr lang="en-GB" smtClean="0"/>
              <a:t>05/10/2023</a:t>
            </a:fld>
            <a:endParaRPr lang="en-GB"/>
          </a:p>
        </p:txBody>
      </p:sp>
      <p:sp>
        <p:nvSpPr>
          <p:cNvPr id="3" name="Footer Placeholder 2">
            <a:extLst>
              <a:ext uri="{FF2B5EF4-FFF2-40B4-BE49-F238E27FC236}">
                <a16:creationId xmlns:a16="http://schemas.microsoft.com/office/drawing/2014/main" id="{8437EB6F-BA96-E0F8-3ACA-693399518A0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6C1B1F-B63F-C9E4-529E-6A8A481382B4}"/>
              </a:ext>
            </a:extLst>
          </p:cNvPr>
          <p:cNvSpPr>
            <a:spLocks noGrp="1"/>
          </p:cNvSpPr>
          <p:nvPr>
            <p:ph type="sldNum" sz="quarter" idx="12"/>
          </p:nvPr>
        </p:nvSpPr>
        <p:spPr/>
        <p:txBody>
          <a:bodyPr/>
          <a:lstStyle/>
          <a:p>
            <a:fld id="{749011C5-9436-4853-A1B7-5710849E3F9D}" type="slidenum">
              <a:rPr lang="en-GB" smtClean="0"/>
              <a:t>‹#›</a:t>
            </a:fld>
            <a:endParaRPr lang="en-GB"/>
          </a:p>
        </p:txBody>
      </p:sp>
    </p:spTree>
    <p:extLst>
      <p:ext uri="{BB962C8B-B14F-4D97-AF65-F5344CB8AC3E}">
        <p14:creationId xmlns:p14="http://schemas.microsoft.com/office/powerpoint/2010/main" val="421635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10/5/2023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04875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full">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ADE169-F6EA-4730-84DD-DF2C98144C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10/5/2023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94950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full">
    <p:bg>
      <p:bgPr>
        <a:solidFill>
          <a:srgbClr val="1E232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5328C5-1A3D-45BA-BB8D-438E09FA41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10/5/2023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360329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right">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10/5/2023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78004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right">
    <p:bg>
      <p:bgPr>
        <a:solidFill>
          <a:srgbClr val="000000"/>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10/5/2023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724021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right">
    <p:bg>
      <p:bgPr>
        <a:solidFill>
          <a:srgbClr val="1E2328"/>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10/5/2023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283242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able of contents white">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C64EBF-DA96-4D09-B6A0-839B57073C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10/5/2023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tx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1520580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whit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EC462-1631-40E8-B0D5-89831A4613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10/5/2023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7" name="Subtitle 2">
            <a:extLst>
              <a:ext uri="{FF2B5EF4-FFF2-40B4-BE49-F238E27FC236}">
                <a16:creationId xmlns:a16="http://schemas.microsoft.com/office/drawing/2014/main" id="{5587DDDD-DBF8-4307-9F46-3189076B1E03}"/>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326B359A-ACE1-438C-842E-0AD778A5BC34}"/>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3848023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10/5/2023</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577827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6" r:id="rId8"/>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p15:clr>
            <a:srgbClr val="F26B43"/>
          </p15:clr>
        </p15:guide>
        <p15:guide id="2" pos="3960">
          <p15:clr>
            <a:srgbClr val="F26B43"/>
          </p15:clr>
        </p15:guide>
        <p15:guide id="3" pos="743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10/5/2023</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283453657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7" r:id="rId8"/>
    <p:sldLayoutId id="2147483678" r:id="rId9"/>
    <p:sldLayoutId id="2147483679" r:id="rId10"/>
    <p:sldLayoutId id="2147483681" r:id="rId11"/>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p15:clr>
            <a:srgbClr val="F26B43"/>
          </p15:clr>
        </p15:guide>
        <p15:guide id="2" pos="3960">
          <p15:clr>
            <a:srgbClr val="F26B43"/>
          </p15:clr>
        </p15:guide>
        <p15:guide id="3" pos="74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emile.Dopheide@utwente.nl" TargetMode="External"/><Relationship Id="rId2" Type="http://schemas.openxmlformats.org/officeDocument/2006/relationships/hyperlink" Target="mailto:m.c.Bresser@utwente.nl" TargetMode="Externa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2" Type="http://schemas.openxmlformats.org/officeDocument/2006/relationships/hyperlink" Target="https://nlqf.nl/english"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nuffic.nl/en/education-systems/netherlands/higher-education#pdeng" TargetMode="External"/><Relationship Id="rId2" Type="http://schemas.openxmlformats.org/officeDocument/2006/relationships/hyperlink" Target="https://www.nuffic.nl/en/education-systems/netherlands/higher-education#doctorphd" TargetMode="External"/><Relationship Id="rId1" Type="http://schemas.openxmlformats.org/officeDocument/2006/relationships/slideLayout" Target="../slideLayouts/slideLayout9.xml"/><Relationship Id="rId4" Type="http://schemas.openxmlformats.org/officeDocument/2006/relationships/hyperlink" Target="https://nlqf.nl/english"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9.png"/><Relationship Id="rId1" Type="http://schemas.openxmlformats.org/officeDocument/2006/relationships/slideLayout" Target="../slideLayouts/slideLayout16.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9.png"/><Relationship Id="rId1" Type="http://schemas.openxmlformats.org/officeDocument/2006/relationships/slideLayout" Target="../slideLayouts/slideLayout16.xml"/><Relationship Id="rId5" Type="http://schemas.openxmlformats.org/officeDocument/2006/relationships/image" Target="../media/image38.emf"/><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7.xml"/><Relationship Id="rId1" Type="http://schemas.openxmlformats.org/officeDocument/2006/relationships/video" Target="https://www.youtube.com/embed/xrxg6QznghE?feature=oembed" TargetMode="Externa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9.png"/><Relationship Id="rId1" Type="http://schemas.openxmlformats.org/officeDocument/2006/relationships/slideLayout" Target="../slideLayouts/slideLayout16.xml"/><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38.emf"/><Relationship Id="rId4" Type="http://schemas.openxmlformats.org/officeDocument/2006/relationships/image" Target="../media/image37.jp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8.xml"/><Relationship Id="rId1" Type="http://schemas.openxmlformats.org/officeDocument/2006/relationships/video" Target="https://www.youtube.com/embed/YAJhLG085Wg?feature=oembed" TargetMode="External"/><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47.png"/><Relationship Id="rId7"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chart" Target="../charts/chart2.xml"/><Relationship Id="rId11" Type="http://schemas.openxmlformats.org/officeDocument/2006/relationships/image" Target="../media/image49.jpeg"/><Relationship Id="rId5" Type="http://schemas.openxmlformats.org/officeDocument/2006/relationships/chart" Target="../charts/chart1.xml"/><Relationship Id="rId10" Type="http://schemas.openxmlformats.org/officeDocument/2006/relationships/chart" Target="../charts/chart6.xml"/><Relationship Id="rId4" Type="http://schemas.openxmlformats.org/officeDocument/2006/relationships/image" Target="../media/image48.jpeg"/><Relationship Id="rId9" Type="http://schemas.openxmlformats.org/officeDocument/2006/relationships/chart" Target="../charts/chart5.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hyperlink" Target="https://studyguide.itc.nl/m-geo" TargetMode="Externa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studielink.nl/" TargetMode="Externa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hes7RfuNqvU"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5167BC-1318-460A-BE3F-83F3EBA9BE43}"/>
              </a:ext>
            </a:extLst>
          </p:cNvPr>
          <p:cNvSpPr>
            <a:spLocks noGrp="1"/>
          </p:cNvSpPr>
          <p:nvPr>
            <p:ph type="ctrTitle"/>
          </p:nvPr>
        </p:nvSpPr>
        <p:spPr/>
        <p:txBody>
          <a:bodyPr/>
          <a:lstStyle/>
          <a:p>
            <a:r>
              <a:rPr lang="en-US" dirty="0" err="1"/>
              <a:t>Eensat</a:t>
            </a:r>
            <a:r>
              <a:rPr lang="en-US" dirty="0"/>
              <a:t> presentation</a:t>
            </a:r>
          </a:p>
        </p:txBody>
      </p:sp>
      <p:sp>
        <p:nvSpPr>
          <p:cNvPr id="5" name="Subtitle 4">
            <a:extLst>
              <a:ext uri="{FF2B5EF4-FFF2-40B4-BE49-F238E27FC236}">
                <a16:creationId xmlns:a16="http://schemas.microsoft.com/office/drawing/2014/main" id="{3E870F2D-8831-429B-944F-311201CA6E5B}"/>
              </a:ext>
            </a:extLst>
          </p:cNvPr>
          <p:cNvSpPr>
            <a:spLocks noGrp="1"/>
          </p:cNvSpPr>
          <p:nvPr>
            <p:ph type="subTitle" idx="1"/>
          </p:nvPr>
        </p:nvSpPr>
        <p:spPr/>
        <p:txBody>
          <a:bodyPr/>
          <a:lstStyle/>
          <a:p>
            <a:r>
              <a:rPr lang="en-US" dirty="0" err="1"/>
              <a:t>Organisation</a:t>
            </a:r>
            <a:r>
              <a:rPr lang="en-US" dirty="0"/>
              <a:t> and management of higher education</a:t>
            </a:r>
          </a:p>
          <a:p>
            <a:endParaRPr lang="en-US" dirty="0"/>
          </a:p>
          <a:p>
            <a:endParaRPr lang="en-US" dirty="0"/>
          </a:p>
          <a:p>
            <a:endParaRPr lang="en-US" dirty="0"/>
          </a:p>
          <a:p>
            <a:endParaRPr lang="en-US" dirty="0"/>
          </a:p>
          <a:p>
            <a:r>
              <a:rPr lang="en-US" dirty="0"/>
              <a:t>Michiel Bresser  - </a:t>
            </a:r>
            <a:r>
              <a:rPr lang="en-US" dirty="0">
                <a:hlinkClick r:id="rId2"/>
              </a:rPr>
              <a:t>m.c.Bresser@utwente.nl</a:t>
            </a:r>
            <a:r>
              <a:rPr lang="en-US" dirty="0"/>
              <a:t> </a:t>
            </a:r>
          </a:p>
          <a:p>
            <a:r>
              <a:rPr lang="en-US" dirty="0"/>
              <a:t>Emile Dopheide – </a:t>
            </a:r>
            <a:r>
              <a:rPr lang="en-US" dirty="0">
                <a:hlinkClick r:id="rId3"/>
              </a:rPr>
              <a:t>emile.Dopheide@utwente.nl</a:t>
            </a:r>
            <a:r>
              <a:rPr lang="en-US" dirty="0"/>
              <a:t> </a:t>
            </a:r>
          </a:p>
        </p:txBody>
      </p:sp>
      <p:sp>
        <p:nvSpPr>
          <p:cNvPr id="36" name="Text Placeholder 35">
            <a:extLst>
              <a:ext uri="{FF2B5EF4-FFF2-40B4-BE49-F238E27FC236}">
                <a16:creationId xmlns:a16="http://schemas.microsoft.com/office/drawing/2014/main" id="{BAAC4BD8-29BA-4CD6-BEE4-D7C5597618D1}"/>
              </a:ext>
            </a:extLst>
          </p:cNvPr>
          <p:cNvSpPr>
            <a:spLocks noGrp="1"/>
          </p:cNvSpPr>
          <p:nvPr>
            <p:ph type="body" sz="quarter" idx="14"/>
          </p:nvPr>
        </p:nvSpPr>
        <p:spPr/>
        <p:txBody>
          <a:bodyPr/>
          <a:lstStyle/>
          <a:p>
            <a:r>
              <a:rPr lang="en-US" dirty="0"/>
              <a:t>Faculty of Geo-information Science and Earth Observation (ITC)</a:t>
            </a:r>
          </a:p>
        </p:txBody>
      </p:sp>
      <p:sp>
        <p:nvSpPr>
          <p:cNvPr id="12" name="Tijdelijke aanduiding voor tekst 11">
            <a:extLst>
              <a:ext uri="{FF2B5EF4-FFF2-40B4-BE49-F238E27FC236}">
                <a16:creationId xmlns:a16="http://schemas.microsoft.com/office/drawing/2014/main" id="{272195B8-B62D-4A80-95D4-70616589C6A5}"/>
              </a:ext>
            </a:extLst>
          </p:cNvPr>
          <p:cNvSpPr>
            <a:spLocks noGrp="1"/>
          </p:cNvSpPr>
          <p:nvPr>
            <p:ph type="body" sz="quarter" idx="15"/>
          </p:nvPr>
        </p:nvSpPr>
        <p:spPr/>
        <p:txBody>
          <a:bodyPr/>
          <a:lstStyle/>
          <a:p>
            <a:endParaRPr lang="en-US" dirty="0"/>
          </a:p>
        </p:txBody>
      </p:sp>
      <p:pic>
        <p:nvPicPr>
          <p:cNvPr id="2" name="Picture 4">
            <a:extLst>
              <a:ext uri="{FF2B5EF4-FFF2-40B4-BE49-F238E27FC236}">
                <a16:creationId xmlns:a16="http://schemas.microsoft.com/office/drawing/2014/main" id="{10CE9EA7-5B96-7A64-8ACD-0049DAB94AC0}"/>
              </a:ext>
            </a:extLst>
          </p:cNvPr>
          <p:cNvPicPr>
            <a:picLocks noChangeAspect="1"/>
          </p:cNvPicPr>
          <p:nvPr/>
        </p:nvPicPr>
        <p:blipFill rotWithShape="1">
          <a:blip r:embed="rId4">
            <a:extLst>
              <a:ext uri="{28A0092B-C50C-407E-A947-70E740481C1C}">
                <a14:useLocalDpi xmlns:a14="http://schemas.microsoft.com/office/drawing/2010/main" val="0"/>
              </a:ext>
            </a:extLst>
          </a:blip>
          <a:srcRect l="2179" r="2179"/>
          <a:stretch/>
        </p:blipFill>
        <p:spPr>
          <a:xfrm>
            <a:off x="5346441" y="127066"/>
            <a:ext cx="2061910" cy="2315744"/>
          </a:xfrm>
          <a:prstGeom prst="rect">
            <a:avLst/>
          </a:prstGeom>
        </p:spPr>
      </p:pic>
    </p:spTree>
    <p:extLst>
      <p:ext uri="{BB962C8B-B14F-4D97-AF65-F5344CB8AC3E}">
        <p14:creationId xmlns:p14="http://schemas.microsoft.com/office/powerpoint/2010/main" val="3435046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303A6097-A3E9-4B9F-8A82-1C98E0E20B75}"/>
              </a:ext>
            </a:extLst>
          </p:cNvPr>
          <p:cNvSpPr>
            <a:spLocks noGrp="1"/>
          </p:cNvSpPr>
          <p:nvPr>
            <p:ph type="body" sz="quarter" idx="15"/>
          </p:nvPr>
        </p:nvSpPr>
        <p:spPr/>
        <p:txBody>
          <a:bodyPr/>
          <a:lstStyle/>
          <a:p>
            <a:endParaRPr lang="en-US" dirty="0"/>
          </a:p>
        </p:txBody>
      </p:sp>
      <p:sp>
        <p:nvSpPr>
          <p:cNvPr id="8" name="Subtitle 7">
            <a:extLst>
              <a:ext uri="{FF2B5EF4-FFF2-40B4-BE49-F238E27FC236}">
                <a16:creationId xmlns:a16="http://schemas.microsoft.com/office/drawing/2014/main" id="{386051DB-ED3F-4393-8E62-A165E16FD513}"/>
              </a:ext>
            </a:extLst>
          </p:cNvPr>
          <p:cNvSpPr>
            <a:spLocks noGrp="1"/>
          </p:cNvSpPr>
          <p:nvPr>
            <p:ph type="subTitle" idx="1"/>
          </p:nvPr>
        </p:nvSpPr>
        <p:spPr>
          <a:xfrm>
            <a:off x="404893" y="1555637"/>
            <a:ext cx="8416377" cy="4470246"/>
          </a:xfrm>
        </p:spPr>
        <p:txBody>
          <a:bodyPr/>
          <a:lstStyle/>
          <a:p>
            <a:pPr marL="342900" marR="0" indent="-342900">
              <a:lnSpc>
                <a:spcPct val="100000"/>
              </a:lnSpc>
              <a:buFont typeface="Arial" panose="020B0604020202020204" pitchFamily="34" charset="0"/>
              <a:buChar char="•"/>
            </a:pPr>
            <a:r>
              <a:rPr lang="en-GB" sz="2000" b="0" cap="none" dirty="0">
                <a:solidFill>
                  <a:srgbClr val="1E2030"/>
                </a:solidFill>
                <a:effectLst/>
                <a:latin typeface="+mj-lt"/>
                <a:ea typeface="Times New Roman" panose="02020603050405020304" pitchFamily="18" charset="0"/>
              </a:rPr>
              <a:t>WO bachelor's programmes focus mainly on theory/academic research.</a:t>
            </a:r>
          </a:p>
          <a:p>
            <a:pPr marL="342900" marR="0" indent="-342900">
              <a:lnSpc>
                <a:spcPct val="100000"/>
              </a:lnSpc>
              <a:buFont typeface="Arial" panose="020B0604020202020204" pitchFamily="34" charset="0"/>
              <a:buChar char="•"/>
            </a:pPr>
            <a:r>
              <a:rPr lang="en-GB" sz="2000" b="0" kern="100" cap="none" dirty="0">
                <a:solidFill>
                  <a:srgbClr val="1E2030"/>
                </a:solidFill>
                <a:effectLst/>
                <a:latin typeface="+mj-lt"/>
                <a:ea typeface="Calibri" panose="020F0502020204030204" pitchFamily="34" charset="0"/>
                <a:cs typeface="Arial" panose="020B0604020202020204" pitchFamily="34" charset="0"/>
              </a:rPr>
              <a:t>Duration: 3 years.</a:t>
            </a:r>
          </a:p>
          <a:p>
            <a:pPr marL="342900" marR="0" indent="-342900">
              <a:lnSpc>
                <a:spcPct val="100000"/>
              </a:lnSpc>
              <a:buFont typeface="Arial" panose="020B0604020202020204" pitchFamily="34" charset="0"/>
              <a:buChar char="•"/>
            </a:pPr>
            <a:r>
              <a:rPr lang="en-GB" sz="2000" b="0" kern="100" cap="none" dirty="0">
                <a:solidFill>
                  <a:srgbClr val="1E2030"/>
                </a:solidFill>
                <a:effectLst/>
                <a:latin typeface="+mj-lt"/>
                <a:ea typeface="Calibri" panose="020F0502020204030204" pitchFamily="34" charset="0"/>
                <a:cs typeface="Arial" panose="020B0604020202020204" pitchFamily="34" charset="0"/>
              </a:rPr>
              <a:t>Study load: 180 </a:t>
            </a:r>
            <a:r>
              <a:rPr lang="en-GB" sz="2000" b="0" kern="100" cap="none" dirty="0" err="1">
                <a:solidFill>
                  <a:srgbClr val="1E2030"/>
                </a:solidFill>
                <a:effectLst/>
                <a:latin typeface="+mj-lt"/>
                <a:ea typeface="Calibri" panose="020F0502020204030204" pitchFamily="34" charset="0"/>
                <a:cs typeface="Arial" panose="020B0604020202020204" pitchFamily="34" charset="0"/>
              </a:rPr>
              <a:t>ects</a:t>
            </a:r>
            <a:r>
              <a:rPr lang="en-GB" sz="2000" b="0" kern="100" cap="none" dirty="0">
                <a:solidFill>
                  <a:srgbClr val="1E2030"/>
                </a:solidFill>
                <a:effectLst/>
                <a:latin typeface="+mj-lt"/>
                <a:ea typeface="Calibri" panose="020F0502020204030204" pitchFamily="34" charset="0"/>
                <a:cs typeface="Arial" panose="020B0604020202020204" pitchFamily="34" charset="0"/>
              </a:rPr>
              <a:t> (1 </a:t>
            </a:r>
            <a:r>
              <a:rPr lang="en-GB" sz="2000" b="0" kern="100" cap="none" dirty="0" err="1">
                <a:solidFill>
                  <a:srgbClr val="1E2030"/>
                </a:solidFill>
                <a:effectLst/>
                <a:latin typeface="+mj-lt"/>
                <a:ea typeface="Calibri" panose="020F0502020204030204" pitchFamily="34" charset="0"/>
                <a:cs typeface="Arial" panose="020B0604020202020204" pitchFamily="34" charset="0"/>
              </a:rPr>
              <a:t>ects</a:t>
            </a:r>
            <a:r>
              <a:rPr lang="en-GB" sz="2000" b="0" kern="100" cap="none" dirty="0">
                <a:solidFill>
                  <a:srgbClr val="1E2030"/>
                </a:solidFill>
                <a:effectLst/>
                <a:latin typeface="+mj-lt"/>
                <a:ea typeface="Calibri" panose="020F0502020204030204" pitchFamily="34" charset="0"/>
                <a:cs typeface="Arial" panose="020B0604020202020204" pitchFamily="34" charset="0"/>
              </a:rPr>
              <a:t> = 28 study hour).</a:t>
            </a:r>
          </a:p>
          <a:p>
            <a:pPr marL="342900" marR="0" indent="-342900">
              <a:lnSpc>
                <a:spcPct val="100000"/>
              </a:lnSpc>
              <a:buFont typeface="Arial" panose="020B0604020202020204" pitchFamily="34" charset="0"/>
              <a:buChar char="•"/>
            </a:pPr>
            <a:r>
              <a:rPr lang="en-GB" sz="2000" b="0" kern="100" cap="none" dirty="0">
                <a:solidFill>
                  <a:srgbClr val="1E2030"/>
                </a:solidFill>
                <a:effectLst/>
                <a:latin typeface="+mj-lt"/>
                <a:ea typeface="Calibri" panose="020F0502020204030204" pitchFamily="34" charset="0"/>
                <a:cs typeface="Arial" panose="020B0604020202020204" pitchFamily="34" charset="0"/>
              </a:rPr>
              <a:t>Content: </a:t>
            </a:r>
          </a:p>
          <a:p>
            <a:pPr marL="717550" indent="-358775">
              <a:lnSpc>
                <a:spcPct val="100000"/>
              </a:lnSpc>
              <a:buFont typeface="Arial" panose="020B0604020202020204" pitchFamily="34" charset="0"/>
              <a:buChar char="•"/>
            </a:pPr>
            <a:r>
              <a:rPr lang="en-GB" sz="2000" b="0" kern="100" cap="none" dirty="0">
                <a:solidFill>
                  <a:srgbClr val="1E2030"/>
                </a:solidFill>
                <a:latin typeface="+mj-lt"/>
                <a:ea typeface="Calibri" panose="020F0502020204030204" pitchFamily="34" charset="0"/>
                <a:cs typeface="Arial" panose="020B0604020202020204" pitchFamily="34" charset="0"/>
              </a:rPr>
              <a:t>A first-year phase leading to a first-year certificate;</a:t>
            </a:r>
          </a:p>
          <a:p>
            <a:pPr marL="717550" indent="-358775">
              <a:lnSpc>
                <a:spcPct val="100000"/>
              </a:lnSpc>
              <a:buFont typeface="Arial" panose="020B0604020202020204" pitchFamily="34" charset="0"/>
              <a:buChar char="•"/>
            </a:pPr>
            <a:r>
              <a:rPr lang="en-GB" sz="2000" b="0" kern="100" cap="none" dirty="0">
                <a:solidFill>
                  <a:srgbClr val="1E2030"/>
                </a:solidFill>
                <a:effectLst/>
                <a:latin typeface="+mj-lt"/>
                <a:ea typeface="Calibri" panose="020F0502020204030204" pitchFamily="34" charset="0"/>
                <a:cs typeface="Arial" panose="020B0604020202020204" pitchFamily="34" charset="0"/>
              </a:rPr>
              <a:t>(Theoretical) education in 1 area of specialisation or a major/minor structure</a:t>
            </a:r>
            <a:endParaRPr lang="en-GB" sz="2000" b="0" kern="100" cap="none" dirty="0">
              <a:solidFill>
                <a:srgbClr val="1E2030"/>
              </a:solidFill>
              <a:latin typeface="+mj-lt"/>
              <a:ea typeface="Calibri" panose="020F0502020204030204" pitchFamily="34" charset="0"/>
              <a:cs typeface="Arial" panose="020B0604020202020204" pitchFamily="34" charset="0"/>
            </a:endParaRPr>
          </a:p>
          <a:p>
            <a:pPr marL="717550" indent="-358775">
              <a:lnSpc>
                <a:spcPct val="100000"/>
              </a:lnSpc>
              <a:buFont typeface="Arial" panose="020B0604020202020204" pitchFamily="34" charset="0"/>
              <a:buChar char="•"/>
            </a:pPr>
            <a:r>
              <a:rPr lang="en-GB" sz="2000" b="0" kern="100" cap="none" dirty="0">
                <a:solidFill>
                  <a:srgbClr val="1E2030"/>
                </a:solidFill>
                <a:effectLst/>
                <a:latin typeface="+mj-lt"/>
                <a:ea typeface="Calibri" panose="020F0502020204030204" pitchFamily="34" charset="0"/>
                <a:cs typeface="Arial" panose="020B0604020202020204" pitchFamily="34" charset="0"/>
              </a:rPr>
              <a:t>Often followed by a short thesis in the 3rd year</a:t>
            </a:r>
            <a:r>
              <a:rPr lang="en-GB" sz="2000" b="0" i="1" kern="100" cap="none" dirty="0">
                <a:solidFill>
                  <a:srgbClr val="1E2030"/>
                </a:solidFill>
                <a:effectLst/>
                <a:latin typeface="+mj-lt"/>
                <a:ea typeface="Calibri" panose="020F0502020204030204" pitchFamily="34" charset="0"/>
                <a:cs typeface="Arial" panose="020B0604020202020204" pitchFamily="34" charset="0"/>
              </a:rPr>
              <a:t>.</a:t>
            </a:r>
          </a:p>
          <a:p>
            <a:pPr marL="717550" indent="-358775">
              <a:lnSpc>
                <a:spcPct val="100000"/>
              </a:lnSpc>
              <a:buFont typeface="Arial" panose="020B0604020202020204" pitchFamily="34" charset="0"/>
              <a:buChar char="•"/>
            </a:pPr>
            <a:endParaRPr lang="en-GB" sz="2000" b="0" i="1" kern="100" dirty="0">
              <a:solidFill>
                <a:srgbClr val="1E2030"/>
              </a:solidFill>
              <a:latin typeface="+mj-lt"/>
              <a:ea typeface="Calibri" panose="020F0502020204030204" pitchFamily="34" charset="0"/>
              <a:cs typeface="Arial" panose="020B0604020202020204" pitchFamily="34" charset="0"/>
            </a:endParaRPr>
          </a:p>
          <a:p>
            <a:pPr marL="342900" marR="0" indent="-342900">
              <a:lnSpc>
                <a:spcPct val="100000"/>
              </a:lnSpc>
              <a:buFont typeface="Arial" panose="020B0604020202020204" pitchFamily="34" charset="0"/>
              <a:buChar char="•"/>
            </a:pPr>
            <a:r>
              <a:rPr lang="en-GB" sz="2000" b="0" kern="100" cap="none" dirty="0">
                <a:solidFill>
                  <a:srgbClr val="1E2030"/>
                </a:solidFill>
                <a:latin typeface="+mj-lt"/>
                <a:ea typeface="Calibri" panose="020F0502020204030204" pitchFamily="34" charset="0"/>
                <a:cs typeface="Arial" panose="020B0604020202020204" pitchFamily="34" charset="0"/>
              </a:rPr>
              <a:t>Admission requirements: a VWO diploma or an HBO first-year certificate (</a:t>
            </a:r>
            <a:r>
              <a:rPr lang="en-GB" sz="2000" b="0" kern="100" cap="none" dirty="0" err="1">
                <a:solidFill>
                  <a:srgbClr val="1E2030"/>
                </a:solidFill>
                <a:latin typeface="+mj-lt"/>
                <a:ea typeface="Calibri" panose="020F0502020204030204" pitchFamily="34" charset="0"/>
                <a:cs typeface="Arial" panose="020B0604020202020204" pitchFamily="34" charset="0"/>
              </a:rPr>
              <a:t>propedeuse</a:t>
            </a:r>
            <a:r>
              <a:rPr lang="en-GB" sz="2000" b="0" kern="100" cap="none" dirty="0">
                <a:solidFill>
                  <a:srgbClr val="1E2030"/>
                </a:solidFill>
                <a:latin typeface="+mj-lt"/>
                <a:ea typeface="Calibri" panose="020F0502020204030204" pitchFamily="34" charset="0"/>
                <a:cs typeface="Arial" panose="020B0604020202020204" pitchFamily="34" charset="0"/>
              </a:rPr>
              <a:t>) and sometimes extra requirements (e.g. a specific subject combination)</a:t>
            </a:r>
          </a:p>
          <a:p>
            <a:pPr marL="342900" marR="0" indent="-342900">
              <a:lnSpc>
                <a:spcPct val="100000"/>
              </a:lnSpc>
              <a:buFont typeface="Arial" panose="020B0604020202020204" pitchFamily="34" charset="0"/>
              <a:buChar char="•"/>
            </a:pPr>
            <a:r>
              <a:rPr lang="en-GB" sz="2000" b="0" kern="100" cap="none" dirty="0">
                <a:solidFill>
                  <a:srgbClr val="1E2030"/>
                </a:solidFill>
                <a:latin typeface="+mj-lt"/>
                <a:ea typeface="Calibri" panose="020F0502020204030204" pitchFamily="34" charset="0"/>
                <a:cs typeface="Arial" panose="020B0604020202020204" pitchFamily="34" charset="0"/>
              </a:rPr>
              <a:t>Function of the diploma: access to a WO master's programme</a:t>
            </a:r>
          </a:p>
          <a:p>
            <a:pPr marL="342900" marR="0" indent="-342900">
              <a:lnSpc>
                <a:spcPct val="100000"/>
              </a:lnSpc>
              <a:buFont typeface="Arial" panose="020B0604020202020204" pitchFamily="34" charset="0"/>
              <a:buChar char="•"/>
            </a:pPr>
            <a:r>
              <a:rPr lang="en-GB" sz="2000" b="0" kern="100" cap="none" dirty="0">
                <a:solidFill>
                  <a:srgbClr val="1E2030"/>
                </a:solidFill>
                <a:latin typeface="+mj-lt"/>
                <a:ea typeface="Calibri" panose="020F0502020204030204" pitchFamily="34" charset="0"/>
                <a:cs typeface="Arial" panose="020B0604020202020204" pitchFamily="34" charset="0"/>
              </a:rPr>
              <a:t>Diploma: Bachelor of Arts (BA)/Bachelor of Science (BSc)/Bachelor of Laws (LLB).</a:t>
            </a:r>
          </a:p>
          <a:p>
            <a:pPr marL="342900" marR="0" indent="-342900">
              <a:lnSpc>
                <a:spcPct val="100000"/>
              </a:lnSpc>
              <a:buFont typeface="Arial" panose="020B0604020202020204" pitchFamily="34" charset="0"/>
              <a:buChar char="•"/>
            </a:pPr>
            <a:r>
              <a:rPr lang="en-GB" sz="2000" b="0" kern="100" cap="none" dirty="0">
                <a:solidFill>
                  <a:srgbClr val="1E2030"/>
                </a:solidFill>
                <a:latin typeface="+mj-lt"/>
                <a:ea typeface="Calibri" panose="020F0502020204030204" pitchFamily="34" charset="0"/>
                <a:cs typeface="Arial" panose="020B0604020202020204" pitchFamily="34" charset="0"/>
              </a:rPr>
              <a:t>A bachelor’s degree is classified as level 6 of the </a:t>
            </a:r>
            <a:r>
              <a:rPr lang="en-GB" sz="2000" b="0" kern="100" cap="none" dirty="0" err="1">
                <a:solidFill>
                  <a:srgbClr val="1E2030"/>
                </a:solidFill>
                <a:latin typeface="+mj-lt"/>
                <a:ea typeface="Calibri" panose="020F0502020204030204" pitchFamily="34" charset="0"/>
                <a:cs typeface="Arial" panose="020B0604020202020204" pitchFamily="34" charset="0"/>
              </a:rPr>
              <a:t>dutch</a:t>
            </a:r>
            <a:r>
              <a:rPr lang="en-GB" sz="2000" b="0" kern="100" cap="none" dirty="0">
                <a:solidFill>
                  <a:srgbClr val="1E2030"/>
                </a:solidFill>
                <a:latin typeface="+mj-lt"/>
                <a:ea typeface="Calibri" panose="020F0502020204030204" pitchFamily="34" charset="0"/>
                <a:cs typeface="Arial" panose="020B0604020202020204" pitchFamily="34" charset="0"/>
              </a:rPr>
              <a:t> qualifications framework (</a:t>
            </a:r>
            <a:r>
              <a:rPr lang="en-GB" sz="2000" b="0" kern="100" cap="none" dirty="0">
                <a:solidFill>
                  <a:srgbClr val="1E2030"/>
                </a:solidFill>
                <a:latin typeface="+mj-lt"/>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NLQF</a:t>
            </a:r>
            <a:r>
              <a:rPr lang="en-GB" sz="2000" b="0" kern="100" cap="none" dirty="0">
                <a:solidFill>
                  <a:srgbClr val="1E2030"/>
                </a:solidFill>
                <a:latin typeface="+mj-lt"/>
                <a:ea typeface="Calibri" panose="020F0502020204030204" pitchFamily="34" charset="0"/>
                <a:cs typeface="Arial" panose="020B0604020202020204" pitchFamily="34" charset="0"/>
              </a:rPr>
              <a:t>).</a:t>
            </a:r>
          </a:p>
          <a:p>
            <a:pPr>
              <a:spcAft>
                <a:spcPts val="600"/>
              </a:spcAft>
            </a:pPr>
            <a:endParaRPr lang="en-US" b="0" cap="none" dirty="0">
              <a:latin typeface="+mj-lt"/>
            </a:endParaRPr>
          </a:p>
        </p:txBody>
      </p:sp>
      <p:sp>
        <p:nvSpPr>
          <p:cNvPr id="7" name="Title 6">
            <a:extLst>
              <a:ext uri="{FF2B5EF4-FFF2-40B4-BE49-F238E27FC236}">
                <a16:creationId xmlns:a16="http://schemas.microsoft.com/office/drawing/2014/main" id="{84079A93-F2FD-4BBA-AB41-33F2A2B0705F}"/>
              </a:ext>
            </a:extLst>
          </p:cNvPr>
          <p:cNvSpPr>
            <a:spLocks noGrp="1"/>
          </p:cNvSpPr>
          <p:nvPr>
            <p:ph type="ctrTitle"/>
          </p:nvPr>
        </p:nvSpPr>
        <p:spPr>
          <a:xfrm>
            <a:off x="1218000" y="386086"/>
            <a:ext cx="4878000" cy="501420"/>
          </a:xfrm>
        </p:spPr>
        <p:txBody>
          <a:bodyPr/>
          <a:lstStyle/>
          <a:p>
            <a:r>
              <a:rPr lang="en-US" dirty="0"/>
              <a:t>Bachelor’s degree</a:t>
            </a:r>
          </a:p>
        </p:txBody>
      </p:sp>
    </p:spTree>
    <p:extLst>
      <p:ext uri="{BB962C8B-B14F-4D97-AF65-F5344CB8AC3E}">
        <p14:creationId xmlns:p14="http://schemas.microsoft.com/office/powerpoint/2010/main" val="1535754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303A6097-A3E9-4B9F-8A82-1C98E0E20B75}"/>
              </a:ext>
            </a:extLst>
          </p:cNvPr>
          <p:cNvSpPr>
            <a:spLocks noGrp="1"/>
          </p:cNvSpPr>
          <p:nvPr>
            <p:ph type="body" sz="quarter" idx="15"/>
          </p:nvPr>
        </p:nvSpPr>
        <p:spPr/>
        <p:txBody>
          <a:bodyPr/>
          <a:lstStyle/>
          <a:p>
            <a:endParaRPr lang="en-US" dirty="0"/>
          </a:p>
        </p:txBody>
      </p:sp>
      <p:sp>
        <p:nvSpPr>
          <p:cNvPr id="8" name="Subtitle 7">
            <a:extLst>
              <a:ext uri="{FF2B5EF4-FFF2-40B4-BE49-F238E27FC236}">
                <a16:creationId xmlns:a16="http://schemas.microsoft.com/office/drawing/2014/main" id="{386051DB-ED3F-4393-8E62-A165E16FD513}"/>
              </a:ext>
            </a:extLst>
          </p:cNvPr>
          <p:cNvSpPr>
            <a:spLocks noGrp="1"/>
          </p:cNvSpPr>
          <p:nvPr>
            <p:ph type="subTitle" idx="1"/>
          </p:nvPr>
        </p:nvSpPr>
        <p:spPr>
          <a:xfrm>
            <a:off x="180775" y="1093694"/>
            <a:ext cx="7744025" cy="5459506"/>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030"/>
                </a:solidFill>
                <a:effectLst/>
                <a:uLnTx/>
                <a:uFillTx/>
                <a:latin typeface="+mj-lt"/>
                <a:ea typeface="+mn-ea"/>
                <a:cs typeface="+mn-cs"/>
              </a:rPr>
              <a:t>WO master's programmes follow after </a:t>
            </a:r>
            <a:r>
              <a:rPr kumimoji="0" lang="en-GB" sz="1600" b="0" i="0" u="sng" strike="noStrike" kern="1200" cap="none" spc="0" normalizeH="0" baseline="0" noProof="0" dirty="0">
                <a:ln>
                  <a:noFill/>
                </a:ln>
                <a:solidFill>
                  <a:srgbClr val="5467AE"/>
                </a:solidFill>
                <a:effectLst/>
                <a:uLnTx/>
                <a:uFillTx/>
                <a:latin typeface="+mj-lt"/>
                <a:ea typeface="+mn-ea"/>
                <a:cs typeface="+mn-cs"/>
              </a:rPr>
              <a:t>WO bachelor's programmes</a:t>
            </a:r>
            <a:r>
              <a:rPr kumimoji="0" lang="en-GB" sz="1600" b="0" i="0" u="none" strike="noStrike" kern="1200" cap="none" spc="0" normalizeH="0" baseline="0" noProof="0" dirty="0">
                <a:ln>
                  <a:noFill/>
                </a:ln>
                <a:solidFill>
                  <a:srgbClr val="1E2030"/>
                </a:solidFill>
                <a:effectLst/>
                <a:uLnTx/>
                <a:uFillTx/>
                <a:latin typeface="+mj-lt"/>
                <a:ea typeface="+mn-ea"/>
                <a:cs typeface="+mn-cs"/>
              </a:rPr>
              <a:t>. Focus mainly on </a:t>
            </a:r>
            <a:br>
              <a:rPr kumimoji="0" lang="en-GB" sz="1600" b="0" i="0" u="none" strike="noStrike" kern="1200" cap="none" spc="0" normalizeH="0" baseline="0" noProof="0" dirty="0">
                <a:ln>
                  <a:noFill/>
                </a:ln>
                <a:solidFill>
                  <a:srgbClr val="1E2030"/>
                </a:solidFill>
                <a:effectLst/>
                <a:uLnTx/>
                <a:uFillTx/>
                <a:latin typeface="+mj-lt"/>
                <a:ea typeface="+mn-ea"/>
                <a:cs typeface="+mn-cs"/>
              </a:rPr>
            </a:br>
            <a:r>
              <a:rPr kumimoji="0" lang="en-GB" sz="1600" b="0" i="0" u="none" strike="noStrike" kern="1200" cap="none" spc="0" normalizeH="0" baseline="0" noProof="0" dirty="0">
                <a:ln>
                  <a:noFill/>
                </a:ln>
                <a:solidFill>
                  <a:srgbClr val="1E2030"/>
                </a:solidFill>
                <a:effectLst/>
                <a:uLnTx/>
                <a:uFillTx/>
                <a:latin typeface="+mj-lt"/>
                <a:ea typeface="+mn-ea"/>
                <a:cs typeface="+mn-cs"/>
              </a:rPr>
              <a:t>theory/academic research.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030"/>
                </a:solidFill>
                <a:effectLst/>
                <a:uLnTx/>
                <a:uFillTx/>
                <a:latin typeface="+mj-lt"/>
                <a:ea typeface="+mn-ea"/>
                <a:cs typeface="+mn-cs"/>
              </a:rPr>
              <a:t>Duration:</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030"/>
                </a:solidFill>
                <a:effectLst/>
                <a:uLnTx/>
                <a:uFillTx/>
                <a:latin typeface="+mj-lt"/>
                <a:ea typeface="+mn-ea"/>
                <a:cs typeface="+mn-cs"/>
              </a:rPr>
              <a:t>1 year (60 ECTS; most specialisations);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030"/>
                </a:solidFill>
                <a:effectLst/>
                <a:uLnTx/>
                <a:uFillTx/>
                <a:latin typeface="+mj-lt"/>
                <a:ea typeface="+mn-ea"/>
                <a:cs typeface="+mn-cs"/>
              </a:rPr>
              <a:t>2 years (120 ECTS; technical and natural sciences specialisations, and research masters in various specialisations);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030"/>
                </a:solidFill>
                <a:effectLst/>
                <a:uLnTx/>
                <a:uFillTx/>
                <a:latin typeface="+mj-lt"/>
                <a:ea typeface="+mn-ea"/>
                <a:cs typeface="+mn-cs"/>
              </a:rPr>
              <a:t>3 years (180 ECTS; medicine, veterinary medicine, pharmacy and dentistry).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030"/>
                </a:solidFill>
                <a:effectLst/>
                <a:uLnTx/>
                <a:uFillTx/>
                <a:latin typeface="+mj-lt"/>
                <a:ea typeface="+mn-ea"/>
                <a:cs typeface="+mn-cs"/>
              </a:rPr>
              <a:t>Content: specific specialisation and training</a:t>
            </a:r>
            <a:r>
              <a:rPr kumimoji="0" lang="en-GB" sz="1600" b="0" i="1" u="none" strike="noStrike" kern="1200" cap="none" spc="0" normalizeH="0" baseline="0" noProof="0" dirty="0">
                <a:ln>
                  <a:noFill/>
                </a:ln>
                <a:solidFill>
                  <a:srgbClr val="1E2030"/>
                </a:solidFill>
                <a:effectLst/>
                <a:uLnTx/>
                <a:uFillTx/>
                <a:latin typeface="+mj-lt"/>
                <a:ea typeface="+mn-ea"/>
                <a:cs typeface="+mn-cs"/>
              </a:rPr>
              <a:t> </a:t>
            </a:r>
            <a:r>
              <a:rPr kumimoji="0" lang="en-GB" sz="1600" b="0" i="0" u="none" strike="noStrike" kern="1200" cap="none" spc="0" normalizeH="0" baseline="0" noProof="0" dirty="0">
                <a:ln>
                  <a:noFill/>
                </a:ln>
                <a:solidFill>
                  <a:srgbClr val="1E2030"/>
                </a:solidFill>
                <a:effectLst/>
                <a:uLnTx/>
                <a:uFillTx/>
                <a:latin typeface="+mj-lt"/>
                <a:ea typeface="+mn-ea"/>
                <a:cs typeface="+mn-cs"/>
              </a:rPr>
              <a:t>in research methods; mostly includes a compulsory thesis.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030"/>
                </a:solidFill>
                <a:effectLst/>
                <a:uLnTx/>
                <a:uFillTx/>
                <a:latin typeface="+mj-lt"/>
                <a:ea typeface="+mn-ea"/>
                <a:cs typeface="+mn-cs"/>
              </a:rPr>
              <a:t>Admission requirements: a WO bachelor's degree, sometimes with extra requirements.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030"/>
                </a:solidFill>
                <a:effectLst/>
                <a:uLnTx/>
                <a:uFillTx/>
                <a:latin typeface="+mj-lt"/>
                <a:ea typeface="+mn-ea"/>
                <a:cs typeface="+mn-cs"/>
              </a:rPr>
              <a:t>Function of the diploma: access to a PhD programme (</a:t>
            </a:r>
            <a:r>
              <a:rPr kumimoji="0" lang="en-GB" sz="1600" b="0" i="0" u="sng" strike="noStrike" kern="1200" cap="none" spc="0" normalizeH="0" baseline="0" noProof="0" dirty="0">
                <a:ln>
                  <a:noFill/>
                </a:ln>
                <a:solidFill>
                  <a:srgbClr val="5467AE"/>
                </a:solidFill>
                <a:effectLst/>
                <a:uLnTx/>
                <a:uFillTx/>
                <a:latin typeface="+mj-lt"/>
                <a:ea typeface="+mn-ea"/>
                <a:cs typeface="+mn-cs"/>
                <a:hlinkClick r:id="rId2"/>
              </a:rPr>
              <a:t>Doctor/PhD</a:t>
            </a:r>
            <a:r>
              <a:rPr kumimoji="0" lang="en-GB" sz="1600" b="0" i="0" u="none" strike="noStrike" kern="1200" cap="none" spc="0" normalizeH="0" baseline="0" noProof="0" dirty="0">
                <a:ln>
                  <a:noFill/>
                </a:ln>
                <a:solidFill>
                  <a:srgbClr val="1E2030"/>
                </a:solidFill>
                <a:effectLst/>
                <a:uLnTx/>
                <a:uFillTx/>
                <a:latin typeface="+mj-lt"/>
                <a:ea typeface="+mn-ea"/>
                <a:cs typeface="+mn-cs"/>
              </a:rPr>
              <a:t> or </a:t>
            </a:r>
            <a:r>
              <a:rPr kumimoji="0" lang="en-GB" sz="1600" b="0" i="0" u="sng" strike="noStrike" kern="1200" cap="none" spc="0" normalizeH="0" baseline="0" noProof="0" dirty="0" err="1">
                <a:ln>
                  <a:noFill/>
                </a:ln>
                <a:solidFill>
                  <a:srgbClr val="5467AE"/>
                </a:solidFill>
                <a:effectLst/>
                <a:uLnTx/>
                <a:uFillTx/>
                <a:latin typeface="+mj-lt"/>
                <a:ea typeface="+mn-ea"/>
                <a:cs typeface="+mn-cs"/>
                <a:hlinkClick r:id="rId3"/>
              </a:rPr>
              <a:t>PDEng</a:t>
            </a:r>
            <a:r>
              <a:rPr kumimoji="0" lang="en-GB" sz="1600" b="0" i="0" u="none" strike="noStrike" kern="1200" cap="none" spc="0" normalizeH="0" baseline="0" noProof="0" dirty="0">
                <a:ln>
                  <a:noFill/>
                </a:ln>
                <a:solidFill>
                  <a:srgbClr val="1E2030"/>
                </a:solidFill>
                <a:effectLst/>
                <a:uLnTx/>
                <a:uFillTx/>
                <a:latin typeface="+mj-lt"/>
                <a:ea typeface="+mn-ea"/>
                <a:cs typeface="+mn-cs"/>
              </a:rPr>
              <a:t>) or work.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030"/>
                </a:solidFill>
                <a:effectLst/>
                <a:uLnTx/>
                <a:uFillTx/>
                <a:latin typeface="+mj-lt"/>
                <a:ea typeface="+mn-ea"/>
                <a:cs typeface="+mn-cs"/>
              </a:rPr>
              <a:t>Diploma: Master of Arts (MA), Master of Science (MSc), Master of Laws (LLM), Master of Business Administration (MBA).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030"/>
                </a:solidFill>
                <a:effectLst/>
                <a:uLnTx/>
                <a:uFillTx/>
                <a:latin typeface="+mj-lt"/>
                <a:ea typeface="+mn-ea"/>
                <a:cs typeface="+mn-cs"/>
              </a:rPr>
              <a:t>Traditional Dutch titles: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1" u="none" strike="noStrike" kern="1200" cap="none" spc="0" normalizeH="0" baseline="0" noProof="0" dirty="0" err="1">
                <a:ln>
                  <a:noFill/>
                </a:ln>
                <a:solidFill>
                  <a:srgbClr val="1E2030"/>
                </a:solidFill>
                <a:effectLst/>
                <a:uLnTx/>
                <a:uFillTx/>
                <a:latin typeface="+mj-lt"/>
                <a:ea typeface="+mn-ea"/>
                <a:cs typeface="+mn-cs"/>
              </a:rPr>
              <a:t>ingenieur</a:t>
            </a:r>
            <a:r>
              <a:rPr kumimoji="0" lang="en-GB" sz="1600" b="0" i="0" u="none" strike="noStrike" kern="1200" cap="none" spc="0" normalizeH="0" baseline="0" noProof="0" dirty="0">
                <a:ln>
                  <a:noFill/>
                </a:ln>
                <a:solidFill>
                  <a:srgbClr val="1E2030"/>
                </a:solidFill>
                <a:effectLst/>
                <a:uLnTx/>
                <a:uFillTx/>
                <a:latin typeface="+mj-lt"/>
                <a:ea typeface="+mn-ea"/>
                <a:cs typeface="+mn-cs"/>
              </a:rPr>
              <a:t> (</a:t>
            </a:r>
            <a:r>
              <a:rPr kumimoji="0" lang="en-GB" sz="1600" b="0" i="1" u="none" strike="noStrike" kern="1200" cap="none" spc="0" normalizeH="0" baseline="0" noProof="0" dirty="0" err="1">
                <a:ln>
                  <a:noFill/>
                </a:ln>
                <a:solidFill>
                  <a:srgbClr val="1E2030"/>
                </a:solidFill>
                <a:effectLst/>
                <a:uLnTx/>
                <a:uFillTx/>
                <a:latin typeface="+mj-lt"/>
                <a:ea typeface="+mn-ea"/>
                <a:cs typeface="+mn-cs"/>
              </a:rPr>
              <a:t>ir</a:t>
            </a:r>
            <a:r>
              <a:rPr kumimoji="0" lang="en-GB" sz="1600" b="0" i="0" u="none" strike="noStrike" kern="1200" cap="none" spc="0" normalizeH="0" baseline="0" noProof="0" dirty="0" err="1">
                <a:ln>
                  <a:noFill/>
                </a:ln>
                <a:solidFill>
                  <a:srgbClr val="1E2030"/>
                </a:solidFill>
                <a:effectLst/>
                <a:uLnTx/>
                <a:uFillTx/>
                <a:latin typeface="+mj-lt"/>
                <a:ea typeface="+mn-ea"/>
                <a:cs typeface="+mn-cs"/>
              </a:rPr>
              <a:t>.</a:t>
            </a:r>
            <a:r>
              <a:rPr kumimoji="0" lang="en-GB" sz="1600" b="0" i="0" u="none" strike="noStrike" kern="1200" cap="none" spc="0" normalizeH="0" baseline="0" noProof="0" dirty="0">
                <a:ln>
                  <a:noFill/>
                </a:ln>
                <a:solidFill>
                  <a:srgbClr val="1E2030"/>
                </a:solidFill>
                <a:effectLst/>
                <a:uLnTx/>
                <a:uFillTx/>
                <a:latin typeface="+mj-lt"/>
                <a:ea typeface="+mn-ea"/>
                <a:cs typeface="+mn-cs"/>
              </a:rPr>
              <a:t>) – after a completed degree programme in the field of technology, agriculture and the natural environment.</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1" u="none" strike="noStrike" kern="1200" cap="none" spc="0" normalizeH="0" baseline="0" noProof="0" dirty="0" err="1">
                <a:ln>
                  <a:noFill/>
                </a:ln>
                <a:solidFill>
                  <a:srgbClr val="1E2030"/>
                </a:solidFill>
                <a:effectLst/>
                <a:uLnTx/>
                <a:uFillTx/>
                <a:latin typeface="+mj-lt"/>
                <a:ea typeface="+mn-ea"/>
                <a:cs typeface="+mn-cs"/>
              </a:rPr>
              <a:t>meester</a:t>
            </a:r>
            <a:r>
              <a:rPr kumimoji="0" lang="en-GB" sz="1600" b="0" i="0" u="none" strike="noStrike" kern="1200" cap="none" spc="0" normalizeH="0" baseline="0" noProof="0" dirty="0">
                <a:ln>
                  <a:noFill/>
                </a:ln>
                <a:solidFill>
                  <a:srgbClr val="1E2030"/>
                </a:solidFill>
                <a:effectLst/>
                <a:uLnTx/>
                <a:uFillTx/>
                <a:latin typeface="+mj-lt"/>
                <a:ea typeface="+mn-ea"/>
                <a:cs typeface="+mn-cs"/>
              </a:rPr>
              <a:t> (</a:t>
            </a:r>
            <a:r>
              <a:rPr kumimoji="0" lang="en-GB" sz="1600" b="0" i="1" u="none" strike="noStrike" kern="1200" cap="none" spc="0" normalizeH="0" baseline="0" noProof="0" dirty="0" err="1">
                <a:ln>
                  <a:noFill/>
                </a:ln>
                <a:solidFill>
                  <a:srgbClr val="1E2030"/>
                </a:solidFill>
                <a:effectLst/>
                <a:uLnTx/>
                <a:uFillTx/>
                <a:latin typeface="+mj-lt"/>
                <a:ea typeface="+mn-ea"/>
                <a:cs typeface="+mn-cs"/>
              </a:rPr>
              <a:t>mr</a:t>
            </a:r>
            <a:r>
              <a:rPr kumimoji="0" lang="en-GB" sz="1600" b="0" i="0" u="none" strike="noStrike" kern="1200" cap="none" spc="0" normalizeH="0" baseline="0" noProof="0" dirty="0">
                <a:ln>
                  <a:noFill/>
                </a:ln>
                <a:solidFill>
                  <a:srgbClr val="1E2030"/>
                </a:solidFill>
                <a:effectLst/>
                <a:uLnTx/>
                <a:uFillTx/>
                <a:latin typeface="+mj-lt"/>
                <a:ea typeface="+mn-ea"/>
                <a:cs typeface="+mn-cs"/>
              </a:rPr>
              <a:t>.) – after a completed degree programme in law.</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1" u="none" strike="noStrike" kern="1200" cap="none" spc="0" normalizeH="0" baseline="0" noProof="0" dirty="0" err="1">
                <a:ln>
                  <a:noFill/>
                </a:ln>
                <a:solidFill>
                  <a:srgbClr val="1E2030"/>
                </a:solidFill>
                <a:effectLst/>
                <a:uLnTx/>
                <a:uFillTx/>
                <a:latin typeface="+mj-lt"/>
                <a:ea typeface="+mn-ea"/>
                <a:cs typeface="+mn-cs"/>
              </a:rPr>
              <a:t>doctorandus</a:t>
            </a:r>
            <a:r>
              <a:rPr kumimoji="0" lang="en-GB" sz="1600" b="0" i="0" u="none" strike="noStrike" kern="1200" cap="none" spc="0" normalizeH="0" baseline="0" noProof="0" dirty="0">
                <a:ln>
                  <a:noFill/>
                </a:ln>
                <a:solidFill>
                  <a:srgbClr val="1E2030"/>
                </a:solidFill>
                <a:effectLst/>
                <a:uLnTx/>
                <a:uFillTx/>
                <a:latin typeface="+mj-lt"/>
                <a:ea typeface="+mn-ea"/>
                <a:cs typeface="+mn-cs"/>
              </a:rPr>
              <a:t> (</a:t>
            </a:r>
            <a:r>
              <a:rPr kumimoji="0" lang="en-GB" sz="1600" b="0" i="1" u="none" strike="noStrike" kern="1200" cap="none" spc="0" normalizeH="0" baseline="0" noProof="0" dirty="0" err="1">
                <a:ln>
                  <a:noFill/>
                </a:ln>
                <a:solidFill>
                  <a:srgbClr val="1E2030"/>
                </a:solidFill>
                <a:effectLst/>
                <a:uLnTx/>
                <a:uFillTx/>
                <a:latin typeface="+mj-lt"/>
                <a:ea typeface="+mn-ea"/>
                <a:cs typeface="+mn-cs"/>
              </a:rPr>
              <a:t>drs</a:t>
            </a:r>
            <a:r>
              <a:rPr kumimoji="0" lang="en-GB" sz="1600" b="0" i="0" u="none" strike="noStrike" kern="1200" cap="none" spc="0" normalizeH="0" baseline="0" noProof="0" dirty="0" err="1">
                <a:ln>
                  <a:noFill/>
                </a:ln>
                <a:solidFill>
                  <a:srgbClr val="1E2030"/>
                </a:solidFill>
                <a:effectLst/>
                <a:uLnTx/>
                <a:uFillTx/>
                <a:latin typeface="+mj-lt"/>
                <a:ea typeface="+mn-ea"/>
                <a:cs typeface="+mn-cs"/>
              </a:rPr>
              <a:t>.</a:t>
            </a:r>
            <a:r>
              <a:rPr kumimoji="0" lang="en-GB" sz="1600" b="0" i="0" u="none" strike="noStrike" kern="1200" cap="none" spc="0" normalizeH="0" baseline="0" noProof="0" dirty="0">
                <a:ln>
                  <a:noFill/>
                </a:ln>
                <a:solidFill>
                  <a:srgbClr val="1E2030"/>
                </a:solidFill>
                <a:effectLst/>
                <a:uLnTx/>
                <a:uFillTx/>
                <a:latin typeface="+mj-lt"/>
                <a:ea typeface="+mn-ea"/>
                <a:cs typeface="+mn-cs"/>
              </a:rPr>
              <a:t>) – after a completed degree programme in other fields of study.</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030"/>
                </a:solidFill>
                <a:effectLst/>
                <a:uLnTx/>
                <a:uFillTx/>
                <a:latin typeface="+mj-lt"/>
                <a:ea typeface="+mn-ea"/>
                <a:cs typeface="+mn-cs"/>
              </a:rPr>
              <a:t>A master’s degree is classified as level 7 of the Dutch Qualifications Framework (</a:t>
            </a:r>
            <a:r>
              <a:rPr kumimoji="0" lang="en-GB" sz="1600" b="0" i="0" u="none" strike="noStrike" kern="1200" cap="none" spc="0" normalizeH="0" baseline="0" noProof="0" dirty="0">
                <a:ln>
                  <a:noFill/>
                </a:ln>
                <a:solidFill>
                  <a:srgbClr val="1E2030"/>
                </a:solidFill>
                <a:effectLst/>
                <a:uLnTx/>
                <a:uFillTx/>
                <a:latin typeface="+mj-lt"/>
                <a:ea typeface="+mn-ea"/>
                <a:cs typeface="+mn-cs"/>
                <a:hlinkClick r:id="rId4">
                  <a:extLst>
                    <a:ext uri="{A12FA001-AC4F-418D-AE19-62706E023703}">
                      <ahyp:hlinkClr xmlns:ahyp="http://schemas.microsoft.com/office/drawing/2018/hyperlinkcolor" val="tx"/>
                    </a:ext>
                  </a:extLst>
                </a:hlinkClick>
              </a:rPr>
              <a:t>NLQF</a:t>
            </a:r>
            <a:r>
              <a:rPr kumimoji="0" lang="en-GB" sz="1600" b="0" i="0" u="none" strike="noStrike" kern="1200" cap="none" spc="0" normalizeH="0" baseline="0" noProof="0" dirty="0">
                <a:ln>
                  <a:noFill/>
                </a:ln>
                <a:solidFill>
                  <a:srgbClr val="1E2030"/>
                </a:solidFill>
                <a:effectLst/>
                <a:uLnTx/>
                <a:uFillTx/>
                <a:latin typeface="+mj-lt"/>
                <a:ea typeface="+mn-ea"/>
                <a:cs typeface="+mn-cs"/>
              </a:rPr>
              <a:t>).</a:t>
            </a:r>
            <a:br>
              <a:rPr kumimoji="0" lang="en-GB" sz="1600" b="0" i="0" u="none" strike="noStrike" kern="1200" cap="none" spc="0" normalizeH="0" baseline="0" noProof="0" dirty="0">
                <a:ln>
                  <a:noFill/>
                </a:ln>
                <a:solidFill>
                  <a:srgbClr val="1E2030"/>
                </a:solidFill>
                <a:effectLst/>
                <a:uLnTx/>
                <a:uFillTx/>
                <a:latin typeface="+mj-lt"/>
                <a:ea typeface="+mn-ea"/>
                <a:cs typeface="+mn-cs"/>
              </a:rPr>
            </a:br>
            <a:endParaRPr kumimoji="0" lang="en-GB" sz="1600" b="0" i="0" u="none" strike="noStrike" kern="1200" cap="none" spc="0" normalizeH="0" baseline="0" noProof="0" dirty="0">
              <a:ln>
                <a:noFill/>
              </a:ln>
              <a:solidFill>
                <a:srgbClr val="1E2030"/>
              </a:solidFill>
              <a:effectLst/>
              <a:uLnTx/>
              <a:uFillTx/>
              <a:latin typeface="+mj-lt"/>
              <a:ea typeface="+mn-ea"/>
              <a:cs typeface="+mn-cs"/>
            </a:endParaRPr>
          </a:p>
        </p:txBody>
      </p:sp>
      <p:sp>
        <p:nvSpPr>
          <p:cNvPr id="7" name="Title 6">
            <a:extLst>
              <a:ext uri="{FF2B5EF4-FFF2-40B4-BE49-F238E27FC236}">
                <a16:creationId xmlns:a16="http://schemas.microsoft.com/office/drawing/2014/main" id="{84079A93-F2FD-4BBA-AB41-33F2A2B0705F}"/>
              </a:ext>
            </a:extLst>
          </p:cNvPr>
          <p:cNvSpPr>
            <a:spLocks noGrp="1"/>
          </p:cNvSpPr>
          <p:nvPr>
            <p:ph type="ctrTitle"/>
          </p:nvPr>
        </p:nvSpPr>
        <p:spPr>
          <a:xfrm>
            <a:off x="1218000" y="386086"/>
            <a:ext cx="4878000" cy="528918"/>
          </a:xfrm>
        </p:spPr>
        <p:txBody>
          <a:bodyPr/>
          <a:lstStyle/>
          <a:p>
            <a:r>
              <a:rPr lang="en-US" dirty="0"/>
              <a:t>Master’s degree</a:t>
            </a:r>
          </a:p>
        </p:txBody>
      </p:sp>
    </p:spTree>
    <p:extLst>
      <p:ext uri="{BB962C8B-B14F-4D97-AF65-F5344CB8AC3E}">
        <p14:creationId xmlns:p14="http://schemas.microsoft.com/office/powerpoint/2010/main" val="1534188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E5AC995B-CF0D-43D0-8B4D-C85D1B98A0ED}"/>
              </a:ext>
            </a:extLst>
          </p:cNvPr>
          <p:cNvSpPr>
            <a:spLocks noGrp="1"/>
          </p:cNvSpPr>
          <p:nvPr>
            <p:ph type="body" sz="quarter" idx="15"/>
          </p:nvPr>
        </p:nvSpPr>
        <p:spPr/>
        <p:txBody>
          <a:bodyPr/>
          <a:lstStyle/>
          <a:p>
            <a:endParaRPr lang="en-US" dirty="0"/>
          </a:p>
        </p:txBody>
      </p:sp>
      <p:pic>
        <p:nvPicPr>
          <p:cNvPr id="2" name="Picture 1" descr="A computer screen shot of a flowchart&#10;&#10;Description automatically generated">
            <a:extLst>
              <a:ext uri="{FF2B5EF4-FFF2-40B4-BE49-F238E27FC236}">
                <a16:creationId xmlns:a16="http://schemas.microsoft.com/office/drawing/2014/main" id="{213EC980-D1BC-AB44-9FE1-21DCEBEE7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844" y="129975"/>
            <a:ext cx="9236363" cy="6598050"/>
          </a:xfrm>
          <a:prstGeom prst="rect">
            <a:avLst/>
          </a:prstGeom>
        </p:spPr>
      </p:pic>
      <p:sp>
        <p:nvSpPr>
          <p:cNvPr id="3" name="Rectangle 2">
            <a:extLst>
              <a:ext uri="{FF2B5EF4-FFF2-40B4-BE49-F238E27FC236}">
                <a16:creationId xmlns:a16="http://schemas.microsoft.com/office/drawing/2014/main" id="{320BCD19-DAE5-305D-7435-EE885ABAE5E3}"/>
              </a:ext>
            </a:extLst>
          </p:cNvPr>
          <p:cNvSpPr/>
          <p:nvPr/>
        </p:nvSpPr>
        <p:spPr>
          <a:xfrm>
            <a:off x="1866138" y="191248"/>
            <a:ext cx="5599520" cy="954107"/>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E9823E3-C7A5-C8B3-2D9D-1FE7512B7712}"/>
              </a:ext>
            </a:extLst>
          </p:cNvPr>
          <p:cNvSpPr/>
          <p:nvPr/>
        </p:nvSpPr>
        <p:spPr>
          <a:xfrm>
            <a:off x="1866138" y="1145355"/>
            <a:ext cx="2620651" cy="2078612"/>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owchart: Alternate Process 7">
            <a:extLst>
              <a:ext uri="{FF2B5EF4-FFF2-40B4-BE49-F238E27FC236}">
                <a16:creationId xmlns:a16="http://schemas.microsoft.com/office/drawing/2014/main" id="{4FFC9246-73B3-F195-9CF2-B47076122351}"/>
              </a:ext>
            </a:extLst>
          </p:cNvPr>
          <p:cNvSpPr/>
          <p:nvPr/>
        </p:nvSpPr>
        <p:spPr>
          <a:xfrm>
            <a:off x="131606" y="1442301"/>
            <a:ext cx="1734532" cy="556181"/>
          </a:xfrm>
          <a:prstGeom prst="flowChartAlternateProcess">
            <a:avLst/>
          </a:prstGeom>
          <a:solidFill>
            <a:schemeClr val="accent2">
              <a:lumMod val="60000"/>
              <a:lumOff val="4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0" i="0" dirty="0">
                <a:solidFill>
                  <a:srgbClr val="1E2030"/>
                </a:solidFill>
                <a:effectLst/>
                <a:latin typeface="Buenos Aires"/>
              </a:rPr>
              <a:t>WO</a:t>
            </a:r>
            <a:r>
              <a:rPr lang="en-GB" dirty="0">
                <a:solidFill>
                  <a:srgbClr val="1E2030"/>
                </a:solidFill>
                <a:latin typeface="Buenos Aires"/>
              </a:rPr>
              <a:t>-</a:t>
            </a:r>
            <a:r>
              <a:rPr lang="en-GB" b="0" i="0" dirty="0">
                <a:solidFill>
                  <a:srgbClr val="1E2030"/>
                </a:solidFill>
                <a:effectLst/>
                <a:latin typeface="Buenos Aires"/>
              </a:rPr>
              <a:t>universities</a:t>
            </a:r>
            <a:endParaRPr lang="en-GB" dirty="0"/>
          </a:p>
        </p:txBody>
      </p:sp>
      <p:sp>
        <p:nvSpPr>
          <p:cNvPr id="5" name="Title 4">
            <a:extLst>
              <a:ext uri="{FF2B5EF4-FFF2-40B4-BE49-F238E27FC236}">
                <a16:creationId xmlns:a16="http://schemas.microsoft.com/office/drawing/2014/main" id="{BCF7166E-B78B-D836-3AA0-0DD3769C6401}"/>
              </a:ext>
            </a:extLst>
          </p:cNvPr>
          <p:cNvSpPr>
            <a:spLocks noGrp="1"/>
          </p:cNvSpPr>
          <p:nvPr>
            <p:ph type="ctrTitle"/>
          </p:nvPr>
        </p:nvSpPr>
        <p:spPr>
          <a:xfrm>
            <a:off x="8028729" y="191248"/>
            <a:ext cx="3957867" cy="1049608"/>
          </a:xfrm>
        </p:spPr>
        <p:txBody>
          <a:bodyPr/>
          <a:lstStyle/>
          <a:p>
            <a:r>
              <a:rPr lang="en-GB" dirty="0"/>
              <a:t>Dutch higher education system</a:t>
            </a:r>
            <a:endParaRPr lang="nl-NL" dirty="0"/>
          </a:p>
        </p:txBody>
      </p:sp>
    </p:spTree>
    <p:extLst>
      <p:ext uri="{BB962C8B-B14F-4D97-AF65-F5344CB8AC3E}">
        <p14:creationId xmlns:p14="http://schemas.microsoft.com/office/powerpoint/2010/main" val="4083666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303A6097-A3E9-4B9F-8A82-1C98E0E20B75}"/>
              </a:ext>
            </a:extLst>
          </p:cNvPr>
          <p:cNvSpPr>
            <a:spLocks noGrp="1"/>
          </p:cNvSpPr>
          <p:nvPr>
            <p:ph type="body" sz="quarter" idx="15"/>
          </p:nvPr>
        </p:nvSpPr>
        <p:spPr/>
        <p:txBody>
          <a:bodyPr/>
          <a:lstStyle/>
          <a:p>
            <a:endParaRPr lang="en-US" dirty="0"/>
          </a:p>
        </p:txBody>
      </p:sp>
      <p:sp>
        <p:nvSpPr>
          <p:cNvPr id="8" name="Subtitle 7">
            <a:extLst>
              <a:ext uri="{FF2B5EF4-FFF2-40B4-BE49-F238E27FC236}">
                <a16:creationId xmlns:a16="http://schemas.microsoft.com/office/drawing/2014/main" id="{386051DB-ED3F-4393-8E62-A165E16FD513}"/>
              </a:ext>
            </a:extLst>
          </p:cNvPr>
          <p:cNvSpPr>
            <a:spLocks noGrp="1"/>
          </p:cNvSpPr>
          <p:nvPr>
            <p:ph type="subTitle" idx="1"/>
          </p:nvPr>
        </p:nvSpPr>
        <p:spPr>
          <a:xfrm>
            <a:off x="252493" y="1909481"/>
            <a:ext cx="7744025" cy="426649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E2030"/>
                </a:solidFill>
                <a:effectLst/>
                <a:uLnTx/>
                <a:uFillTx/>
                <a:latin typeface="+mj-lt"/>
                <a:ea typeface="+mn-ea"/>
                <a:cs typeface="+mn-cs"/>
              </a:rPr>
              <a:t>The 3 universities of technology (incl. UT) also offer </a:t>
            </a:r>
            <a:r>
              <a:rPr kumimoji="0" lang="en-US" sz="2400" b="0" i="0" u="none" strike="noStrike" kern="1200" cap="none" spc="0" normalizeH="0" baseline="0" noProof="0" dirty="0" err="1">
                <a:ln>
                  <a:noFill/>
                </a:ln>
                <a:solidFill>
                  <a:srgbClr val="1E2030"/>
                </a:solidFill>
                <a:effectLst/>
                <a:uLnTx/>
                <a:uFillTx/>
                <a:latin typeface="+mj-lt"/>
                <a:ea typeface="+mn-ea"/>
                <a:cs typeface="+mn-cs"/>
              </a:rPr>
              <a:t>EngD</a:t>
            </a:r>
            <a:r>
              <a:rPr kumimoji="0" lang="en-US" sz="2400" b="0" i="0" u="none" strike="noStrike" kern="1200" cap="none" spc="0" normalizeH="0" baseline="0" noProof="0" dirty="0">
                <a:ln>
                  <a:noFill/>
                </a:ln>
                <a:solidFill>
                  <a:srgbClr val="1E2030"/>
                </a:solidFill>
                <a:effectLst/>
                <a:uLnTx/>
                <a:uFillTx/>
                <a:latin typeface="+mj-lt"/>
                <a:ea typeface="+mn-ea"/>
                <a:cs typeface="+mn-cs"/>
              </a:rPr>
              <a:t> </a:t>
            </a:r>
            <a:r>
              <a:rPr kumimoji="0" lang="en-US" sz="2400" b="0" i="0" u="none" strike="noStrike" kern="1200" cap="none" spc="0" normalizeH="0" baseline="0" noProof="0" dirty="0" err="1">
                <a:ln>
                  <a:noFill/>
                </a:ln>
                <a:solidFill>
                  <a:srgbClr val="1E2030"/>
                </a:solidFill>
                <a:effectLst/>
                <a:uLnTx/>
                <a:uFillTx/>
                <a:latin typeface="+mj-lt"/>
                <a:ea typeface="+mn-ea"/>
                <a:cs typeface="+mn-cs"/>
              </a:rPr>
              <a:t>programmes</a:t>
            </a:r>
            <a:r>
              <a:rPr kumimoji="0" lang="en-US" sz="2400" b="0" i="0" u="none" strike="noStrike" kern="1200" cap="none" spc="0" normalizeH="0" baseline="0" noProof="0" dirty="0">
                <a:ln>
                  <a:noFill/>
                </a:ln>
                <a:solidFill>
                  <a:srgbClr val="1E2030"/>
                </a:solidFill>
                <a:effectLst/>
                <a:uLnTx/>
                <a:uFillTx/>
                <a:latin typeface="+mj-lt"/>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E2030"/>
                </a:solidFill>
                <a:effectLst/>
                <a:uLnTx/>
                <a:uFillTx/>
                <a:latin typeface="+mj-lt"/>
                <a:ea typeface="+mn-ea"/>
                <a:cs typeface="+mn-cs"/>
              </a:rPr>
              <a:t>Duration: 2 years.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E2030"/>
                </a:solidFill>
                <a:effectLst/>
                <a:uLnTx/>
                <a:uFillTx/>
                <a:latin typeface="+mj-lt"/>
                <a:ea typeface="+mn-ea"/>
                <a:cs typeface="+mn-cs"/>
              </a:rPr>
              <a:t>Content: emphasis on technological design; more focused on practice and business/industry than the PhD </a:t>
            </a:r>
            <a:r>
              <a:rPr kumimoji="0" lang="en-US" sz="2400" b="0" i="0" u="none" strike="noStrike" kern="1200" cap="none" spc="0" normalizeH="0" baseline="0" noProof="0" dirty="0" err="1">
                <a:ln>
                  <a:noFill/>
                </a:ln>
                <a:solidFill>
                  <a:srgbClr val="1E2030"/>
                </a:solidFill>
                <a:effectLst/>
                <a:uLnTx/>
                <a:uFillTx/>
                <a:latin typeface="+mj-lt"/>
                <a:ea typeface="+mn-ea"/>
                <a:cs typeface="+mn-cs"/>
              </a:rPr>
              <a:t>programme</a:t>
            </a:r>
            <a:r>
              <a:rPr kumimoji="0" lang="en-US" sz="2400" b="0" i="0" u="none" strike="noStrike" kern="1200" cap="none" spc="0" normalizeH="0" baseline="0" noProof="0" dirty="0">
                <a:ln>
                  <a:noFill/>
                </a:ln>
                <a:solidFill>
                  <a:srgbClr val="1E2030"/>
                </a:solidFill>
                <a:effectLst/>
                <a:uLnTx/>
                <a:uFillTx/>
                <a:latin typeface="+mj-lt"/>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E2030"/>
                </a:solidFill>
                <a:effectLst/>
                <a:uLnTx/>
                <a:uFillTx/>
                <a:latin typeface="+mj-lt"/>
                <a:ea typeface="+mn-ea"/>
                <a:cs typeface="+mn-cs"/>
              </a:rPr>
              <a:t>Admission requirements: usually a WO master's degree and extra requirements, such as a motivation letter.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E2030"/>
                </a:solidFill>
                <a:effectLst/>
                <a:uLnTx/>
                <a:uFillTx/>
                <a:latin typeface="+mj-lt"/>
                <a:ea typeface="+mn-ea"/>
                <a:cs typeface="+mn-cs"/>
              </a:rPr>
              <a:t>Diploma: the title of Engineering Doctorate (</a:t>
            </a:r>
            <a:r>
              <a:rPr kumimoji="0" lang="en-US" sz="2400" b="0" i="0" u="none" strike="noStrike" kern="1200" cap="none" spc="0" normalizeH="0" baseline="0" noProof="0" dirty="0" err="1">
                <a:ln>
                  <a:noFill/>
                </a:ln>
                <a:solidFill>
                  <a:srgbClr val="1E2030"/>
                </a:solidFill>
                <a:effectLst/>
                <a:uLnTx/>
                <a:uFillTx/>
                <a:latin typeface="+mj-lt"/>
                <a:ea typeface="+mn-ea"/>
                <a:cs typeface="+mn-cs"/>
              </a:rPr>
              <a:t>EngD</a:t>
            </a:r>
            <a:r>
              <a:rPr kumimoji="0" lang="en-US" sz="2400" b="0" i="0" u="none" strike="noStrike" kern="1200" cap="none" spc="0" normalizeH="0" baseline="0" noProof="0" dirty="0">
                <a:ln>
                  <a:noFill/>
                </a:ln>
                <a:solidFill>
                  <a:srgbClr val="1E2030"/>
                </a:solidFill>
                <a:effectLst/>
                <a:uLnTx/>
                <a:uFillTx/>
                <a:latin typeface="+mj-lt"/>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E2030"/>
                </a:solidFill>
                <a:effectLst/>
                <a:uLnTx/>
                <a:uFillTx/>
                <a:latin typeface="+mj-lt"/>
                <a:ea typeface="+mn-ea"/>
                <a:cs typeface="+mn-cs"/>
              </a:rPr>
              <a:t>An Engineering Doctorate (</a:t>
            </a:r>
            <a:r>
              <a:rPr kumimoji="0" lang="en-US" sz="2400" b="0" i="0" u="none" strike="noStrike" kern="1200" cap="none" spc="0" normalizeH="0" baseline="0" noProof="0" dirty="0" err="1">
                <a:ln>
                  <a:noFill/>
                </a:ln>
                <a:solidFill>
                  <a:srgbClr val="1E2030"/>
                </a:solidFill>
                <a:effectLst/>
                <a:uLnTx/>
                <a:uFillTx/>
                <a:latin typeface="+mj-lt"/>
                <a:ea typeface="+mn-ea"/>
                <a:cs typeface="+mn-cs"/>
              </a:rPr>
              <a:t>EngD</a:t>
            </a:r>
            <a:r>
              <a:rPr kumimoji="0" lang="en-US" sz="2400" b="0" i="0" u="none" strike="noStrike" kern="1200" cap="none" spc="0" normalizeH="0" baseline="0" noProof="0" dirty="0">
                <a:ln>
                  <a:noFill/>
                </a:ln>
                <a:solidFill>
                  <a:srgbClr val="1E2030"/>
                </a:solidFill>
                <a:effectLst/>
                <a:uLnTx/>
                <a:uFillTx/>
                <a:latin typeface="+mj-lt"/>
                <a:ea typeface="+mn-ea"/>
                <a:cs typeface="+mn-cs"/>
              </a:rPr>
              <a:t>) is classified as level 8 of the Dutch Qualifications Framework (NLQF).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1E2030"/>
              </a:solidFill>
              <a:effectLst/>
              <a:uLnTx/>
              <a:uFillTx/>
              <a:latin typeface="+mj-lt"/>
              <a:ea typeface="+mn-ea"/>
              <a:cs typeface="+mn-cs"/>
            </a:endParaRPr>
          </a:p>
        </p:txBody>
      </p:sp>
      <p:sp>
        <p:nvSpPr>
          <p:cNvPr id="7" name="Title 6">
            <a:extLst>
              <a:ext uri="{FF2B5EF4-FFF2-40B4-BE49-F238E27FC236}">
                <a16:creationId xmlns:a16="http://schemas.microsoft.com/office/drawing/2014/main" id="{84079A93-F2FD-4BBA-AB41-33F2A2B0705F}"/>
              </a:ext>
            </a:extLst>
          </p:cNvPr>
          <p:cNvSpPr>
            <a:spLocks noGrp="1"/>
          </p:cNvSpPr>
          <p:nvPr>
            <p:ph type="ctrTitle"/>
          </p:nvPr>
        </p:nvSpPr>
        <p:spPr>
          <a:xfrm>
            <a:off x="376518" y="386085"/>
            <a:ext cx="6911788" cy="976549"/>
          </a:xfrm>
        </p:spPr>
        <p:txBody>
          <a:bodyPr/>
          <a:lstStyle/>
          <a:p>
            <a:r>
              <a:rPr lang="en-US" dirty="0"/>
              <a:t>Engineering doctorate (</a:t>
            </a:r>
            <a:r>
              <a:rPr lang="en-US" dirty="0" err="1"/>
              <a:t>E</a:t>
            </a:r>
            <a:r>
              <a:rPr lang="en-US" cap="none" dirty="0" err="1"/>
              <a:t>ng</a:t>
            </a:r>
            <a:r>
              <a:rPr lang="en-US" dirty="0" err="1"/>
              <a:t>d</a:t>
            </a:r>
            <a:r>
              <a:rPr lang="en-US" dirty="0"/>
              <a:t>)</a:t>
            </a:r>
          </a:p>
        </p:txBody>
      </p:sp>
    </p:spTree>
    <p:extLst>
      <p:ext uri="{BB962C8B-B14F-4D97-AF65-F5344CB8AC3E}">
        <p14:creationId xmlns:p14="http://schemas.microsoft.com/office/powerpoint/2010/main" val="2685893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303A6097-A3E9-4B9F-8A82-1C98E0E20B75}"/>
              </a:ext>
            </a:extLst>
          </p:cNvPr>
          <p:cNvSpPr>
            <a:spLocks noGrp="1"/>
          </p:cNvSpPr>
          <p:nvPr>
            <p:ph type="body" sz="quarter" idx="15"/>
          </p:nvPr>
        </p:nvSpPr>
        <p:spPr/>
        <p:txBody>
          <a:bodyPr/>
          <a:lstStyle/>
          <a:p>
            <a:endParaRPr lang="en-US" dirty="0"/>
          </a:p>
        </p:txBody>
      </p:sp>
      <p:sp>
        <p:nvSpPr>
          <p:cNvPr id="8" name="Subtitle 7">
            <a:extLst>
              <a:ext uri="{FF2B5EF4-FFF2-40B4-BE49-F238E27FC236}">
                <a16:creationId xmlns:a16="http://schemas.microsoft.com/office/drawing/2014/main" id="{386051DB-ED3F-4393-8E62-A165E16FD513}"/>
              </a:ext>
            </a:extLst>
          </p:cNvPr>
          <p:cNvSpPr>
            <a:spLocks noGrp="1"/>
          </p:cNvSpPr>
          <p:nvPr>
            <p:ph type="subTitle" idx="1"/>
          </p:nvPr>
        </p:nvSpPr>
        <p:spPr>
          <a:xfrm>
            <a:off x="252493" y="1909481"/>
            <a:ext cx="7744025" cy="426649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E2030"/>
                </a:solidFill>
                <a:effectLst/>
                <a:uLnTx/>
                <a:uFillTx/>
                <a:latin typeface="+mj-lt"/>
                <a:ea typeface="+mn-ea"/>
                <a:cs typeface="+mn-cs"/>
              </a:rPr>
              <a:t>Duration: generally 4 years (often without ECTS).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E2030"/>
                </a:solidFill>
                <a:effectLst/>
                <a:uLnTx/>
                <a:uFillTx/>
                <a:latin typeface="+mj-lt"/>
                <a:ea typeface="+mn-ea"/>
                <a:cs typeface="+mn-cs"/>
              </a:rPr>
              <a:t>Content: conducting independent research, possibly in combination with training, and the writing of a dissertation.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E2030"/>
                </a:solidFill>
                <a:effectLst/>
                <a:uLnTx/>
                <a:uFillTx/>
                <a:latin typeface="+mj-lt"/>
                <a:ea typeface="+mn-ea"/>
                <a:cs typeface="+mn-cs"/>
              </a:rPr>
              <a:t>Admission requirements: usually a WO master's degree and extra requirements, e.g. a personal presentation and a research plan.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E2030"/>
                </a:solidFill>
                <a:effectLst/>
                <a:uLnTx/>
                <a:uFillTx/>
                <a:latin typeface="+mj-lt"/>
                <a:ea typeface="+mn-ea"/>
                <a:cs typeface="+mn-cs"/>
              </a:rPr>
              <a:t>Diploma: the degree of Doctor (dr.) or PhD, following public </a:t>
            </a:r>
            <a:r>
              <a:rPr kumimoji="0" lang="en-US" sz="2400" b="0" i="0" u="none" strike="noStrike" kern="1200" cap="none" spc="0" normalizeH="0" baseline="0" noProof="0" dirty="0" err="1">
                <a:ln>
                  <a:noFill/>
                </a:ln>
                <a:solidFill>
                  <a:srgbClr val="1E2030"/>
                </a:solidFill>
                <a:effectLst/>
                <a:uLnTx/>
                <a:uFillTx/>
                <a:latin typeface="+mj-lt"/>
                <a:ea typeface="+mn-ea"/>
                <a:cs typeface="+mn-cs"/>
              </a:rPr>
              <a:t>defence</a:t>
            </a:r>
            <a:r>
              <a:rPr kumimoji="0" lang="en-US" sz="2400" b="0" i="0" u="none" strike="noStrike" kern="1200" cap="none" spc="0" normalizeH="0" baseline="0" noProof="0" dirty="0">
                <a:ln>
                  <a:noFill/>
                </a:ln>
                <a:solidFill>
                  <a:srgbClr val="1E2030"/>
                </a:solidFill>
                <a:effectLst/>
                <a:uLnTx/>
                <a:uFillTx/>
                <a:latin typeface="+mj-lt"/>
                <a:ea typeface="+mn-ea"/>
                <a:cs typeface="+mn-cs"/>
              </a:rPr>
              <a:t> of the dissertation.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E2030"/>
                </a:solidFill>
                <a:effectLst/>
                <a:uLnTx/>
                <a:uFillTx/>
                <a:latin typeface="+mj-lt"/>
                <a:ea typeface="+mn-ea"/>
                <a:cs typeface="+mn-cs"/>
              </a:rPr>
              <a:t>A degree of Doctor/PhD is classified as level 8 of the Dutch Qualifications Framework (NLQF).</a:t>
            </a:r>
            <a:endParaRPr kumimoji="0" lang="en-GB" sz="2400" b="0" i="0" u="none" strike="noStrike" kern="1200" cap="none" spc="0" normalizeH="0" baseline="0" noProof="0" dirty="0">
              <a:ln>
                <a:noFill/>
              </a:ln>
              <a:solidFill>
                <a:srgbClr val="1E2030"/>
              </a:solidFill>
              <a:effectLst/>
              <a:uLnTx/>
              <a:uFillTx/>
              <a:latin typeface="+mj-lt"/>
              <a:ea typeface="+mn-ea"/>
              <a:cs typeface="+mn-cs"/>
            </a:endParaRPr>
          </a:p>
        </p:txBody>
      </p:sp>
      <p:sp>
        <p:nvSpPr>
          <p:cNvPr id="7" name="Title 6">
            <a:extLst>
              <a:ext uri="{FF2B5EF4-FFF2-40B4-BE49-F238E27FC236}">
                <a16:creationId xmlns:a16="http://schemas.microsoft.com/office/drawing/2014/main" id="{84079A93-F2FD-4BBA-AB41-33F2A2B0705F}"/>
              </a:ext>
            </a:extLst>
          </p:cNvPr>
          <p:cNvSpPr>
            <a:spLocks noGrp="1"/>
          </p:cNvSpPr>
          <p:nvPr>
            <p:ph type="ctrTitle"/>
          </p:nvPr>
        </p:nvSpPr>
        <p:spPr>
          <a:xfrm>
            <a:off x="376518" y="386085"/>
            <a:ext cx="6911788" cy="976549"/>
          </a:xfrm>
        </p:spPr>
        <p:txBody>
          <a:bodyPr/>
          <a:lstStyle/>
          <a:p>
            <a:r>
              <a:rPr lang="en-US" dirty="0"/>
              <a:t>Doctor/</a:t>
            </a:r>
            <a:r>
              <a:rPr lang="en-US" dirty="0" err="1"/>
              <a:t>p</a:t>
            </a:r>
            <a:r>
              <a:rPr lang="en-US" cap="none" dirty="0" err="1"/>
              <a:t>h</a:t>
            </a:r>
            <a:r>
              <a:rPr lang="en-US" dirty="0" err="1"/>
              <a:t>d</a:t>
            </a:r>
            <a:endParaRPr lang="en-US" dirty="0"/>
          </a:p>
        </p:txBody>
      </p:sp>
    </p:spTree>
    <p:extLst>
      <p:ext uri="{BB962C8B-B14F-4D97-AF65-F5344CB8AC3E}">
        <p14:creationId xmlns:p14="http://schemas.microsoft.com/office/powerpoint/2010/main" val="885657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E5AC995B-CF0D-43D0-8B4D-C85D1B98A0ED}"/>
              </a:ext>
            </a:extLst>
          </p:cNvPr>
          <p:cNvSpPr>
            <a:spLocks noGrp="1"/>
          </p:cNvSpPr>
          <p:nvPr>
            <p:ph type="body" sz="quarter" idx="15"/>
          </p:nvPr>
        </p:nvSpPr>
        <p:spPr/>
        <p:txBody>
          <a:bodyPr/>
          <a:lstStyle/>
          <a:p>
            <a:endParaRPr lang="en-US" dirty="0"/>
          </a:p>
        </p:txBody>
      </p:sp>
      <p:pic>
        <p:nvPicPr>
          <p:cNvPr id="12" name="Picture 11" descr="A computer screen shot of a flowchart&#10;&#10;Description automatically generated">
            <a:extLst>
              <a:ext uri="{FF2B5EF4-FFF2-40B4-BE49-F238E27FC236}">
                <a16:creationId xmlns:a16="http://schemas.microsoft.com/office/drawing/2014/main" id="{03C21F18-848A-37B6-641B-7FC35633B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642" y="129975"/>
            <a:ext cx="9236363" cy="6598050"/>
          </a:xfrm>
          <a:prstGeom prst="rect">
            <a:avLst/>
          </a:prstGeom>
        </p:spPr>
      </p:pic>
      <p:sp>
        <p:nvSpPr>
          <p:cNvPr id="13" name="Rectangle 12">
            <a:extLst>
              <a:ext uri="{FF2B5EF4-FFF2-40B4-BE49-F238E27FC236}">
                <a16:creationId xmlns:a16="http://schemas.microsoft.com/office/drawing/2014/main" id="{614EF075-4834-7153-112A-FEC8A4DAEE46}"/>
              </a:ext>
            </a:extLst>
          </p:cNvPr>
          <p:cNvSpPr/>
          <p:nvPr/>
        </p:nvSpPr>
        <p:spPr>
          <a:xfrm>
            <a:off x="1939936" y="191248"/>
            <a:ext cx="5599520" cy="954107"/>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674F7DC2-3C16-25B6-4107-30A79A3065E0}"/>
              </a:ext>
            </a:extLst>
          </p:cNvPr>
          <p:cNvSpPr/>
          <p:nvPr/>
        </p:nvSpPr>
        <p:spPr>
          <a:xfrm>
            <a:off x="1939936" y="1145355"/>
            <a:ext cx="2620651" cy="2078612"/>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Alternate Process 14">
            <a:extLst>
              <a:ext uri="{FF2B5EF4-FFF2-40B4-BE49-F238E27FC236}">
                <a16:creationId xmlns:a16="http://schemas.microsoft.com/office/drawing/2014/main" id="{E87C72EB-FD00-47FE-62CB-E6EC0AECF1A7}"/>
              </a:ext>
            </a:extLst>
          </p:cNvPr>
          <p:cNvSpPr/>
          <p:nvPr/>
        </p:nvSpPr>
        <p:spPr>
          <a:xfrm>
            <a:off x="205404" y="1442301"/>
            <a:ext cx="1734532" cy="556181"/>
          </a:xfrm>
          <a:prstGeom prst="flowChartAlternateProcess">
            <a:avLst/>
          </a:prstGeom>
          <a:solidFill>
            <a:schemeClr val="accent2">
              <a:lumMod val="60000"/>
              <a:lumOff val="4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0" i="0" dirty="0">
                <a:solidFill>
                  <a:srgbClr val="1E2030"/>
                </a:solidFill>
                <a:effectLst/>
                <a:latin typeface="Buenos Aires"/>
              </a:rPr>
              <a:t>WO</a:t>
            </a:r>
            <a:r>
              <a:rPr lang="en-GB" dirty="0">
                <a:solidFill>
                  <a:srgbClr val="1E2030"/>
                </a:solidFill>
                <a:latin typeface="Buenos Aires"/>
              </a:rPr>
              <a:t>-</a:t>
            </a:r>
            <a:r>
              <a:rPr lang="en-GB" b="0" i="0" dirty="0">
                <a:solidFill>
                  <a:srgbClr val="1E2030"/>
                </a:solidFill>
                <a:effectLst/>
                <a:latin typeface="Buenos Aires"/>
              </a:rPr>
              <a:t>universities</a:t>
            </a:r>
            <a:endParaRPr lang="en-GB" dirty="0"/>
          </a:p>
        </p:txBody>
      </p:sp>
      <p:sp>
        <p:nvSpPr>
          <p:cNvPr id="5" name="Title 4">
            <a:extLst>
              <a:ext uri="{FF2B5EF4-FFF2-40B4-BE49-F238E27FC236}">
                <a16:creationId xmlns:a16="http://schemas.microsoft.com/office/drawing/2014/main" id="{BCF7166E-B78B-D836-3AA0-0DD3769C6401}"/>
              </a:ext>
            </a:extLst>
          </p:cNvPr>
          <p:cNvSpPr>
            <a:spLocks noGrp="1"/>
          </p:cNvSpPr>
          <p:nvPr>
            <p:ph type="ctrTitle"/>
          </p:nvPr>
        </p:nvSpPr>
        <p:spPr>
          <a:xfrm>
            <a:off x="8028729" y="191248"/>
            <a:ext cx="3957867" cy="1049608"/>
          </a:xfrm>
        </p:spPr>
        <p:txBody>
          <a:bodyPr/>
          <a:lstStyle/>
          <a:p>
            <a:r>
              <a:rPr lang="en-GB" dirty="0"/>
              <a:t>Dutch higher education system</a:t>
            </a:r>
            <a:endParaRPr lang="nl-NL" dirty="0"/>
          </a:p>
        </p:txBody>
      </p:sp>
    </p:spTree>
    <p:extLst>
      <p:ext uri="{BB962C8B-B14F-4D97-AF65-F5344CB8AC3E}">
        <p14:creationId xmlns:p14="http://schemas.microsoft.com/office/powerpoint/2010/main" val="3032075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303A6097-A3E9-4B9F-8A82-1C98E0E20B75}"/>
              </a:ext>
            </a:extLst>
          </p:cNvPr>
          <p:cNvSpPr>
            <a:spLocks noGrp="1"/>
          </p:cNvSpPr>
          <p:nvPr>
            <p:ph type="body" sz="quarter" idx="15"/>
          </p:nvPr>
        </p:nvSpPr>
        <p:spPr/>
        <p:txBody>
          <a:bodyPr/>
          <a:lstStyle/>
          <a:p>
            <a:endParaRPr lang="en-US" dirty="0"/>
          </a:p>
        </p:txBody>
      </p:sp>
      <p:sp>
        <p:nvSpPr>
          <p:cNvPr id="8" name="Subtitle 7">
            <a:extLst>
              <a:ext uri="{FF2B5EF4-FFF2-40B4-BE49-F238E27FC236}">
                <a16:creationId xmlns:a16="http://schemas.microsoft.com/office/drawing/2014/main" id="{386051DB-ED3F-4393-8E62-A165E16FD513}"/>
              </a:ext>
            </a:extLst>
          </p:cNvPr>
          <p:cNvSpPr>
            <a:spLocks noGrp="1"/>
          </p:cNvSpPr>
          <p:nvPr>
            <p:ph type="subTitle" idx="1"/>
          </p:nvPr>
        </p:nvSpPr>
        <p:spPr>
          <a:xfrm>
            <a:off x="306282" y="1488139"/>
            <a:ext cx="7744025" cy="4993831"/>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1E2030"/>
              </a:solidFill>
              <a:effectLst/>
              <a:uLnTx/>
              <a:uFillTx/>
              <a:latin typeface="+mj-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1E2030"/>
                </a:solidFill>
                <a:effectLst/>
                <a:uLnTx/>
                <a:uFillTx/>
                <a:latin typeface="+mj-lt"/>
                <a:ea typeface="+mn-ea"/>
                <a:cs typeface="+mn-cs"/>
              </a:rPr>
              <a:t>Process that started after 29 European Ministers of Education signed the Bologna Declaration in 1999</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1E2030"/>
                </a:solidFill>
                <a:effectLst/>
                <a:uLnTx/>
                <a:uFillTx/>
                <a:latin typeface="+mj-lt"/>
                <a:ea typeface="+mn-ea"/>
                <a:cs typeface="+mn-cs"/>
              </a:rPr>
              <a:t>Creating a European Area for Higher Education (EHEA): “An open space that allows students, graduates, and higher education staff to benefit from unhampered mobility and equitable access to high quality higher education”, including: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1E2030"/>
                </a:solidFill>
                <a:effectLst/>
                <a:uLnTx/>
                <a:uFillTx/>
                <a:latin typeface="+mj-lt"/>
                <a:ea typeface="+mn-ea"/>
                <a:cs typeface="+mn-cs"/>
              </a:rPr>
              <a:t>a system based on 2 cycles, undergraduate and graduate, also known as the bachelor-master structure.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1E2030"/>
                </a:solidFill>
                <a:effectLst/>
                <a:uLnTx/>
                <a:uFillTx/>
                <a:latin typeface="+mj-lt"/>
                <a:ea typeface="+mn-ea"/>
                <a:cs typeface="+mn-cs"/>
              </a:rPr>
              <a:t>in 2003 a third cycle was added for doctoral </a:t>
            </a:r>
            <a:r>
              <a:rPr kumimoji="0" lang="en-US" sz="1900" b="0" i="0" u="none" strike="noStrike" kern="1200" cap="none" spc="0" normalizeH="0" baseline="0" noProof="0" dirty="0" err="1">
                <a:ln>
                  <a:noFill/>
                </a:ln>
                <a:solidFill>
                  <a:srgbClr val="1E2030"/>
                </a:solidFill>
                <a:effectLst/>
                <a:uLnTx/>
                <a:uFillTx/>
                <a:latin typeface="+mj-lt"/>
                <a:ea typeface="+mn-ea"/>
                <a:cs typeface="+mn-cs"/>
              </a:rPr>
              <a:t>programmes</a:t>
            </a:r>
            <a:r>
              <a:rPr kumimoji="0" lang="en-US" sz="1900" b="0" i="0" u="none" strike="noStrike" kern="1200" cap="none" spc="0" normalizeH="0" baseline="0" noProof="0" dirty="0">
                <a:ln>
                  <a:noFill/>
                </a:ln>
                <a:solidFill>
                  <a:srgbClr val="1E2030"/>
                </a:solidFill>
                <a:effectLst/>
                <a:uLnTx/>
                <a:uFillTx/>
                <a:latin typeface="+mj-lt"/>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1E2030"/>
                </a:solidFill>
                <a:effectLst/>
                <a:uLnTx/>
                <a:uFillTx/>
                <a:latin typeface="+mj-lt"/>
                <a:ea typeface="+mn-ea"/>
                <a:cs typeface="+mn-cs"/>
              </a:rPr>
              <a:t>European Credit Transfer and Accumulation System (ECTS)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1E2030"/>
                </a:solidFill>
                <a:effectLst/>
                <a:uLnTx/>
                <a:uFillTx/>
                <a:latin typeface="+mj-lt"/>
                <a:ea typeface="+mn-ea"/>
                <a:cs typeface="+mn-cs"/>
              </a:rPr>
              <a:t>ECTS are awarded upon successfully completed studies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1E2030"/>
                </a:solidFill>
                <a:effectLst/>
                <a:uLnTx/>
                <a:uFillTx/>
                <a:latin typeface="+mj-lt"/>
                <a:ea typeface="+mn-ea"/>
                <a:cs typeface="+mn-cs"/>
              </a:rPr>
              <a:t>1 academic year corresponds to 60 ECTS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1E2030"/>
                </a:solidFill>
                <a:effectLst/>
                <a:uLnTx/>
                <a:uFillTx/>
                <a:latin typeface="+mj-lt"/>
                <a:ea typeface="+mn-ea"/>
                <a:cs typeface="+mn-cs"/>
              </a:rPr>
              <a:t>1 ECTS = 25-30 hours of workload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1E2030"/>
                </a:solidFill>
                <a:effectLst/>
                <a:uLnTx/>
                <a:uFillTx/>
                <a:latin typeface="+mj-lt"/>
                <a:ea typeface="+mn-ea"/>
                <a:cs typeface="+mn-cs"/>
              </a:rPr>
              <a:t>1 ECTS in NL = 28 hours of workload</a:t>
            </a:r>
          </a:p>
        </p:txBody>
      </p:sp>
      <p:sp>
        <p:nvSpPr>
          <p:cNvPr id="7" name="Title 6">
            <a:extLst>
              <a:ext uri="{FF2B5EF4-FFF2-40B4-BE49-F238E27FC236}">
                <a16:creationId xmlns:a16="http://schemas.microsoft.com/office/drawing/2014/main" id="{84079A93-F2FD-4BBA-AB41-33F2A2B0705F}"/>
              </a:ext>
            </a:extLst>
          </p:cNvPr>
          <p:cNvSpPr>
            <a:spLocks noGrp="1"/>
          </p:cNvSpPr>
          <p:nvPr>
            <p:ph type="ctrTitle"/>
          </p:nvPr>
        </p:nvSpPr>
        <p:spPr>
          <a:xfrm>
            <a:off x="376518" y="386085"/>
            <a:ext cx="6911788" cy="976549"/>
          </a:xfrm>
        </p:spPr>
        <p:txBody>
          <a:bodyPr/>
          <a:lstStyle/>
          <a:p>
            <a:r>
              <a:rPr lang="en-US" dirty="0"/>
              <a:t>EU: bologna process</a:t>
            </a:r>
          </a:p>
        </p:txBody>
      </p:sp>
    </p:spTree>
    <p:extLst>
      <p:ext uri="{BB962C8B-B14F-4D97-AF65-F5344CB8AC3E}">
        <p14:creationId xmlns:p14="http://schemas.microsoft.com/office/powerpoint/2010/main" val="976449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lack text on a white background&#10;&#10;Description automatically generated">
            <a:extLst>
              <a:ext uri="{FF2B5EF4-FFF2-40B4-BE49-F238E27FC236}">
                <a16:creationId xmlns:a16="http://schemas.microsoft.com/office/drawing/2014/main" id="{5ED3CF11-6E2C-20E7-9102-5DDF1F77C6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413543"/>
            <a:ext cx="3714750" cy="1228725"/>
          </a:xfrm>
        </p:spPr>
      </p:pic>
      <p:pic>
        <p:nvPicPr>
          <p:cNvPr id="7" name="Picture 6" descr="A map of the world with black caps&#10;&#10;Description automatically generated">
            <a:extLst>
              <a:ext uri="{FF2B5EF4-FFF2-40B4-BE49-F238E27FC236}">
                <a16:creationId xmlns:a16="http://schemas.microsoft.com/office/drawing/2014/main" id="{C5F38642-000D-CA48-CE32-63BA2E1A1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982" y="0"/>
            <a:ext cx="5725654" cy="6858000"/>
          </a:xfrm>
          <a:prstGeom prst="rect">
            <a:avLst/>
          </a:prstGeom>
        </p:spPr>
      </p:pic>
      <p:sp>
        <p:nvSpPr>
          <p:cNvPr id="11" name="Oval 10">
            <a:extLst>
              <a:ext uri="{FF2B5EF4-FFF2-40B4-BE49-F238E27FC236}">
                <a16:creationId xmlns:a16="http://schemas.microsoft.com/office/drawing/2014/main" id="{E52D234B-63BC-5DFF-2797-DC8777DDC125}"/>
              </a:ext>
            </a:extLst>
          </p:cNvPr>
          <p:cNvSpPr/>
          <p:nvPr/>
        </p:nvSpPr>
        <p:spPr>
          <a:xfrm>
            <a:off x="10600485" y="2696066"/>
            <a:ext cx="1135886" cy="1004666"/>
          </a:xfrm>
          <a:prstGeom prst="ellipse">
            <a:avLst/>
          </a:prstGeom>
          <a:noFill/>
          <a:ln w="38100">
            <a:solidFill>
              <a:schemeClr val="accent2">
                <a:lumMod val="60000"/>
                <a:lumOff val="40000"/>
                <a:alpha val="8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Graduation cap with solid fill">
            <a:extLst>
              <a:ext uri="{FF2B5EF4-FFF2-40B4-BE49-F238E27FC236}">
                <a16:creationId xmlns:a16="http://schemas.microsoft.com/office/drawing/2014/main" id="{A808084A-1993-B8D3-3688-2F54D5B73A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3055" y="6108569"/>
            <a:ext cx="384306" cy="384306"/>
          </a:xfrm>
          <a:prstGeom prst="rect">
            <a:avLst/>
          </a:prstGeom>
        </p:spPr>
      </p:pic>
      <p:sp>
        <p:nvSpPr>
          <p:cNvPr id="14" name="TextBox 13">
            <a:extLst>
              <a:ext uri="{FF2B5EF4-FFF2-40B4-BE49-F238E27FC236}">
                <a16:creationId xmlns:a16="http://schemas.microsoft.com/office/drawing/2014/main" id="{0A4498A3-4944-9792-170A-BA6E4A1CC95E}"/>
              </a:ext>
            </a:extLst>
          </p:cNvPr>
          <p:cNvSpPr txBox="1"/>
          <p:nvPr/>
        </p:nvSpPr>
        <p:spPr>
          <a:xfrm>
            <a:off x="10171522" y="6031210"/>
            <a:ext cx="857927" cy="461665"/>
          </a:xfrm>
          <a:prstGeom prst="rect">
            <a:avLst/>
          </a:prstGeom>
          <a:noFill/>
        </p:spPr>
        <p:txBody>
          <a:bodyPr wrap="none" rtlCol="0">
            <a:spAutoFit/>
          </a:bodyPr>
          <a:lstStyle/>
          <a:p>
            <a:r>
              <a:rPr lang="en-US" sz="1200" dirty="0">
                <a:solidFill>
                  <a:schemeClr val="accent2">
                    <a:lumMod val="75000"/>
                  </a:schemeClr>
                </a:solidFill>
                <a:latin typeface="Arial" panose="020B0604020202020204" pitchFamily="34" charset="0"/>
                <a:cs typeface="Arial" panose="020B0604020202020204" pitchFamily="34" charset="0"/>
              </a:rPr>
              <a:t>Open </a:t>
            </a:r>
          </a:p>
          <a:p>
            <a:r>
              <a:rPr lang="en-US" sz="1200" dirty="0">
                <a:solidFill>
                  <a:schemeClr val="accent2">
                    <a:lumMod val="75000"/>
                  </a:schemeClr>
                </a:solidFill>
                <a:latin typeface="Arial" panose="020B0604020202020204" pitchFamily="34" charset="0"/>
                <a:cs typeface="Arial" panose="020B0604020202020204" pitchFamily="34" charset="0"/>
              </a:rPr>
              <a:t>University</a:t>
            </a:r>
            <a:endParaRPr lang="en-GB" sz="1200" dirty="0">
              <a:solidFill>
                <a:schemeClr val="accent2">
                  <a:lumMod val="7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B21D577-A1C3-41F2-DE6C-8D27364633A6}"/>
              </a:ext>
            </a:extLst>
          </p:cNvPr>
          <p:cNvSpPr txBox="1"/>
          <p:nvPr/>
        </p:nvSpPr>
        <p:spPr>
          <a:xfrm>
            <a:off x="750848" y="2082174"/>
            <a:ext cx="4296369"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13 universities + 1 open university</a:t>
            </a:r>
          </a:p>
          <a:p>
            <a:pPr marL="285750" indent="-285750">
              <a:buFont typeface="Arial" panose="020B0604020202020204" pitchFamily="34" charset="0"/>
              <a:buChar char="•"/>
            </a:pPr>
            <a:endParaRPr lang="en-US" sz="2400" dirty="0"/>
          </a:p>
          <a:p>
            <a:endParaRPr lang="en-GB" sz="2400" dirty="0"/>
          </a:p>
        </p:txBody>
      </p:sp>
      <p:sp>
        <p:nvSpPr>
          <p:cNvPr id="17" name="Oval 16">
            <a:extLst>
              <a:ext uri="{FF2B5EF4-FFF2-40B4-BE49-F238E27FC236}">
                <a16:creationId xmlns:a16="http://schemas.microsoft.com/office/drawing/2014/main" id="{F8739CA1-006B-0448-8FC0-F270EEA393A4}"/>
              </a:ext>
            </a:extLst>
          </p:cNvPr>
          <p:cNvSpPr/>
          <p:nvPr/>
        </p:nvSpPr>
        <p:spPr>
          <a:xfrm>
            <a:off x="6553562" y="3429000"/>
            <a:ext cx="1366886" cy="603985"/>
          </a:xfrm>
          <a:prstGeom prst="ellipse">
            <a:avLst/>
          </a:prstGeom>
          <a:noFill/>
          <a:ln w="38100">
            <a:solidFill>
              <a:schemeClr val="accent2">
                <a:lumMod val="60000"/>
                <a:lumOff val="40000"/>
                <a:alpha val="8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DB4BCA30-D87B-8BEB-855A-3EB5E58AAFFC}"/>
              </a:ext>
            </a:extLst>
          </p:cNvPr>
          <p:cNvSpPr/>
          <p:nvPr/>
        </p:nvSpPr>
        <p:spPr>
          <a:xfrm>
            <a:off x="9009246" y="4396529"/>
            <a:ext cx="972152" cy="1004666"/>
          </a:xfrm>
          <a:prstGeom prst="ellipse">
            <a:avLst/>
          </a:prstGeom>
          <a:noFill/>
          <a:ln w="38100">
            <a:solidFill>
              <a:schemeClr val="accent2">
                <a:lumMod val="60000"/>
                <a:lumOff val="40000"/>
                <a:alpha val="8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BA71FBA-B271-2B1D-FD28-95BF74EEF1A0}"/>
              </a:ext>
            </a:extLst>
          </p:cNvPr>
          <p:cNvSpPr/>
          <p:nvPr/>
        </p:nvSpPr>
        <p:spPr>
          <a:xfrm>
            <a:off x="9233599" y="3429000"/>
            <a:ext cx="1366886" cy="592166"/>
          </a:xfrm>
          <a:prstGeom prst="ellipse">
            <a:avLst/>
          </a:prstGeom>
          <a:noFill/>
          <a:ln w="38100">
            <a:solidFill>
              <a:schemeClr val="accent2">
                <a:lumMod val="60000"/>
                <a:lumOff val="40000"/>
                <a:alpha val="8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035D920C-7E8F-1EC4-B2A5-E904CD110767}"/>
              </a:ext>
            </a:extLst>
          </p:cNvPr>
          <p:cNvGrpSpPr/>
          <p:nvPr/>
        </p:nvGrpSpPr>
        <p:grpSpPr>
          <a:xfrm>
            <a:off x="621355" y="4158586"/>
            <a:ext cx="5437134" cy="3034044"/>
            <a:chOff x="750848" y="3716121"/>
            <a:chExt cx="5437134" cy="3034044"/>
          </a:xfrm>
        </p:grpSpPr>
        <p:pic>
          <p:nvPicPr>
            <p:cNvPr id="4" name="Picture 3" descr="A blue letter u on a black background&#10;&#10;Description automatically generated">
              <a:extLst>
                <a:ext uri="{FF2B5EF4-FFF2-40B4-BE49-F238E27FC236}">
                  <a16:creationId xmlns:a16="http://schemas.microsoft.com/office/drawing/2014/main" id="{FCD50870-DFAB-CA2D-AED3-09684B246D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848" y="3716121"/>
              <a:ext cx="1974935" cy="1103640"/>
            </a:xfrm>
            <a:prstGeom prst="rect">
              <a:avLst/>
            </a:prstGeom>
          </p:spPr>
        </p:pic>
        <p:pic>
          <p:nvPicPr>
            <p:cNvPr id="8" name="Picture 7" descr="A black background with white lines&#10;&#10;Description automatically generated">
              <a:extLst>
                <a:ext uri="{FF2B5EF4-FFF2-40B4-BE49-F238E27FC236}">
                  <a16:creationId xmlns:a16="http://schemas.microsoft.com/office/drawing/2014/main" id="{71719BD9-0EDC-FF4A-60E7-CC75F99EDE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8936" y="3716121"/>
              <a:ext cx="2164776" cy="1082388"/>
            </a:xfrm>
            <a:prstGeom prst="rect">
              <a:avLst/>
            </a:prstGeom>
          </p:spPr>
        </p:pic>
        <p:pic>
          <p:nvPicPr>
            <p:cNvPr id="10" name="Picture 9" descr="A logo for a university&#10;&#10;Description automatically generated">
              <a:extLst>
                <a:ext uri="{FF2B5EF4-FFF2-40B4-BE49-F238E27FC236}">
                  <a16:creationId xmlns:a16="http://schemas.microsoft.com/office/drawing/2014/main" id="{3D300841-1622-62F9-13EF-6261A259FF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4560061"/>
              <a:ext cx="2190104" cy="2190104"/>
            </a:xfrm>
            <a:prstGeom prst="rect">
              <a:avLst/>
            </a:prstGeom>
          </p:spPr>
        </p:pic>
        <p:pic>
          <p:nvPicPr>
            <p:cNvPr id="16" name="Picture 15" descr="A red and white logo&#10;&#10;Description automatically generated">
              <a:extLst>
                <a:ext uri="{FF2B5EF4-FFF2-40B4-BE49-F238E27FC236}">
                  <a16:creationId xmlns:a16="http://schemas.microsoft.com/office/drawing/2014/main" id="{6AFF341F-FF80-17C6-9123-A2E09906E1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9969" y="5293302"/>
              <a:ext cx="2518013" cy="685134"/>
            </a:xfrm>
            <a:prstGeom prst="rect">
              <a:avLst/>
            </a:prstGeom>
          </p:spPr>
        </p:pic>
      </p:grpSp>
      <p:sp>
        <p:nvSpPr>
          <p:cNvPr id="21" name="TextBox 20">
            <a:extLst>
              <a:ext uri="{FF2B5EF4-FFF2-40B4-BE49-F238E27FC236}">
                <a16:creationId xmlns:a16="http://schemas.microsoft.com/office/drawing/2014/main" id="{B8E55D2F-6A01-4367-8942-CCF46EE1E2FA}"/>
              </a:ext>
            </a:extLst>
          </p:cNvPr>
          <p:cNvSpPr txBox="1"/>
          <p:nvPr/>
        </p:nvSpPr>
        <p:spPr>
          <a:xfrm>
            <a:off x="750848" y="2518351"/>
            <a:ext cx="1486304"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t>All public</a:t>
            </a:r>
          </a:p>
        </p:txBody>
      </p:sp>
      <p:sp>
        <p:nvSpPr>
          <p:cNvPr id="2" name="TextBox 1">
            <a:extLst>
              <a:ext uri="{FF2B5EF4-FFF2-40B4-BE49-F238E27FC236}">
                <a16:creationId xmlns:a16="http://schemas.microsoft.com/office/drawing/2014/main" id="{6F94B4B7-2E7A-FB68-44DF-940ACA39324C}"/>
              </a:ext>
            </a:extLst>
          </p:cNvPr>
          <p:cNvSpPr txBox="1"/>
          <p:nvPr/>
        </p:nvSpPr>
        <p:spPr>
          <a:xfrm>
            <a:off x="750848" y="3059310"/>
            <a:ext cx="3938899"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a:t>4 out of the 13 universities are </a:t>
            </a:r>
          </a:p>
          <a:p>
            <a:r>
              <a:rPr lang="en-US" sz="2400" dirty="0"/>
              <a:t>technical universities</a:t>
            </a:r>
            <a:endParaRPr lang="en-GB" sz="2400" dirty="0"/>
          </a:p>
        </p:txBody>
      </p:sp>
    </p:spTree>
    <p:extLst>
      <p:ext uri="{BB962C8B-B14F-4D97-AF65-F5344CB8AC3E}">
        <p14:creationId xmlns:p14="http://schemas.microsoft.com/office/powerpoint/2010/main" val="113373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7" grpId="0" animBg="1"/>
      <p:bldP spid="18" grpId="0" animBg="1"/>
      <p:bldP spid="19" grpId="0" animBg="1"/>
      <p:bldP spid="21"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lack text on a white background&#10;&#10;Description automatically generated">
            <a:extLst>
              <a:ext uri="{FF2B5EF4-FFF2-40B4-BE49-F238E27FC236}">
                <a16:creationId xmlns:a16="http://schemas.microsoft.com/office/drawing/2014/main" id="{5ED3CF11-6E2C-20E7-9102-5DDF1F77C6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413543"/>
            <a:ext cx="3714750" cy="1228725"/>
          </a:xfrm>
        </p:spPr>
      </p:pic>
      <p:pic>
        <p:nvPicPr>
          <p:cNvPr id="12" name="Picture 11" descr="A map of the netherlands with red dots&#10;&#10;Description automatically generated">
            <a:extLst>
              <a:ext uri="{FF2B5EF4-FFF2-40B4-BE49-F238E27FC236}">
                <a16:creationId xmlns:a16="http://schemas.microsoft.com/office/drawing/2014/main" id="{B297A527-9AD4-5BCB-B2BA-F26FD48AD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1067" y="1623687"/>
            <a:ext cx="8128772" cy="5076667"/>
          </a:xfrm>
          <a:prstGeom prst="rect">
            <a:avLst/>
          </a:prstGeom>
        </p:spPr>
      </p:pic>
    </p:spTree>
    <p:extLst>
      <p:ext uri="{BB962C8B-B14F-4D97-AF65-F5344CB8AC3E}">
        <p14:creationId xmlns:p14="http://schemas.microsoft.com/office/powerpoint/2010/main" val="3570171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lack text on a white background&#10;&#10;Description automatically generated">
            <a:extLst>
              <a:ext uri="{FF2B5EF4-FFF2-40B4-BE49-F238E27FC236}">
                <a16:creationId xmlns:a16="http://schemas.microsoft.com/office/drawing/2014/main" id="{5ED3CF11-6E2C-20E7-9102-5DDF1F77C6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413543"/>
            <a:ext cx="3714750" cy="1228725"/>
          </a:xfrm>
        </p:spPr>
      </p:pic>
      <p:pic>
        <p:nvPicPr>
          <p:cNvPr id="3" name="Picture 2" descr="A map of the netherlands with red dots&#10;&#10;Description automatically generated">
            <a:extLst>
              <a:ext uri="{FF2B5EF4-FFF2-40B4-BE49-F238E27FC236}">
                <a16:creationId xmlns:a16="http://schemas.microsoft.com/office/drawing/2014/main" id="{67C96E71-B3B6-6BB0-4C49-253CA2336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463" y="1745858"/>
            <a:ext cx="8128772" cy="5076667"/>
          </a:xfrm>
          <a:prstGeom prst="rect">
            <a:avLst/>
          </a:prstGeom>
        </p:spPr>
      </p:pic>
      <p:sp>
        <p:nvSpPr>
          <p:cNvPr id="4" name="TextBox 3">
            <a:extLst>
              <a:ext uri="{FF2B5EF4-FFF2-40B4-BE49-F238E27FC236}">
                <a16:creationId xmlns:a16="http://schemas.microsoft.com/office/drawing/2014/main" id="{836F8F91-A67C-BC0E-CC99-2685C9126B6C}"/>
              </a:ext>
            </a:extLst>
          </p:cNvPr>
          <p:cNvSpPr txBox="1"/>
          <p:nvPr/>
        </p:nvSpPr>
        <p:spPr>
          <a:xfrm flipH="1">
            <a:off x="11028101" y="2575208"/>
            <a:ext cx="605602" cy="4247317"/>
          </a:xfrm>
          <a:prstGeom prst="rect">
            <a:avLst/>
          </a:prstGeom>
          <a:noFill/>
        </p:spPr>
        <p:txBody>
          <a:bodyPr wrap="square" rtlCol="0">
            <a:spAutoFit/>
          </a:bodyPr>
          <a:lstStyle/>
          <a:p>
            <a:r>
              <a:rPr lang="en-US" i="1" dirty="0"/>
              <a:t>(4%)</a:t>
            </a:r>
          </a:p>
          <a:p>
            <a:endParaRPr lang="en-US" i="1" dirty="0"/>
          </a:p>
          <a:p>
            <a:endParaRPr lang="en-US" i="1" dirty="0"/>
          </a:p>
          <a:p>
            <a:endParaRPr lang="en-US" i="1" dirty="0"/>
          </a:p>
          <a:p>
            <a:endParaRPr lang="en-US" i="1" dirty="0"/>
          </a:p>
          <a:p>
            <a:r>
              <a:rPr lang="en-US" i="1" dirty="0"/>
              <a:t>(6%)</a:t>
            </a:r>
          </a:p>
          <a:p>
            <a:endParaRPr lang="en-US" i="1" dirty="0"/>
          </a:p>
          <a:p>
            <a:endParaRPr lang="en-US" i="1" dirty="0"/>
          </a:p>
          <a:p>
            <a:endParaRPr lang="en-US" i="1" dirty="0"/>
          </a:p>
          <a:p>
            <a:r>
              <a:rPr lang="en-US" i="1" dirty="0"/>
              <a:t>(5%)</a:t>
            </a:r>
          </a:p>
          <a:p>
            <a:endParaRPr lang="en-US" i="1" dirty="0"/>
          </a:p>
          <a:p>
            <a:endParaRPr lang="en-US" i="1" dirty="0"/>
          </a:p>
          <a:p>
            <a:endParaRPr lang="en-US" i="1" dirty="0"/>
          </a:p>
          <a:p>
            <a:r>
              <a:rPr lang="en-US" i="1" dirty="0"/>
              <a:t>(4%)</a:t>
            </a:r>
          </a:p>
          <a:p>
            <a:endParaRPr lang="en-GB" dirty="0"/>
          </a:p>
        </p:txBody>
      </p:sp>
    </p:spTree>
    <p:extLst>
      <p:ext uri="{BB962C8B-B14F-4D97-AF65-F5344CB8AC3E}">
        <p14:creationId xmlns:p14="http://schemas.microsoft.com/office/powerpoint/2010/main" val="11832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5167BC-1318-460A-BE3F-83F3EBA9BE43}"/>
              </a:ext>
            </a:extLst>
          </p:cNvPr>
          <p:cNvSpPr>
            <a:spLocks noGrp="1"/>
          </p:cNvSpPr>
          <p:nvPr>
            <p:ph type="ctrTitle"/>
          </p:nvPr>
        </p:nvSpPr>
        <p:spPr>
          <a:xfrm>
            <a:off x="660750" y="2935416"/>
            <a:ext cx="5435250" cy="1116000"/>
          </a:xfrm>
        </p:spPr>
        <p:txBody>
          <a:bodyPr/>
          <a:lstStyle/>
          <a:p>
            <a:r>
              <a:rPr lang="en-US" dirty="0"/>
              <a:t>Who is who?</a:t>
            </a:r>
          </a:p>
        </p:txBody>
      </p:sp>
      <p:sp>
        <p:nvSpPr>
          <p:cNvPr id="5" name="Subtitle 4">
            <a:extLst>
              <a:ext uri="{FF2B5EF4-FFF2-40B4-BE49-F238E27FC236}">
                <a16:creationId xmlns:a16="http://schemas.microsoft.com/office/drawing/2014/main" id="{3E870F2D-8831-429B-944F-311201CA6E5B}"/>
              </a:ext>
            </a:extLst>
          </p:cNvPr>
          <p:cNvSpPr>
            <a:spLocks noGrp="1"/>
          </p:cNvSpPr>
          <p:nvPr>
            <p:ph type="subTitle" idx="1"/>
          </p:nvPr>
        </p:nvSpPr>
        <p:spPr/>
        <p:txBody>
          <a:bodyPr/>
          <a:lstStyle/>
          <a:p>
            <a:r>
              <a:rPr lang="en-US" dirty="0"/>
              <a:t>Short introduction and expectations</a:t>
            </a:r>
          </a:p>
        </p:txBody>
      </p:sp>
      <p:sp>
        <p:nvSpPr>
          <p:cNvPr id="36" name="Text Placeholder 35">
            <a:extLst>
              <a:ext uri="{FF2B5EF4-FFF2-40B4-BE49-F238E27FC236}">
                <a16:creationId xmlns:a16="http://schemas.microsoft.com/office/drawing/2014/main" id="{BAAC4BD8-29BA-4CD6-BEE4-D7C5597618D1}"/>
              </a:ext>
            </a:extLst>
          </p:cNvPr>
          <p:cNvSpPr>
            <a:spLocks noGrp="1"/>
          </p:cNvSpPr>
          <p:nvPr>
            <p:ph type="body" sz="quarter" idx="14"/>
          </p:nvPr>
        </p:nvSpPr>
        <p:spPr/>
        <p:txBody>
          <a:bodyPr/>
          <a:lstStyle/>
          <a:p>
            <a:r>
              <a:rPr lang="en-US" dirty="0"/>
              <a:t>Faculty of Geo-information Science and Earth Observation (ITC)</a:t>
            </a:r>
          </a:p>
        </p:txBody>
      </p:sp>
      <p:sp>
        <p:nvSpPr>
          <p:cNvPr id="12" name="Tijdelijke aanduiding voor tekst 11">
            <a:extLst>
              <a:ext uri="{FF2B5EF4-FFF2-40B4-BE49-F238E27FC236}">
                <a16:creationId xmlns:a16="http://schemas.microsoft.com/office/drawing/2014/main" id="{272195B8-B62D-4A80-95D4-70616589C6A5}"/>
              </a:ext>
            </a:extLst>
          </p:cNvPr>
          <p:cNvSpPr>
            <a:spLocks noGrp="1"/>
          </p:cNvSpPr>
          <p:nvPr>
            <p:ph type="body" sz="quarter" idx="15"/>
          </p:nvPr>
        </p:nvSpPr>
        <p:spPr/>
        <p:txBody>
          <a:bodyPr/>
          <a:lstStyle/>
          <a:p>
            <a:endParaRPr lang="en-US" dirty="0"/>
          </a:p>
        </p:txBody>
      </p:sp>
      <p:pic>
        <p:nvPicPr>
          <p:cNvPr id="2" name="Picture 1">
            <a:extLst>
              <a:ext uri="{FF2B5EF4-FFF2-40B4-BE49-F238E27FC236}">
                <a16:creationId xmlns:a16="http://schemas.microsoft.com/office/drawing/2014/main" id="{76410845-C5A7-6EEE-1737-471DD048341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642"/>
          <a:stretch/>
        </p:blipFill>
        <p:spPr>
          <a:xfrm>
            <a:off x="660750" y="275114"/>
            <a:ext cx="4588828" cy="2545887"/>
          </a:xfrm>
          <a:prstGeom prst="rect">
            <a:avLst/>
          </a:prstGeom>
        </p:spPr>
      </p:pic>
    </p:spTree>
    <p:extLst>
      <p:ext uri="{BB962C8B-B14F-4D97-AF65-F5344CB8AC3E}">
        <p14:creationId xmlns:p14="http://schemas.microsoft.com/office/powerpoint/2010/main" val="3457447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F253EB-AA55-8D75-EEEB-C7049DBDEC25}"/>
              </a:ext>
            </a:extLst>
          </p:cNvPr>
          <p:cNvPicPr>
            <a:picLocks noChangeAspect="1"/>
          </p:cNvPicPr>
          <p:nvPr/>
        </p:nvPicPr>
        <p:blipFill>
          <a:blip r:embed="rId2"/>
          <a:stretch>
            <a:fillRect/>
          </a:stretch>
        </p:blipFill>
        <p:spPr>
          <a:xfrm>
            <a:off x="1090762" y="1485685"/>
            <a:ext cx="9909197" cy="5459113"/>
          </a:xfrm>
          <a:prstGeom prst="rect">
            <a:avLst/>
          </a:prstGeom>
        </p:spPr>
      </p:pic>
      <p:sp>
        <p:nvSpPr>
          <p:cNvPr id="4" name="Title 3">
            <a:extLst>
              <a:ext uri="{FF2B5EF4-FFF2-40B4-BE49-F238E27FC236}">
                <a16:creationId xmlns:a16="http://schemas.microsoft.com/office/drawing/2014/main" id="{DDEF40A5-6C26-C88B-7B1C-54C7EF93B48A}"/>
              </a:ext>
            </a:extLst>
          </p:cNvPr>
          <p:cNvSpPr>
            <a:spLocks noGrp="1"/>
          </p:cNvSpPr>
          <p:nvPr>
            <p:ph type="title"/>
          </p:nvPr>
        </p:nvSpPr>
        <p:spPr/>
        <p:txBody>
          <a:bodyPr>
            <a:normAutofit/>
          </a:bodyPr>
          <a:lstStyle/>
          <a:p>
            <a:r>
              <a:rPr lang="en-US" b="1" dirty="0">
                <a:solidFill>
                  <a:srgbClr val="1E2030"/>
                </a:solidFill>
                <a:latin typeface="Buenos Aires"/>
              </a:rPr>
              <a:t>World University Ranking</a:t>
            </a:r>
            <a:endParaRPr lang="en-GB" b="1" dirty="0">
              <a:solidFill>
                <a:srgbClr val="1E2030"/>
              </a:solidFill>
              <a:latin typeface="Buenos Aires"/>
            </a:endParaRPr>
          </a:p>
        </p:txBody>
      </p:sp>
      <p:sp>
        <p:nvSpPr>
          <p:cNvPr id="6" name="Speech Bubble: Oval 5">
            <a:extLst>
              <a:ext uri="{FF2B5EF4-FFF2-40B4-BE49-F238E27FC236}">
                <a16:creationId xmlns:a16="http://schemas.microsoft.com/office/drawing/2014/main" id="{56299B60-EB5B-24BF-86AF-A4986413458B}"/>
              </a:ext>
            </a:extLst>
          </p:cNvPr>
          <p:cNvSpPr/>
          <p:nvPr/>
        </p:nvSpPr>
        <p:spPr>
          <a:xfrm>
            <a:off x="9384632" y="2502568"/>
            <a:ext cx="2560320" cy="2377440"/>
          </a:xfrm>
          <a:prstGeom prst="wedgeEllipseCallout">
            <a:avLst>
              <a:gd name="adj1" fmla="val -84442"/>
              <a:gd name="adj2" fmla="val 96496"/>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Please note:</a:t>
            </a:r>
          </a:p>
          <a:p>
            <a:pPr algn="ctr"/>
            <a:r>
              <a:rPr lang="en-US" dirty="0">
                <a:solidFill>
                  <a:schemeClr val="tx1"/>
                </a:solidFill>
              </a:rPr>
              <a:t>University Utrecht is missing, because they object against these rankings !!!</a:t>
            </a:r>
            <a:endParaRPr lang="en-GB" dirty="0">
              <a:solidFill>
                <a:schemeClr val="tx1"/>
              </a:solidFill>
            </a:endParaRPr>
          </a:p>
        </p:txBody>
      </p:sp>
      <p:sp>
        <p:nvSpPr>
          <p:cNvPr id="7" name="Rectangle 6">
            <a:extLst>
              <a:ext uri="{FF2B5EF4-FFF2-40B4-BE49-F238E27FC236}">
                <a16:creationId xmlns:a16="http://schemas.microsoft.com/office/drawing/2014/main" id="{E31A884B-A3BC-48E6-49F8-288A987F1C76}"/>
              </a:ext>
            </a:extLst>
          </p:cNvPr>
          <p:cNvSpPr/>
          <p:nvPr/>
        </p:nvSpPr>
        <p:spPr>
          <a:xfrm>
            <a:off x="1414914" y="5573027"/>
            <a:ext cx="3936732" cy="327259"/>
          </a:xfrm>
          <a:prstGeom prst="rect">
            <a:avLst/>
          </a:prstGeom>
          <a:solidFill>
            <a:srgbClr val="FFFF00">
              <a:alpha val="3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557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white lines&#10;&#10;Description automatically generated">
            <a:extLst>
              <a:ext uri="{FF2B5EF4-FFF2-40B4-BE49-F238E27FC236}">
                <a16:creationId xmlns:a16="http://schemas.microsoft.com/office/drawing/2014/main" id="{6E2F0C99-6E00-896E-9F01-349E947A0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67" y="542633"/>
            <a:ext cx="3750643" cy="1875322"/>
          </a:xfrm>
          <a:prstGeom prst="rect">
            <a:avLst/>
          </a:prstGeom>
        </p:spPr>
      </p:pic>
      <p:pic>
        <p:nvPicPr>
          <p:cNvPr id="6" name="Content Placeholder 5" descr="A screenshot of a cell phone&#10;&#10;Description automatically generated">
            <a:extLst>
              <a:ext uri="{FF2B5EF4-FFF2-40B4-BE49-F238E27FC236}">
                <a16:creationId xmlns:a16="http://schemas.microsoft.com/office/drawing/2014/main" id="{D982C47C-8BA2-F0CB-56FB-E5F8D8F5D1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07795" y="88761"/>
            <a:ext cx="5284206" cy="6769239"/>
          </a:xfrm>
        </p:spPr>
      </p:pic>
      <p:pic>
        <p:nvPicPr>
          <p:cNvPr id="9" name="Picture 8" descr="A large building with a sign on it&#10;&#10;Description automatically generated">
            <a:extLst>
              <a:ext uri="{FF2B5EF4-FFF2-40B4-BE49-F238E27FC236}">
                <a16:creationId xmlns:a16="http://schemas.microsoft.com/office/drawing/2014/main" id="{5B79BDAD-2EAC-DF1A-E199-52B426E8E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59" y="4119327"/>
            <a:ext cx="4285725" cy="2415284"/>
          </a:xfrm>
          <a:prstGeom prst="rect">
            <a:avLst/>
          </a:prstGeom>
        </p:spPr>
      </p:pic>
      <p:sp>
        <p:nvSpPr>
          <p:cNvPr id="2" name="TextBox 1">
            <a:extLst>
              <a:ext uri="{FF2B5EF4-FFF2-40B4-BE49-F238E27FC236}">
                <a16:creationId xmlns:a16="http://schemas.microsoft.com/office/drawing/2014/main" id="{5C90531D-03A8-2634-3498-7606142DBD70}"/>
              </a:ext>
            </a:extLst>
          </p:cNvPr>
          <p:cNvSpPr txBox="1"/>
          <p:nvPr/>
        </p:nvSpPr>
        <p:spPr>
          <a:xfrm>
            <a:off x="8371002" y="80968"/>
            <a:ext cx="748923" cy="461665"/>
          </a:xfrm>
          <a:prstGeom prst="rect">
            <a:avLst/>
          </a:prstGeom>
          <a:noFill/>
        </p:spPr>
        <p:txBody>
          <a:bodyPr wrap="none" rtlCol="0">
            <a:spAutoFit/>
          </a:bodyPr>
          <a:lstStyle/>
          <a:p>
            <a:r>
              <a:rPr lang="en-US" sz="2400" b="1" dirty="0"/>
              <a:t>2022</a:t>
            </a:r>
            <a:endParaRPr lang="en-GB" sz="2400" b="1" dirty="0"/>
          </a:p>
        </p:txBody>
      </p:sp>
    </p:spTree>
    <p:extLst>
      <p:ext uri="{BB962C8B-B14F-4D97-AF65-F5344CB8AC3E}">
        <p14:creationId xmlns:p14="http://schemas.microsoft.com/office/powerpoint/2010/main" val="1248588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a number of staff employed by universities&#10;&#10;Description automatically generated">
            <a:extLst>
              <a:ext uri="{FF2B5EF4-FFF2-40B4-BE49-F238E27FC236}">
                <a16:creationId xmlns:a16="http://schemas.microsoft.com/office/drawing/2014/main" id="{CE5F53E8-9661-5F4D-29BA-21FDD40323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24148" y="67378"/>
            <a:ext cx="6667852" cy="6667852"/>
          </a:xfrm>
        </p:spPr>
      </p:pic>
      <p:pic>
        <p:nvPicPr>
          <p:cNvPr id="7" name="Picture 6" descr="A black background with white lines&#10;&#10;Description automatically generated">
            <a:extLst>
              <a:ext uri="{FF2B5EF4-FFF2-40B4-BE49-F238E27FC236}">
                <a16:creationId xmlns:a16="http://schemas.microsoft.com/office/drawing/2014/main" id="{6E2F0C99-6E00-896E-9F01-349E947A0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67" y="542633"/>
            <a:ext cx="3750643" cy="1875322"/>
          </a:xfrm>
          <a:prstGeom prst="rect">
            <a:avLst/>
          </a:prstGeom>
        </p:spPr>
      </p:pic>
      <p:pic>
        <p:nvPicPr>
          <p:cNvPr id="9" name="Picture 8" descr="A person riding a bicycle in front of a sign&#10;&#10;Description automatically generated">
            <a:extLst>
              <a:ext uri="{FF2B5EF4-FFF2-40B4-BE49-F238E27FC236}">
                <a16:creationId xmlns:a16="http://schemas.microsoft.com/office/drawing/2014/main" id="{98C7D50D-2D37-F752-BA51-2B251F855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163" y="3630440"/>
            <a:ext cx="4240499" cy="2829208"/>
          </a:xfrm>
          <a:prstGeom prst="rect">
            <a:avLst/>
          </a:prstGeom>
        </p:spPr>
      </p:pic>
    </p:spTree>
    <p:extLst>
      <p:ext uri="{BB962C8B-B14F-4D97-AF65-F5344CB8AC3E}">
        <p14:creationId xmlns:p14="http://schemas.microsoft.com/office/powerpoint/2010/main" val="3490387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magnet&#10;&#10;Description automatically generated">
            <a:extLst>
              <a:ext uri="{FF2B5EF4-FFF2-40B4-BE49-F238E27FC236}">
                <a16:creationId xmlns:a16="http://schemas.microsoft.com/office/drawing/2014/main" id="{5F06AFE7-C366-8A70-0B35-EF09CA54F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360" y="121920"/>
            <a:ext cx="8035901" cy="6858000"/>
          </a:xfrm>
          <a:prstGeom prst="rect">
            <a:avLst/>
          </a:prstGeom>
        </p:spPr>
      </p:pic>
      <p:sp>
        <p:nvSpPr>
          <p:cNvPr id="8" name="TextBox 7">
            <a:extLst>
              <a:ext uri="{FF2B5EF4-FFF2-40B4-BE49-F238E27FC236}">
                <a16:creationId xmlns:a16="http://schemas.microsoft.com/office/drawing/2014/main" id="{1AAA0CAC-1F6B-57B9-263C-965F245857A7}"/>
              </a:ext>
            </a:extLst>
          </p:cNvPr>
          <p:cNvSpPr txBox="1"/>
          <p:nvPr/>
        </p:nvSpPr>
        <p:spPr>
          <a:xfrm>
            <a:off x="132739" y="246480"/>
            <a:ext cx="3765005" cy="1569660"/>
          </a:xfrm>
          <a:prstGeom prst="rect">
            <a:avLst/>
          </a:prstGeom>
          <a:solidFill>
            <a:schemeClr val="bg1">
              <a:lumMod val="75000"/>
            </a:schemeClr>
          </a:solidFill>
        </p:spPr>
        <p:txBody>
          <a:bodyPr wrap="square" rtlCol="0">
            <a:spAutoFit/>
          </a:bodyPr>
          <a:lstStyle/>
          <a:p>
            <a:r>
              <a:rPr lang="en-US" sz="2400" b="1" i="1" dirty="0"/>
              <a:t>UT 2022</a:t>
            </a:r>
          </a:p>
          <a:p>
            <a:endParaRPr lang="en-US" sz="2400" b="1" i="1" dirty="0"/>
          </a:p>
          <a:p>
            <a:r>
              <a:rPr lang="en-US" sz="2400" b="1" i="1" dirty="0"/>
              <a:t>What is coming in and what is it being spent on ??</a:t>
            </a:r>
            <a:endParaRPr lang="en-GB" sz="2400" b="1" i="1" dirty="0"/>
          </a:p>
        </p:txBody>
      </p:sp>
    </p:spTree>
    <p:extLst>
      <p:ext uri="{BB962C8B-B14F-4D97-AF65-F5344CB8AC3E}">
        <p14:creationId xmlns:p14="http://schemas.microsoft.com/office/powerpoint/2010/main" val="1906720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white lines&#10;&#10;Description automatically generated">
            <a:extLst>
              <a:ext uri="{FF2B5EF4-FFF2-40B4-BE49-F238E27FC236}">
                <a16:creationId xmlns:a16="http://schemas.microsoft.com/office/drawing/2014/main" id="{6E2F0C99-6E00-896E-9F01-349E947A0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67" y="542633"/>
            <a:ext cx="3750643" cy="1875322"/>
          </a:xfrm>
          <a:prstGeom prst="rect">
            <a:avLst/>
          </a:prstGeom>
        </p:spPr>
      </p:pic>
      <p:pic>
        <p:nvPicPr>
          <p:cNvPr id="12" name="Content Placeholder 11" descr="A diagram of a company&#10;&#10;Description automatically generated">
            <a:extLst>
              <a:ext uri="{FF2B5EF4-FFF2-40B4-BE49-F238E27FC236}">
                <a16:creationId xmlns:a16="http://schemas.microsoft.com/office/drawing/2014/main" id="{4DC40C77-99B1-E0F9-D030-DC5DF0C3EF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6699" y="779647"/>
            <a:ext cx="7844073" cy="6078354"/>
          </a:xfrm>
        </p:spPr>
      </p:pic>
      <p:sp>
        <p:nvSpPr>
          <p:cNvPr id="15" name="Flowchart: Alternate Process 14">
            <a:extLst>
              <a:ext uri="{FF2B5EF4-FFF2-40B4-BE49-F238E27FC236}">
                <a16:creationId xmlns:a16="http://schemas.microsoft.com/office/drawing/2014/main" id="{3B537AAB-585E-336C-3B78-B94EBC37D46A}"/>
              </a:ext>
            </a:extLst>
          </p:cNvPr>
          <p:cNvSpPr/>
          <p:nvPr/>
        </p:nvSpPr>
        <p:spPr>
          <a:xfrm>
            <a:off x="7833556" y="3243714"/>
            <a:ext cx="914400" cy="491610"/>
          </a:xfrm>
          <a:prstGeom prst="flowChartAlternateProcess">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n aerial view of a city&#10;&#10;Description automatically generated">
            <a:extLst>
              <a:ext uri="{FF2B5EF4-FFF2-40B4-BE49-F238E27FC236}">
                <a16:creationId xmlns:a16="http://schemas.microsoft.com/office/drawing/2014/main" id="{80960B63-0C05-5794-D59D-43FA8CDFB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601" y="3429000"/>
            <a:ext cx="2770062" cy="3046395"/>
          </a:xfrm>
          <a:prstGeom prst="rect">
            <a:avLst/>
          </a:prstGeom>
        </p:spPr>
      </p:pic>
      <p:pic>
        <p:nvPicPr>
          <p:cNvPr id="19" name="Picture 18">
            <a:extLst>
              <a:ext uri="{FF2B5EF4-FFF2-40B4-BE49-F238E27FC236}">
                <a16:creationId xmlns:a16="http://schemas.microsoft.com/office/drawing/2014/main" id="{76A9A6DB-AC95-971C-ACE4-A6A1B3564EE6}"/>
              </a:ext>
            </a:extLst>
          </p:cNvPr>
          <p:cNvPicPr>
            <a:picLocks noChangeAspect="1"/>
          </p:cNvPicPr>
          <p:nvPr/>
        </p:nvPicPr>
        <p:blipFill>
          <a:blip r:embed="rId5"/>
          <a:stretch>
            <a:fillRect/>
          </a:stretch>
        </p:blipFill>
        <p:spPr>
          <a:xfrm>
            <a:off x="6816941" y="1145406"/>
            <a:ext cx="777391" cy="1058778"/>
          </a:xfrm>
          <a:prstGeom prst="rect">
            <a:avLst/>
          </a:prstGeom>
        </p:spPr>
      </p:pic>
      <p:cxnSp>
        <p:nvCxnSpPr>
          <p:cNvPr id="21" name="Straight Connector 20">
            <a:extLst>
              <a:ext uri="{FF2B5EF4-FFF2-40B4-BE49-F238E27FC236}">
                <a16:creationId xmlns:a16="http://schemas.microsoft.com/office/drawing/2014/main" id="{CA268878-F5C0-2FF4-804B-F49FFF8C8B88}"/>
              </a:ext>
            </a:extLst>
          </p:cNvPr>
          <p:cNvCxnSpPr>
            <a:cxnSpLocks/>
          </p:cNvCxnSpPr>
          <p:nvPr/>
        </p:nvCxnSpPr>
        <p:spPr>
          <a:xfrm flipH="1">
            <a:off x="7594332" y="1790299"/>
            <a:ext cx="23922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11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2BC5A052-B2CB-B047-DD19-DDD8F4A2F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1933503" y="-6275846"/>
            <a:ext cx="9475594" cy="18203754"/>
          </a:xfrm>
          <a:prstGeom prst="rect">
            <a:avLst/>
          </a:prstGeom>
        </p:spPr>
      </p:pic>
      <p:pic>
        <p:nvPicPr>
          <p:cNvPr id="2" name="Online Media 5" title="Shaping2030 - The University of Twente's mission, vision and strategy for 2020-2030">
            <a:hlinkClick r:id="" action="ppaction://media"/>
            <a:extLst>
              <a:ext uri="{FF2B5EF4-FFF2-40B4-BE49-F238E27FC236}">
                <a16:creationId xmlns:a16="http://schemas.microsoft.com/office/drawing/2014/main" id="{B018C8C9-1165-07C8-5D35-7DB94FF39621}"/>
              </a:ext>
            </a:extLst>
          </p:cNvPr>
          <p:cNvPicPr>
            <a:picLocks noRot="1" noChangeAspect="1"/>
          </p:cNvPicPr>
          <p:nvPr>
            <a:videoFile r:link="rId1"/>
          </p:nvPr>
        </p:nvPicPr>
        <p:blipFill>
          <a:blip r:embed="rId4"/>
          <a:stretch>
            <a:fillRect/>
          </a:stretch>
        </p:blipFill>
        <p:spPr>
          <a:xfrm>
            <a:off x="2719271" y="1521148"/>
            <a:ext cx="6753458" cy="3815704"/>
          </a:xfrm>
          <a:prstGeom prst="rect">
            <a:avLst/>
          </a:prstGeom>
        </p:spPr>
      </p:pic>
    </p:spTree>
    <p:extLst>
      <p:ext uri="{BB962C8B-B14F-4D97-AF65-F5344CB8AC3E}">
        <p14:creationId xmlns:p14="http://schemas.microsoft.com/office/powerpoint/2010/main" val="264414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3BD519-5AE4-5B14-A8DF-AD67C6D07A42}"/>
              </a:ext>
            </a:extLst>
          </p:cNvPr>
          <p:cNvSpPr>
            <a:spLocks noGrp="1"/>
          </p:cNvSpPr>
          <p:nvPr>
            <p:ph type="title"/>
          </p:nvPr>
        </p:nvSpPr>
        <p:spPr>
          <a:xfrm>
            <a:off x="756001" y="253154"/>
            <a:ext cx="11051454" cy="1116000"/>
          </a:xfrm>
        </p:spPr>
        <p:txBody>
          <a:bodyPr/>
          <a:lstStyle/>
          <a:p>
            <a:r>
              <a:rPr lang="en-US" dirty="0"/>
              <a:t>UT vision on learning and teaching</a:t>
            </a:r>
            <a:endParaRPr lang="en-GB" dirty="0"/>
          </a:p>
        </p:txBody>
      </p:sp>
      <p:pic>
        <p:nvPicPr>
          <p:cNvPr id="9" name="Content Placeholder 8" descr="A book cover with a group of people in a room&#10;&#10;Description automatically generated">
            <a:extLst>
              <a:ext uri="{FF2B5EF4-FFF2-40B4-BE49-F238E27FC236}">
                <a16:creationId xmlns:a16="http://schemas.microsoft.com/office/drawing/2014/main" id="{42958760-4569-0AF8-037D-1F80B03087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6001" y="1009523"/>
            <a:ext cx="3956676" cy="5595324"/>
          </a:xfrm>
        </p:spPr>
      </p:pic>
      <p:pic>
        <p:nvPicPr>
          <p:cNvPr id="11" name="Picture 10" descr="A diagram of a three-ringed interlocking ring&#10;&#10;Description automatically generated">
            <a:extLst>
              <a:ext uri="{FF2B5EF4-FFF2-40B4-BE49-F238E27FC236}">
                <a16:creationId xmlns:a16="http://schemas.microsoft.com/office/drawing/2014/main" id="{992A4AA7-8C31-0FFC-8D05-37DD2F40E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379" y="1795901"/>
            <a:ext cx="6610336" cy="3901513"/>
          </a:xfrm>
          <a:prstGeom prst="rect">
            <a:avLst/>
          </a:prstGeom>
        </p:spPr>
      </p:pic>
    </p:spTree>
    <p:extLst>
      <p:ext uri="{BB962C8B-B14F-4D97-AF65-F5344CB8AC3E}">
        <p14:creationId xmlns:p14="http://schemas.microsoft.com/office/powerpoint/2010/main" val="44697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white lines&#10;&#10;Description automatically generated">
            <a:extLst>
              <a:ext uri="{FF2B5EF4-FFF2-40B4-BE49-F238E27FC236}">
                <a16:creationId xmlns:a16="http://schemas.microsoft.com/office/drawing/2014/main" id="{6E2F0C99-6E00-896E-9F01-349E947A0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67" y="542633"/>
            <a:ext cx="3750643" cy="1875322"/>
          </a:xfrm>
          <a:prstGeom prst="rect">
            <a:avLst/>
          </a:prstGeom>
        </p:spPr>
      </p:pic>
      <p:sp>
        <p:nvSpPr>
          <p:cNvPr id="15" name="Flowchart: Alternate Process 14">
            <a:extLst>
              <a:ext uri="{FF2B5EF4-FFF2-40B4-BE49-F238E27FC236}">
                <a16:creationId xmlns:a16="http://schemas.microsoft.com/office/drawing/2014/main" id="{3B537AAB-585E-336C-3B78-B94EBC37D46A}"/>
              </a:ext>
            </a:extLst>
          </p:cNvPr>
          <p:cNvSpPr/>
          <p:nvPr/>
        </p:nvSpPr>
        <p:spPr>
          <a:xfrm>
            <a:off x="7833556" y="3243714"/>
            <a:ext cx="914400" cy="491610"/>
          </a:xfrm>
          <a:prstGeom prst="flowChartAlternateProcess">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descr="A group of people in a meeting&#10;&#10;Description automatically generated with medium confidence">
            <a:extLst>
              <a:ext uri="{FF2B5EF4-FFF2-40B4-BE49-F238E27FC236}">
                <a16:creationId xmlns:a16="http://schemas.microsoft.com/office/drawing/2014/main" id="{802BE0F7-269B-479C-3263-B4E7A0E0341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1094392" y="3260186"/>
            <a:ext cx="2145792" cy="2572512"/>
          </a:xfrm>
          <a:prstGeom prst="rect">
            <a:avLst/>
          </a:prstGeom>
        </p:spPr>
      </p:pic>
      <p:pic>
        <p:nvPicPr>
          <p:cNvPr id="6" name="Picture 5" descr="A close-up of a list of jobs&#10;&#10;Description automatically generated">
            <a:extLst>
              <a:ext uri="{FF2B5EF4-FFF2-40B4-BE49-F238E27FC236}">
                <a16:creationId xmlns:a16="http://schemas.microsoft.com/office/drawing/2014/main" id="{32A8366C-E339-E14D-403C-4EA08F38E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136" y="0"/>
            <a:ext cx="5017502" cy="6858000"/>
          </a:xfrm>
          <a:prstGeom prst="rect">
            <a:avLst/>
          </a:prstGeom>
        </p:spPr>
      </p:pic>
      <p:sp>
        <p:nvSpPr>
          <p:cNvPr id="8" name="TextBox 7">
            <a:extLst>
              <a:ext uri="{FF2B5EF4-FFF2-40B4-BE49-F238E27FC236}">
                <a16:creationId xmlns:a16="http://schemas.microsoft.com/office/drawing/2014/main" id="{A276601F-6DD7-6603-BCFD-16F0E156711E}"/>
              </a:ext>
            </a:extLst>
          </p:cNvPr>
          <p:cNvSpPr txBox="1"/>
          <p:nvPr/>
        </p:nvSpPr>
        <p:spPr>
          <a:xfrm>
            <a:off x="6396136" y="6488668"/>
            <a:ext cx="5017502" cy="369332"/>
          </a:xfrm>
          <a:prstGeom prst="rect">
            <a:avLst/>
          </a:prstGeom>
          <a:solidFill>
            <a:schemeClr val="bg1"/>
          </a:solidFill>
        </p:spPr>
        <p:txBody>
          <a:bodyPr wrap="square" rtlCol="0">
            <a:spAutoFit/>
          </a:bodyPr>
          <a:lstStyle/>
          <a:p>
            <a:r>
              <a:rPr lang="en-US" dirty="0"/>
              <a:t>Total		</a:t>
            </a:r>
            <a:endParaRPr lang="en-GB" dirty="0"/>
          </a:p>
        </p:txBody>
      </p:sp>
      <p:sp>
        <p:nvSpPr>
          <p:cNvPr id="9" name="TextBox 8">
            <a:extLst>
              <a:ext uri="{FF2B5EF4-FFF2-40B4-BE49-F238E27FC236}">
                <a16:creationId xmlns:a16="http://schemas.microsoft.com/office/drawing/2014/main" id="{81199763-9F9E-EBBD-9F5B-D02819D98018}"/>
              </a:ext>
            </a:extLst>
          </p:cNvPr>
          <p:cNvSpPr txBox="1"/>
          <p:nvPr/>
        </p:nvSpPr>
        <p:spPr>
          <a:xfrm>
            <a:off x="9144000" y="2264066"/>
            <a:ext cx="276038" cy="307777"/>
          </a:xfrm>
          <a:prstGeom prst="rect">
            <a:avLst/>
          </a:prstGeom>
          <a:solidFill>
            <a:schemeClr val="bg1"/>
          </a:solidFill>
          <a:ln>
            <a:solidFill>
              <a:schemeClr val="tx1"/>
            </a:solidFill>
          </a:ln>
        </p:spPr>
        <p:txBody>
          <a:bodyPr wrap="none" rtlCol="0">
            <a:spAutoFit/>
          </a:bodyPr>
          <a:lstStyle/>
          <a:p>
            <a:r>
              <a:rPr lang="en-US" sz="1400" dirty="0"/>
              <a:t>5</a:t>
            </a:r>
            <a:endParaRPr lang="en-GB" sz="1400" dirty="0"/>
          </a:p>
        </p:txBody>
      </p:sp>
      <p:sp>
        <p:nvSpPr>
          <p:cNvPr id="10" name="TextBox 9">
            <a:extLst>
              <a:ext uri="{FF2B5EF4-FFF2-40B4-BE49-F238E27FC236}">
                <a16:creationId xmlns:a16="http://schemas.microsoft.com/office/drawing/2014/main" id="{A2EFEED0-280F-5795-68BB-4BF31F3682C8}"/>
              </a:ext>
            </a:extLst>
          </p:cNvPr>
          <p:cNvSpPr txBox="1"/>
          <p:nvPr/>
        </p:nvSpPr>
        <p:spPr>
          <a:xfrm>
            <a:off x="9153682" y="3218786"/>
            <a:ext cx="276038" cy="307777"/>
          </a:xfrm>
          <a:prstGeom prst="rect">
            <a:avLst/>
          </a:prstGeom>
          <a:solidFill>
            <a:schemeClr val="bg1"/>
          </a:solidFill>
          <a:ln>
            <a:solidFill>
              <a:schemeClr val="tx1"/>
            </a:solidFill>
          </a:ln>
        </p:spPr>
        <p:txBody>
          <a:bodyPr wrap="none" rtlCol="0">
            <a:spAutoFit/>
          </a:bodyPr>
          <a:lstStyle/>
          <a:p>
            <a:r>
              <a:rPr lang="en-US" sz="1400" dirty="0"/>
              <a:t>4</a:t>
            </a:r>
            <a:endParaRPr lang="en-GB" sz="1400" dirty="0"/>
          </a:p>
        </p:txBody>
      </p:sp>
      <p:sp>
        <p:nvSpPr>
          <p:cNvPr id="11" name="TextBox 10">
            <a:extLst>
              <a:ext uri="{FF2B5EF4-FFF2-40B4-BE49-F238E27FC236}">
                <a16:creationId xmlns:a16="http://schemas.microsoft.com/office/drawing/2014/main" id="{F1543969-AEBA-DF6A-2B63-755E317E125C}"/>
              </a:ext>
            </a:extLst>
          </p:cNvPr>
          <p:cNvSpPr txBox="1"/>
          <p:nvPr/>
        </p:nvSpPr>
        <p:spPr>
          <a:xfrm>
            <a:off x="9153682" y="4528132"/>
            <a:ext cx="276038" cy="307777"/>
          </a:xfrm>
          <a:prstGeom prst="rect">
            <a:avLst/>
          </a:prstGeom>
          <a:solidFill>
            <a:schemeClr val="bg1"/>
          </a:solidFill>
          <a:ln>
            <a:solidFill>
              <a:schemeClr val="tx1"/>
            </a:solidFill>
          </a:ln>
        </p:spPr>
        <p:txBody>
          <a:bodyPr wrap="none" rtlCol="0">
            <a:spAutoFit/>
          </a:bodyPr>
          <a:lstStyle/>
          <a:p>
            <a:r>
              <a:rPr lang="en-US" sz="1400" dirty="0"/>
              <a:t>6</a:t>
            </a:r>
            <a:endParaRPr lang="en-GB" sz="1400" dirty="0"/>
          </a:p>
        </p:txBody>
      </p:sp>
      <p:sp>
        <p:nvSpPr>
          <p:cNvPr id="13" name="TextBox 12">
            <a:extLst>
              <a:ext uri="{FF2B5EF4-FFF2-40B4-BE49-F238E27FC236}">
                <a16:creationId xmlns:a16="http://schemas.microsoft.com/office/drawing/2014/main" id="{690E0ADC-6B6C-3B70-D567-E20A44A29D80}"/>
              </a:ext>
            </a:extLst>
          </p:cNvPr>
          <p:cNvSpPr txBox="1"/>
          <p:nvPr/>
        </p:nvSpPr>
        <p:spPr>
          <a:xfrm>
            <a:off x="9144000" y="5678810"/>
            <a:ext cx="276038" cy="307777"/>
          </a:xfrm>
          <a:prstGeom prst="rect">
            <a:avLst/>
          </a:prstGeom>
          <a:solidFill>
            <a:schemeClr val="bg1"/>
          </a:solidFill>
          <a:ln>
            <a:solidFill>
              <a:schemeClr val="tx1"/>
            </a:solidFill>
          </a:ln>
        </p:spPr>
        <p:txBody>
          <a:bodyPr wrap="none" rtlCol="0">
            <a:spAutoFit/>
          </a:bodyPr>
          <a:lstStyle/>
          <a:p>
            <a:r>
              <a:rPr lang="en-US" sz="1400" dirty="0"/>
              <a:t>6</a:t>
            </a:r>
            <a:endParaRPr lang="en-GB" sz="1400" dirty="0"/>
          </a:p>
        </p:txBody>
      </p:sp>
      <p:sp>
        <p:nvSpPr>
          <p:cNvPr id="14" name="TextBox 13">
            <a:extLst>
              <a:ext uri="{FF2B5EF4-FFF2-40B4-BE49-F238E27FC236}">
                <a16:creationId xmlns:a16="http://schemas.microsoft.com/office/drawing/2014/main" id="{0FBCF4F8-4BF2-DF4E-AAA5-CEA34F9B9158}"/>
              </a:ext>
            </a:extLst>
          </p:cNvPr>
          <p:cNvSpPr txBox="1"/>
          <p:nvPr/>
        </p:nvSpPr>
        <p:spPr>
          <a:xfrm>
            <a:off x="9158381" y="6153947"/>
            <a:ext cx="276038" cy="307777"/>
          </a:xfrm>
          <a:prstGeom prst="rect">
            <a:avLst/>
          </a:prstGeom>
          <a:solidFill>
            <a:schemeClr val="bg1"/>
          </a:solidFill>
          <a:ln>
            <a:solidFill>
              <a:schemeClr val="tx1"/>
            </a:solidFill>
          </a:ln>
        </p:spPr>
        <p:txBody>
          <a:bodyPr wrap="none" rtlCol="0">
            <a:spAutoFit/>
          </a:bodyPr>
          <a:lstStyle/>
          <a:p>
            <a:r>
              <a:rPr lang="en-US" sz="1400" dirty="0"/>
              <a:t>1</a:t>
            </a:r>
            <a:endParaRPr lang="en-GB" sz="1400" dirty="0"/>
          </a:p>
        </p:txBody>
      </p:sp>
      <p:sp>
        <p:nvSpPr>
          <p:cNvPr id="16" name="TextBox 15">
            <a:extLst>
              <a:ext uri="{FF2B5EF4-FFF2-40B4-BE49-F238E27FC236}">
                <a16:creationId xmlns:a16="http://schemas.microsoft.com/office/drawing/2014/main" id="{2542FAC7-453A-C2D0-3420-3AE5633AE368}"/>
              </a:ext>
            </a:extLst>
          </p:cNvPr>
          <p:cNvSpPr txBox="1"/>
          <p:nvPr/>
        </p:nvSpPr>
        <p:spPr>
          <a:xfrm>
            <a:off x="9011016" y="6515612"/>
            <a:ext cx="418704" cy="369332"/>
          </a:xfrm>
          <a:prstGeom prst="rect">
            <a:avLst/>
          </a:prstGeom>
          <a:solidFill>
            <a:schemeClr val="bg1"/>
          </a:solidFill>
          <a:ln>
            <a:solidFill>
              <a:schemeClr val="tx1"/>
            </a:solidFill>
          </a:ln>
        </p:spPr>
        <p:txBody>
          <a:bodyPr wrap="none" rtlCol="0">
            <a:spAutoFit/>
          </a:bodyPr>
          <a:lstStyle/>
          <a:p>
            <a:r>
              <a:rPr lang="en-US" b="1" dirty="0"/>
              <a:t>22</a:t>
            </a:r>
            <a:endParaRPr lang="en-GB" b="1" dirty="0"/>
          </a:p>
        </p:txBody>
      </p:sp>
      <p:sp>
        <p:nvSpPr>
          <p:cNvPr id="18" name="TextBox 17">
            <a:extLst>
              <a:ext uri="{FF2B5EF4-FFF2-40B4-BE49-F238E27FC236}">
                <a16:creationId xmlns:a16="http://schemas.microsoft.com/office/drawing/2014/main" id="{3E145765-CF20-99B0-451D-3F592FE94F34}"/>
              </a:ext>
            </a:extLst>
          </p:cNvPr>
          <p:cNvSpPr txBox="1"/>
          <p:nvPr/>
        </p:nvSpPr>
        <p:spPr>
          <a:xfrm>
            <a:off x="11367953" y="2264065"/>
            <a:ext cx="367408" cy="307777"/>
          </a:xfrm>
          <a:prstGeom prst="rect">
            <a:avLst/>
          </a:prstGeom>
          <a:solidFill>
            <a:schemeClr val="bg1"/>
          </a:solidFill>
          <a:ln>
            <a:solidFill>
              <a:schemeClr val="tx1"/>
            </a:solidFill>
          </a:ln>
        </p:spPr>
        <p:txBody>
          <a:bodyPr wrap="none" rtlCol="0">
            <a:spAutoFit/>
          </a:bodyPr>
          <a:lstStyle/>
          <a:p>
            <a:r>
              <a:rPr lang="en-US" sz="1400" dirty="0"/>
              <a:t>12</a:t>
            </a:r>
            <a:endParaRPr lang="en-GB" sz="1400" dirty="0"/>
          </a:p>
        </p:txBody>
      </p:sp>
      <p:sp>
        <p:nvSpPr>
          <p:cNvPr id="19" name="TextBox 18">
            <a:extLst>
              <a:ext uri="{FF2B5EF4-FFF2-40B4-BE49-F238E27FC236}">
                <a16:creationId xmlns:a16="http://schemas.microsoft.com/office/drawing/2014/main" id="{6E530DD9-FE6B-2C9F-4FE5-D5C696717CA1}"/>
              </a:ext>
            </a:extLst>
          </p:cNvPr>
          <p:cNvSpPr txBox="1"/>
          <p:nvPr/>
        </p:nvSpPr>
        <p:spPr>
          <a:xfrm>
            <a:off x="11413638" y="6207835"/>
            <a:ext cx="276038" cy="307777"/>
          </a:xfrm>
          <a:prstGeom prst="rect">
            <a:avLst/>
          </a:prstGeom>
          <a:solidFill>
            <a:schemeClr val="bg1"/>
          </a:solidFill>
          <a:ln>
            <a:solidFill>
              <a:schemeClr val="tx1"/>
            </a:solidFill>
          </a:ln>
        </p:spPr>
        <p:txBody>
          <a:bodyPr wrap="none" rtlCol="0">
            <a:spAutoFit/>
          </a:bodyPr>
          <a:lstStyle/>
          <a:p>
            <a:r>
              <a:rPr lang="en-US" sz="1400" dirty="0"/>
              <a:t>3</a:t>
            </a:r>
            <a:endParaRPr lang="en-GB" sz="1400" dirty="0"/>
          </a:p>
        </p:txBody>
      </p:sp>
      <p:sp>
        <p:nvSpPr>
          <p:cNvPr id="20" name="TextBox 19">
            <a:extLst>
              <a:ext uri="{FF2B5EF4-FFF2-40B4-BE49-F238E27FC236}">
                <a16:creationId xmlns:a16="http://schemas.microsoft.com/office/drawing/2014/main" id="{0EC27B45-83EC-415A-B8E0-DFA9C05E4A1E}"/>
              </a:ext>
            </a:extLst>
          </p:cNvPr>
          <p:cNvSpPr txBox="1"/>
          <p:nvPr/>
        </p:nvSpPr>
        <p:spPr>
          <a:xfrm>
            <a:off x="11413638" y="5625315"/>
            <a:ext cx="276038" cy="307777"/>
          </a:xfrm>
          <a:prstGeom prst="rect">
            <a:avLst/>
          </a:prstGeom>
          <a:solidFill>
            <a:schemeClr val="bg1"/>
          </a:solidFill>
          <a:ln>
            <a:solidFill>
              <a:schemeClr val="tx1"/>
            </a:solidFill>
          </a:ln>
        </p:spPr>
        <p:txBody>
          <a:bodyPr wrap="none" rtlCol="0">
            <a:spAutoFit/>
          </a:bodyPr>
          <a:lstStyle/>
          <a:p>
            <a:r>
              <a:rPr lang="en-US" sz="1400" dirty="0"/>
              <a:t>7</a:t>
            </a:r>
            <a:endParaRPr lang="en-GB" sz="1400" dirty="0"/>
          </a:p>
        </p:txBody>
      </p:sp>
      <p:sp>
        <p:nvSpPr>
          <p:cNvPr id="21" name="TextBox 20">
            <a:extLst>
              <a:ext uri="{FF2B5EF4-FFF2-40B4-BE49-F238E27FC236}">
                <a16:creationId xmlns:a16="http://schemas.microsoft.com/office/drawing/2014/main" id="{6363A50E-0363-0071-C56D-2DB5B7917188}"/>
              </a:ext>
            </a:extLst>
          </p:cNvPr>
          <p:cNvSpPr txBox="1"/>
          <p:nvPr/>
        </p:nvSpPr>
        <p:spPr>
          <a:xfrm>
            <a:off x="11413638" y="4506082"/>
            <a:ext cx="276038" cy="307777"/>
          </a:xfrm>
          <a:prstGeom prst="rect">
            <a:avLst/>
          </a:prstGeom>
          <a:solidFill>
            <a:schemeClr val="bg1"/>
          </a:solidFill>
          <a:ln>
            <a:solidFill>
              <a:schemeClr val="tx1"/>
            </a:solidFill>
          </a:ln>
        </p:spPr>
        <p:txBody>
          <a:bodyPr wrap="none" rtlCol="0">
            <a:spAutoFit/>
          </a:bodyPr>
          <a:lstStyle/>
          <a:p>
            <a:r>
              <a:rPr lang="en-US" sz="1400" dirty="0"/>
              <a:t>7</a:t>
            </a:r>
            <a:endParaRPr lang="en-GB" sz="1400" dirty="0"/>
          </a:p>
        </p:txBody>
      </p:sp>
      <p:sp>
        <p:nvSpPr>
          <p:cNvPr id="22" name="TextBox 21">
            <a:extLst>
              <a:ext uri="{FF2B5EF4-FFF2-40B4-BE49-F238E27FC236}">
                <a16:creationId xmlns:a16="http://schemas.microsoft.com/office/drawing/2014/main" id="{DF9B04E9-E79A-3C17-6770-EFC82C28C016}"/>
              </a:ext>
            </a:extLst>
          </p:cNvPr>
          <p:cNvSpPr txBox="1"/>
          <p:nvPr/>
        </p:nvSpPr>
        <p:spPr>
          <a:xfrm>
            <a:off x="11413638" y="3372674"/>
            <a:ext cx="276038" cy="307777"/>
          </a:xfrm>
          <a:prstGeom prst="rect">
            <a:avLst/>
          </a:prstGeom>
          <a:solidFill>
            <a:schemeClr val="bg1"/>
          </a:solidFill>
          <a:ln>
            <a:solidFill>
              <a:schemeClr val="tx1"/>
            </a:solidFill>
          </a:ln>
        </p:spPr>
        <p:txBody>
          <a:bodyPr wrap="none" rtlCol="0">
            <a:spAutoFit/>
          </a:bodyPr>
          <a:lstStyle/>
          <a:p>
            <a:r>
              <a:rPr lang="en-US" sz="1400" dirty="0"/>
              <a:t>6</a:t>
            </a:r>
            <a:endParaRPr lang="en-GB" sz="1400" dirty="0"/>
          </a:p>
        </p:txBody>
      </p:sp>
      <p:sp>
        <p:nvSpPr>
          <p:cNvPr id="23" name="TextBox 22">
            <a:extLst>
              <a:ext uri="{FF2B5EF4-FFF2-40B4-BE49-F238E27FC236}">
                <a16:creationId xmlns:a16="http://schemas.microsoft.com/office/drawing/2014/main" id="{D1BA31E1-84A4-4764-A7DD-C88CBBD2ACE3}"/>
              </a:ext>
            </a:extLst>
          </p:cNvPr>
          <p:cNvSpPr txBox="1"/>
          <p:nvPr/>
        </p:nvSpPr>
        <p:spPr>
          <a:xfrm>
            <a:off x="11270972" y="6515612"/>
            <a:ext cx="418704" cy="369332"/>
          </a:xfrm>
          <a:prstGeom prst="rect">
            <a:avLst/>
          </a:prstGeom>
          <a:solidFill>
            <a:schemeClr val="bg1"/>
          </a:solidFill>
          <a:ln>
            <a:solidFill>
              <a:schemeClr val="tx1"/>
            </a:solidFill>
          </a:ln>
        </p:spPr>
        <p:txBody>
          <a:bodyPr wrap="none" rtlCol="0">
            <a:spAutoFit/>
          </a:bodyPr>
          <a:lstStyle/>
          <a:p>
            <a:r>
              <a:rPr lang="en-US" b="1" dirty="0"/>
              <a:t>35</a:t>
            </a:r>
            <a:endParaRPr lang="en-GB" b="1" dirty="0"/>
          </a:p>
        </p:txBody>
      </p:sp>
      <p:sp>
        <p:nvSpPr>
          <p:cNvPr id="24" name="TextBox 23">
            <a:extLst>
              <a:ext uri="{FF2B5EF4-FFF2-40B4-BE49-F238E27FC236}">
                <a16:creationId xmlns:a16="http://schemas.microsoft.com/office/drawing/2014/main" id="{2C1EB7A4-1A41-4EB3-4C66-364F21608721}"/>
              </a:ext>
            </a:extLst>
          </p:cNvPr>
          <p:cNvSpPr txBox="1"/>
          <p:nvPr/>
        </p:nvSpPr>
        <p:spPr>
          <a:xfrm>
            <a:off x="4007244" y="820159"/>
            <a:ext cx="2067169" cy="954107"/>
          </a:xfrm>
          <a:prstGeom prst="rect">
            <a:avLst/>
          </a:prstGeom>
          <a:noFill/>
        </p:spPr>
        <p:txBody>
          <a:bodyPr wrap="none" rtlCol="0">
            <a:spAutoFit/>
          </a:bodyPr>
          <a:lstStyle/>
          <a:p>
            <a:r>
              <a:rPr lang="en-US" sz="2800" b="1" dirty="0">
                <a:solidFill>
                  <a:srgbClr val="C00000"/>
                </a:solidFill>
              </a:rPr>
              <a:t>Educational </a:t>
            </a:r>
          </a:p>
          <a:p>
            <a:r>
              <a:rPr lang="en-US" sz="2800" b="1" dirty="0" err="1">
                <a:solidFill>
                  <a:srgbClr val="C00000"/>
                </a:solidFill>
              </a:rPr>
              <a:t>Programmes</a:t>
            </a:r>
            <a:endParaRPr lang="en-GB" sz="2800" b="1" dirty="0">
              <a:solidFill>
                <a:srgbClr val="C00000"/>
              </a:solidFill>
            </a:endParaRPr>
          </a:p>
        </p:txBody>
      </p:sp>
    </p:spTree>
    <p:extLst>
      <p:ext uri="{BB962C8B-B14F-4D97-AF65-F5344CB8AC3E}">
        <p14:creationId xmlns:p14="http://schemas.microsoft.com/office/powerpoint/2010/main" val="28350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white lines&#10;&#10;Description automatically generated">
            <a:extLst>
              <a:ext uri="{FF2B5EF4-FFF2-40B4-BE49-F238E27FC236}">
                <a16:creationId xmlns:a16="http://schemas.microsoft.com/office/drawing/2014/main" id="{6E2F0C99-6E00-896E-9F01-349E947A0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67" y="542633"/>
            <a:ext cx="3750643" cy="1875322"/>
          </a:xfrm>
          <a:prstGeom prst="rect">
            <a:avLst/>
          </a:prstGeom>
        </p:spPr>
      </p:pic>
      <p:pic>
        <p:nvPicPr>
          <p:cNvPr id="12" name="Content Placeholder 11" descr="A diagram of a company&#10;&#10;Description automatically generated">
            <a:extLst>
              <a:ext uri="{FF2B5EF4-FFF2-40B4-BE49-F238E27FC236}">
                <a16:creationId xmlns:a16="http://schemas.microsoft.com/office/drawing/2014/main" id="{4DC40C77-99B1-E0F9-D030-DC5DF0C3EF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6699" y="779647"/>
            <a:ext cx="7844073" cy="6078354"/>
          </a:xfrm>
        </p:spPr>
      </p:pic>
      <p:sp>
        <p:nvSpPr>
          <p:cNvPr id="15" name="Flowchart: Alternate Process 14">
            <a:extLst>
              <a:ext uri="{FF2B5EF4-FFF2-40B4-BE49-F238E27FC236}">
                <a16:creationId xmlns:a16="http://schemas.microsoft.com/office/drawing/2014/main" id="{3B537AAB-585E-336C-3B78-B94EBC37D46A}"/>
              </a:ext>
            </a:extLst>
          </p:cNvPr>
          <p:cNvSpPr/>
          <p:nvPr/>
        </p:nvSpPr>
        <p:spPr>
          <a:xfrm>
            <a:off x="7833556" y="3243714"/>
            <a:ext cx="914400" cy="491610"/>
          </a:xfrm>
          <a:prstGeom prst="flowChartAlternateProcess">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n aerial view of a city&#10;&#10;Description automatically generated">
            <a:extLst>
              <a:ext uri="{FF2B5EF4-FFF2-40B4-BE49-F238E27FC236}">
                <a16:creationId xmlns:a16="http://schemas.microsoft.com/office/drawing/2014/main" id="{80960B63-0C05-5794-D59D-43FA8CDFB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601" y="3429000"/>
            <a:ext cx="2770062" cy="3046395"/>
          </a:xfrm>
          <a:prstGeom prst="rect">
            <a:avLst/>
          </a:prstGeom>
        </p:spPr>
      </p:pic>
      <p:grpSp>
        <p:nvGrpSpPr>
          <p:cNvPr id="2" name="Group 1">
            <a:extLst>
              <a:ext uri="{FF2B5EF4-FFF2-40B4-BE49-F238E27FC236}">
                <a16:creationId xmlns:a16="http://schemas.microsoft.com/office/drawing/2014/main" id="{DE2C2F49-E435-CDDA-99D5-70BAACA6F5C0}"/>
              </a:ext>
            </a:extLst>
          </p:cNvPr>
          <p:cNvGrpSpPr/>
          <p:nvPr/>
        </p:nvGrpSpPr>
        <p:grpSpPr>
          <a:xfrm>
            <a:off x="6816941" y="1145406"/>
            <a:ext cx="1016615" cy="1058778"/>
            <a:chOff x="6816941" y="1145406"/>
            <a:chExt cx="1016615" cy="1058778"/>
          </a:xfrm>
        </p:grpSpPr>
        <p:pic>
          <p:nvPicPr>
            <p:cNvPr id="19" name="Picture 18">
              <a:extLst>
                <a:ext uri="{FF2B5EF4-FFF2-40B4-BE49-F238E27FC236}">
                  <a16:creationId xmlns:a16="http://schemas.microsoft.com/office/drawing/2014/main" id="{76A9A6DB-AC95-971C-ACE4-A6A1B3564EE6}"/>
                </a:ext>
              </a:extLst>
            </p:cNvPr>
            <p:cNvPicPr>
              <a:picLocks noChangeAspect="1"/>
            </p:cNvPicPr>
            <p:nvPr/>
          </p:nvPicPr>
          <p:blipFill>
            <a:blip r:embed="rId5"/>
            <a:stretch>
              <a:fillRect/>
            </a:stretch>
          </p:blipFill>
          <p:spPr>
            <a:xfrm>
              <a:off x="6816941" y="1145406"/>
              <a:ext cx="777391" cy="1058778"/>
            </a:xfrm>
            <a:prstGeom prst="rect">
              <a:avLst/>
            </a:prstGeom>
          </p:spPr>
        </p:pic>
        <p:cxnSp>
          <p:nvCxnSpPr>
            <p:cNvPr id="21" name="Straight Connector 20">
              <a:extLst>
                <a:ext uri="{FF2B5EF4-FFF2-40B4-BE49-F238E27FC236}">
                  <a16:creationId xmlns:a16="http://schemas.microsoft.com/office/drawing/2014/main" id="{CA268878-F5C0-2FF4-804B-F49FFF8C8B88}"/>
                </a:ext>
              </a:extLst>
            </p:cNvPr>
            <p:cNvCxnSpPr>
              <a:cxnSpLocks/>
            </p:cNvCxnSpPr>
            <p:nvPr/>
          </p:nvCxnSpPr>
          <p:spPr>
            <a:xfrm flipH="1">
              <a:off x="7594332" y="1790299"/>
              <a:ext cx="239224"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 name="Picture 2" descr="A blue and green swirls on a black background&#10;&#10;Description automatically generated">
            <a:extLst>
              <a:ext uri="{FF2B5EF4-FFF2-40B4-BE49-F238E27FC236}">
                <a16:creationId xmlns:a16="http://schemas.microsoft.com/office/drawing/2014/main" id="{12A532D1-1569-6581-04A0-E210BD6B59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7085" y="2645949"/>
            <a:ext cx="427342" cy="501305"/>
          </a:xfrm>
          <a:prstGeom prst="rect">
            <a:avLst/>
          </a:prstGeom>
        </p:spPr>
      </p:pic>
    </p:spTree>
    <p:extLst>
      <p:ext uri="{BB962C8B-B14F-4D97-AF65-F5344CB8AC3E}">
        <p14:creationId xmlns:p14="http://schemas.microsoft.com/office/powerpoint/2010/main" val="48652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1AAF31F6-FCD5-B271-A725-C409D5B55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82642">
            <a:off x="1933503" y="-6275846"/>
            <a:ext cx="9475594" cy="18203754"/>
          </a:xfrm>
          <a:prstGeom prst="rect">
            <a:avLst/>
          </a:prstGeom>
        </p:spPr>
      </p:pic>
      <p:pic>
        <p:nvPicPr>
          <p:cNvPr id="4" name="Afbeelding 3" descr="Afbeelding met tekst&#10;&#10;Automatisch gegenereerde beschrijving">
            <a:extLst>
              <a:ext uri="{FF2B5EF4-FFF2-40B4-BE49-F238E27FC236}">
                <a16:creationId xmlns:a16="http://schemas.microsoft.com/office/drawing/2014/main" id="{A5435687-C0C9-5C41-2018-7BF7C535C1D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32603" y="5811388"/>
            <a:ext cx="2310183" cy="723883"/>
          </a:xfrm>
          <a:prstGeom prst="rect">
            <a:avLst/>
          </a:prstGeom>
        </p:spPr>
      </p:pic>
      <p:pic>
        <p:nvPicPr>
          <p:cNvPr id="5" name="Online Media 1" title="Faculty Geo-Information Science and Earth Observation (ITC) | University of Twente - An introduction">
            <a:hlinkClick r:id="" action="ppaction://media"/>
            <a:extLst>
              <a:ext uri="{FF2B5EF4-FFF2-40B4-BE49-F238E27FC236}">
                <a16:creationId xmlns:a16="http://schemas.microsoft.com/office/drawing/2014/main" id="{5FF193D0-D3F0-E31E-403F-E58E1A31A764}"/>
              </a:ext>
            </a:extLst>
          </p:cNvPr>
          <p:cNvPicPr>
            <a:picLocks noRot="1" noChangeAspect="1"/>
          </p:cNvPicPr>
          <p:nvPr>
            <a:videoFile r:link="rId1"/>
          </p:nvPr>
        </p:nvPicPr>
        <p:blipFill>
          <a:blip r:embed="rId5"/>
          <a:stretch>
            <a:fillRect/>
          </a:stretch>
        </p:blipFill>
        <p:spPr>
          <a:xfrm>
            <a:off x="2999656" y="1412776"/>
            <a:ext cx="6499837" cy="3672408"/>
          </a:xfrm>
          <a:prstGeom prst="rect">
            <a:avLst/>
          </a:prstGeom>
        </p:spPr>
      </p:pic>
    </p:spTree>
    <p:extLst>
      <p:ext uri="{BB962C8B-B14F-4D97-AF65-F5344CB8AC3E}">
        <p14:creationId xmlns:p14="http://schemas.microsoft.com/office/powerpoint/2010/main" val="44034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5167BC-1318-460A-BE3F-83F3EBA9BE43}"/>
              </a:ext>
            </a:extLst>
          </p:cNvPr>
          <p:cNvSpPr>
            <a:spLocks noGrp="1"/>
          </p:cNvSpPr>
          <p:nvPr>
            <p:ph type="ctrTitle"/>
          </p:nvPr>
        </p:nvSpPr>
        <p:spPr>
          <a:xfrm>
            <a:off x="756000" y="644683"/>
            <a:ext cx="5435250" cy="1116000"/>
          </a:xfrm>
        </p:spPr>
        <p:txBody>
          <a:bodyPr/>
          <a:lstStyle/>
          <a:p>
            <a:r>
              <a:rPr lang="en-US" dirty="0"/>
              <a:t>schedule</a:t>
            </a:r>
          </a:p>
        </p:txBody>
      </p:sp>
      <p:sp>
        <p:nvSpPr>
          <p:cNvPr id="5" name="Subtitle 4">
            <a:extLst>
              <a:ext uri="{FF2B5EF4-FFF2-40B4-BE49-F238E27FC236}">
                <a16:creationId xmlns:a16="http://schemas.microsoft.com/office/drawing/2014/main" id="{3E870F2D-8831-429B-944F-311201CA6E5B}"/>
              </a:ext>
            </a:extLst>
          </p:cNvPr>
          <p:cNvSpPr>
            <a:spLocks noGrp="1"/>
          </p:cNvSpPr>
          <p:nvPr>
            <p:ph type="subTitle" idx="1"/>
          </p:nvPr>
        </p:nvSpPr>
        <p:spPr>
          <a:xfrm>
            <a:off x="756000" y="1808216"/>
            <a:ext cx="5922706" cy="4520755"/>
          </a:xfrm>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09:15 – 09:30: Welcome &amp; introduction</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09:30 – 10:15: Dutch Higher Education System</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10:15 – 10:45: Experiences from Ethiopia</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10:45 – 11:00: Coffee break</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11:00 – 12:15: UT Vision on education &amp; education @ UT</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12:15 – 13:45: Lunch break</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13:45 – 15:30: Education &amp; Administration @ ITC</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15:30 – 16:00: Wrap up &amp; Lessons learned</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16:15 – 16:45: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Geoversity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presentation by Peter Oostrom</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ijdelijke aanduiding voor tekst 11">
            <a:extLst>
              <a:ext uri="{FF2B5EF4-FFF2-40B4-BE49-F238E27FC236}">
                <a16:creationId xmlns:a16="http://schemas.microsoft.com/office/drawing/2014/main" id="{272195B8-B62D-4A80-95D4-70616589C6A5}"/>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2551764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D3600A3-530B-608F-7B1D-946A19F147ED}"/>
              </a:ext>
            </a:extLst>
          </p:cNvPr>
          <p:cNvPicPr>
            <a:picLocks noChangeAspect="1"/>
          </p:cNvPicPr>
          <p:nvPr/>
        </p:nvPicPr>
        <p:blipFill>
          <a:blip r:embed="rId3" cstate="hq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920124" y="2132856"/>
            <a:ext cx="354827" cy="680085"/>
          </a:xfrm>
          <a:prstGeom prst="rect">
            <a:avLst/>
          </a:prstGeom>
        </p:spPr>
      </p:pic>
      <p:sp>
        <p:nvSpPr>
          <p:cNvPr id="4" name="Text Placeholder 1">
            <a:extLst>
              <a:ext uri="{FF2B5EF4-FFF2-40B4-BE49-F238E27FC236}">
                <a16:creationId xmlns:a16="http://schemas.microsoft.com/office/drawing/2014/main" id="{211FC755-36BA-C295-A7B7-C39D83072A48}"/>
              </a:ext>
            </a:extLst>
          </p:cNvPr>
          <p:cNvSpPr txBox="1">
            <a:spLocks/>
          </p:cNvSpPr>
          <p:nvPr/>
        </p:nvSpPr>
        <p:spPr>
          <a:xfrm>
            <a:off x="1611785" y="2185199"/>
            <a:ext cx="6855761" cy="35719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 marR="0" lvl="0" indent="0" algn="l" defTabSz="914400" rtl="0" eaLnBrk="1" fontAlgn="auto" latinLnBrk="0" hangingPunct="1">
              <a:lnSpc>
                <a:spcPts val="4000"/>
              </a:lnSpc>
              <a:spcBef>
                <a:spcPts val="1000"/>
              </a:spcBef>
              <a:spcAft>
                <a:spcPts val="0"/>
              </a:spcAft>
              <a:buClrTx/>
              <a:buSzTx/>
              <a:buFont typeface="Arial" panose="020B0604020202020204" pitchFamily="34" charset="0"/>
              <a:buNone/>
              <a:tabLst/>
              <a:defRPr/>
            </a:pPr>
            <a:r>
              <a:rPr kumimoji="0" lang="en-US" altLang="x-none" sz="2000" b="0" i="0" u="none" strike="noStrike" kern="1200" cap="none" spc="0" normalizeH="0" baseline="0" noProof="0" dirty="0">
                <a:ln>
                  <a:noFill/>
                </a:ln>
                <a:solidFill>
                  <a:srgbClr val="231F20"/>
                </a:solidFill>
                <a:effectLst/>
                <a:uLnTx/>
                <a:uFillTx/>
                <a:latin typeface="Arial Narrow" charset="0"/>
                <a:ea typeface="Arial Narrow" charset="0"/>
                <a:cs typeface="Arial Narrow" charset="0"/>
              </a:rPr>
              <a:t>SUPPORTING STAFF</a:t>
            </a:r>
          </a:p>
          <a:p>
            <a:pPr marL="25200" marR="0" lvl="0" indent="0" algn="l" defTabSz="914400" rtl="0" eaLnBrk="1" fontAlgn="auto" latinLnBrk="0" hangingPunct="1">
              <a:lnSpc>
                <a:spcPts val="0"/>
              </a:lnSpc>
              <a:spcBef>
                <a:spcPts val="1000"/>
              </a:spcBef>
              <a:spcAft>
                <a:spcPts val="0"/>
              </a:spcAft>
              <a:buClrTx/>
              <a:buSzTx/>
              <a:buFont typeface="Arial" panose="020B0604020202020204" pitchFamily="34" charset="0"/>
              <a:buNone/>
              <a:tabLst/>
              <a:defRPr/>
            </a:pPr>
            <a:endParaRPr kumimoji="0" lang="en-US" altLang="x-none" sz="2000" b="1" i="0" u="none" strike="noStrike" kern="1200" cap="all" spc="0" normalizeH="0" baseline="0" noProof="0" dirty="0">
              <a:ln>
                <a:noFill/>
              </a:ln>
              <a:solidFill>
                <a:srgbClr val="1E2328"/>
              </a:solidFill>
              <a:effectLst/>
              <a:uLnTx/>
              <a:uFillTx/>
              <a:latin typeface="Arial Narrow"/>
              <a:ea typeface="Arial Narrow" charset="0"/>
              <a:cs typeface="Arial Narrow" charset="0"/>
            </a:endParaRPr>
          </a:p>
          <a:p>
            <a:pPr marL="25200" marR="0" lvl="0" indent="0" algn="l" defTabSz="914400" rtl="0" eaLnBrk="1" fontAlgn="auto" latinLnBrk="0" hangingPunct="1">
              <a:lnSpc>
                <a:spcPts val="0"/>
              </a:lnSpc>
              <a:spcBef>
                <a:spcPts val="1000"/>
              </a:spcBef>
              <a:spcAft>
                <a:spcPts val="0"/>
              </a:spcAft>
              <a:buClrTx/>
              <a:buSzTx/>
              <a:buFont typeface="Arial" panose="020B0604020202020204" pitchFamily="34" charset="0"/>
              <a:buNone/>
              <a:tabLst/>
              <a:defRPr/>
            </a:pPr>
            <a:endParaRPr kumimoji="0" lang="en-US" altLang="x-none" sz="2000" b="1" i="0" u="none" strike="noStrike" kern="1200" cap="all" spc="0" normalizeH="0" baseline="0" noProof="0" dirty="0">
              <a:ln>
                <a:noFill/>
              </a:ln>
              <a:solidFill>
                <a:srgbClr val="1E2328"/>
              </a:solidFill>
              <a:effectLst/>
              <a:uLnTx/>
              <a:uFillTx/>
              <a:latin typeface="Arial Narrow"/>
              <a:ea typeface="Arial Narrow" charset="0"/>
              <a:cs typeface="Arial Narrow" charset="0"/>
            </a:endParaRPr>
          </a:p>
          <a:p>
            <a:pPr marL="25200" marR="0" lvl="0" indent="0" algn="l" defTabSz="914400" rtl="0" eaLnBrk="1" fontAlgn="auto" latinLnBrk="0" hangingPunct="1">
              <a:lnSpc>
                <a:spcPts val="0"/>
              </a:lnSpc>
              <a:spcBef>
                <a:spcPts val="1000"/>
              </a:spcBef>
              <a:spcAft>
                <a:spcPts val="0"/>
              </a:spcAft>
              <a:buClrTx/>
              <a:buSzTx/>
              <a:buFont typeface="Arial" panose="020B0604020202020204" pitchFamily="34" charset="0"/>
              <a:buNone/>
              <a:tabLst/>
              <a:defRPr/>
            </a:pPr>
            <a:endParaRPr kumimoji="0" lang="en-US" altLang="x-none" sz="2000" b="1" i="0" u="none" strike="noStrike" kern="1200" spc="0" normalizeH="0" baseline="0" noProof="0" dirty="0">
              <a:ln>
                <a:noFill/>
              </a:ln>
              <a:solidFill>
                <a:srgbClr val="1E2328"/>
              </a:solidFill>
              <a:effectLst/>
              <a:uLnTx/>
              <a:uFillTx/>
              <a:latin typeface="Arial Narrow"/>
              <a:ea typeface="Arial Narrow" charset="0"/>
              <a:cs typeface="Arial Narrow" charset="0"/>
            </a:endParaRPr>
          </a:p>
          <a:p>
            <a:pPr marL="25200" marR="0" lvl="0" indent="0" algn="l" defTabSz="914400" rtl="0" eaLnBrk="1" fontAlgn="auto" latinLnBrk="0" hangingPunct="1">
              <a:lnSpc>
                <a:spcPts val="0"/>
              </a:lnSpc>
              <a:spcBef>
                <a:spcPts val="1000"/>
              </a:spcBef>
              <a:spcAft>
                <a:spcPts val="0"/>
              </a:spcAft>
              <a:buClrTx/>
              <a:buSzTx/>
              <a:buFont typeface="Arial" panose="020B0604020202020204" pitchFamily="34" charset="0"/>
              <a:buNone/>
              <a:tabLst/>
              <a:defRPr/>
            </a:pPr>
            <a:r>
              <a:rPr lang="en-US" altLang="x-none" sz="2000" dirty="0">
                <a:solidFill>
                  <a:srgbClr val="231F20"/>
                </a:solidFill>
                <a:latin typeface="Arial Narrow" charset="0"/>
                <a:ea typeface="Arial Narrow" charset="0"/>
                <a:cs typeface="Arial Narrow" charset="0"/>
              </a:rPr>
              <a:t>SCIENTIFIC STAFF</a:t>
            </a:r>
            <a:endParaRPr kumimoji="0" lang="en-US" altLang="x-none" sz="2000" b="0" i="0" u="none" strike="noStrike" kern="1200" cap="none" spc="0" normalizeH="0" baseline="0" noProof="0" dirty="0">
              <a:ln>
                <a:noFill/>
              </a:ln>
              <a:solidFill>
                <a:srgbClr val="231F20"/>
              </a:solidFill>
              <a:effectLst/>
              <a:uLnTx/>
              <a:uFillTx/>
              <a:latin typeface="Arial Narrow" charset="0"/>
              <a:ea typeface="Arial Narrow" charset="0"/>
              <a:cs typeface="Arial Narrow" charset="0"/>
            </a:endParaRPr>
          </a:p>
          <a:p>
            <a:pPr marL="25200" marR="0" lvl="0" indent="0" algn="l" defTabSz="914400" rtl="0" eaLnBrk="1" fontAlgn="auto" latinLnBrk="0" hangingPunct="1">
              <a:lnSpc>
                <a:spcPts val="0"/>
              </a:lnSpc>
              <a:spcBef>
                <a:spcPts val="1000"/>
              </a:spcBef>
              <a:spcAft>
                <a:spcPts val="0"/>
              </a:spcAft>
              <a:buClrTx/>
              <a:buSzTx/>
              <a:buFont typeface="Arial" panose="020B0604020202020204" pitchFamily="34" charset="0"/>
              <a:buNone/>
              <a:tabLst/>
              <a:defRPr/>
            </a:pPr>
            <a:endParaRPr kumimoji="0" lang="nl-NL" sz="1400" b="1" i="0" u="none" strike="noStrike" kern="1200" cap="all" spc="0" normalizeH="0" baseline="0" noProof="0" dirty="0">
              <a:ln>
                <a:noFill/>
              </a:ln>
              <a:solidFill>
                <a:srgbClr val="1E2328"/>
              </a:solidFill>
              <a:effectLst/>
              <a:uLnTx/>
              <a:uFillTx/>
              <a:latin typeface="Arial Narrow"/>
              <a:ea typeface="+mn-ea"/>
              <a:cs typeface="+mn-cs"/>
            </a:endParaRPr>
          </a:p>
          <a:p>
            <a:pPr marL="25200" marR="0" lvl="0" indent="0" algn="l" defTabSz="914400" rtl="0" eaLnBrk="1" fontAlgn="auto" latinLnBrk="0" hangingPunct="1">
              <a:lnSpc>
                <a:spcPts val="4000"/>
              </a:lnSpc>
              <a:spcBef>
                <a:spcPts val="1000"/>
              </a:spcBef>
              <a:spcAft>
                <a:spcPts val="0"/>
              </a:spcAft>
              <a:buClrTx/>
              <a:buSzTx/>
              <a:buFont typeface="Arial" panose="020B0604020202020204" pitchFamily="34" charset="0"/>
              <a:buNone/>
              <a:tabLst/>
              <a:defRPr/>
            </a:pPr>
            <a:endParaRPr kumimoji="0" lang="en-US" altLang="x-none" sz="1400" b="1" i="0" u="none" strike="noStrike" kern="1200" cap="none" spc="0" normalizeH="0" baseline="0" noProof="0" dirty="0">
              <a:ln>
                <a:noFill/>
              </a:ln>
              <a:solidFill>
                <a:srgbClr val="231F20"/>
              </a:solidFill>
              <a:effectLst/>
              <a:uLnTx/>
              <a:uFillTx/>
              <a:latin typeface="Arial Narrow" charset="0"/>
              <a:ea typeface="Arial Narrow" charset="0"/>
              <a:cs typeface="Arial Narrow" charset="0"/>
            </a:endParaRPr>
          </a:p>
        </p:txBody>
      </p:sp>
      <p:sp>
        <p:nvSpPr>
          <p:cNvPr id="5" name="Tekstvak 4">
            <a:extLst>
              <a:ext uri="{FF2B5EF4-FFF2-40B4-BE49-F238E27FC236}">
                <a16:creationId xmlns:a16="http://schemas.microsoft.com/office/drawing/2014/main" id="{AE3AD205-16CE-5B38-9E64-2E7116640D32}"/>
              </a:ext>
            </a:extLst>
          </p:cNvPr>
          <p:cNvSpPr txBox="1"/>
          <p:nvPr/>
        </p:nvSpPr>
        <p:spPr>
          <a:xfrm>
            <a:off x="7505312" y="1865607"/>
            <a:ext cx="1696777"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1800" b="0" i="0" u="none" strike="noStrike" kern="1200" cap="none" spc="0" normalizeH="0" baseline="0" noProof="0" dirty="0">
                <a:ln>
                  <a:noFill/>
                </a:ln>
                <a:solidFill>
                  <a:srgbClr val="231F20"/>
                </a:solidFill>
                <a:effectLst/>
                <a:uLnTx/>
                <a:uFillTx/>
                <a:latin typeface="Arial Narrow"/>
                <a:ea typeface="+mn-ea"/>
                <a:cs typeface="+mn-cs"/>
              </a:rPr>
            </a:br>
            <a:r>
              <a:rPr kumimoji="0" lang="nl-NL" sz="4000" b="1" i="0" u="none" strike="noStrike" kern="1200" cap="none" spc="0" normalizeH="0" baseline="0" noProof="0" dirty="0">
                <a:ln>
                  <a:noFill/>
                </a:ln>
                <a:solidFill>
                  <a:srgbClr val="00B050"/>
                </a:solidFill>
                <a:effectLst/>
                <a:uLnTx/>
                <a:uFillTx/>
                <a:latin typeface="Arial Narrow"/>
                <a:ea typeface="+mn-ea"/>
                <a:cs typeface="+mn-cs"/>
              </a:rPr>
              <a:t>92</a:t>
            </a:r>
          </a:p>
        </p:txBody>
      </p:sp>
      <p:sp>
        <p:nvSpPr>
          <p:cNvPr id="6" name="Tekstvak 5">
            <a:extLst>
              <a:ext uri="{FF2B5EF4-FFF2-40B4-BE49-F238E27FC236}">
                <a16:creationId xmlns:a16="http://schemas.microsoft.com/office/drawing/2014/main" id="{16032652-0710-40A3-2336-35E7B8125E1A}"/>
              </a:ext>
            </a:extLst>
          </p:cNvPr>
          <p:cNvSpPr txBox="1"/>
          <p:nvPr/>
        </p:nvSpPr>
        <p:spPr>
          <a:xfrm>
            <a:off x="7392144" y="2472898"/>
            <a:ext cx="1696777"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1800" b="0" i="0" u="none" strike="noStrike" kern="1200" cap="none" spc="0" normalizeH="0" baseline="0" noProof="0" dirty="0">
                <a:ln>
                  <a:noFill/>
                </a:ln>
                <a:solidFill>
                  <a:srgbClr val="231F20"/>
                </a:solidFill>
                <a:effectLst/>
                <a:uLnTx/>
                <a:uFillTx/>
                <a:latin typeface="Arial Narrow"/>
                <a:ea typeface="+mn-ea"/>
                <a:cs typeface="+mn-cs"/>
              </a:rPr>
            </a:br>
            <a:r>
              <a:rPr kumimoji="0" lang="nl-NL" sz="4000" b="1" i="0" u="none" strike="noStrike" kern="1200" cap="none" spc="0" normalizeH="0" baseline="0" noProof="0" dirty="0">
                <a:ln>
                  <a:noFill/>
                </a:ln>
                <a:solidFill>
                  <a:srgbClr val="00B050"/>
                </a:solidFill>
                <a:effectLst/>
                <a:uLnTx/>
                <a:uFillTx/>
                <a:latin typeface="Arial Narrow"/>
                <a:ea typeface="+mn-ea"/>
                <a:cs typeface="+mn-cs"/>
              </a:rPr>
              <a:t>190</a:t>
            </a:r>
          </a:p>
        </p:txBody>
      </p:sp>
      <p:cxnSp>
        <p:nvCxnSpPr>
          <p:cNvPr id="7" name="Rechte verbindingslijn 6">
            <a:extLst>
              <a:ext uri="{FF2B5EF4-FFF2-40B4-BE49-F238E27FC236}">
                <a16:creationId xmlns:a16="http://schemas.microsoft.com/office/drawing/2014/main" id="{5DC47790-5B2E-562F-011F-B4C4664BEE88}"/>
              </a:ext>
            </a:extLst>
          </p:cNvPr>
          <p:cNvCxnSpPr>
            <a:cxnSpLocks/>
          </p:cNvCxnSpPr>
          <p:nvPr/>
        </p:nvCxnSpPr>
        <p:spPr>
          <a:xfrm>
            <a:off x="7026079" y="2254195"/>
            <a:ext cx="0" cy="44863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9C12A1F2-74C7-2CA8-B4A2-EB96AA89B7BE}"/>
              </a:ext>
            </a:extLst>
          </p:cNvPr>
          <p:cNvPicPr>
            <a:picLocks noChangeAspect="1"/>
          </p:cNvPicPr>
          <p:nvPr/>
        </p:nvPicPr>
        <p:blipFill>
          <a:blip r:embed="rId3" cstate="hq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931847" y="2852936"/>
            <a:ext cx="354827" cy="680085"/>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DCC15DE1-B144-F882-B664-BC92917A70D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60899" y="5739567"/>
            <a:ext cx="2507709" cy="785777"/>
          </a:xfrm>
          <a:prstGeom prst="rect">
            <a:avLst/>
          </a:prstGeom>
        </p:spPr>
      </p:pic>
      <p:cxnSp>
        <p:nvCxnSpPr>
          <p:cNvPr id="10" name="Rechte verbindingslijn 9">
            <a:extLst>
              <a:ext uri="{FF2B5EF4-FFF2-40B4-BE49-F238E27FC236}">
                <a16:creationId xmlns:a16="http://schemas.microsoft.com/office/drawing/2014/main" id="{7B97AF4A-252E-7B08-B53E-935DF9665266}"/>
              </a:ext>
            </a:extLst>
          </p:cNvPr>
          <p:cNvCxnSpPr>
            <a:cxnSpLocks/>
          </p:cNvCxnSpPr>
          <p:nvPr/>
        </p:nvCxnSpPr>
        <p:spPr>
          <a:xfrm>
            <a:off x="7032104" y="2865284"/>
            <a:ext cx="0" cy="44863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ijdelijke aanduiding voor inhoud 81">
            <a:extLst>
              <a:ext uri="{FF2B5EF4-FFF2-40B4-BE49-F238E27FC236}">
                <a16:creationId xmlns:a16="http://schemas.microsoft.com/office/drawing/2014/main" id="{E360659E-9690-2B42-1FC4-9C0D10536E19}"/>
              </a:ext>
            </a:extLst>
          </p:cNvPr>
          <p:cNvSpPr txBox="1">
            <a:spLocks/>
          </p:cNvSpPr>
          <p:nvPr/>
        </p:nvSpPr>
        <p:spPr>
          <a:xfrm>
            <a:off x="950763" y="4005064"/>
            <a:ext cx="2773693" cy="276999"/>
          </a:xfrm>
          <a:prstGeom prst="rect">
            <a:avLst/>
          </a:prstGeom>
          <a:noFill/>
        </p:spPr>
        <p:txBody>
          <a:bodyPr vert="horz" wrap="square" lIns="0" tIns="0" rIns="0" bIns="0" rtlCol="0">
            <a:spAutoFit/>
          </a:bodyPr>
          <a:lstStyle>
            <a:lvl1pPr marL="0" indent="0" algn="l" defTabSz="914377" rtl="0" eaLnBrk="1" latinLnBrk="0" hangingPunct="1">
              <a:lnSpc>
                <a:spcPct val="100000"/>
              </a:lnSpc>
              <a:spcBef>
                <a:spcPts val="1000"/>
              </a:spcBef>
              <a:buClr>
                <a:schemeClr val="tx2"/>
              </a:buClr>
              <a:buSzPct val="100000"/>
              <a:buFont typeface="Wingdings" panose="05000000000000000000" pitchFamily="2" charset="2"/>
              <a:buNone/>
              <a:defRPr sz="2400" b="0" kern="1200">
                <a:solidFill>
                  <a:schemeClr val="tx1"/>
                </a:solidFill>
                <a:latin typeface="Arial Narrow" panose="020B0606020202030204" pitchFamily="34" charset="0"/>
                <a:ea typeface="+mn-ea"/>
                <a:cs typeface="+mn-cs"/>
              </a:defRPr>
            </a:lvl1pPr>
            <a:lvl2pPr marL="347663" indent="-342900" algn="l" defTabSz="914377" rtl="0" eaLnBrk="1" latinLnBrk="0" hangingPunct="1">
              <a:lnSpc>
                <a:spcPct val="100000"/>
              </a:lnSpc>
              <a:spcBef>
                <a:spcPts val="0"/>
              </a:spcBef>
              <a:buClr>
                <a:schemeClr val="accent1"/>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1"/>
              </a:buClr>
              <a:buSzPct val="100000"/>
              <a:buFont typeface="Arial" panose="020B0604020202020204" pitchFamily="34" charset="0"/>
              <a:buNone/>
              <a:defRPr sz="2400" b="1" kern="1200">
                <a:solidFill>
                  <a:schemeClr val="accent1"/>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1"/>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1"/>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buFont typeface="Arial" panose="020B0604020202020204" pitchFamily="34" charset="0"/>
              <a:buNone/>
            </a:pPr>
            <a:r>
              <a:rPr lang="en-US" sz="1800" b="1" dirty="0">
                <a:solidFill>
                  <a:srgbClr val="00B050"/>
                </a:solidFill>
                <a:ea typeface="+mj-ea"/>
                <a:cs typeface="+mj-cs"/>
              </a:rPr>
              <a:t>SUPPORTING STAFF</a:t>
            </a:r>
            <a:endParaRPr lang="nl-NL" sz="1800" b="1" dirty="0">
              <a:solidFill>
                <a:srgbClr val="00B050"/>
              </a:solidFill>
              <a:ea typeface="+mj-ea"/>
              <a:cs typeface="+mj-cs"/>
            </a:endParaRPr>
          </a:p>
        </p:txBody>
      </p:sp>
      <p:sp>
        <p:nvSpPr>
          <p:cNvPr id="12" name="Tijdelijke aanduiding voor inhoud 2">
            <a:extLst>
              <a:ext uri="{FF2B5EF4-FFF2-40B4-BE49-F238E27FC236}">
                <a16:creationId xmlns:a16="http://schemas.microsoft.com/office/drawing/2014/main" id="{43647F98-2D0B-584B-C914-04CECB54B4E0}"/>
              </a:ext>
            </a:extLst>
          </p:cNvPr>
          <p:cNvSpPr txBox="1">
            <a:spLocks/>
          </p:cNvSpPr>
          <p:nvPr/>
        </p:nvSpPr>
        <p:spPr>
          <a:xfrm>
            <a:off x="623392" y="5702641"/>
            <a:ext cx="1244963" cy="161583"/>
          </a:xfrm>
          <a:prstGeom prst="rect">
            <a:avLst/>
          </a:prstGeom>
          <a:noFill/>
        </p:spPr>
        <p:txBody>
          <a:bodyPr wrap="square" lIns="0" tIns="0" rIns="0" bIns="0">
            <a:spAutoFit/>
          </a:bodyPr>
          <a:lstStyle>
            <a:lvl1pPr marL="0" indent="0" algn="ctr" defTabSz="914377" rtl="0" eaLnBrk="1" latinLnBrk="0" hangingPunct="1">
              <a:lnSpc>
                <a:spcPct val="100000"/>
              </a:lnSpc>
              <a:spcBef>
                <a:spcPts val="1000"/>
              </a:spcBef>
              <a:buClr>
                <a:schemeClr val="accent3"/>
              </a:buClr>
              <a:buSzPct val="100000"/>
              <a:buFont typeface="Arial" panose="020B0604020202020204" pitchFamily="34" charset="0"/>
              <a:buNone/>
              <a:defRPr sz="1200" b="0" kern="1200">
                <a:solidFill>
                  <a:schemeClr val="tx1"/>
                </a:solidFill>
                <a:latin typeface="Arial Narrow" panose="020B0606020202030204" pitchFamily="34" charset="0"/>
                <a:ea typeface="+mn-ea"/>
                <a:cs typeface="+mn-cs"/>
              </a:defRPr>
            </a:lvl1pPr>
            <a:lvl2pPr marL="347663" indent="-342900" algn="l" defTabSz="914377" rtl="0" eaLnBrk="1" latinLnBrk="0" hangingPunct="1">
              <a:lnSpc>
                <a:spcPct val="100000"/>
              </a:lnSpc>
              <a:spcBef>
                <a:spcPts val="0"/>
              </a:spcBef>
              <a:buClr>
                <a:schemeClr val="accent4"/>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3"/>
              </a:buClr>
              <a:buSzPct val="100000"/>
              <a:buFont typeface="Arial" panose="020B0604020202020204" pitchFamily="34" charset="0"/>
              <a:buNone/>
              <a:defRPr sz="2400" b="1" kern="1200">
                <a:solidFill>
                  <a:schemeClr val="accent4"/>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a:t>DUTCH</a:t>
            </a:r>
            <a:endParaRPr lang="nl-NL" sz="1050">
              <a:solidFill>
                <a:srgbClr val="EF8221"/>
              </a:solidFill>
            </a:endParaRPr>
          </a:p>
        </p:txBody>
      </p:sp>
      <p:graphicFrame>
        <p:nvGraphicFramePr>
          <p:cNvPr id="13" name="Grafiek 12">
            <a:extLst>
              <a:ext uri="{FF2B5EF4-FFF2-40B4-BE49-F238E27FC236}">
                <a16:creationId xmlns:a16="http://schemas.microsoft.com/office/drawing/2014/main" id="{33FEBDD5-08AE-76EC-619B-3FB2F7CB4488}"/>
              </a:ext>
            </a:extLst>
          </p:cNvPr>
          <p:cNvGraphicFramePr/>
          <p:nvPr/>
        </p:nvGraphicFramePr>
        <p:xfrm>
          <a:off x="630006" y="4394486"/>
          <a:ext cx="1246787" cy="1298737"/>
        </p:xfrm>
        <a:graphic>
          <a:graphicData uri="http://schemas.openxmlformats.org/drawingml/2006/chart">
            <c:chart xmlns:c="http://schemas.openxmlformats.org/drawingml/2006/chart" xmlns:r="http://schemas.openxmlformats.org/officeDocument/2006/relationships" r:id="rId5"/>
          </a:graphicData>
        </a:graphic>
      </p:graphicFrame>
      <p:sp>
        <p:nvSpPr>
          <p:cNvPr id="14" name="Tijdelijke aanduiding voor inhoud 2">
            <a:extLst>
              <a:ext uri="{FF2B5EF4-FFF2-40B4-BE49-F238E27FC236}">
                <a16:creationId xmlns:a16="http://schemas.microsoft.com/office/drawing/2014/main" id="{56CA0B2F-C912-9CF2-EA1F-7F4F9AF11CD2}"/>
              </a:ext>
            </a:extLst>
          </p:cNvPr>
          <p:cNvSpPr txBox="1">
            <a:spLocks/>
          </p:cNvSpPr>
          <p:nvPr/>
        </p:nvSpPr>
        <p:spPr>
          <a:xfrm>
            <a:off x="1016885" y="4893059"/>
            <a:ext cx="499606" cy="276999"/>
          </a:xfrm>
          <a:prstGeom prst="rect">
            <a:avLst/>
          </a:prstGeom>
          <a:noFill/>
        </p:spPr>
        <p:txBody>
          <a:bodyPr wrap="square" lIns="0" tIns="0" rIns="0" bIns="0">
            <a:spAutoFit/>
          </a:bodyPr>
          <a:lstStyle>
            <a:lvl1pPr marL="0" indent="0" algn="ctr" defTabSz="914377" rtl="0" eaLnBrk="1" latinLnBrk="0" hangingPunct="1">
              <a:lnSpc>
                <a:spcPct val="100000"/>
              </a:lnSpc>
              <a:spcBef>
                <a:spcPts val="1000"/>
              </a:spcBef>
              <a:buClr>
                <a:schemeClr val="accent3"/>
              </a:buClr>
              <a:buSzPct val="100000"/>
              <a:buFont typeface="Arial" panose="020B0604020202020204" pitchFamily="34" charset="0"/>
              <a:buNone/>
              <a:defRPr lang="nl-NL" sz="2400" b="1" kern="1200" dirty="0">
                <a:solidFill>
                  <a:schemeClr val="accent4"/>
                </a:solidFill>
                <a:latin typeface="Arial Narrow" panose="020B0606020202030204" pitchFamily="34" charset="0"/>
                <a:ea typeface="+mj-ea"/>
                <a:cs typeface="+mj-cs"/>
              </a:defRPr>
            </a:lvl1pPr>
            <a:lvl2pPr marL="347663" indent="-342900" algn="l" defTabSz="914377" rtl="0" eaLnBrk="1" latinLnBrk="0" hangingPunct="1">
              <a:lnSpc>
                <a:spcPct val="100000"/>
              </a:lnSpc>
              <a:spcBef>
                <a:spcPts val="0"/>
              </a:spcBef>
              <a:buClr>
                <a:schemeClr val="accent4"/>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3"/>
              </a:buClr>
              <a:buSzPct val="100000"/>
              <a:buFont typeface="Arial" panose="020B0604020202020204" pitchFamily="34" charset="0"/>
              <a:buNone/>
              <a:defRPr sz="2400" b="1" kern="1200">
                <a:solidFill>
                  <a:schemeClr val="accent4"/>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dirty="0">
                <a:solidFill>
                  <a:srgbClr val="00B050"/>
                </a:solidFill>
              </a:rPr>
              <a:t>77%</a:t>
            </a:r>
          </a:p>
        </p:txBody>
      </p:sp>
      <p:sp>
        <p:nvSpPr>
          <p:cNvPr id="15" name="Tijdelijke aanduiding voor inhoud 2">
            <a:extLst>
              <a:ext uri="{FF2B5EF4-FFF2-40B4-BE49-F238E27FC236}">
                <a16:creationId xmlns:a16="http://schemas.microsoft.com/office/drawing/2014/main" id="{6D9A895E-A8D8-0F7A-851B-02FCE15CAB98}"/>
              </a:ext>
            </a:extLst>
          </p:cNvPr>
          <p:cNvSpPr txBox="1">
            <a:spLocks/>
          </p:cNvSpPr>
          <p:nvPr/>
        </p:nvSpPr>
        <p:spPr>
          <a:xfrm>
            <a:off x="1847528" y="5704346"/>
            <a:ext cx="1244963" cy="161583"/>
          </a:xfrm>
          <a:prstGeom prst="rect">
            <a:avLst/>
          </a:prstGeom>
          <a:noFill/>
        </p:spPr>
        <p:txBody>
          <a:bodyPr wrap="square" lIns="0" tIns="0" rIns="0" bIns="0">
            <a:spAutoFit/>
          </a:bodyPr>
          <a:lstStyle>
            <a:lvl1pPr marL="0" indent="0" algn="ctr" defTabSz="914377" rtl="0" eaLnBrk="1" latinLnBrk="0" hangingPunct="1">
              <a:lnSpc>
                <a:spcPct val="100000"/>
              </a:lnSpc>
              <a:spcBef>
                <a:spcPts val="1000"/>
              </a:spcBef>
              <a:buClr>
                <a:schemeClr val="accent3"/>
              </a:buClr>
              <a:buSzPct val="100000"/>
              <a:buFont typeface="Arial" panose="020B0604020202020204" pitchFamily="34" charset="0"/>
              <a:buNone/>
              <a:defRPr sz="1200" b="0" kern="1200">
                <a:solidFill>
                  <a:schemeClr val="tx1"/>
                </a:solidFill>
                <a:latin typeface="Arial Narrow" panose="020B0606020202030204" pitchFamily="34" charset="0"/>
                <a:ea typeface="+mn-ea"/>
                <a:cs typeface="+mn-cs"/>
              </a:defRPr>
            </a:lvl1pPr>
            <a:lvl2pPr marL="347663" indent="-342900" algn="l" defTabSz="914377" rtl="0" eaLnBrk="1" latinLnBrk="0" hangingPunct="1">
              <a:lnSpc>
                <a:spcPct val="100000"/>
              </a:lnSpc>
              <a:spcBef>
                <a:spcPts val="0"/>
              </a:spcBef>
              <a:buClr>
                <a:schemeClr val="accent4"/>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3"/>
              </a:buClr>
              <a:buSzPct val="100000"/>
              <a:buFont typeface="Arial" panose="020B0604020202020204" pitchFamily="34" charset="0"/>
              <a:buNone/>
              <a:defRPr sz="2400" b="1" kern="1200">
                <a:solidFill>
                  <a:schemeClr val="accent4"/>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a:t>EU</a:t>
            </a:r>
            <a:endParaRPr lang="nl-NL" sz="1050">
              <a:solidFill>
                <a:srgbClr val="EF8221"/>
              </a:solidFill>
            </a:endParaRPr>
          </a:p>
        </p:txBody>
      </p:sp>
      <p:graphicFrame>
        <p:nvGraphicFramePr>
          <p:cNvPr id="16" name="Grafiek 15">
            <a:extLst>
              <a:ext uri="{FF2B5EF4-FFF2-40B4-BE49-F238E27FC236}">
                <a16:creationId xmlns:a16="http://schemas.microsoft.com/office/drawing/2014/main" id="{ECD2E94C-7525-556B-EE7F-84FB491CD43F}"/>
              </a:ext>
            </a:extLst>
          </p:cNvPr>
          <p:cNvGraphicFramePr/>
          <p:nvPr/>
        </p:nvGraphicFramePr>
        <p:xfrm>
          <a:off x="1775520" y="4396191"/>
          <a:ext cx="1246787" cy="1298737"/>
        </p:xfrm>
        <a:graphic>
          <a:graphicData uri="http://schemas.openxmlformats.org/drawingml/2006/chart">
            <c:chart xmlns:c="http://schemas.openxmlformats.org/drawingml/2006/chart" xmlns:r="http://schemas.openxmlformats.org/officeDocument/2006/relationships" r:id="rId6"/>
          </a:graphicData>
        </a:graphic>
      </p:graphicFrame>
      <p:sp>
        <p:nvSpPr>
          <p:cNvPr id="17" name="Tijdelijke aanduiding voor inhoud 2">
            <a:extLst>
              <a:ext uri="{FF2B5EF4-FFF2-40B4-BE49-F238E27FC236}">
                <a16:creationId xmlns:a16="http://schemas.microsoft.com/office/drawing/2014/main" id="{C6F67246-637F-F7E6-0159-8AF319FEAC79}"/>
              </a:ext>
            </a:extLst>
          </p:cNvPr>
          <p:cNvSpPr txBox="1">
            <a:spLocks/>
          </p:cNvSpPr>
          <p:nvPr/>
        </p:nvSpPr>
        <p:spPr>
          <a:xfrm>
            <a:off x="2128946" y="4894763"/>
            <a:ext cx="499606" cy="276999"/>
          </a:xfrm>
          <a:prstGeom prst="rect">
            <a:avLst/>
          </a:prstGeom>
          <a:noFill/>
        </p:spPr>
        <p:txBody>
          <a:bodyPr wrap="square" lIns="0" tIns="0" rIns="0" bIns="0">
            <a:spAutoFit/>
          </a:bodyPr>
          <a:lstStyle>
            <a:lvl1pPr marL="0" indent="0" algn="ctr" defTabSz="914377" rtl="0" eaLnBrk="1" latinLnBrk="0" hangingPunct="1">
              <a:lnSpc>
                <a:spcPct val="100000"/>
              </a:lnSpc>
              <a:spcBef>
                <a:spcPts val="1000"/>
              </a:spcBef>
              <a:buClr>
                <a:schemeClr val="accent3"/>
              </a:buClr>
              <a:buSzPct val="100000"/>
              <a:buFont typeface="Arial" panose="020B0604020202020204" pitchFamily="34" charset="0"/>
              <a:buNone/>
              <a:defRPr lang="nl-NL" sz="2400" b="1" kern="1200" dirty="0">
                <a:solidFill>
                  <a:schemeClr val="accent4"/>
                </a:solidFill>
                <a:latin typeface="Arial Narrow" panose="020B0606020202030204" pitchFamily="34" charset="0"/>
                <a:ea typeface="+mj-ea"/>
                <a:cs typeface="+mj-cs"/>
              </a:defRPr>
            </a:lvl1pPr>
            <a:lvl2pPr marL="347663" indent="-342900" algn="l" defTabSz="914377" rtl="0" eaLnBrk="1" latinLnBrk="0" hangingPunct="1">
              <a:lnSpc>
                <a:spcPct val="100000"/>
              </a:lnSpc>
              <a:spcBef>
                <a:spcPts val="0"/>
              </a:spcBef>
              <a:buClr>
                <a:schemeClr val="accent4"/>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3"/>
              </a:buClr>
              <a:buSzPct val="100000"/>
              <a:buFont typeface="Arial" panose="020B0604020202020204" pitchFamily="34" charset="0"/>
              <a:buNone/>
              <a:defRPr sz="2400" b="1" kern="1200">
                <a:solidFill>
                  <a:schemeClr val="accent4"/>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dirty="0">
                <a:solidFill>
                  <a:srgbClr val="00B050"/>
                </a:solidFill>
              </a:rPr>
              <a:t>10%</a:t>
            </a:r>
          </a:p>
        </p:txBody>
      </p:sp>
      <p:sp>
        <p:nvSpPr>
          <p:cNvPr id="18" name="Tijdelijke aanduiding voor inhoud 2">
            <a:extLst>
              <a:ext uri="{FF2B5EF4-FFF2-40B4-BE49-F238E27FC236}">
                <a16:creationId xmlns:a16="http://schemas.microsoft.com/office/drawing/2014/main" id="{E4892C4B-6DCC-BCF8-7B36-704DE63E4BD5}"/>
              </a:ext>
            </a:extLst>
          </p:cNvPr>
          <p:cNvSpPr txBox="1">
            <a:spLocks/>
          </p:cNvSpPr>
          <p:nvPr/>
        </p:nvSpPr>
        <p:spPr>
          <a:xfrm>
            <a:off x="2993042" y="5685582"/>
            <a:ext cx="1244963" cy="161583"/>
          </a:xfrm>
          <a:prstGeom prst="rect">
            <a:avLst/>
          </a:prstGeom>
          <a:noFill/>
        </p:spPr>
        <p:txBody>
          <a:bodyPr wrap="square" lIns="0" tIns="0" rIns="0" bIns="0">
            <a:spAutoFit/>
          </a:bodyPr>
          <a:lstStyle>
            <a:lvl1pPr marL="0" indent="0" algn="ctr" defTabSz="914377" rtl="0" eaLnBrk="1" latinLnBrk="0" hangingPunct="1">
              <a:lnSpc>
                <a:spcPct val="100000"/>
              </a:lnSpc>
              <a:spcBef>
                <a:spcPts val="1000"/>
              </a:spcBef>
              <a:buClr>
                <a:schemeClr val="accent3"/>
              </a:buClr>
              <a:buSzPct val="100000"/>
              <a:buFont typeface="Arial" panose="020B0604020202020204" pitchFamily="34" charset="0"/>
              <a:buNone/>
              <a:defRPr sz="1200" b="0" kern="1200">
                <a:solidFill>
                  <a:schemeClr val="tx1"/>
                </a:solidFill>
                <a:latin typeface="Arial Narrow" panose="020B0606020202030204" pitchFamily="34" charset="0"/>
                <a:ea typeface="+mn-ea"/>
                <a:cs typeface="+mn-cs"/>
              </a:defRPr>
            </a:lvl1pPr>
            <a:lvl2pPr marL="347663" indent="-342900" algn="l" defTabSz="914377" rtl="0" eaLnBrk="1" latinLnBrk="0" hangingPunct="1">
              <a:lnSpc>
                <a:spcPct val="100000"/>
              </a:lnSpc>
              <a:spcBef>
                <a:spcPts val="0"/>
              </a:spcBef>
              <a:buClr>
                <a:schemeClr val="accent4"/>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3"/>
              </a:buClr>
              <a:buSzPct val="100000"/>
              <a:buFont typeface="Arial" panose="020B0604020202020204" pitchFamily="34" charset="0"/>
              <a:buNone/>
              <a:defRPr sz="2400" b="1" kern="1200">
                <a:solidFill>
                  <a:schemeClr val="accent4"/>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a:t>NON-EU</a:t>
            </a:r>
            <a:endParaRPr lang="nl-NL" sz="1050">
              <a:solidFill>
                <a:srgbClr val="EF8221"/>
              </a:solidFill>
            </a:endParaRPr>
          </a:p>
        </p:txBody>
      </p:sp>
      <p:graphicFrame>
        <p:nvGraphicFramePr>
          <p:cNvPr id="19" name="Grafiek 18">
            <a:extLst>
              <a:ext uri="{FF2B5EF4-FFF2-40B4-BE49-F238E27FC236}">
                <a16:creationId xmlns:a16="http://schemas.microsoft.com/office/drawing/2014/main" id="{643C5506-D724-EE45-7F5A-4305FA9DE587}"/>
              </a:ext>
            </a:extLst>
          </p:cNvPr>
          <p:cNvGraphicFramePr/>
          <p:nvPr/>
        </p:nvGraphicFramePr>
        <p:xfrm>
          <a:off x="2927648" y="4377427"/>
          <a:ext cx="1246787" cy="1298737"/>
        </p:xfrm>
        <a:graphic>
          <a:graphicData uri="http://schemas.openxmlformats.org/drawingml/2006/chart">
            <c:chart xmlns:c="http://schemas.openxmlformats.org/drawingml/2006/chart" xmlns:r="http://schemas.openxmlformats.org/officeDocument/2006/relationships" r:id="rId7"/>
          </a:graphicData>
        </a:graphic>
      </p:graphicFrame>
      <p:sp>
        <p:nvSpPr>
          <p:cNvPr id="20" name="Tijdelijke aanduiding voor inhoud 2">
            <a:extLst>
              <a:ext uri="{FF2B5EF4-FFF2-40B4-BE49-F238E27FC236}">
                <a16:creationId xmlns:a16="http://schemas.microsoft.com/office/drawing/2014/main" id="{EEAEC22D-3E03-1667-AC77-58A23C328667}"/>
              </a:ext>
            </a:extLst>
          </p:cNvPr>
          <p:cNvSpPr txBox="1">
            <a:spLocks/>
          </p:cNvSpPr>
          <p:nvPr/>
        </p:nvSpPr>
        <p:spPr>
          <a:xfrm>
            <a:off x="3314527" y="4875999"/>
            <a:ext cx="499606" cy="276999"/>
          </a:xfrm>
          <a:prstGeom prst="rect">
            <a:avLst/>
          </a:prstGeom>
          <a:noFill/>
        </p:spPr>
        <p:txBody>
          <a:bodyPr wrap="square" lIns="0" tIns="0" rIns="0" bIns="0">
            <a:spAutoFit/>
          </a:bodyPr>
          <a:lstStyle>
            <a:lvl1pPr marL="0" indent="0" algn="ctr" defTabSz="914377" rtl="0" eaLnBrk="1" latinLnBrk="0" hangingPunct="1">
              <a:lnSpc>
                <a:spcPct val="100000"/>
              </a:lnSpc>
              <a:spcBef>
                <a:spcPts val="1000"/>
              </a:spcBef>
              <a:buClr>
                <a:schemeClr val="accent3"/>
              </a:buClr>
              <a:buSzPct val="100000"/>
              <a:buFont typeface="Arial" panose="020B0604020202020204" pitchFamily="34" charset="0"/>
              <a:buNone/>
              <a:defRPr lang="nl-NL" sz="2400" b="1" kern="1200" dirty="0">
                <a:solidFill>
                  <a:schemeClr val="accent4"/>
                </a:solidFill>
                <a:latin typeface="Arial Narrow" panose="020B0606020202030204" pitchFamily="34" charset="0"/>
                <a:ea typeface="+mj-ea"/>
                <a:cs typeface="+mj-cs"/>
              </a:defRPr>
            </a:lvl1pPr>
            <a:lvl2pPr marL="347663" indent="-342900" algn="l" defTabSz="914377" rtl="0" eaLnBrk="1" latinLnBrk="0" hangingPunct="1">
              <a:lnSpc>
                <a:spcPct val="100000"/>
              </a:lnSpc>
              <a:spcBef>
                <a:spcPts val="0"/>
              </a:spcBef>
              <a:buClr>
                <a:schemeClr val="accent4"/>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3"/>
              </a:buClr>
              <a:buSzPct val="100000"/>
              <a:buFont typeface="Arial" panose="020B0604020202020204" pitchFamily="34" charset="0"/>
              <a:buNone/>
              <a:defRPr sz="2400" b="1" kern="1200">
                <a:solidFill>
                  <a:schemeClr val="accent4"/>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dirty="0">
                <a:solidFill>
                  <a:srgbClr val="00B050"/>
                </a:solidFill>
              </a:rPr>
              <a:t>13%</a:t>
            </a:r>
          </a:p>
        </p:txBody>
      </p:sp>
      <p:sp>
        <p:nvSpPr>
          <p:cNvPr id="21" name="Tijdelijke aanduiding voor inhoud 81">
            <a:extLst>
              <a:ext uri="{FF2B5EF4-FFF2-40B4-BE49-F238E27FC236}">
                <a16:creationId xmlns:a16="http://schemas.microsoft.com/office/drawing/2014/main" id="{B0D7528C-5798-789B-5873-886D181DF880}"/>
              </a:ext>
            </a:extLst>
          </p:cNvPr>
          <p:cNvSpPr txBox="1">
            <a:spLocks/>
          </p:cNvSpPr>
          <p:nvPr/>
        </p:nvSpPr>
        <p:spPr>
          <a:xfrm>
            <a:off x="5052384" y="4052624"/>
            <a:ext cx="4355984" cy="276999"/>
          </a:xfrm>
          <a:prstGeom prst="rect">
            <a:avLst/>
          </a:prstGeom>
          <a:noFill/>
        </p:spPr>
        <p:txBody>
          <a:bodyPr vert="horz" wrap="square" lIns="0" tIns="0" rIns="0" bIns="0" rtlCol="0">
            <a:spAutoFit/>
          </a:bodyPr>
          <a:lstStyle>
            <a:lvl1pPr marL="0" indent="0" algn="l" defTabSz="914377" rtl="0" eaLnBrk="1" latinLnBrk="0" hangingPunct="1">
              <a:lnSpc>
                <a:spcPct val="100000"/>
              </a:lnSpc>
              <a:spcBef>
                <a:spcPts val="1000"/>
              </a:spcBef>
              <a:buClr>
                <a:schemeClr val="tx2"/>
              </a:buClr>
              <a:buSzPct val="100000"/>
              <a:buFont typeface="Wingdings" panose="05000000000000000000" pitchFamily="2" charset="2"/>
              <a:buNone/>
              <a:defRPr sz="2400" b="0" kern="1200">
                <a:solidFill>
                  <a:schemeClr val="tx1"/>
                </a:solidFill>
                <a:latin typeface="Arial Narrow" panose="020B0606020202030204" pitchFamily="34" charset="0"/>
                <a:ea typeface="+mn-ea"/>
                <a:cs typeface="+mn-cs"/>
              </a:defRPr>
            </a:lvl1pPr>
            <a:lvl2pPr marL="347663" indent="-342900" algn="l" defTabSz="914377" rtl="0" eaLnBrk="1" latinLnBrk="0" hangingPunct="1">
              <a:lnSpc>
                <a:spcPct val="100000"/>
              </a:lnSpc>
              <a:spcBef>
                <a:spcPts val="0"/>
              </a:spcBef>
              <a:buClr>
                <a:schemeClr val="accent1"/>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1"/>
              </a:buClr>
              <a:buSzPct val="100000"/>
              <a:buFont typeface="Arial" panose="020B0604020202020204" pitchFamily="34" charset="0"/>
              <a:buNone/>
              <a:defRPr sz="2400" b="1" kern="1200">
                <a:solidFill>
                  <a:schemeClr val="accent1"/>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1"/>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1"/>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buFont typeface="Arial" panose="020B0604020202020204" pitchFamily="34" charset="0"/>
              <a:buNone/>
            </a:pPr>
            <a:r>
              <a:rPr lang="en-US" sz="1800" b="1" dirty="0">
                <a:solidFill>
                  <a:srgbClr val="00B050"/>
                </a:solidFill>
                <a:ea typeface="+mj-ea"/>
                <a:cs typeface="+mj-cs"/>
              </a:rPr>
              <a:t>SCIENTIFIC STAFF</a:t>
            </a:r>
            <a:endParaRPr lang="nl-NL" sz="1800" b="1" dirty="0">
              <a:solidFill>
                <a:srgbClr val="00B050"/>
              </a:solidFill>
              <a:ea typeface="+mj-ea"/>
              <a:cs typeface="+mj-cs"/>
            </a:endParaRPr>
          </a:p>
        </p:txBody>
      </p:sp>
      <p:sp>
        <p:nvSpPr>
          <p:cNvPr id="22" name="Tijdelijke aanduiding voor inhoud 2">
            <a:extLst>
              <a:ext uri="{FF2B5EF4-FFF2-40B4-BE49-F238E27FC236}">
                <a16:creationId xmlns:a16="http://schemas.microsoft.com/office/drawing/2014/main" id="{42FD895A-FA09-91F2-B206-9C291F799D70}"/>
              </a:ext>
            </a:extLst>
          </p:cNvPr>
          <p:cNvSpPr txBox="1">
            <a:spLocks/>
          </p:cNvSpPr>
          <p:nvPr/>
        </p:nvSpPr>
        <p:spPr>
          <a:xfrm>
            <a:off x="5955763" y="5715689"/>
            <a:ext cx="1244963" cy="161583"/>
          </a:xfrm>
          <a:prstGeom prst="rect">
            <a:avLst/>
          </a:prstGeom>
          <a:noFill/>
        </p:spPr>
        <p:txBody>
          <a:bodyPr wrap="square" lIns="0" tIns="0" rIns="0" bIns="0">
            <a:spAutoFit/>
          </a:bodyPr>
          <a:lstStyle>
            <a:lvl1pPr marL="0" indent="0" algn="ctr" defTabSz="914377" rtl="0" eaLnBrk="1" latinLnBrk="0" hangingPunct="1">
              <a:lnSpc>
                <a:spcPct val="100000"/>
              </a:lnSpc>
              <a:spcBef>
                <a:spcPts val="1000"/>
              </a:spcBef>
              <a:buClr>
                <a:schemeClr val="accent3"/>
              </a:buClr>
              <a:buSzPct val="100000"/>
              <a:buFont typeface="Arial" panose="020B0604020202020204" pitchFamily="34" charset="0"/>
              <a:buNone/>
              <a:defRPr sz="1200" b="0" kern="1200">
                <a:solidFill>
                  <a:schemeClr val="tx1"/>
                </a:solidFill>
                <a:latin typeface="Arial Narrow" panose="020B0606020202030204" pitchFamily="34" charset="0"/>
                <a:ea typeface="+mn-ea"/>
                <a:cs typeface="+mn-cs"/>
              </a:defRPr>
            </a:lvl1pPr>
            <a:lvl2pPr marL="347663" indent="-342900" algn="l" defTabSz="914377" rtl="0" eaLnBrk="1" latinLnBrk="0" hangingPunct="1">
              <a:lnSpc>
                <a:spcPct val="100000"/>
              </a:lnSpc>
              <a:spcBef>
                <a:spcPts val="0"/>
              </a:spcBef>
              <a:buClr>
                <a:schemeClr val="accent4"/>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3"/>
              </a:buClr>
              <a:buSzPct val="100000"/>
              <a:buFont typeface="Arial" panose="020B0604020202020204" pitchFamily="34" charset="0"/>
              <a:buNone/>
              <a:defRPr sz="2400" b="1" kern="1200">
                <a:solidFill>
                  <a:schemeClr val="accent4"/>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a:t>DUTCH</a:t>
            </a:r>
            <a:endParaRPr lang="nl-NL" sz="1050">
              <a:solidFill>
                <a:srgbClr val="EF8221"/>
              </a:solidFill>
            </a:endParaRPr>
          </a:p>
        </p:txBody>
      </p:sp>
      <p:graphicFrame>
        <p:nvGraphicFramePr>
          <p:cNvPr id="23" name="Grafiek 22">
            <a:extLst>
              <a:ext uri="{FF2B5EF4-FFF2-40B4-BE49-F238E27FC236}">
                <a16:creationId xmlns:a16="http://schemas.microsoft.com/office/drawing/2014/main" id="{8FBD61CB-B28A-4F6A-D744-15C7E8AEB33C}"/>
              </a:ext>
            </a:extLst>
          </p:cNvPr>
          <p:cNvGraphicFramePr/>
          <p:nvPr/>
        </p:nvGraphicFramePr>
        <p:xfrm>
          <a:off x="4803635" y="4386748"/>
          <a:ext cx="1246787" cy="1298737"/>
        </p:xfrm>
        <a:graphic>
          <a:graphicData uri="http://schemas.openxmlformats.org/drawingml/2006/chart">
            <c:chart xmlns:c="http://schemas.openxmlformats.org/drawingml/2006/chart" xmlns:r="http://schemas.openxmlformats.org/officeDocument/2006/relationships" r:id="rId8"/>
          </a:graphicData>
        </a:graphic>
      </p:graphicFrame>
      <p:sp>
        <p:nvSpPr>
          <p:cNvPr id="24" name="Tijdelijke aanduiding voor inhoud 2">
            <a:extLst>
              <a:ext uri="{FF2B5EF4-FFF2-40B4-BE49-F238E27FC236}">
                <a16:creationId xmlns:a16="http://schemas.microsoft.com/office/drawing/2014/main" id="{FE10A110-B4FF-F914-3D01-9617AF092859}"/>
              </a:ext>
            </a:extLst>
          </p:cNvPr>
          <p:cNvSpPr txBox="1">
            <a:spLocks/>
          </p:cNvSpPr>
          <p:nvPr/>
        </p:nvSpPr>
        <p:spPr>
          <a:xfrm>
            <a:off x="5190514" y="4885320"/>
            <a:ext cx="499606" cy="276999"/>
          </a:xfrm>
          <a:prstGeom prst="rect">
            <a:avLst/>
          </a:prstGeom>
          <a:noFill/>
        </p:spPr>
        <p:txBody>
          <a:bodyPr wrap="square" lIns="0" tIns="0" rIns="0" bIns="0">
            <a:spAutoFit/>
          </a:bodyPr>
          <a:lstStyle>
            <a:lvl1pPr marL="0" indent="0" algn="ctr" defTabSz="914377" rtl="0" eaLnBrk="1" latinLnBrk="0" hangingPunct="1">
              <a:lnSpc>
                <a:spcPct val="100000"/>
              </a:lnSpc>
              <a:spcBef>
                <a:spcPts val="1000"/>
              </a:spcBef>
              <a:buClr>
                <a:schemeClr val="accent3"/>
              </a:buClr>
              <a:buSzPct val="100000"/>
              <a:buFont typeface="Arial" panose="020B0604020202020204" pitchFamily="34" charset="0"/>
              <a:buNone/>
              <a:defRPr lang="nl-NL" sz="2400" b="1" kern="1200" dirty="0">
                <a:solidFill>
                  <a:schemeClr val="accent4"/>
                </a:solidFill>
                <a:latin typeface="Arial Narrow" panose="020B0606020202030204" pitchFamily="34" charset="0"/>
                <a:ea typeface="+mj-ea"/>
                <a:cs typeface="+mj-cs"/>
              </a:defRPr>
            </a:lvl1pPr>
            <a:lvl2pPr marL="347663" indent="-342900" algn="l" defTabSz="914377" rtl="0" eaLnBrk="1" latinLnBrk="0" hangingPunct="1">
              <a:lnSpc>
                <a:spcPct val="100000"/>
              </a:lnSpc>
              <a:spcBef>
                <a:spcPts val="0"/>
              </a:spcBef>
              <a:buClr>
                <a:schemeClr val="accent4"/>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3"/>
              </a:buClr>
              <a:buSzPct val="100000"/>
              <a:buFont typeface="Arial" panose="020B0604020202020204" pitchFamily="34" charset="0"/>
              <a:buNone/>
              <a:defRPr sz="2400" b="1" kern="1200">
                <a:solidFill>
                  <a:schemeClr val="accent4"/>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dirty="0">
                <a:solidFill>
                  <a:srgbClr val="00B050"/>
                </a:solidFill>
              </a:rPr>
              <a:t>22%</a:t>
            </a:r>
          </a:p>
        </p:txBody>
      </p:sp>
      <p:sp>
        <p:nvSpPr>
          <p:cNvPr id="25" name="Tijdelijke aanduiding voor inhoud 2">
            <a:extLst>
              <a:ext uri="{FF2B5EF4-FFF2-40B4-BE49-F238E27FC236}">
                <a16:creationId xmlns:a16="http://schemas.microsoft.com/office/drawing/2014/main" id="{9E13DF64-DEF7-36B2-0670-A44E123BC760}"/>
              </a:ext>
            </a:extLst>
          </p:cNvPr>
          <p:cNvSpPr txBox="1">
            <a:spLocks/>
          </p:cNvSpPr>
          <p:nvPr/>
        </p:nvSpPr>
        <p:spPr>
          <a:xfrm>
            <a:off x="4779029" y="5696615"/>
            <a:ext cx="1244963" cy="161583"/>
          </a:xfrm>
          <a:prstGeom prst="rect">
            <a:avLst/>
          </a:prstGeom>
          <a:noFill/>
        </p:spPr>
        <p:txBody>
          <a:bodyPr wrap="square" lIns="0" tIns="0" rIns="0" bIns="0">
            <a:spAutoFit/>
          </a:bodyPr>
          <a:lstStyle>
            <a:lvl1pPr marL="0" indent="0" algn="ctr" defTabSz="914377" rtl="0" eaLnBrk="1" latinLnBrk="0" hangingPunct="1">
              <a:lnSpc>
                <a:spcPct val="100000"/>
              </a:lnSpc>
              <a:spcBef>
                <a:spcPts val="1000"/>
              </a:spcBef>
              <a:buClr>
                <a:schemeClr val="accent3"/>
              </a:buClr>
              <a:buSzPct val="100000"/>
              <a:buFont typeface="Arial" panose="020B0604020202020204" pitchFamily="34" charset="0"/>
              <a:buNone/>
              <a:defRPr sz="1200" b="0" kern="1200">
                <a:solidFill>
                  <a:schemeClr val="tx1"/>
                </a:solidFill>
                <a:latin typeface="Arial Narrow" panose="020B0606020202030204" pitchFamily="34" charset="0"/>
                <a:ea typeface="+mn-ea"/>
                <a:cs typeface="+mn-cs"/>
              </a:defRPr>
            </a:lvl1pPr>
            <a:lvl2pPr marL="347663" indent="-342900" algn="l" defTabSz="914377" rtl="0" eaLnBrk="1" latinLnBrk="0" hangingPunct="1">
              <a:lnSpc>
                <a:spcPct val="100000"/>
              </a:lnSpc>
              <a:spcBef>
                <a:spcPts val="0"/>
              </a:spcBef>
              <a:buClr>
                <a:schemeClr val="accent4"/>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3"/>
              </a:buClr>
              <a:buSzPct val="100000"/>
              <a:buFont typeface="Arial" panose="020B0604020202020204" pitchFamily="34" charset="0"/>
              <a:buNone/>
              <a:defRPr sz="2400" b="1" kern="1200">
                <a:solidFill>
                  <a:schemeClr val="accent4"/>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a:t>EU</a:t>
            </a:r>
            <a:endParaRPr lang="nl-NL" sz="1050">
              <a:solidFill>
                <a:srgbClr val="EF8221"/>
              </a:solidFill>
            </a:endParaRPr>
          </a:p>
        </p:txBody>
      </p:sp>
      <p:graphicFrame>
        <p:nvGraphicFramePr>
          <p:cNvPr id="26" name="Grafiek 25">
            <a:extLst>
              <a:ext uri="{FF2B5EF4-FFF2-40B4-BE49-F238E27FC236}">
                <a16:creationId xmlns:a16="http://schemas.microsoft.com/office/drawing/2014/main" id="{6FF69615-6952-9C15-046D-C23668789414}"/>
              </a:ext>
            </a:extLst>
          </p:cNvPr>
          <p:cNvGraphicFramePr/>
          <p:nvPr/>
        </p:nvGraphicFramePr>
        <p:xfrm>
          <a:off x="5965213" y="4388452"/>
          <a:ext cx="1246787" cy="1298737"/>
        </p:xfrm>
        <a:graphic>
          <a:graphicData uri="http://schemas.openxmlformats.org/drawingml/2006/chart">
            <c:chart xmlns:c="http://schemas.openxmlformats.org/drawingml/2006/chart" xmlns:r="http://schemas.openxmlformats.org/officeDocument/2006/relationships" r:id="rId9"/>
          </a:graphicData>
        </a:graphic>
      </p:graphicFrame>
      <p:sp>
        <p:nvSpPr>
          <p:cNvPr id="27" name="Tijdelijke aanduiding voor inhoud 2">
            <a:extLst>
              <a:ext uri="{FF2B5EF4-FFF2-40B4-BE49-F238E27FC236}">
                <a16:creationId xmlns:a16="http://schemas.microsoft.com/office/drawing/2014/main" id="{53E4B348-2EBA-1C7B-C7FF-EFE1FB5093BF}"/>
              </a:ext>
            </a:extLst>
          </p:cNvPr>
          <p:cNvSpPr txBox="1">
            <a:spLocks/>
          </p:cNvSpPr>
          <p:nvPr/>
        </p:nvSpPr>
        <p:spPr>
          <a:xfrm>
            <a:off x="6352094" y="4885320"/>
            <a:ext cx="499606" cy="276999"/>
          </a:xfrm>
          <a:prstGeom prst="rect">
            <a:avLst/>
          </a:prstGeom>
          <a:noFill/>
        </p:spPr>
        <p:txBody>
          <a:bodyPr wrap="square" lIns="0" tIns="0" rIns="0" bIns="0">
            <a:spAutoFit/>
          </a:bodyPr>
          <a:lstStyle>
            <a:lvl1pPr marL="0" indent="0" algn="ctr" defTabSz="914377" rtl="0" eaLnBrk="1" latinLnBrk="0" hangingPunct="1">
              <a:lnSpc>
                <a:spcPct val="100000"/>
              </a:lnSpc>
              <a:spcBef>
                <a:spcPts val="1000"/>
              </a:spcBef>
              <a:buClr>
                <a:schemeClr val="accent3"/>
              </a:buClr>
              <a:buSzPct val="100000"/>
              <a:buFont typeface="Arial" panose="020B0604020202020204" pitchFamily="34" charset="0"/>
              <a:buNone/>
              <a:defRPr lang="nl-NL" sz="2400" b="1" kern="1200" dirty="0">
                <a:solidFill>
                  <a:schemeClr val="accent4"/>
                </a:solidFill>
                <a:latin typeface="Arial Narrow" panose="020B0606020202030204" pitchFamily="34" charset="0"/>
                <a:ea typeface="+mj-ea"/>
                <a:cs typeface="+mj-cs"/>
              </a:defRPr>
            </a:lvl1pPr>
            <a:lvl2pPr marL="347663" indent="-342900" algn="l" defTabSz="914377" rtl="0" eaLnBrk="1" latinLnBrk="0" hangingPunct="1">
              <a:lnSpc>
                <a:spcPct val="100000"/>
              </a:lnSpc>
              <a:spcBef>
                <a:spcPts val="0"/>
              </a:spcBef>
              <a:buClr>
                <a:schemeClr val="accent4"/>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3"/>
              </a:buClr>
              <a:buSzPct val="100000"/>
              <a:buFont typeface="Arial" panose="020B0604020202020204" pitchFamily="34" charset="0"/>
              <a:buNone/>
              <a:defRPr sz="2400" b="1" kern="1200">
                <a:solidFill>
                  <a:schemeClr val="accent4"/>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dirty="0">
                <a:solidFill>
                  <a:srgbClr val="00B050"/>
                </a:solidFill>
              </a:rPr>
              <a:t>34%</a:t>
            </a:r>
          </a:p>
        </p:txBody>
      </p:sp>
      <p:sp>
        <p:nvSpPr>
          <p:cNvPr id="28" name="Tijdelijke aanduiding voor inhoud 2">
            <a:extLst>
              <a:ext uri="{FF2B5EF4-FFF2-40B4-BE49-F238E27FC236}">
                <a16:creationId xmlns:a16="http://schemas.microsoft.com/office/drawing/2014/main" id="{0F94F6D3-40A2-65A2-7B4C-0EA32DB311F1}"/>
              </a:ext>
            </a:extLst>
          </p:cNvPr>
          <p:cNvSpPr txBox="1">
            <a:spLocks/>
          </p:cNvSpPr>
          <p:nvPr/>
        </p:nvSpPr>
        <p:spPr>
          <a:xfrm>
            <a:off x="7179899" y="5677843"/>
            <a:ext cx="1244963" cy="161583"/>
          </a:xfrm>
          <a:prstGeom prst="rect">
            <a:avLst/>
          </a:prstGeom>
          <a:noFill/>
        </p:spPr>
        <p:txBody>
          <a:bodyPr wrap="square" lIns="0" tIns="0" rIns="0" bIns="0">
            <a:spAutoFit/>
          </a:bodyPr>
          <a:lstStyle>
            <a:lvl1pPr marL="0" indent="0" algn="ctr" defTabSz="914377" rtl="0" eaLnBrk="1" latinLnBrk="0" hangingPunct="1">
              <a:lnSpc>
                <a:spcPct val="100000"/>
              </a:lnSpc>
              <a:spcBef>
                <a:spcPts val="1000"/>
              </a:spcBef>
              <a:buClr>
                <a:schemeClr val="accent3"/>
              </a:buClr>
              <a:buSzPct val="100000"/>
              <a:buFont typeface="Arial" panose="020B0604020202020204" pitchFamily="34" charset="0"/>
              <a:buNone/>
              <a:defRPr sz="1200" b="0" kern="1200">
                <a:solidFill>
                  <a:schemeClr val="tx1"/>
                </a:solidFill>
                <a:latin typeface="Arial Narrow" panose="020B0606020202030204" pitchFamily="34" charset="0"/>
                <a:ea typeface="+mn-ea"/>
                <a:cs typeface="+mn-cs"/>
              </a:defRPr>
            </a:lvl1pPr>
            <a:lvl2pPr marL="347663" indent="-342900" algn="l" defTabSz="914377" rtl="0" eaLnBrk="1" latinLnBrk="0" hangingPunct="1">
              <a:lnSpc>
                <a:spcPct val="100000"/>
              </a:lnSpc>
              <a:spcBef>
                <a:spcPts val="0"/>
              </a:spcBef>
              <a:buClr>
                <a:schemeClr val="accent4"/>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3"/>
              </a:buClr>
              <a:buSzPct val="100000"/>
              <a:buFont typeface="Arial" panose="020B0604020202020204" pitchFamily="34" charset="0"/>
              <a:buNone/>
              <a:defRPr sz="2400" b="1" kern="1200">
                <a:solidFill>
                  <a:schemeClr val="accent4"/>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a:t>NON-EU</a:t>
            </a:r>
            <a:endParaRPr lang="nl-NL" sz="1050">
              <a:solidFill>
                <a:srgbClr val="EF8221"/>
              </a:solidFill>
            </a:endParaRPr>
          </a:p>
        </p:txBody>
      </p:sp>
      <p:graphicFrame>
        <p:nvGraphicFramePr>
          <p:cNvPr id="29" name="Grafiek 28">
            <a:extLst>
              <a:ext uri="{FF2B5EF4-FFF2-40B4-BE49-F238E27FC236}">
                <a16:creationId xmlns:a16="http://schemas.microsoft.com/office/drawing/2014/main" id="{CD530054-3123-E06A-7044-9404F4B160A9}"/>
              </a:ext>
            </a:extLst>
          </p:cNvPr>
          <p:cNvGraphicFramePr/>
          <p:nvPr/>
        </p:nvGraphicFramePr>
        <p:xfrm>
          <a:off x="7107891" y="4369688"/>
          <a:ext cx="1246787" cy="1298737"/>
        </p:xfrm>
        <a:graphic>
          <a:graphicData uri="http://schemas.openxmlformats.org/drawingml/2006/chart">
            <c:chart xmlns:c="http://schemas.openxmlformats.org/drawingml/2006/chart" xmlns:r="http://schemas.openxmlformats.org/officeDocument/2006/relationships" r:id="rId10"/>
          </a:graphicData>
        </a:graphic>
      </p:graphicFrame>
      <p:sp>
        <p:nvSpPr>
          <p:cNvPr id="30" name="Tijdelijke aanduiding voor inhoud 2">
            <a:extLst>
              <a:ext uri="{FF2B5EF4-FFF2-40B4-BE49-F238E27FC236}">
                <a16:creationId xmlns:a16="http://schemas.microsoft.com/office/drawing/2014/main" id="{329FA888-F777-73F0-C836-EAD1D6CA9827}"/>
              </a:ext>
            </a:extLst>
          </p:cNvPr>
          <p:cNvSpPr txBox="1">
            <a:spLocks/>
          </p:cNvSpPr>
          <p:nvPr/>
        </p:nvSpPr>
        <p:spPr>
          <a:xfrm>
            <a:off x="7494770" y="4868261"/>
            <a:ext cx="499606" cy="276999"/>
          </a:xfrm>
          <a:prstGeom prst="rect">
            <a:avLst/>
          </a:prstGeom>
          <a:noFill/>
        </p:spPr>
        <p:txBody>
          <a:bodyPr wrap="square" lIns="0" tIns="0" rIns="0" bIns="0">
            <a:spAutoFit/>
          </a:bodyPr>
          <a:lstStyle>
            <a:lvl1pPr marL="0" indent="0" algn="ctr" defTabSz="914377" rtl="0" eaLnBrk="1" latinLnBrk="0" hangingPunct="1">
              <a:lnSpc>
                <a:spcPct val="100000"/>
              </a:lnSpc>
              <a:spcBef>
                <a:spcPts val="1000"/>
              </a:spcBef>
              <a:buClr>
                <a:schemeClr val="accent3"/>
              </a:buClr>
              <a:buSzPct val="100000"/>
              <a:buFont typeface="Arial" panose="020B0604020202020204" pitchFamily="34" charset="0"/>
              <a:buNone/>
              <a:defRPr lang="nl-NL" sz="2400" b="1" kern="1200" dirty="0">
                <a:solidFill>
                  <a:schemeClr val="accent4"/>
                </a:solidFill>
                <a:latin typeface="Arial Narrow" panose="020B0606020202030204" pitchFamily="34" charset="0"/>
                <a:ea typeface="+mj-ea"/>
                <a:cs typeface="+mj-cs"/>
              </a:defRPr>
            </a:lvl1pPr>
            <a:lvl2pPr marL="347663" indent="-342900" algn="l" defTabSz="914377" rtl="0" eaLnBrk="1" latinLnBrk="0" hangingPunct="1">
              <a:lnSpc>
                <a:spcPct val="100000"/>
              </a:lnSpc>
              <a:spcBef>
                <a:spcPts val="0"/>
              </a:spcBef>
              <a:buClr>
                <a:schemeClr val="accent4"/>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3"/>
              </a:buClr>
              <a:buSzPct val="100000"/>
              <a:buFont typeface="Arial" panose="020B0604020202020204" pitchFamily="34" charset="0"/>
              <a:buNone/>
              <a:defRPr sz="2400" b="1" kern="1200">
                <a:solidFill>
                  <a:schemeClr val="accent4"/>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4"/>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dirty="0">
                <a:solidFill>
                  <a:srgbClr val="00B050"/>
                </a:solidFill>
              </a:rPr>
              <a:t>44%</a:t>
            </a:r>
          </a:p>
        </p:txBody>
      </p:sp>
      <p:pic>
        <p:nvPicPr>
          <p:cNvPr id="31" name="Afbeelding 30" descr="Afbeelding met logo&#10;&#10;Automatisch gegenereerde beschrijving">
            <a:extLst>
              <a:ext uri="{FF2B5EF4-FFF2-40B4-BE49-F238E27FC236}">
                <a16:creationId xmlns:a16="http://schemas.microsoft.com/office/drawing/2014/main" id="{9A232842-2099-7449-C47F-E3E3D44B4DA8}"/>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rot="16200000">
            <a:off x="9008710" y="-1204366"/>
            <a:ext cx="2001008" cy="4365571"/>
          </a:xfrm>
          <a:prstGeom prst="rect">
            <a:avLst/>
          </a:prstGeom>
        </p:spPr>
      </p:pic>
      <p:sp>
        <p:nvSpPr>
          <p:cNvPr id="32" name="Title 3">
            <a:extLst>
              <a:ext uri="{FF2B5EF4-FFF2-40B4-BE49-F238E27FC236}">
                <a16:creationId xmlns:a16="http://schemas.microsoft.com/office/drawing/2014/main" id="{37C369D9-5F54-8190-8BF5-55CFB147C1C4}"/>
              </a:ext>
            </a:extLst>
          </p:cNvPr>
          <p:cNvSpPr txBox="1">
            <a:spLocks/>
          </p:cNvSpPr>
          <p:nvPr/>
        </p:nvSpPr>
        <p:spPr>
          <a:xfrm>
            <a:off x="756001" y="755999"/>
            <a:ext cx="4572000" cy="972000"/>
          </a:xfrm>
          <a:prstGeom prst="rect">
            <a:avLst/>
          </a:prstGeom>
        </p:spPr>
        <p:txBody>
          <a:bodyPr vert="horz" lIns="0" tIns="0" rIns="0" bIns="0" rtlCol="0" anchor="t">
            <a:noAutofit/>
          </a:bodyPr>
          <a:lstStyle>
            <a:lvl1pPr algn="l" defTabSz="914400" rtl="0" eaLnBrk="1" latinLnBrk="0" hangingPunct="1">
              <a:lnSpc>
                <a:spcPts val="3900"/>
              </a:lnSpc>
              <a:spcBef>
                <a:spcPct val="0"/>
              </a:spcBef>
              <a:buNone/>
              <a:defRPr sz="3600" b="1" kern="1200" cap="all" spc="0" baseline="0">
                <a:solidFill>
                  <a:schemeClr val="tx1"/>
                </a:solidFill>
                <a:latin typeface="+mj-lt"/>
                <a:ea typeface="+mj-ea"/>
                <a:cs typeface="+mj-cs"/>
              </a:defRPr>
            </a:lvl1pPr>
          </a:lstStyle>
          <a:p>
            <a:pPr marL="0" marR="0" lvl="0" indent="0" algn="l" defTabSz="914400" rtl="0" eaLnBrk="1" fontAlgn="auto" latinLnBrk="0" hangingPunct="1">
              <a:lnSpc>
                <a:spcPts val="3900"/>
              </a:lnSpc>
              <a:spcBef>
                <a:spcPct val="0"/>
              </a:spcBef>
              <a:spcAft>
                <a:spcPts val="0"/>
              </a:spcAft>
              <a:buClrTx/>
              <a:buSzTx/>
              <a:buFontTx/>
              <a:buNone/>
              <a:tabLst/>
              <a:defRPr/>
            </a:pPr>
            <a:r>
              <a:rPr kumimoji="0" lang="en-US" sz="3600" b="1" i="0" u="none" strike="noStrike" kern="1200" cap="all" spc="0" normalizeH="0" baseline="0" noProof="0" dirty="0">
                <a:ln>
                  <a:noFill/>
                </a:ln>
                <a:effectLst/>
                <a:uLnTx/>
                <a:uFillTx/>
                <a:latin typeface="Arial Narrow"/>
                <a:ea typeface="+mj-ea"/>
                <a:cs typeface="+mj-cs"/>
              </a:rPr>
              <a:t>Facts and figures ITC </a:t>
            </a:r>
            <a:endParaRPr kumimoji="0" lang="en-US" sz="3600" b="1" i="0" u="none" strike="noStrike" kern="1200" cap="all" spc="0" normalizeH="0" baseline="0" noProof="0" dirty="0">
              <a:ln>
                <a:noFill/>
              </a:ln>
              <a:solidFill>
                <a:srgbClr val="00B050"/>
              </a:solidFill>
              <a:effectLst/>
              <a:uLnTx/>
              <a:uFillTx/>
              <a:latin typeface="Arial Narrow"/>
              <a:ea typeface="+mj-ea"/>
              <a:cs typeface="+mj-cs"/>
            </a:endParaRPr>
          </a:p>
        </p:txBody>
      </p:sp>
    </p:spTree>
    <p:extLst>
      <p:ext uri="{BB962C8B-B14F-4D97-AF65-F5344CB8AC3E}">
        <p14:creationId xmlns:p14="http://schemas.microsoft.com/office/powerpoint/2010/main" val="126690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1500"/>
                            </p:stCondLst>
                            <p:childTnLst>
                              <p:par>
                                <p:cTn id="29" presetID="21" presetClass="entr" presetSubtype="1"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1" presetClass="entr" presetSubtype="1"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heel(1)">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3000"/>
                            </p:stCondLst>
                            <p:childTnLst>
                              <p:par>
                                <p:cTn id="53" presetID="21" presetClass="entr" presetSubtype="1"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heel(1)">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par>
                          <p:cTn id="62" fill="hold">
                            <p:stCondLst>
                              <p:cond delay="3500"/>
                            </p:stCondLst>
                            <p:childTnLst>
                              <p:par>
                                <p:cTn id="63" presetID="21"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heel(1)">
                                      <p:cBhvr>
                                        <p:cTn id="65" dur="500"/>
                                        <p:tgtEl>
                                          <p:spTgt spid="2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Graphic spid="13" grpId="0">
        <p:bldAsOne/>
      </p:bldGraphic>
      <p:bldP spid="14" grpId="0"/>
      <p:bldP spid="15" grpId="0"/>
      <p:bldGraphic spid="16" grpId="0">
        <p:bldAsOne/>
      </p:bldGraphic>
      <p:bldP spid="17" grpId="0"/>
      <p:bldP spid="18" grpId="0"/>
      <p:bldGraphic spid="19" grpId="0">
        <p:bldAsOne/>
      </p:bldGraphic>
      <p:bldP spid="20" grpId="0"/>
      <p:bldP spid="21" grpId="0"/>
      <p:bldP spid="22" grpId="0"/>
      <p:bldGraphic spid="23" grpId="0">
        <p:bldAsOne/>
      </p:bldGraphic>
      <p:bldP spid="24" grpId="0"/>
      <p:bldP spid="25" grpId="0"/>
      <p:bldGraphic spid="26" grpId="0">
        <p:bldAsOne/>
      </p:bldGraphic>
      <p:bldP spid="27" grpId="0"/>
      <p:bldP spid="28" grpId="0"/>
      <p:bldGraphic spid="29" grpId="0">
        <p:bldAsOne/>
      </p:bldGraphic>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E4E996-1500-400C-BBD8-8E7EED0F8E09}"/>
              </a:ext>
            </a:extLst>
          </p:cNvPr>
          <p:cNvSpPr>
            <a:spLocks noGrp="1"/>
          </p:cNvSpPr>
          <p:nvPr>
            <p:ph type="ctrTitle"/>
          </p:nvPr>
        </p:nvSpPr>
        <p:spPr>
          <a:xfrm>
            <a:off x="755999" y="755999"/>
            <a:ext cx="7323971" cy="972000"/>
          </a:xfrm>
        </p:spPr>
        <p:txBody>
          <a:bodyPr/>
          <a:lstStyle/>
          <a:p>
            <a:r>
              <a:rPr lang="en-US" dirty="0"/>
              <a:t>Faculty</a:t>
            </a:r>
          </a:p>
        </p:txBody>
      </p:sp>
      <p:sp>
        <p:nvSpPr>
          <p:cNvPr id="11" name="Tijdelijke aanduiding voor tekst 10">
            <a:extLst>
              <a:ext uri="{FF2B5EF4-FFF2-40B4-BE49-F238E27FC236}">
                <a16:creationId xmlns:a16="http://schemas.microsoft.com/office/drawing/2014/main" id="{E5AC995B-CF0D-43D0-8B4D-C85D1B98A0ED}"/>
              </a:ext>
            </a:extLst>
          </p:cNvPr>
          <p:cNvSpPr>
            <a:spLocks noGrp="1"/>
          </p:cNvSpPr>
          <p:nvPr>
            <p:ph type="body" sz="quarter" idx="15"/>
          </p:nvPr>
        </p:nvSpPr>
        <p:spPr/>
        <p:txBody>
          <a:bodyPr/>
          <a:lstStyle/>
          <a:p>
            <a:endParaRPr lang="en-US" dirty="0"/>
          </a:p>
        </p:txBody>
      </p:sp>
      <p:sp>
        <p:nvSpPr>
          <p:cNvPr id="13" name="Text Placeholder 12">
            <a:extLst>
              <a:ext uri="{FF2B5EF4-FFF2-40B4-BE49-F238E27FC236}">
                <a16:creationId xmlns:a16="http://schemas.microsoft.com/office/drawing/2014/main" id="{B1B5431B-91EF-4BC6-AED8-9AD512C79DB6}"/>
              </a:ext>
            </a:extLst>
          </p:cNvPr>
          <p:cNvSpPr>
            <a:spLocks noGrp="1"/>
          </p:cNvSpPr>
          <p:nvPr>
            <p:ph type="body" sz="quarter" idx="16"/>
          </p:nvPr>
        </p:nvSpPr>
        <p:spPr>
          <a:xfrm>
            <a:off x="5274194" y="199538"/>
            <a:ext cx="6917806" cy="6658461"/>
          </a:xfrm>
          <a:solidFill>
            <a:schemeClr val="bg1"/>
          </a:solidFill>
        </p:spPr>
        <p:txBody>
          <a:bodyPr/>
          <a:lstStyle/>
          <a:p>
            <a:pPr marL="0" marR="0">
              <a:lnSpc>
                <a:spcPct val="107000"/>
              </a:lnSpc>
              <a:spcBef>
                <a:spcPts val="1875"/>
              </a:spcBef>
              <a:spcAft>
                <a:spcPts val="0"/>
              </a:spcAft>
            </a:pPr>
            <a:r>
              <a:rPr lang="en-GB" sz="2000" b="1"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Faculty Board, incl. Dean</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1875"/>
              </a:spcBef>
              <a:spcAft>
                <a:spcPts val="0"/>
              </a:spcAft>
              <a:tabLst>
                <a:tab pos="586740" algn="l"/>
              </a:tabLst>
            </a:pPr>
            <a:r>
              <a:rPr lang="en-GB" sz="1800"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800" b="1"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Scientific Departments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GB" sz="1800"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Earth Observation Sciences (ITC-EOS)</a:t>
            </a:r>
            <a:endParaRPr lang="en-GB" sz="1800" kern="100" dirty="0">
              <a:solidFill>
                <a:srgbClr val="1E2328"/>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GB" sz="1800"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Geo-information Procession (ITC-GIP)</a:t>
            </a:r>
            <a:endParaRPr lang="en-GB" sz="1800" kern="100" dirty="0">
              <a:solidFill>
                <a:srgbClr val="1E2328"/>
              </a:solidFill>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GB" sz="1800"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GB" sz="1800"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Applied Earth Sciences (ITC-AES)</a:t>
            </a:r>
            <a:endParaRPr lang="en-GB" sz="1800" kern="100" dirty="0">
              <a:solidFill>
                <a:srgbClr val="1E2328"/>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GB" sz="1800"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Natural Resources Management (ITC-NRM)</a:t>
            </a:r>
            <a:endParaRPr lang="en-GB" sz="1800" kern="100" dirty="0">
              <a:solidFill>
                <a:srgbClr val="1E2328"/>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GB" sz="1800"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Urban and Regional Planning and Geo-information Management (ITC-PGM)</a:t>
            </a:r>
            <a:endParaRPr lang="en-GB" sz="1800" kern="100" dirty="0">
              <a:solidFill>
                <a:srgbClr val="1E2328"/>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GB" sz="1800"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Water Resources (ITC-WRS)</a:t>
            </a:r>
            <a:endParaRPr lang="en-GB" sz="1800" kern="100" dirty="0">
              <a:solidFill>
                <a:srgbClr val="1E2328"/>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800"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800" b="1"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Support departments</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GB" sz="1800"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Finance</a:t>
            </a:r>
            <a:endParaRPr lang="en-GB" sz="1800" kern="100" dirty="0">
              <a:solidFill>
                <a:srgbClr val="1E2328"/>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GB" sz="1800"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Human resources</a:t>
            </a:r>
            <a:endParaRPr lang="en-GB" sz="1800" kern="100" dirty="0">
              <a:solidFill>
                <a:srgbClr val="1E2328"/>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GB" sz="1800"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Marketing &amp;Communication</a:t>
            </a:r>
            <a:endParaRPr lang="en-GB" sz="1800" kern="100" dirty="0">
              <a:solidFill>
                <a:srgbClr val="1E2328"/>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GB" sz="1800"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Education Support (BOOZ)</a:t>
            </a:r>
            <a:endParaRPr lang="en-GB" sz="1800" kern="100" dirty="0">
              <a:solidFill>
                <a:srgbClr val="1E2328"/>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GB" sz="1800"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Faculty Bureau incl. Educational Unit, Project Services and Research unit</a:t>
            </a:r>
            <a:endParaRPr lang="en-GB" sz="1800" kern="100" dirty="0">
              <a:solidFill>
                <a:srgbClr val="1E2328"/>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800"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800" b="1" kern="0" dirty="0">
                <a:solidFill>
                  <a:srgbClr val="1E2328"/>
                </a:solidFill>
                <a:effectLst/>
                <a:latin typeface="Arial" panose="020B0604020202020204" pitchFamily="34" charset="0"/>
                <a:ea typeface="Times New Roman" panose="02020603050405020304" pitchFamily="18" charset="0"/>
                <a:cs typeface="Arial" panose="020B0604020202020204" pitchFamily="34" charset="0"/>
              </a:rPr>
              <a:t>Education programmes with programme management</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sz="2400" dirty="0"/>
          </a:p>
        </p:txBody>
      </p:sp>
      <p:pic>
        <p:nvPicPr>
          <p:cNvPr id="6" name="Picture 5" descr="A blue and green swirls on a black background&#10;&#10;Description automatically generated">
            <a:extLst>
              <a:ext uri="{FF2B5EF4-FFF2-40B4-BE49-F238E27FC236}">
                <a16:creationId xmlns:a16="http://schemas.microsoft.com/office/drawing/2014/main" id="{341D06B3-C120-5EC6-3EC6-09BDB7F581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396" y="271462"/>
            <a:ext cx="990600" cy="1162050"/>
          </a:xfrm>
          <a:prstGeom prst="rect">
            <a:avLst/>
          </a:prstGeom>
        </p:spPr>
      </p:pic>
      <p:pic>
        <p:nvPicPr>
          <p:cNvPr id="8" name="Picture 7">
            <a:extLst>
              <a:ext uri="{FF2B5EF4-FFF2-40B4-BE49-F238E27FC236}">
                <a16:creationId xmlns:a16="http://schemas.microsoft.com/office/drawing/2014/main" id="{3E92EE3B-6DA7-A958-270E-BD1EAF12B1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8946" y="1727999"/>
            <a:ext cx="3390900" cy="1595819"/>
          </a:xfrm>
          <a:prstGeom prst="rect">
            <a:avLst/>
          </a:prstGeom>
        </p:spPr>
      </p:pic>
    </p:spTree>
    <p:extLst>
      <p:ext uri="{BB962C8B-B14F-4D97-AF65-F5344CB8AC3E}">
        <p14:creationId xmlns:p14="http://schemas.microsoft.com/office/powerpoint/2010/main" val="3845777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656A4-5566-C19A-2896-929D66698E6B}"/>
              </a:ext>
            </a:extLst>
          </p:cNvPr>
          <p:cNvSpPr>
            <a:spLocks noGrp="1"/>
          </p:cNvSpPr>
          <p:nvPr>
            <p:ph type="ctrTitle"/>
          </p:nvPr>
        </p:nvSpPr>
        <p:spPr>
          <a:xfrm>
            <a:off x="756000" y="755999"/>
            <a:ext cx="6422566" cy="972000"/>
          </a:xfrm>
        </p:spPr>
        <p:txBody>
          <a:bodyPr/>
          <a:lstStyle/>
          <a:p>
            <a:r>
              <a:rPr lang="en-US" dirty="0"/>
              <a:t>Education management @ITC</a:t>
            </a:r>
            <a:endParaRPr lang="en-GB" dirty="0"/>
          </a:p>
        </p:txBody>
      </p:sp>
      <p:sp>
        <p:nvSpPr>
          <p:cNvPr id="3" name="Text Placeholder 2">
            <a:extLst>
              <a:ext uri="{FF2B5EF4-FFF2-40B4-BE49-F238E27FC236}">
                <a16:creationId xmlns:a16="http://schemas.microsoft.com/office/drawing/2014/main" id="{C3D9A2EE-D3EB-97EF-C7DE-8388DE285F4B}"/>
              </a:ext>
            </a:extLst>
          </p:cNvPr>
          <p:cNvSpPr>
            <a:spLocks noGrp="1"/>
          </p:cNvSpPr>
          <p:nvPr>
            <p:ph type="body" sz="quarter" idx="15"/>
          </p:nvPr>
        </p:nvSpPr>
        <p:spPr/>
        <p:txBody>
          <a:bodyPr/>
          <a:lstStyle/>
          <a:p>
            <a:endParaRPr lang="en-GB"/>
          </a:p>
        </p:txBody>
      </p:sp>
      <p:pic>
        <p:nvPicPr>
          <p:cNvPr id="8" name="Picture 7">
            <a:extLst>
              <a:ext uri="{FF2B5EF4-FFF2-40B4-BE49-F238E27FC236}">
                <a16:creationId xmlns:a16="http://schemas.microsoft.com/office/drawing/2014/main" id="{65E556F5-7926-5678-D0D9-76DEE5D94DE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410450" y="1440434"/>
            <a:ext cx="4623352" cy="5041537"/>
          </a:xfrm>
          <a:prstGeom prst="rect">
            <a:avLst/>
          </a:prstGeom>
        </p:spPr>
      </p:pic>
    </p:spTree>
    <p:extLst>
      <p:ext uri="{BB962C8B-B14F-4D97-AF65-F5344CB8AC3E}">
        <p14:creationId xmlns:p14="http://schemas.microsoft.com/office/powerpoint/2010/main" val="3282322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3BEE9E-9993-92AE-D28D-16A3503AC176}"/>
              </a:ext>
            </a:extLst>
          </p:cNvPr>
          <p:cNvSpPr>
            <a:spLocks noGrp="1"/>
          </p:cNvSpPr>
          <p:nvPr>
            <p:ph type="title"/>
          </p:nvPr>
        </p:nvSpPr>
        <p:spPr/>
        <p:txBody>
          <a:bodyPr/>
          <a:lstStyle/>
          <a:p>
            <a:endParaRPr lang="en-GB"/>
          </a:p>
        </p:txBody>
      </p:sp>
      <p:sp>
        <p:nvSpPr>
          <p:cNvPr id="7" name="Text Placeholder 6">
            <a:extLst>
              <a:ext uri="{FF2B5EF4-FFF2-40B4-BE49-F238E27FC236}">
                <a16:creationId xmlns:a16="http://schemas.microsoft.com/office/drawing/2014/main" id="{93743AC1-95BF-1437-C946-2C09BB8EED6F}"/>
              </a:ext>
            </a:extLst>
          </p:cNvPr>
          <p:cNvSpPr>
            <a:spLocks noGrp="1"/>
          </p:cNvSpPr>
          <p:nvPr>
            <p:ph type="body" sz="quarter" idx="16"/>
          </p:nvPr>
        </p:nvSpPr>
        <p:spPr/>
        <p:txBody>
          <a:bodyPr/>
          <a:lstStyle/>
          <a:p>
            <a:endParaRPr lang="en-GB" dirty="0"/>
          </a:p>
        </p:txBody>
      </p:sp>
      <p:pic>
        <p:nvPicPr>
          <p:cNvPr id="8" name="Picture 7" descr="A group of people's faces&#10;&#10;Description automatically generated">
            <a:extLst>
              <a:ext uri="{FF2B5EF4-FFF2-40B4-BE49-F238E27FC236}">
                <a16:creationId xmlns:a16="http://schemas.microsoft.com/office/drawing/2014/main" id="{837DF91C-04C6-CC73-5ECC-954793D87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558" y="0"/>
            <a:ext cx="8886725" cy="6858000"/>
          </a:xfrm>
          <a:prstGeom prst="rect">
            <a:avLst/>
          </a:prstGeom>
        </p:spPr>
      </p:pic>
    </p:spTree>
    <p:extLst>
      <p:ext uri="{BB962C8B-B14F-4D97-AF65-F5344CB8AC3E}">
        <p14:creationId xmlns:p14="http://schemas.microsoft.com/office/powerpoint/2010/main" val="4252857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656A4-5566-C19A-2896-929D66698E6B}"/>
              </a:ext>
            </a:extLst>
          </p:cNvPr>
          <p:cNvSpPr>
            <a:spLocks noGrp="1"/>
          </p:cNvSpPr>
          <p:nvPr>
            <p:ph type="ctrTitle"/>
          </p:nvPr>
        </p:nvSpPr>
        <p:spPr>
          <a:xfrm>
            <a:off x="713959" y="240993"/>
            <a:ext cx="8745352" cy="972000"/>
          </a:xfrm>
        </p:spPr>
        <p:txBody>
          <a:bodyPr/>
          <a:lstStyle/>
          <a:p>
            <a:r>
              <a:rPr lang="en-US" dirty="0"/>
              <a:t>Other important bodies in Education</a:t>
            </a:r>
            <a:endParaRPr lang="en-GB" dirty="0"/>
          </a:p>
        </p:txBody>
      </p:sp>
      <p:sp>
        <p:nvSpPr>
          <p:cNvPr id="3" name="Text Placeholder 2">
            <a:extLst>
              <a:ext uri="{FF2B5EF4-FFF2-40B4-BE49-F238E27FC236}">
                <a16:creationId xmlns:a16="http://schemas.microsoft.com/office/drawing/2014/main" id="{C3D9A2EE-D3EB-97EF-C7DE-8388DE285F4B}"/>
              </a:ext>
            </a:extLst>
          </p:cNvPr>
          <p:cNvSpPr>
            <a:spLocks noGrp="1"/>
          </p:cNvSpPr>
          <p:nvPr>
            <p:ph type="body" sz="quarter" idx="15"/>
          </p:nvPr>
        </p:nvSpPr>
        <p:spPr/>
        <p:txBody>
          <a:bodyPr/>
          <a:lstStyle/>
          <a:p>
            <a:endParaRPr lang="en-GB"/>
          </a:p>
        </p:txBody>
      </p:sp>
      <p:sp>
        <p:nvSpPr>
          <p:cNvPr id="4" name="Text Placeholder 12">
            <a:extLst>
              <a:ext uri="{FF2B5EF4-FFF2-40B4-BE49-F238E27FC236}">
                <a16:creationId xmlns:a16="http://schemas.microsoft.com/office/drawing/2014/main" id="{B4A9A59D-F542-FB26-2235-E1C9B1A4A193}"/>
              </a:ext>
            </a:extLst>
          </p:cNvPr>
          <p:cNvSpPr>
            <a:spLocks noGrp="1"/>
          </p:cNvSpPr>
          <p:nvPr>
            <p:ph type="body" sz="quarter" idx="16"/>
          </p:nvPr>
        </p:nvSpPr>
        <p:spPr>
          <a:xfrm>
            <a:off x="5389808" y="768400"/>
            <a:ext cx="6917806" cy="6168428"/>
          </a:xfrm>
          <a:solidFill>
            <a:schemeClr val="bg1"/>
          </a:solidFill>
        </p:spPr>
        <p:txBody>
          <a:bodyPr/>
          <a:lstStyle/>
          <a:p>
            <a:r>
              <a:rPr lang="en-US" sz="2400" b="1" dirty="0"/>
              <a:t>Programme management</a:t>
            </a:r>
          </a:p>
          <a:p>
            <a:pPr marL="342900" indent="-342900">
              <a:buFont typeface="Arial" panose="020B0604020202020204" pitchFamily="34" charset="0"/>
              <a:buChar char="•"/>
            </a:pPr>
            <a:r>
              <a:rPr lang="en-US" sz="2400" dirty="0"/>
              <a:t>Programme director</a:t>
            </a:r>
          </a:p>
          <a:p>
            <a:pPr marL="342900" indent="-342900">
              <a:buFont typeface="Arial" panose="020B0604020202020204" pitchFamily="34" charset="0"/>
              <a:buChar char="•"/>
            </a:pPr>
            <a:r>
              <a:rPr lang="en-US" sz="2400" dirty="0"/>
              <a:t>Programme manager</a:t>
            </a:r>
          </a:p>
          <a:p>
            <a:endParaRPr lang="en-US" sz="2400" dirty="0"/>
          </a:p>
          <a:p>
            <a:r>
              <a:rPr lang="en-US" sz="2400" b="1" dirty="0"/>
              <a:t>Examination Board</a:t>
            </a:r>
          </a:p>
          <a:p>
            <a:pPr marL="342900" indent="-342900">
              <a:buFont typeface="Arial" panose="020B0604020202020204" pitchFamily="34" charset="0"/>
              <a:buChar char="•"/>
            </a:pPr>
            <a:r>
              <a:rPr lang="en-GB" sz="2400" dirty="0"/>
              <a:t>assesses whether each student meets the programme requirements for obtaining a degree</a:t>
            </a:r>
          </a:p>
          <a:p>
            <a:pPr marL="342900" indent="-342900">
              <a:buFont typeface="Arial" panose="020B0604020202020204" pitchFamily="34" charset="0"/>
              <a:buChar char="•"/>
            </a:pPr>
            <a:endParaRPr lang="en-GB" sz="2400" dirty="0"/>
          </a:p>
          <a:p>
            <a:r>
              <a:rPr lang="en-GB" sz="2400" b="1" dirty="0"/>
              <a:t>Programme committee</a:t>
            </a:r>
          </a:p>
          <a:p>
            <a:pPr marL="702900" lvl="2" indent="-342900"/>
            <a:r>
              <a:rPr lang="en-GB" sz="2400" dirty="0"/>
              <a:t>a participation body (4 staff and 4 students)</a:t>
            </a:r>
          </a:p>
          <a:p>
            <a:pPr marL="702900" lvl="2" indent="-342900"/>
            <a:r>
              <a:rPr lang="en-GB" sz="2400" dirty="0"/>
              <a:t>advises on the quality of education. </a:t>
            </a:r>
          </a:p>
          <a:p>
            <a:pPr marL="702900" lvl="2" indent="-342900"/>
            <a:r>
              <a:rPr lang="en-GB" sz="2400" dirty="0"/>
              <a:t>each study programme has a programme committee</a:t>
            </a:r>
          </a:p>
          <a:p>
            <a:pPr marL="0" lvl="1" indent="0">
              <a:buNone/>
            </a:pPr>
            <a:endParaRPr lang="en-GB" sz="2400" dirty="0"/>
          </a:p>
          <a:p>
            <a:pPr marL="0" lvl="1" indent="0">
              <a:buNone/>
            </a:pPr>
            <a:endParaRPr lang="en-GB" sz="2400" dirty="0"/>
          </a:p>
          <a:p>
            <a:pPr marL="0" lvl="1" indent="0">
              <a:buNone/>
            </a:pPr>
            <a:r>
              <a:rPr lang="en-GB" sz="2400" b="1" dirty="0"/>
              <a:t>University council</a:t>
            </a:r>
          </a:p>
          <a:p>
            <a:pPr marL="702900" lvl="2" indent="-342900"/>
            <a:r>
              <a:rPr lang="en-GB" sz="2400" dirty="0"/>
              <a:t>central participation body that has a say in UT policy at central level (consent and advice)</a:t>
            </a:r>
          </a:p>
          <a:p>
            <a:pPr marL="702900" lvl="2" indent="-342900"/>
            <a:r>
              <a:rPr lang="en-GB" sz="2400" dirty="0"/>
              <a:t>9 staff and 9 students (elected)</a:t>
            </a:r>
          </a:p>
          <a:p>
            <a:pPr marL="0" lvl="1" indent="0">
              <a:buNone/>
            </a:pPr>
            <a:endParaRPr lang="en-GB" sz="2400" b="1" dirty="0"/>
          </a:p>
          <a:p>
            <a:pPr marL="0" lvl="1" indent="0">
              <a:buNone/>
            </a:pPr>
            <a:endParaRPr lang="en-GB" sz="2400" dirty="0"/>
          </a:p>
          <a:p>
            <a:pPr marL="0" lvl="1" indent="0">
              <a:buNone/>
            </a:pPr>
            <a:r>
              <a:rPr lang="en-GB" sz="2400" b="1" dirty="0"/>
              <a:t>Faculty council</a:t>
            </a:r>
          </a:p>
          <a:p>
            <a:pPr marL="702900" lvl="2" indent="-342900"/>
            <a:r>
              <a:rPr lang="en-GB" sz="2400" dirty="0"/>
              <a:t>Same at Faculty level</a:t>
            </a:r>
          </a:p>
          <a:p>
            <a:pPr marL="702900" lvl="2" indent="-342900"/>
            <a:r>
              <a:rPr lang="en-GB" sz="2400" dirty="0"/>
              <a:t>5 staff and 5 students (elected)</a:t>
            </a:r>
          </a:p>
        </p:txBody>
      </p:sp>
      <p:cxnSp>
        <p:nvCxnSpPr>
          <p:cNvPr id="6" name="Straight Connector 5">
            <a:extLst>
              <a:ext uri="{FF2B5EF4-FFF2-40B4-BE49-F238E27FC236}">
                <a16:creationId xmlns:a16="http://schemas.microsoft.com/office/drawing/2014/main" id="{89FCD42E-16F5-9D63-3D00-D3F06531782C}"/>
              </a:ext>
            </a:extLst>
          </p:cNvPr>
          <p:cNvCxnSpPr/>
          <p:nvPr/>
        </p:nvCxnSpPr>
        <p:spPr>
          <a:xfrm>
            <a:off x="5297214" y="3972910"/>
            <a:ext cx="6894786" cy="0"/>
          </a:xfrm>
          <a:prstGeom prst="line">
            <a:avLst/>
          </a:prstGeom>
          <a:ln>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63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8" end="1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9" end="1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E4E996-1500-400C-BBD8-8E7EED0F8E09}"/>
              </a:ext>
            </a:extLst>
          </p:cNvPr>
          <p:cNvSpPr>
            <a:spLocks noGrp="1"/>
          </p:cNvSpPr>
          <p:nvPr>
            <p:ph type="ctrTitle"/>
          </p:nvPr>
        </p:nvSpPr>
        <p:spPr>
          <a:xfrm>
            <a:off x="755999" y="755999"/>
            <a:ext cx="7323971" cy="972000"/>
          </a:xfrm>
        </p:spPr>
        <p:txBody>
          <a:bodyPr/>
          <a:lstStyle/>
          <a:p>
            <a:r>
              <a:rPr lang="en-US" dirty="0"/>
              <a:t>Education &amp; administration @ ITC</a:t>
            </a:r>
          </a:p>
        </p:txBody>
      </p:sp>
      <p:sp>
        <p:nvSpPr>
          <p:cNvPr id="11" name="Tijdelijke aanduiding voor tekst 10">
            <a:extLst>
              <a:ext uri="{FF2B5EF4-FFF2-40B4-BE49-F238E27FC236}">
                <a16:creationId xmlns:a16="http://schemas.microsoft.com/office/drawing/2014/main" id="{E5AC995B-CF0D-43D0-8B4D-C85D1B98A0ED}"/>
              </a:ext>
            </a:extLst>
          </p:cNvPr>
          <p:cNvSpPr>
            <a:spLocks noGrp="1"/>
          </p:cNvSpPr>
          <p:nvPr>
            <p:ph type="body" sz="quarter" idx="15"/>
          </p:nvPr>
        </p:nvSpPr>
        <p:spPr/>
        <p:txBody>
          <a:bodyPr/>
          <a:lstStyle/>
          <a:p>
            <a:endParaRPr lang="en-US" dirty="0"/>
          </a:p>
        </p:txBody>
      </p:sp>
      <p:sp>
        <p:nvSpPr>
          <p:cNvPr id="13" name="Text Placeholder 12">
            <a:extLst>
              <a:ext uri="{FF2B5EF4-FFF2-40B4-BE49-F238E27FC236}">
                <a16:creationId xmlns:a16="http://schemas.microsoft.com/office/drawing/2014/main" id="{B1B5431B-91EF-4BC6-AED8-9AD512C79DB6}"/>
              </a:ext>
            </a:extLst>
          </p:cNvPr>
          <p:cNvSpPr>
            <a:spLocks noGrp="1"/>
          </p:cNvSpPr>
          <p:nvPr>
            <p:ph type="body" sz="quarter" idx="16"/>
          </p:nvPr>
        </p:nvSpPr>
        <p:spPr>
          <a:xfrm>
            <a:off x="4896196" y="2018814"/>
            <a:ext cx="6917806" cy="4197672"/>
          </a:xfrm>
        </p:spPr>
        <p:txBody>
          <a:bodyPr/>
          <a:lstStyle/>
          <a:p>
            <a:r>
              <a:rPr lang="en-US" sz="2400" dirty="0"/>
              <a:t>In this part of the presentation, we address the following topics:</a:t>
            </a:r>
          </a:p>
          <a:p>
            <a:endParaRPr lang="en-US" sz="2400" dirty="0"/>
          </a:p>
          <a:p>
            <a:endParaRPr lang="en-US" sz="2400" dirty="0"/>
          </a:p>
          <a:p>
            <a:pPr marL="342900" indent="-342900">
              <a:buFont typeface="Arial" panose="020B0604020202020204" pitchFamily="34" charset="0"/>
              <a:buChar char="•"/>
            </a:pPr>
            <a:r>
              <a:rPr lang="en-US" sz="2400" dirty="0"/>
              <a:t>Challenges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Courses at ITC</a:t>
            </a:r>
          </a:p>
          <a:p>
            <a:pPr marL="342900" indent="-342900">
              <a:buFont typeface="Arial" panose="020B0604020202020204" pitchFamily="34" charset="0"/>
              <a:buChar char="•"/>
            </a:pPr>
            <a:endParaRPr lang="en-US" sz="2400" dirty="0"/>
          </a:p>
          <a:p>
            <a:pPr marL="342900" indent="-342900">
              <a:lnSpc>
                <a:spcPct val="100000"/>
              </a:lnSpc>
              <a:buFont typeface="Arial" panose="020B0604020202020204" pitchFamily="34" charset="0"/>
              <a:buChar char="•"/>
            </a:pPr>
            <a:r>
              <a:rPr lang="en-US" sz="2400" dirty="0"/>
              <a:t>Master Geo-Information Science and Earth Observation (M-GEO)</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Application &amp; Admission M-GEO</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Student Support</a:t>
            </a:r>
          </a:p>
        </p:txBody>
      </p:sp>
    </p:spTree>
    <p:extLst>
      <p:ext uri="{BB962C8B-B14F-4D97-AF65-F5344CB8AC3E}">
        <p14:creationId xmlns:p14="http://schemas.microsoft.com/office/powerpoint/2010/main" val="721173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E4E996-1500-400C-BBD8-8E7EED0F8E09}"/>
              </a:ext>
            </a:extLst>
          </p:cNvPr>
          <p:cNvSpPr>
            <a:spLocks noGrp="1"/>
          </p:cNvSpPr>
          <p:nvPr>
            <p:ph type="ctrTitle"/>
          </p:nvPr>
        </p:nvSpPr>
        <p:spPr/>
        <p:txBody>
          <a:bodyPr/>
          <a:lstStyle/>
          <a:p>
            <a:r>
              <a:rPr lang="en-US" dirty="0"/>
              <a:t>challenges</a:t>
            </a:r>
          </a:p>
        </p:txBody>
      </p:sp>
      <p:sp>
        <p:nvSpPr>
          <p:cNvPr id="11" name="Tijdelijke aanduiding voor tekst 10">
            <a:extLst>
              <a:ext uri="{FF2B5EF4-FFF2-40B4-BE49-F238E27FC236}">
                <a16:creationId xmlns:a16="http://schemas.microsoft.com/office/drawing/2014/main" id="{E5AC995B-CF0D-43D0-8B4D-C85D1B98A0ED}"/>
              </a:ext>
            </a:extLst>
          </p:cNvPr>
          <p:cNvSpPr>
            <a:spLocks noGrp="1"/>
          </p:cNvSpPr>
          <p:nvPr>
            <p:ph type="body" sz="quarter" idx="15"/>
          </p:nvPr>
        </p:nvSpPr>
        <p:spPr/>
        <p:txBody>
          <a:bodyPr/>
          <a:lstStyle/>
          <a:p>
            <a:endParaRPr lang="en-US" dirty="0"/>
          </a:p>
        </p:txBody>
      </p:sp>
      <p:sp>
        <p:nvSpPr>
          <p:cNvPr id="13" name="Text Placeholder 12">
            <a:extLst>
              <a:ext uri="{FF2B5EF4-FFF2-40B4-BE49-F238E27FC236}">
                <a16:creationId xmlns:a16="http://schemas.microsoft.com/office/drawing/2014/main" id="{B1B5431B-91EF-4BC6-AED8-9AD512C79DB6}"/>
              </a:ext>
            </a:extLst>
          </p:cNvPr>
          <p:cNvSpPr>
            <a:spLocks noGrp="1"/>
          </p:cNvSpPr>
          <p:nvPr>
            <p:ph type="body" sz="quarter" idx="16"/>
          </p:nvPr>
        </p:nvSpPr>
        <p:spPr>
          <a:xfrm>
            <a:off x="4896196" y="1727999"/>
            <a:ext cx="6917806" cy="4197672"/>
          </a:xfrm>
        </p:spPr>
        <p:txBody>
          <a:bodyPr/>
          <a:lstStyle/>
          <a:p>
            <a:r>
              <a:rPr lang="en-US" sz="2400" dirty="0"/>
              <a:t>For the (near) future, ITC faces several challenges:</a:t>
            </a:r>
          </a:p>
          <a:p>
            <a:endParaRPr lang="en-US" sz="2400" dirty="0"/>
          </a:p>
          <a:p>
            <a:pPr marL="342900" indent="-342900">
              <a:buFont typeface="Arial" panose="020B0604020202020204" pitchFamily="34" charset="0"/>
              <a:buChar char="•"/>
            </a:pPr>
            <a:r>
              <a:rPr lang="en-US" sz="2400" dirty="0"/>
              <a:t>Student numbers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National debate on internationalization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National knowledge safety discussion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Scholarship dependencies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Student well-being</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E-learning and AI (</a:t>
            </a:r>
            <a:r>
              <a:rPr lang="en-US" sz="2400" dirty="0" err="1"/>
              <a:t>ChapGPT</a:t>
            </a:r>
            <a:r>
              <a:rPr lang="en-US"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Life Long Learning</a:t>
            </a:r>
          </a:p>
        </p:txBody>
      </p:sp>
    </p:spTree>
    <p:extLst>
      <p:ext uri="{BB962C8B-B14F-4D97-AF65-F5344CB8AC3E}">
        <p14:creationId xmlns:p14="http://schemas.microsoft.com/office/powerpoint/2010/main" val="2510969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5167BC-1318-460A-BE3F-83F3EBA9BE43}"/>
              </a:ext>
            </a:extLst>
          </p:cNvPr>
          <p:cNvSpPr>
            <a:spLocks noGrp="1"/>
          </p:cNvSpPr>
          <p:nvPr>
            <p:ph type="ctrTitle"/>
          </p:nvPr>
        </p:nvSpPr>
        <p:spPr>
          <a:xfrm>
            <a:off x="756000" y="644683"/>
            <a:ext cx="5435250" cy="1116000"/>
          </a:xfrm>
        </p:spPr>
        <p:txBody>
          <a:bodyPr/>
          <a:lstStyle/>
          <a:p>
            <a:r>
              <a:rPr lang="en-US" dirty="0"/>
              <a:t>Challenges at your universities</a:t>
            </a:r>
          </a:p>
        </p:txBody>
      </p:sp>
      <p:sp>
        <p:nvSpPr>
          <p:cNvPr id="5" name="Subtitle 4">
            <a:extLst>
              <a:ext uri="{FF2B5EF4-FFF2-40B4-BE49-F238E27FC236}">
                <a16:creationId xmlns:a16="http://schemas.microsoft.com/office/drawing/2014/main" id="{3E870F2D-8831-429B-944F-311201CA6E5B}"/>
              </a:ext>
            </a:extLst>
          </p:cNvPr>
          <p:cNvSpPr>
            <a:spLocks noGrp="1"/>
          </p:cNvSpPr>
          <p:nvPr>
            <p:ph type="subTitle" idx="1"/>
          </p:nvPr>
        </p:nvSpPr>
        <p:spPr>
          <a:xfrm>
            <a:off x="756000" y="2527069"/>
            <a:ext cx="5922706" cy="3801902"/>
          </a:xfrm>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Do you face challenges or uncertainties that can impact your university, and could you elaborate on them?</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ijdelijke aanduiding voor tekst 11">
            <a:extLst>
              <a:ext uri="{FF2B5EF4-FFF2-40B4-BE49-F238E27FC236}">
                <a16:creationId xmlns:a16="http://schemas.microsoft.com/office/drawing/2014/main" id="{272195B8-B62D-4A80-95D4-70616589C6A5}"/>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2233759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303A6097-A3E9-4B9F-8A82-1C98E0E20B75}"/>
              </a:ext>
            </a:extLst>
          </p:cNvPr>
          <p:cNvSpPr>
            <a:spLocks noGrp="1"/>
          </p:cNvSpPr>
          <p:nvPr>
            <p:ph type="body" sz="quarter" idx="15"/>
          </p:nvPr>
        </p:nvSpPr>
        <p:spPr/>
        <p:txBody>
          <a:bodyPr/>
          <a:lstStyle/>
          <a:p>
            <a:endParaRPr lang="en-US" dirty="0"/>
          </a:p>
        </p:txBody>
      </p:sp>
      <p:sp>
        <p:nvSpPr>
          <p:cNvPr id="8" name="Subtitle 7">
            <a:extLst>
              <a:ext uri="{FF2B5EF4-FFF2-40B4-BE49-F238E27FC236}">
                <a16:creationId xmlns:a16="http://schemas.microsoft.com/office/drawing/2014/main" id="{386051DB-ED3F-4393-8E62-A165E16FD513}"/>
              </a:ext>
            </a:extLst>
          </p:cNvPr>
          <p:cNvSpPr>
            <a:spLocks noGrp="1"/>
          </p:cNvSpPr>
          <p:nvPr>
            <p:ph type="subTitle" idx="1"/>
          </p:nvPr>
        </p:nvSpPr>
        <p:spPr>
          <a:xfrm>
            <a:off x="1217999" y="1914225"/>
            <a:ext cx="6538071" cy="4470246"/>
          </a:xfrm>
        </p:spPr>
        <p:txBody>
          <a:bodyPr/>
          <a:lstStyle/>
          <a:p>
            <a:pPr marL="342900" indent="-342900">
              <a:buFont typeface="Arial" panose="020B0604020202020204" pitchFamily="34" charset="0"/>
              <a:buChar char="•"/>
            </a:pPr>
            <a:r>
              <a:rPr lang="en-US" dirty="0"/>
              <a:t>Master Geo-information science and earth observation ~ 65</a:t>
            </a:r>
          </a:p>
          <a:p>
            <a:pPr marL="714375" indent="-342900">
              <a:buFont typeface="Arial" panose="020B0604020202020204" pitchFamily="34" charset="0"/>
              <a:buChar char="•"/>
            </a:pPr>
            <a:r>
              <a:rPr lang="en-US" sz="1600" b="0" cap="none" dirty="0"/>
              <a:t>24 months</a:t>
            </a:r>
          </a:p>
          <a:p>
            <a:pPr marL="714375" indent="-342900">
              <a:buFont typeface="Arial" panose="020B0604020202020204" pitchFamily="34" charset="0"/>
              <a:buChar char="•"/>
            </a:pPr>
            <a:r>
              <a:rPr lang="en-US" sz="1600" b="0" cap="none" dirty="0"/>
              <a:t>120 EC</a:t>
            </a:r>
          </a:p>
          <a:p>
            <a:pPr marL="714375" indent="-342900">
              <a:buFont typeface="Arial" panose="020B0604020202020204" pitchFamily="34" charset="0"/>
              <a:buChar char="•"/>
            </a:pPr>
            <a:r>
              <a:rPr lang="en-US" sz="1600" b="0" cap="none" dirty="0"/>
              <a:t>MSc diploma &amp; diploma supplement</a:t>
            </a:r>
            <a:endParaRPr lang="en-US" sz="1600" b="0" dirty="0"/>
          </a:p>
          <a:p>
            <a:pPr marL="714375"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dirty="0"/>
              <a:t>Master Spatial engineering ~ 15</a:t>
            </a:r>
          </a:p>
          <a:p>
            <a:pPr marL="714375" marR="0" lvl="0" indent="-342900" algn="l" defTabSz="914400" rtl="0" eaLnBrk="1" fontAlgn="auto" latinLnBrk="0" hangingPunct="1">
              <a:lnSpc>
                <a:spcPts val="2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24 months</a:t>
            </a:r>
          </a:p>
          <a:p>
            <a:pPr marL="714375" marR="0" lvl="0" indent="-3429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120 EC</a:t>
            </a:r>
          </a:p>
          <a:p>
            <a:pPr marL="714375" marR="0" lvl="0" indent="-3429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MSc diploma &amp; diploma supplement</a:t>
            </a:r>
            <a:endParaRPr kumimoji="0" lang="en-US" sz="1600" b="0" i="0" u="none" strike="noStrike" kern="1200" cap="all" spc="0" normalizeH="0" baseline="0" noProof="0" dirty="0">
              <a:ln>
                <a:noFill/>
              </a:ln>
              <a:solidFill>
                <a:srgbClr val="59595B"/>
              </a:solidFill>
              <a:effectLst/>
              <a:uLnTx/>
              <a:uFillTx/>
              <a:latin typeface="Arial Narrow"/>
              <a:ea typeface="+mn-ea"/>
              <a:cs typeface="+mn-cs"/>
            </a:endParaRPr>
          </a:p>
          <a:p>
            <a:pPr marL="342900" indent="-342900">
              <a:spcAft>
                <a:spcPts val="1200"/>
              </a:spcAft>
              <a:buFont typeface="Arial" panose="020B0604020202020204" pitchFamily="34" charset="0"/>
              <a:buChar char="•"/>
            </a:pPr>
            <a:endParaRPr lang="en-US" dirty="0"/>
          </a:p>
          <a:p>
            <a:pPr marL="342900" indent="-342900">
              <a:buFont typeface="Arial" panose="020B0604020202020204" pitchFamily="34" charset="0"/>
              <a:buChar char="•"/>
            </a:pPr>
            <a:r>
              <a:rPr lang="en-US" dirty="0"/>
              <a:t>Postgraduate Geo-information science and earth observation ~ 7</a:t>
            </a:r>
          </a:p>
          <a:p>
            <a:pPr marL="714375" indent="-342900">
              <a:buFont typeface="Arial" panose="020B0604020202020204" pitchFamily="34" charset="0"/>
              <a:buChar char="•"/>
            </a:pPr>
            <a:r>
              <a:rPr lang="en-US" sz="1600" b="0" cap="none" dirty="0"/>
              <a:t>12 months</a:t>
            </a:r>
          </a:p>
          <a:p>
            <a:pPr marL="714375" indent="-342900">
              <a:buFont typeface="Arial" panose="020B0604020202020204" pitchFamily="34" charset="0"/>
              <a:buChar char="•"/>
            </a:pPr>
            <a:r>
              <a:rPr lang="en-US" sz="1600" b="0" cap="none" dirty="0"/>
              <a:t>60 EC</a:t>
            </a:r>
          </a:p>
          <a:p>
            <a:pPr marL="714375" indent="-342900">
              <a:buFont typeface="Arial" panose="020B0604020202020204" pitchFamily="34" charset="0"/>
              <a:buChar char="•"/>
            </a:pPr>
            <a:r>
              <a:rPr lang="en-US" sz="1600" b="0" cap="none" dirty="0"/>
              <a:t>PG certificate &amp; course record</a:t>
            </a:r>
            <a:endParaRPr lang="en-US" sz="1600" b="0" dirty="0"/>
          </a:p>
          <a:p>
            <a:pPr>
              <a:spcAft>
                <a:spcPts val="1200"/>
              </a:spcAft>
            </a:pPr>
            <a:endParaRPr lang="en-US" dirty="0"/>
          </a:p>
          <a:p>
            <a:pPr marL="342900" indent="-342900">
              <a:spcAft>
                <a:spcPts val="600"/>
              </a:spcAft>
              <a:buFont typeface="Arial" panose="020B0604020202020204" pitchFamily="34" charset="0"/>
              <a:buChar char="•"/>
            </a:pPr>
            <a:endParaRPr lang="en-US" dirty="0"/>
          </a:p>
        </p:txBody>
      </p:sp>
      <p:sp>
        <p:nvSpPr>
          <p:cNvPr id="7" name="Title 6">
            <a:extLst>
              <a:ext uri="{FF2B5EF4-FFF2-40B4-BE49-F238E27FC236}">
                <a16:creationId xmlns:a16="http://schemas.microsoft.com/office/drawing/2014/main" id="{84079A93-F2FD-4BBA-AB41-33F2A2B0705F}"/>
              </a:ext>
            </a:extLst>
          </p:cNvPr>
          <p:cNvSpPr>
            <a:spLocks noGrp="1"/>
          </p:cNvSpPr>
          <p:nvPr>
            <p:ph type="ctrTitle"/>
          </p:nvPr>
        </p:nvSpPr>
        <p:spPr>
          <a:xfrm>
            <a:off x="1218000" y="386086"/>
            <a:ext cx="4878000" cy="972000"/>
          </a:xfrm>
        </p:spPr>
        <p:txBody>
          <a:bodyPr/>
          <a:lstStyle/>
          <a:p>
            <a:r>
              <a:rPr lang="en-US" dirty="0"/>
              <a:t>Courses at ITC (1)</a:t>
            </a:r>
          </a:p>
        </p:txBody>
      </p:sp>
    </p:spTree>
    <p:extLst>
      <p:ext uri="{BB962C8B-B14F-4D97-AF65-F5344CB8AC3E}">
        <p14:creationId xmlns:p14="http://schemas.microsoft.com/office/powerpoint/2010/main" val="3205387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303A6097-A3E9-4B9F-8A82-1C98E0E20B75}"/>
              </a:ext>
            </a:extLst>
          </p:cNvPr>
          <p:cNvSpPr>
            <a:spLocks noGrp="1"/>
          </p:cNvSpPr>
          <p:nvPr>
            <p:ph type="body" sz="quarter" idx="15"/>
          </p:nvPr>
        </p:nvSpPr>
        <p:spPr/>
        <p:txBody>
          <a:bodyPr/>
          <a:lstStyle/>
          <a:p>
            <a:endParaRPr lang="en-US" dirty="0"/>
          </a:p>
        </p:txBody>
      </p:sp>
      <p:sp>
        <p:nvSpPr>
          <p:cNvPr id="8" name="Subtitle 7">
            <a:extLst>
              <a:ext uri="{FF2B5EF4-FFF2-40B4-BE49-F238E27FC236}">
                <a16:creationId xmlns:a16="http://schemas.microsoft.com/office/drawing/2014/main" id="{386051DB-ED3F-4393-8E62-A165E16FD513}"/>
              </a:ext>
            </a:extLst>
          </p:cNvPr>
          <p:cNvSpPr>
            <a:spLocks noGrp="1"/>
          </p:cNvSpPr>
          <p:nvPr>
            <p:ph type="subTitle" idx="1"/>
          </p:nvPr>
        </p:nvSpPr>
        <p:spPr>
          <a:xfrm>
            <a:off x="1217999" y="1914225"/>
            <a:ext cx="6629215" cy="4470246"/>
          </a:xfrm>
        </p:spPr>
        <p:txBody>
          <a:bodyPr/>
          <a:lstStyle/>
          <a:p>
            <a:pPr marL="342900" indent="-342900">
              <a:buFont typeface="Arial" panose="020B0604020202020204" pitchFamily="34" charset="0"/>
              <a:buChar char="•"/>
            </a:pPr>
            <a:r>
              <a:rPr lang="en-US" dirty="0"/>
              <a:t>Master cartography ~ 25</a:t>
            </a:r>
          </a:p>
          <a:p>
            <a:pPr marL="714375" marR="0" lvl="0" indent="-342900" algn="l" defTabSz="914400" rtl="0" eaLnBrk="1" fontAlgn="auto" latinLnBrk="0" hangingPunct="1">
              <a:lnSpc>
                <a:spcPts val="2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Joint degree with Munich (DE), Dresden (DE) &amp; Vienna (A)</a:t>
            </a:r>
          </a:p>
          <a:p>
            <a:pPr marL="714375" marR="0" lvl="0" indent="-342900" algn="l" defTabSz="914400" rtl="0" eaLnBrk="1" fontAlgn="auto" latinLnBrk="0" hangingPunct="1">
              <a:lnSpc>
                <a:spcPts val="2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24 months</a:t>
            </a:r>
          </a:p>
          <a:p>
            <a:pPr marL="714375" marR="0" lvl="0" indent="-3429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120 EC</a:t>
            </a:r>
          </a:p>
          <a:p>
            <a:pPr marL="714375" marR="0" lvl="0" indent="-3429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Joint MSc diploma &amp; diploma supplement</a:t>
            </a:r>
          </a:p>
          <a:p>
            <a:pPr marL="342900" indent="-342900">
              <a:spcAft>
                <a:spcPts val="1200"/>
              </a:spcAft>
              <a:buFont typeface="Arial" panose="020B0604020202020204" pitchFamily="34" charset="0"/>
              <a:buChar char="•"/>
            </a:pPr>
            <a:endParaRPr lang="en-US" dirty="0"/>
          </a:p>
          <a:p>
            <a:pPr marL="342900" indent="-342900">
              <a:buFont typeface="Arial" panose="020B0604020202020204" pitchFamily="34" charset="0"/>
              <a:buChar char="•"/>
            </a:pPr>
            <a:r>
              <a:rPr lang="en-US" dirty="0"/>
              <a:t>Master geo-information science and earth observation for environmental modelling (GEM) ~ 15</a:t>
            </a:r>
          </a:p>
          <a:p>
            <a:pPr marL="714375" marR="0" lvl="0" indent="-342900" algn="l" defTabSz="914400" rtl="0" eaLnBrk="1" fontAlgn="auto" latinLnBrk="0" hangingPunct="1">
              <a:lnSpc>
                <a:spcPts val="2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Double degree with Lund (S), Tartu (ES) &amp; Louvain (BE)</a:t>
            </a:r>
          </a:p>
          <a:p>
            <a:pPr marL="714375" marR="0" lvl="0" indent="-342900" algn="l" defTabSz="914400" rtl="0" eaLnBrk="1" fontAlgn="auto" latinLnBrk="0" hangingPunct="1">
              <a:lnSpc>
                <a:spcPts val="2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24 months</a:t>
            </a:r>
          </a:p>
          <a:p>
            <a:pPr marL="714375" marR="0" lvl="0" indent="-3429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120 EC</a:t>
            </a:r>
          </a:p>
          <a:p>
            <a:pPr marL="714375" marR="0" lvl="0" indent="-3429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MSc diploma &amp; diploma supplement per institute</a:t>
            </a:r>
          </a:p>
          <a:p>
            <a:pPr>
              <a:spcAft>
                <a:spcPts val="1200"/>
              </a:spcAft>
            </a:pPr>
            <a:endParaRPr lang="en-US" dirty="0"/>
          </a:p>
        </p:txBody>
      </p:sp>
      <p:sp>
        <p:nvSpPr>
          <p:cNvPr id="7" name="Title 6">
            <a:extLst>
              <a:ext uri="{FF2B5EF4-FFF2-40B4-BE49-F238E27FC236}">
                <a16:creationId xmlns:a16="http://schemas.microsoft.com/office/drawing/2014/main" id="{84079A93-F2FD-4BBA-AB41-33F2A2B0705F}"/>
              </a:ext>
            </a:extLst>
          </p:cNvPr>
          <p:cNvSpPr>
            <a:spLocks noGrp="1"/>
          </p:cNvSpPr>
          <p:nvPr>
            <p:ph type="ctrTitle"/>
          </p:nvPr>
        </p:nvSpPr>
        <p:spPr>
          <a:xfrm>
            <a:off x="1218000" y="386086"/>
            <a:ext cx="4878000" cy="972000"/>
          </a:xfrm>
        </p:spPr>
        <p:txBody>
          <a:bodyPr/>
          <a:lstStyle/>
          <a:p>
            <a:r>
              <a:rPr lang="en-US" dirty="0"/>
              <a:t>Courses at ITC (2)</a:t>
            </a:r>
          </a:p>
        </p:txBody>
      </p:sp>
    </p:spTree>
    <p:extLst>
      <p:ext uri="{BB962C8B-B14F-4D97-AF65-F5344CB8AC3E}">
        <p14:creationId xmlns:p14="http://schemas.microsoft.com/office/powerpoint/2010/main" val="3539370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E5AC995B-CF0D-43D0-8B4D-C85D1B98A0ED}"/>
              </a:ext>
            </a:extLst>
          </p:cNvPr>
          <p:cNvSpPr>
            <a:spLocks noGrp="1"/>
          </p:cNvSpPr>
          <p:nvPr>
            <p:ph type="body" sz="quarter" idx="15"/>
          </p:nvPr>
        </p:nvSpPr>
        <p:spPr/>
        <p:txBody>
          <a:bodyPr/>
          <a:lstStyle/>
          <a:p>
            <a:endParaRPr lang="en-US" dirty="0"/>
          </a:p>
        </p:txBody>
      </p:sp>
      <p:grpSp>
        <p:nvGrpSpPr>
          <p:cNvPr id="4" name="Group 3">
            <a:extLst>
              <a:ext uri="{FF2B5EF4-FFF2-40B4-BE49-F238E27FC236}">
                <a16:creationId xmlns:a16="http://schemas.microsoft.com/office/drawing/2014/main" id="{11599768-D207-A06A-264F-527CCE824CD8}"/>
              </a:ext>
            </a:extLst>
          </p:cNvPr>
          <p:cNvGrpSpPr/>
          <p:nvPr/>
        </p:nvGrpSpPr>
        <p:grpSpPr>
          <a:xfrm>
            <a:off x="409447" y="957391"/>
            <a:ext cx="11595940" cy="3132256"/>
            <a:chOff x="298030" y="3028787"/>
            <a:chExt cx="11595940" cy="3132256"/>
          </a:xfrm>
        </p:grpSpPr>
        <p:pic>
          <p:nvPicPr>
            <p:cNvPr id="7" name="Picture 2" descr="University gender gap emerges in Netherlands | Times Higher Education (THE)">
              <a:extLst>
                <a:ext uri="{FF2B5EF4-FFF2-40B4-BE49-F238E27FC236}">
                  <a16:creationId xmlns:a16="http://schemas.microsoft.com/office/drawing/2014/main" id="{0A105A2F-4DB7-4729-E7D8-B4F458A87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7668" y="3544714"/>
              <a:ext cx="3346302" cy="22290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lack text on a white background&#10;&#10;Description automatically generated">
              <a:extLst>
                <a:ext uri="{FF2B5EF4-FFF2-40B4-BE49-F238E27FC236}">
                  <a16:creationId xmlns:a16="http://schemas.microsoft.com/office/drawing/2014/main" id="{E6061E3F-4466-E131-F0C2-08C2A068C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30" y="3028787"/>
              <a:ext cx="3714750" cy="1228725"/>
            </a:xfrm>
            <a:prstGeom prst="rect">
              <a:avLst/>
            </a:prstGeom>
          </p:spPr>
        </p:pic>
        <p:pic>
          <p:nvPicPr>
            <p:cNvPr id="9" name="Picture 8" descr="A black background with white lines&#10;&#10;Description automatically generated">
              <a:extLst>
                <a:ext uri="{FF2B5EF4-FFF2-40B4-BE49-F238E27FC236}">
                  <a16:creationId xmlns:a16="http://schemas.microsoft.com/office/drawing/2014/main" id="{3A6BBE1E-9128-F69D-142B-DE9DC10E9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4333" y="3926639"/>
              <a:ext cx="2930434" cy="1465217"/>
            </a:xfrm>
            <a:prstGeom prst="rect">
              <a:avLst/>
            </a:prstGeom>
          </p:spPr>
        </p:pic>
        <p:pic>
          <p:nvPicPr>
            <p:cNvPr id="10" name="Picture 9" descr="A blue and green swirls on a black background&#10;&#10;Description automatically generated">
              <a:extLst>
                <a:ext uri="{FF2B5EF4-FFF2-40B4-BE49-F238E27FC236}">
                  <a16:creationId xmlns:a16="http://schemas.microsoft.com/office/drawing/2014/main" id="{4AFBD87B-0E08-A7BF-67D0-1EEFAB86C3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5931" y="4998993"/>
              <a:ext cx="990600" cy="1162050"/>
            </a:xfrm>
            <a:prstGeom prst="rect">
              <a:avLst/>
            </a:prstGeom>
          </p:spPr>
        </p:pic>
      </p:grpSp>
    </p:spTree>
    <p:extLst>
      <p:ext uri="{BB962C8B-B14F-4D97-AF65-F5344CB8AC3E}">
        <p14:creationId xmlns:p14="http://schemas.microsoft.com/office/powerpoint/2010/main" val="2076214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303A6097-A3E9-4B9F-8A82-1C98E0E20B75}"/>
              </a:ext>
            </a:extLst>
          </p:cNvPr>
          <p:cNvSpPr>
            <a:spLocks noGrp="1"/>
          </p:cNvSpPr>
          <p:nvPr>
            <p:ph type="body" sz="quarter" idx="15"/>
          </p:nvPr>
        </p:nvSpPr>
        <p:spPr/>
        <p:txBody>
          <a:bodyPr/>
          <a:lstStyle/>
          <a:p>
            <a:endParaRPr lang="en-US" dirty="0"/>
          </a:p>
        </p:txBody>
      </p:sp>
      <p:sp>
        <p:nvSpPr>
          <p:cNvPr id="8" name="Subtitle 7">
            <a:extLst>
              <a:ext uri="{FF2B5EF4-FFF2-40B4-BE49-F238E27FC236}">
                <a16:creationId xmlns:a16="http://schemas.microsoft.com/office/drawing/2014/main" id="{386051DB-ED3F-4393-8E62-A165E16FD513}"/>
              </a:ext>
            </a:extLst>
          </p:cNvPr>
          <p:cNvSpPr>
            <a:spLocks noGrp="1"/>
          </p:cNvSpPr>
          <p:nvPr>
            <p:ph type="subTitle" idx="1"/>
          </p:nvPr>
        </p:nvSpPr>
        <p:spPr>
          <a:xfrm>
            <a:off x="940094" y="1595083"/>
            <a:ext cx="6629215" cy="4470246"/>
          </a:xfrm>
        </p:spPr>
        <p:txBody>
          <a:bodyPr/>
          <a:lstStyle/>
          <a:p>
            <a:pPr marL="342900" indent="-342900">
              <a:buFont typeface="Arial" panose="020B0604020202020204" pitchFamily="34" charset="0"/>
              <a:buChar char="•"/>
            </a:pPr>
            <a:r>
              <a:rPr lang="en-US" dirty="0"/>
              <a:t>Master geographical information management and applications (GIMA) ~ 30</a:t>
            </a:r>
          </a:p>
          <a:p>
            <a:pPr marL="714375" marR="0" lvl="0" indent="-342900" algn="l" defTabSz="914400" rtl="0" eaLnBrk="1" fontAlgn="auto" latinLnBrk="0" hangingPunct="1">
              <a:lnSpc>
                <a:spcPts val="2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Joint degree with Utrecht (NL), Wageningen (NL) &amp; Delft (NL)</a:t>
            </a:r>
          </a:p>
          <a:p>
            <a:pPr marL="714375" marR="0" lvl="0" indent="-3429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24 months (fulltime &amp; parttime possibilities)</a:t>
            </a:r>
          </a:p>
          <a:p>
            <a:pPr marL="714375" marR="0" lvl="0" indent="-3429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120 EC</a:t>
            </a:r>
          </a:p>
          <a:p>
            <a:pPr marL="714375" marR="0" lvl="0" indent="-3429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Joint MSc diploma &amp; diploma supplement</a:t>
            </a:r>
          </a:p>
          <a:p>
            <a:pPr marL="342900" indent="-342900">
              <a:spcAft>
                <a:spcPts val="1200"/>
              </a:spcAft>
              <a:buFont typeface="Arial" panose="020B0604020202020204" pitchFamily="34" charset="0"/>
              <a:buChar char="•"/>
            </a:pPr>
            <a:endParaRPr lang="en-US" dirty="0"/>
          </a:p>
          <a:p>
            <a:pPr marL="342900" indent="-342900">
              <a:buFont typeface="Arial" panose="020B0604020202020204" pitchFamily="34" charset="0"/>
              <a:buChar char="•"/>
            </a:pPr>
            <a:r>
              <a:rPr lang="en-US" dirty="0"/>
              <a:t>Short courses</a:t>
            </a:r>
          </a:p>
          <a:p>
            <a:pPr marL="714375" indent="-342900">
              <a:buFont typeface="Arial" panose="020B0604020202020204" pitchFamily="34" charset="0"/>
              <a:buChar char="•"/>
              <a:defRPr/>
            </a:pPr>
            <a:r>
              <a:rPr lang="en-US" sz="1600" b="0" cap="none" dirty="0">
                <a:solidFill>
                  <a:srgbClr val="59595B"/>
                </a:solidFill>
                <a:latin typeface="+mj-lt"/>
              </a:rPr>
              <a:t>Credit bearing or non-credit bearing course</a:t>
            </a:r>
            <a:endParaRPr kumimoji="0" lang="en-US" sz="1600" b="0" i="0" u="none" strike="noStrike" kern="1200" cap="none" spc="0" normalizeH="0" baseline="0" noProof="0" dirty="0">
              <a:ln>
                <a:noFill/>
              </a:ln>
              <a:solidFill>
                <a:srgbClr val="59595B"/>
              </a:solidFill>
              <a:effectLst/>
              <a:uLnTx/>
              <a:uFillTx/>
              <a:latin typeface="+mj-lt"/>
              <a:ea typeface="+mn-ea"/>
              <a:cs typeface="+mn-cs"/>
            </a:endParaRPr>
          </a:p>
          <a:p>
            <a:pPr marL="714375" marR="0" lvl="0" indent="-342900" algn="l" defTabSz="914400" rtl="0" eaLnBrk="1" fontAlgn="auto" latinLnBrk="0" hangingPunct="1">
              <a:lnSpc>
                <a:spcPts val="2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mj-lt"/>
                <a:ea typeface="+mn-ea"/>
                <a:cs typeface="+mn-cs"/>
              </a:rPr>
              <a:t>A course that can be part of a master’s </a:t>
            </a:r>
            <a:r>
              <a:rPr kumimoji="0" lang="en-US" sz="1600" b="0" i="0" u="none" strike="noStrike" kern="1200" cap="none" spc="0" normalizeH="0" baseline="0" noProof="0" dirty="0" err="1">
                <a:ln>
                  <a:noFill/>
                </a:ln>
                <a:solidFill>
                  <a:srgbClr val="59595B"/>
                </a:solidFill>
                <a:effectLst/>
                <a:uLnTx/>
                <a:uFillTx/>
                <a:latin typeface="+mj-lt"/>
                <a:ea typeface="+mn-ea"/>
                <a:cs typeface="+mn-cs"/>
              </a:rPr>
              <a:t>programme</a:t>
            </a:r>
            <a:endParaRPr kumimoji="0" lang="en-US" sz="1600" b="0" i="0" u="none" strike="noStrike" kern="1200" cap="none" spc="0" normalizeH="0" baseline="0" noProof="0" dirty="0">
              <a:ln>
                <a:noFill/>
              </a:ln>
              <a:solidFill>
                <a:srgbClr val="59595B"/>
              </a:solidFill>
              <a:effectLst/>
              <a:uLnTx/>
              <a:uFillTx/>
              <a:latin typeface="+mj-lt"/>
              <a:ea typeface="+mn-ea"/>
              <a:cs typeface="+mn-cs"/>
            </a:endParaRPr>
          </a:p>
          <a:p>
            <a:pPr marL="714375" marR="0" lvl="0" indent="-342900" algn="l" defTabSz="914400" rtl="0" eaLnBrk="1" fontAlgn="auto" latinLnBrk="0" hangingPunct="1">
              <a:lnSpc>
                <a:spcPts val="2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mj-lt"/>
                <a:ea typeface="+mn-ea"/>
                <a:cs typeface="+mn-cs"/>
              </a:rPr>
              <a:t>Course certificate and possibly a course record</a:t>
            </a:r>
            <a:endParaRPr lang="en-US" sz="1600" b="0" dirty="0">
              <a:latin typeface="+mj-lt"/>
            </a:endParaRPr>
          </a:p>
          <a:p>
            <a:pPr marL="342900" indent="-342900">
              <a:spcAft>
                <a:spcPts val="1200"/>
              </a:spcAft>
              <a:buFont typeface="Arial" panose="020B0604020202020204" pitchFamily="34" charset="0"/>
              <a:buChar char="•"/>
            </a:pPr>
            <a:endParaRPr lang="en-US" dirty="0"/>
          </a:p>
          <a:p>
            <a:pPr marL="342900" indent="-342900">
              <a:buFont typeface="Arial" panose="020B0604020202020204" pitchFamily="34" charset="0"/>
              <a:buChar char="•"/>
            </a:pPr>
            <a:r>
              <a:rPr lang="en-US" dirty="0"/>
              <a:t>Tailor Made courses</a:t>
            </a:r>
          </a:p>
          <a:p>
            <a:pPr marL="714375" marR="0" lvl="0" indent="-342900" algn="l" defTabSz="914400" rtl="0" eaLnBrk="1" fontAlgn="auto" latinLnBrk="0" hangingPunct="1">
              <a:lnSpc>
                <a:spcPts val="2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A course tailor-made to the needs of the students</a:t>
            </a:r>
          </a:p>
          <a:p>
            <a:pPr marL="714375" marR="0" lvl="0" indent="-3429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B"/>
                </a:solidFill>
                <a:effectLst/>
                <a:uLnTx/>
                <a:uFillTx/>
                <a:latin typeface="Arial Narrow"/>
                <a:ea typeface="+mn-ea"/>
                <a:cs typeface="+mn-cs"/>
              </a:rPr>
              <a:t>Course certificate – no EC or grades</a:t>
            </a:r>
            <a:endParaRPr kumimoji="0" lang="en-US" sz="1600" b="0" i="0" u="none" strike="noStrike" kern="1200" cap="all" spc="0" normalizeH="0" baseline="0" noProof="0" dirty="0">
              <a:ln>
                <a:noFill/>
              </a:ln>
              <a:solidFill>
                <a:srgbClr val="59595B"/>
              </a:solidFill>
              <a:effectLst/>
              <a:uLnTx/>
              <a:uFillTx/>
              <a:latin typeface="Arial Narrow"/>
              <a:ea typeface="+mn-ea"/>
              <a:cs typeface="+mn-cs"/>
            </a:endParaRPr>
          </a:p>
          <a:p>
            <a:pPr>
              <a:spcAft>
                <a:spcPts val="1200"/>
              </a:spcAft>
            </a:pPr>
            <a:endParaRPr lang="en-US" dirty="0"/>
          </a:p>
          <a:p>
            <a:pPr>
              <a:spcAft>
                <a:spcPts val="1200"/>
              </a:spcAft>
            </a:pPr>
            <a:r>
              <a:rPr lang="en-US" sz="2000" b="0" dirty="0"/>
              <a:t>Short courses &amp; Tm courses will also be on display in the </a:t>
            </a:r>
            <a:r>
              <a:rPr lang="en-US" sz="2000" b="0" dirty="0" err="1"/>
              <a:t>Geoversity</a:t>
            </a:r>
            <a:r>
              <a:rPr lang="en-US" sz="2000" b="0" dirty="0"/>
              <a:t> platform</a:t>
            </a:r>
          </a:p>
          <a:p>
            <a:pPr marL="342900" indent="-342900">
              <a:spcAft>
                <a:spcPts val="600"/>
              </a:spcAft>
              <a:buFont typeface="Arial" panose="020B0604020202020204" pitchFamily="34" charset="0"/>
              <a:buChar char="•"/>
            </a:pPr>
            <a:endParaRPr lang="en-US" dirty="0"/>
          </a:p>
        </p:txBody>
      </p:sp>
      <p:sp>
        <p:nvSpPr>
          <p:cNvPr id="7" name="Title 6">
            <a:extLst>
              <a:ext uri="{FF2B5EF4-FFF2-40B4-BE49-F238E27FC236}">
                <a16:creationId xmlns:a16="http://schemas.microsoft.com/office/drawing/2014/main" id="{84079A93-F2FD-4BBA-AB41-33F2A2B0705F}"/>
              </a:ext>
            </a:extLst>
          </p:cNvPr>
          <p:cNvSpPr>
            <a:spLocks noGrp="1"/>
          </p:cNvSpPr>
          <p:nvPr>
            <p:ph type="ctrTitle"/>
          </p:nvPr>
        </p:nvSpPr>
        <p:spPr>
          <a:xfrm>
            <a:off x="1218000" y="386086"/>
            <a:ext cx="4878000" cy="972000"/>
          </a:xfrm>
        </p:spPr>
        <p:txBody>
          <a:bodyPr/>
          <a:lstStyle/>
          <a:p>
            <a:r>
              <a:rPr lang="en-US" dirty="0"/>
              <a:t>Courses at ITC (3)</a:t>
            </a:r>
          </a:p>
        </p:txBody>
      </p:sp>
    </p:spTree>
    <p:extLst>
      <p:ext uri="{BB962C8B-B14F-4D97-AF65-F5344CB8AC3E}">
        <p14:creationId xmlns:p14="http://schemas.microsoft.com/office/powerpoint/2010/main" val="3538575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5167BC-1318-460A-BE3F-83F3EBA9BE43}"/>
              </a:ext>
            </a:extLst>
          </p:cNvPr>
          <p:cNvSpPr>
            <a:spLocks noGrp="1"/>
          </p:cNvSpPr>
          <p:nvPr>
            <p:ph type="ctrTitle"/>
          </p:nvPr>
        </p:nvSpPr>
        <p:spPr>
          <a:xfrm>
            <a:off x="756000" y="644683"/>
            <a:ext cx="5435250" cy="1116000"/>
          </a:xfrm>
        </p:spPr>
        <p:txBody>
          <a:bodyPr/>
          <a:lstStyle/>
          <a:p>
            <a:r>
              <a:rPr lang="en-US" dirty="0"/>
              <a:t>Courses at your universities</a:t>
            </a:r>
          </a:p>
        </p:txBody>
      </p:sp>
      <p:sp>
        <p:nvSpPr>
          <p:cNvPr id="5" name="Subtitle 4">
            <a:extLst>
              <a:ext uri="{FF2B5EF4-FFF2-40B4-BE49-F238E27FC236}">
                <a16:creationId xmlns:a16="http://schemas.microsoft.com/office/drawing/2014/main" id="{3E870F2D-8831-429B-944F-311201CA6E5B}"/>
              </a:ext>
            </a:extLst>
          </p:cNvPr>
          <p:cNvSpPr>
            <a:spLocks noGrp="1"/>
          </p:cNvSpPr>
          <p:nvPr>
            <p:ph type="subTitle" idx="1"/>
          </p:nvPr>
        </p:nvSpPr>
        <p:spPr>
          <a:xfrm>
            <a:off x="756000" y="2568633"/>
            <a:ext cx="4963156" cy="860367"/>
          </a:xfrm>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Can you say something about the (type of) courses that you offer at your university?</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ijdelijke aanduiding voor tekst 11">
            <a:extLst>
              <a:ext uri="{FF2B5EF4-FFF2-40B4-BE49-F238E27FC236}">
                <a16:creationId xmlns:a16="http://schemas.microsoft.com/office/drawing/2014/main" id="{272195B8-B62D-4A80-95D4-70616589C6A5}"/>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2279660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E4E996-1500-400C-BBD8-8E7EED0F8E09}"/>
              </a:ext>
            </a:extLst>
          </p:cNvPr>
          <p:cNvSpPr>
            <a:spLocks noGrp="1"/>
          </p:cNvSpPr>
          <p:nvPr>
            <p:ph type="ctrTitle"/>
          </p:nvPr>
        </p:nvSpPr>
        <p:spPr/>
        <p:txBody>
          <a:bodyPr/>
          <a:lstStyle/>
          <a:p>
            <a:r>
              <a:rPr lang="en-US" dirty="0"/>
              <a:t>Master geo-information science and earth observation</a:t>
            </a:r>
          </a:p>
        </p:txBody>
      </p:sp>
      <p:sp>
        <p:nvSpPr>
          <p:cNvPr id="11" name="Tijdelijke aanduiding voor tekst 10">
            <a:extLst>
              <a:ext uri="{FF2B5EF4-FFF2-40B4-BE49-F238E27FC236}">
                <a16:creationId xmlns:a16="http://schemas.microsoft.com/office/drawing/2014/main" id="{E5AC995B-CF0D-43D0-8B4D-C85D1B98A0ED}"/>
              </a:ext>
            </a:extLst>
          </p:cNvPr>
          <p:cNvSpPr>
            <a:spLocks noGrp="1"/>
          </p:cNvSpPr>
          <p:nvPr>
            <p:ph type="body" sz="quarter" idx="15"/>
          </p:nvPr>
        </p:nvSpPr>
        <p:spPr/>
        <p:txBody>
          <a:bodyPr/>
          <a:lstStyle/>
          <a:p>
            <a:endParaRPr lang="en-US" dirty="0"/>
          </a:p>
        </p:txBody>
      </p:sp>
      <p:sp>
        <p:nvSpPr>
          <p:cNvPr id="13" name="Text Placeholder 12">
            <a:extLst>
              <a:ext uri="{FF2B5EF4-FFF2-40B4-BE49-F238E27FC236}">
                <a16:creationId xmlns:a16="http://schemas.microsoft.com/office/drawing/2014/main" id="{B1B5431B-91EF-4BC6-AED8-9AD512C79DB6}"/>
              </a:ext>
            </a:extLst>
          </p:cNvPr>
          <p:cNvSpPr>
            <a:spLocks noGrp="1"/>
          </p:cNvSpPr>
          <p:nvPr>
            <p:ph type="body" sz="quarter" idx="16"/>
          </p:nvPr>
        </p:nvSpPr>
        <p:spPr>
          <a:xfrm>
            <a:off x="6307578" y="1727999"/>
            <a:ext cx="4516092" cy="4034330"/>
          </a:xfrm>
        </p:spPr>
        <p:txBody>
          <a:bodyPr/>
          <a:lstStyle/>
          <a:p>
            <a:r>
              <a:rPr lang="en-GB" sz="2400" dirty="0"/>
              <a:t>The M-GEO programme is financed by the Dutch Ministry of Foreign Affairs, opposed to the other education programmes within the University of Twente, who are financed through the Ministry of Education, Culture and Science.</a:t>
            </a:r>
          </a:p>
          <a:p>
            <a:endParaRPr lang="en-GB" sz="2400" dirty="0"/>
          </a:p>
          <a:p>
            <a:endParaRPr lang="en-GB" sz="2400" dirty="0"/>
          </a:p>
          <a:p>
            <a:r>
              <a:rPr lang="en-GB" sz="2400" dirty="0"/>
              <a:t>This means that the NL and EU student also pay the full institutional tuition fee (EUR 17.000 instead of EUR 2.314) if they follow the M-GEO programme.</a:t>
            </a:r>
            <a:endParaRPr lang="nl-NL" sz="2400" dirty="0"/>
          </a:p>
        </p:txBody>
      </p:sp>
    </p:spTree>
    <p:extLst>
      <p:ext uri="{BB962C8B-B14F-4D97-AF65-F5344CB8AC3E}">
        <p14:creationId xmlns:p14="http://schemas.microsoft.com/office/powerpoint/2010/main" val="1430701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E4E996-1500-400C-BBD8-8E7EED0F8E09}"/>
              </a:ext>
            </a:extLst>
          </p:cNvPr>
          <p:cNvSpPr>
            <a:spLocks noGrp="1"/>
          </p:cNvSpPr>
          <p:nvPr>
            <p:ph type="ctrTitle"/>
          </p:nvPr>
        </p:nvSpPr>
        <p:spPr/>
        <p:txBody>
          <a:bodyPr/>
          <a:lstStyle/>
          <a:p>
            <a:r>
              <a:rPr lang="en-US" dirty="0"/>
              <a:t>Master geo-information science and earth observation</a:t>
            </a:r>
          </a:p>
        </p:txBody>
      </p:sp>
      <p:sp>
        <p:nvSpPr>
          <p:cNvPr id="11" name="Tijdelijke aanduiding voor tekst 10">
            <a:extLst>
              <a:ext uri="{FF2B5EF4-FFF2-40B4-BE49-F238E27FC236}">
                <a16:creationId xmlns:a16="http://schemas.microsoft.com/office/drawing/2014/main" id="{E5AC995B-CF0D-43D0-8B4D-C85D1B98A0ED}"/>
              </a:ext>
            </a:extLst>
          </p:cNvPr>
          <p:cNvSpPr>
            <a:spLocks noGrp="1"/>
          </p:cNvSpPr>
          <p:nvPr>
            <p:ph type="body" sz="quarter" idx="15"/>
          </p:nvPr>
        </p:nvSpPr>
        <p:spPr/>
        <p:txBody>
          <a:bodyPr/>
          <a:lstStyle/>
          <a:p>
            <a:endParaRPr lang="en-US" dirty="0"/>
          </a:p>
        </p:txBody>
      </p:sp>
      <p:sp>
        <p:nvSpPr>
          <p:cNvPr id="13" name="Text Placeholder 12">
            <a:extLst>
              <a:ext uri="{FF2B5EF4-FFF2-40B4-BE49-F238E27FC236}">
                <a16:creationId xmlns:a16="http://schemas.microsoft.com/office/drawing/2014/main" id="{B1B5431B-91EF-4BC6-AED8-9AD512C79DB6}"/>
              </a:ext>
            </a:extLst>
          </p:cNvPr>
          <p:cNvSpPr>
            <a:spLocks noGrp="1"/>
          </p:cNvSpPr>
          <p:nvPr>
            <p:ph type="body" sz="quarter" idx="16"/>
          </p:nvPr>
        </p:nvSpPr>
        <p:spPr>
          <a:xfrm>
            <a:off x="6281336" y="2353024"/>
            <a:ext cx="4516092" cy="1905212"/>
          </a:xfrm>
        </p:spPr>
        <p:txBody>
          <a:bodyPr/>
          <a:lstStyle/>
          <a:p>
            <a:r>
              <a:rPr lang="en-US" sz="2400" dirty="0"/>
              <a:t>The M-GEO </a:t>
            </a:r>
            <a:r>
              <a:rPr lang="en-US" sz="2400" dirty="0" err="1"/>
              <a:t>programme</a:t>
            </a:r>
            <a:r>
              <a:rPr lang="en-US" sz="2400" dirty="0"/>
              <a:t> is visualized in an </a:t>
            </a:r>
            <a:r>
              <a:rPr lang="en-US" sz="2400" dirty="0">
                <a:hlinkClick r:id="rId2"/>
              </a:rPr>
              <a:t>online Study Guide</a:t>
            </a:r>
            <a:r>
              <a:rPr lang="en-US" sz="2400" dirty="0"/>
              <a:t>.</a:t>
            </a:r>
          </a:p>
          <a:p>
            <a:endParaRPr lang="en-US" sz="2400" dirty="0"/>
          </a:p>
          <a:p>
            <a:endParaRPr lang="en-US" sz="2400" dirty="0"/>
          </a:p>
          <a:p>
            <a:r>
              <a:rPr lang="en-US" sz="2400" dirty="0"/>
              <a:t>This online Study Guide provides a clear insight for students as to the content of the </a:t>
            </a:r>
            <a:r>
              <a:rPr lang="en-US" sz="2400" dirty="0" err="1"/>
              <a:t>programme</a:t>
            </a:r>
            <a:r>
              <a:rPr lang="en-US" sz="2400" dirty="0"/>
              <a:t> and the different courses.</a:t>
            </a:r>
          </a:p>
        </p:txBody>
      </p:sp>
    </p:spTree>
    <p:extLst>
      <p:ext uri="{BB962C8B-B14F-4D97-AF65-F5344CB8AC3E}">
        <p14:creationId xmlns:p14="http://schemas.microsoft.com/office/powerpoint/2010/main" val="2681565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E4E996-1500-400C-BBD8-8E7EED0F8E09}"/>
              </a:ext>
            </a:extLst>
          </p:cNvPr>
          <p:cNvSpPr>
            <a:spLocks noGrp="1"/>
          </p:cNvSpPr>
          <p:nvPr>
            <p:ph type="ctrTitle"/>
          </p:nvPr>
        </p:nvSpPr>
        <p:spPr/>
        <p:txBody>
          <a:bodyPr/>
          <a:lstStyle/>
          <a:p>
            <a:r>
              <a:rPr lang="en-US" dirty="0"/>
              <a:t>Application &amp; admission M-GEO (1)</a:t>
            </a:r>
          </a:p>
        </p:txBody>
      </p:sp>
      <p:sp>
        <p:nvSpPr>
          <p:cNvPr id="11" name="Tijdelijke aanduiding voor tekst 10">
            <a:extLst>
              <a:ext uri="{FF2B5EF4-FFF2-40B4-BE49-F238E27FC236}">
                <a16:creationId xmlns:a16="http://schemas.microsoft.com/office/drawing/2014/main" id="{E5AC995B-CF0D-43D0-8B4D-C85D1B98A0ED}"/>
              </a:ext>
            </a:extLst>
          </p:cNvPr>
          <p:cNvSpPr>
            <a:spLocks noGrp="1"/>
          </p:cNvSpPr>
          <p:nvPr>
            <p:ph type="body" sz="quarter" idx="15"/>
          </p:nvPr>
        </p:nvSpPr>
        <p:spPr/>
        <p:txBody>
          <a:bodyPr/>
          <a:lstStyle/>
          <a:p>
            <a:endParaRPr lang="en-US" dirty="0"/>
          </a:p>
        </p:txBody>
      </p:sp>
      <p:sp>
        <p:nvSpPr>
          <p:cNvPr id="13" name="Text Placeholder 12">
            <a:extLst>
              <a:ext uri="{FF2B5EF4-FFF2-40B4-BE49-F238E27FC236}">
                <a16:creationId xmlns:a16="http://schemas.microsoft.com/office/drawing/2014/main" id="{B1B5431B-91EF-4BC6-AED8-9AD512C79DB6}"/>
              </a:ext>
            </a:extLst>
          </p:cNvPr>
          <p:cNvSpPr>
            <a:spLocks noGrp="1"/>
          </p:cNvSpPr>
          <p:nvPr>
            <p:ph type="body" sz="quarter" idx="16"/>
          </p:nvPr>
        </p:nvSpPr>
        <p:spPr>
          <a:xfrm>
            <a:off x="4675174" y="1727999"/>
            <a:ext cx="7138828" cy="4197672"/>
          </a:xfrm>
        </p:spPr>
        <p:txBody>
          <a:bodyPr/>
          <a:lstStyle/>
          <a:p>
            <a:r>
              <a:rPr lang="en-US" sz="2400" dirty="0"/>
              <a:t>All students for Higher Education must apply through the national application portal called </a:t>
            </a:r>
            <a:r>
              <a:rPr lang="en-US" sz="2400" dirty="0" err="1"/>
              <a:t>StudieLink</a:t>
            </a:r>
            <a:r>
              <a:rPr lang="en-US" sz="2400" dirty="0"/>
              <a:t>.</a:t>
            </a:r>
          </a:p>
          <a:p>
            <a:br>
              <a:rPr lang="en-US" sz="2400" dirty="0"/>
            </a:br>
            <a:r>
              <a:rPr lang="en-US" sz="2400" dirty="0"/>
              <a:t>After selecting the </a:t>
            </a:r>
            <a:r>
              <a:rPr lang="en-US" sz="2400" dirty="0" err="1"/>
              <a:t>programme</a:t>
            </a:r>
            <a:r>
              <a:rPr lang="en-US" sz="2400" dirty="0"/>
              <a:t> and location, the student is transferred to </a:t>
            </a:r>
            <a:r>
              <a:rPr lang="en-US" sz="2400" b="1" dirty="0"/>
              <a:t>Osiris</a:t>
            </a:r>
            <a:r>
              <a:rPr lang="en-US" sz="2400" dirty="0"/>
              <a:t>, where the Admission department manages all applications.</a:t>
            </a:r>
          </a:p>
          <a:p>
            <a:endParaRPr lang="en-US" sz="2400" dirty="0"/>
          </a:p>
          <a:p>
            <a:r>
              <a:rPr lang="en-US" sz="2400" dirty="0"/>
              <a:t>To be eligible for the M-GEO </a:t>
            </a:r>
            <a:r>
              <a:rPr lang="en-US" sz="2400" dirty="0" err="1"/>
              <a:t>programme</a:t>
            </a:r>
            <a:r>
              <a:rPr lang="en-US" sz="2400" dirty="0"/>
              <a:t>, a student needs to provide:</a:t>
            </a:r>
          </a:p>
          <a:p>
            <a:pPr marL="342900" indent="-342900">
              <a:buFont typeface="Arial" panose="020B0604020202020204" pitchFamily="34" charset="0"/>
              <a:buChar char="•"/>
            </a:pPr>
            <a:r>
              <a:rPr lang="en-US" sz="2400" dirty="0"/>
              <a:t>A bachelor’s degree including grade list</a:t>
            </a:r>
          </a:p>
          <a:p>
            <a:pPr marL="342900" indent="-342900">
              <a:buFont typeface="Arial" panose="020B0604020202020204" pitchFamily="34" charset="0"/>
              <a:buChar char="•"/>
            </a:pPr>
            <a:r>
              <a:rPr lang="en-US" sz="2400" dirty="0"/>
              <a:t>A valid ID document</a:t>
            </a:r>
          </a:p>
          <a:p>
            <a:pPr marL="342900" indent="-342900">
              <a:buFont typeface="Arial" panose="020B0604020202020204" pitchFamily="34" charset="0"/>
              <a:buChar char="•"/>
            </a:pPr>
            <a:r>
              <a:rPr lang="en-US" sz="2400" dirty="0"/>
              <a:t>A motivation letter</a:t>
            </a:r>
          </a:p>
          <a:p>
            <a:pPr marL="342900" indent="-342900">
              <a:buFont typeface="Arial" panose="020B0604020202020204" pitchFamily="34" charset="0"/>
              <a:buChar char="•"/>
            </a:pPr>
            <a:r>
              <a:rPr lang="en-US" sz="2400" dirty="0"/>
              <a:t>A resumé</a:t>
            </a:r>
          </a:p>
          <a:p>
            <a:pPr marL="342900" indent="-342900">
              <a:buFont typeface="Arial" panose="020B0604020202020204" pitchFamily="34" charset="0"/>
              <a:buChar char="•"/>
            </a:pPr>
            <a:r>
              <a:rPr lang="en-US" sz="2400" dirty="0"/>
              <a:t>The result of an English language test (if required)</a:t>
            </a:r>
          </a:p>
          <a:p>
            <a:endParaRPr lang="en-US" sz="2400" dirty="0"/>
          </a:p>
          <a:p>
            <a:r>
              <a:rPr lang="en-US" sz="2400" dirty="0"/>
              <a:t>The Admission &amp; Registration department ensures this is submitted in time and provide the pro-forma invoice.</a:t>
            </a:r>
          </a:p>
        </p:txBody>
      </p:sp>
      <p:pic>
        <p:nvPicPr>
          <p:cNvPr id="3" name="Picture 2">
            <a:hlinkClick r:id="rId2"/>
            <a:extLst>
              <a:ext uri="{FF2B5EF4-FFF2-40B4-BE49-F238E27FC236}">
                <a16:creationId xmlns:a16="http://schemas.microsoft.com/office/drawing/2014/main" id="{D39D9DCF-D68A-6F9F-5727-487BED5181F5}"/>
              </a:ext>
            </a:extLst>
          </p:cNvPr>
          <p:cNvPicPr>
            <a:picLocks noChangeAspect="1"/>
          </p:cNvPicPr>
          <p:nvPr/>
        </p:nvPicPr>
        <p:blipFill>
          <a:blip r:embed="rId3"/>
          <a:stretch>
            <a:fillRect/>
          </a:stretch>
        </p:blipFill>
        <p:spPr>
          <a:xfrm>
            <a:off x="366798" y="2105365"/>
            <a:ext cx="3909982" cy="3052556"/>
          </a:xfrm>
          <a:prstGeom prst="rect">
            <a:avLst/>
          </a:prstGeom>
        </p:spPr>
      </p:pic>
    </p:spTree>
    <p:extLst>
      <p:ext uri="{BB962C8B-B14F-4D97-AF65-F5344CB8AC3E}">
        <p14:creationId xmlns:p14="http://schemas.microsoft.com/office/powerpoint/2010/main" val="1425939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E4E996-1500-400C-BBD8-8E7EED0F8E09}"/>
              </a:ext>
            </a:extLst>
          </p:cNvPr>
          <p:cNvSpPr>
            <a:spLocks noGrp="1"/>
          </p:cNvSpPr>
          <p:nvPr>
            <p:ph type="ctrTitle"/>
          </p:nvPr>
        </p:nvSpPr>
        <p:spPr/>
        <p:txBody>
          <a:bodyPr/>
          <a:lstStyle/>
          <a:p>
            <a:r>
              <a:rPr lang="en-US" dirty="0"/>
              <a:t>Application &amp; Admission M-GEO (2)</a:t>
            </a:r>
          </a:p>
        </p:txBody>
      </p:sp>
      <p:sp>
        <p:nvSpPr>
          <p:cNvPr id="11" name="Tijdelijke aanduiding voor tekst 10">
            <a:extLst>
              <a:ext uri="{FF2B5EF4-FFF2-40B4-BE49-F238E27FC236}">
                <a16:creationId xmlns:a16="http://schemas.microsoft.com/office/drawing/2014/main" id="{E5AC995B-CF0D-43D0-8B4D-C85D1B98A0ED}"/>
              </a:ext>
            </a:extLst>
          </p:cNvPr>
          <p:cNvSpPr>
            <a:spLocks noGrp="1"/>
          </p:cNvSpPr>
          <p:nvPr>
            <p:ph type="body" sz="quarter" idx="15"/>
          </p:nvPr>
        </p:nvSpPr>
        <p:spPr/>
        <p:txBody>
          <a:bodyPr/>
          <a:lstStyle/>
          <a:p>
            <a:endParaRPr lang="en-US" dirty="0"/>
          </a:p>
        </p:txBody>
      </p:sp>
      <p:sp>
        <p:nvSpPr>
          <p:cNvPr id="13" name="Text Placeholder 12">
            <a:extLst>
              <a:ext uri="{FF2B5EF4-FFF2-40B4-BE49-F238E27FC236}">
                <a16:creationId xmlns:a16="http://schemas.microsoft.com/office/drawing/2014/main" id="{B1B5431B-91EF-4BC6-AED8-9AD512C79DB6}"/>
              </a:ext>
            </a:extLst>
          </p:cNvPr>
          <p:cNvSpPr>
            <a:spLocks noGrp="1"/>
          </p:cNvSpPr>
          <p:nvPr>
            <p:ph type="body" sz="quarter" idx="16"/>
          </p:nvPr>
        </p:nvSpPr>
        <p:spPr>
          <a:xfrm>
            <a:off x="4675174" y="1727999"/>
            <a:ext cx="7138828" cy="4197672"/>
          </a:xfrm>
        </p:spPr>
        <p:txBody>
          <a:bodyPr/>
          <a:lstStyle/>
          <a:p>
            <a:r>
              <a:rPr lang="en-US" sz="2400" dirty="0"/>
              <a:t>Students are made aware of scholarship possibilities during the Admission process. Students need to apply for a scholarship themselves.</a:t>
            </a:r>
          </a:p>
          <a:p>
            <a:endParaRPr lang="en-US" sz="2400" dirty="0"/>
          </a:p>
          <a:p>
            <a:r>
              <a:rPr lang="en-US" sz="2400" dirty="0"/>
              <a:t>Students have until June 10 to meet the payment requirements:</a:t>
            </a:r>
          </a:p>
          <a:p>
            <a:pPr marL="342900" indent="-342900">
              <a:buFont typeface="Arial" panose="020B0604020202020204" pitchFamily="34" charset="0"/>
              <a:buChar char="•"/>
            </a:pPr>
            <a:r>
              <a:rPr lang="en-US" sz="2400" dirty="0"/>
              <a:t>Tuition fee year 1 fully paid</a:t>
            </a:r>
          </a:p>
          <a:p>
            <a:pPr marL="342900" indent="-342900">
              <a:buFont typeface="Arial" panose="020B0604020202020204" pitchFamily="34" charset="0"/>
              <a:buChar char="•"/>
            </a:pPr>
            <a:r>
              <a:rPr lang="en-US" sz="2400" dirty="0"/>
              <a:t>Visa costs fully paid</a:t>
            </a:r>
          </a:p>
          <a:p>
            <a:pPr marL="342900" indent="-342900">
              <a:buFont typeface="Arial" panose="020B0604020202020204" pitchFamily="34" charset="0"/>
              <a:buChar char="•"/>
            </a:pPr>
            <a:r>
              <a:rPr lang="en-US" sz="2400" dirty="0"/>
              <a:t>Insurance costs for full </a:t>
            </a:r>
            <a:r>
              <a:rPr lang="en-US" sz="2400" dirty="0" err="1"/>
              <a:t>programme</a:t>
            </a:r>
            <a:r>
              <a:rPr lang="en-US" sz="2400" dirty="0"/>
              <a:t> fully paid</a:t>
            </a:r>
          </a:p>
          <a:p>
            <a:pPr marL="342900" indent="-342900">
              <a:buFont typeface="Arial" panose="020B0604020202020204" pitchFamily="34" charset="0"/>
              <a:buChar char="•"/>
            </a:pPr>
            <a:r>
              <a:rPr lang="en-US" sz="2400" dirty="0"/>
              <a:t>Costs of living proven through bank statement or fully paid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Tuition fee year 2 can be paid in instalments after year 1</a:t>
            </a:r>
          </a:p>
          <a:p>
            <a:pPr marL="342900" indent="-342900">
              <a:buFont typeface="Arial" panose="020B0604020202020204" pitchFamily="34" charset="0"/>
              <a:buChar char="•"/>
            </a:pPr>
            <a:r>
              <a:rPr lang="en-US" sz="2400" dirty="0"/>
              <a:t>Costs of living year 2 can be proven through bank statement, fully paid or paid in instalments</a:t>
            </a:r>
          </a:p>
        </p:txBody>
      </p:sp>
    </p:spTree>
    <p:extLst>
      <p:ext uri="{BB962C8B-B14F-4D97-AF65-F5344CB8AC3E}">
        <p14:creationId xmlns:p14="http://schemas.microsoft.com/office/powerpoint/2010/main" val="2208155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303A6097-A3E9-4B9F-8A82-1C98E0E20B75}"/>
              </a:ext>
            </a:extLst>
          </p:cNvPr>
          <p:cNvSpPr>
            <a:spLocks noGrp="1"/>
          </p:cNvSpPr>
          <p:nvPr>
            <p:ph type="body" sz="quarter" idx="15"/>
          </p:nvPr>
        </p:nvSpPr>
        <p:spPr/>
        <p:txBody>
          <a:bodyPr/>
          <a:lstStyle/>
          <a:p>
            <a:endParaRPr lang="en-US" dirty="0"/>
          </a:p>
        </p:txBody>
      </p:sp>
      <p:sp>
        <p:nvSpPr>
          <p:cNvPr id="8" name="Subtitle 7">
            <a:extLst>
              <a:ext uri="{FF2B5EF4-FFF2-40B4-BE49-F238E27FC236}">
                <a16:creationId xmlns:a16="http://schemas.microsoft.com/office/drawing/2014/main" id="{386051DB-ED3F-4393-8E62-A165E16FD513}"/>
              </a:ext>
            </a:extLst>
          </p:cNvPr>
          <p:cNvSpPr>
            <a:spLocks noGrp="1"/>
          </p:cNvSpPr>
          <p:nvPr>
            <p:ph type="subTitle" idx="1"/>
          </p:nvPr>
        </p:nvSpPr>
        <p:spPr>
          <a:xfrm>
            <a:off x="1218000" y="1792287"/>
            <a:ext cx="6845345" cy="4442258"/>
          </a:xfrm>
        </p:spPr>
        <p:txBody>
          <a:bodyPr/>
          <a:lstStyle/>
          <a:p>
            <a:pPr>
              <a:spcAft>
                <a:spcPts val="600"/>
              </a:spcAft>
            </a:pPr>
            <a:r>
              <a:rPr lang="en-US" b="0" cap="none" dirty="0"/>
              <a:t>What can a student expect during their period at ITC?</a:t>
            </a:r>
          </a:p>
          <a:p>
            <a:pPr>
              <a:spcAft>
                <a:spcPts val="600"/>
              </a:spcAft>
            </a:pPr>
            <a:endParaRPr lang="en-US" b="0" cap="none" dirty="0"/>
          </a:p>
          <a:p>
            <a:pPr marL="342900" indent="-342900">
              <a:spcAft>
                <a:spcPts val="600"/>
              </a:spcAft>
              <a:buFont typeface="Arial" panose="020B0604020202020204" pitchFamily="34" charset="0"/>
              <a:buChar char="•"/>
            </a:pPr>
            <a:r>
              <a:rPr lang="en-US" b="0" cap="none" dirty="0"/>
              <a:t>Guidance and help throughout their study period, both academically and non-academically</a:t>
            </a:r>
          </a:p>
          <a:p>
            <a:pPr marL="342900" indent="-342900">
              <a:spcAft>
                <a:spcPts val="600"/>
              </a:spcAft>
              <a:buFont typeface="Arial" panose="020B0604020202020204" pitchFamily="34" charset="0"/>
              <a:buChar char="•"/>
            </a:pPr>
            <a:endParaRPr lang="en-US" b="0" cap="none" dirty="0"/>
          </a:p>
          <a:p>
            <a:pPr marL="342900" indent="-342900">
              <a:spcAft>
                <a:spcPts val="600"/>
              </a:spcAft>
              <a:buFont typeface="Arial" panose="020B0604020202020204" pitchFamily="34" charset="0"/>
              <a:buChar char="•"/>
            </a:pPr>
            <a:r>
              <a:rPr lang="en-US" b="0" cap="none" dirty="0"/>
              <a:t>We provide the academic schedules</a:t>
            </a:r>
          </a:p>
          <a:p>
            <a:pPr marL="342900" indent="-342900">
              <a:spcAft>
                <a:spcPts val="600"/>
              </a:spcAft>
              <a:buFont typeface="Arial" panose="020B0604020202020204" pitchFamily="34" charset="0"/>
              <a:buChar char="•"/>
            </a:pPr>
            <a:endParaRPr lang="en-US" b="0" cap="none" dirty="0"/>
          </a:p>
          <a:p>
            <a:pPr marL="342900" indent="-342900">
              <a:spcAft>
                <a:spcPts val="600"/>
              </a:spcAft>
              <a:buFont typeface="Arial" panose="020B0604020202020204" pitchFamily="34" charset="0"/>
              <a:buChar char="•"/>
            </a:pPr>
            <a:r>
              <a:rPr lang="en-US" b="0" cap="none" dirty="0"/>
              <a:t>We provide the certification documents for every </a:t>
            </a:r>
            <a:r>
              <a:rPr lang="en-US" b="0" cap="none" dirty="0" err="1"/>
              <a:t>programme</a:t>
            </a:r>
            <a:endParaRPr lang="en-US" b="0" cap="none" dirty="0"/>
          </a:p>
          <a:p>
            <a:pPr marL="342900" indent="-342900">
              <a:spcAft>
                <a:spcPts val="600"/>
              </a:spcAft>
              <a:buFont typeface="Arial" panose="020B0604020202020204" pitchFamily="34" charset="0"/>
              <a:buChar char="•"/>
            </a:pPr>
            <a:endParaRPr lang="en-US" b="0" cap="none" dirty="0"/>
          </a:p>
          <a:p>
            <a:pPr marL="342900" indent="-342900">
              <a:spcAft>
                <a:spcPts val="600"/>
              </a:spcAft>
              <a:buFont typeface="Arial" panose="020B0604020202020204" pitchFamily="34" charset="0"/>
              <a:buChar char="•"/>
            </a:pPr>
            <a:r>
              <a:rPr lang="en-US" b="0" cap="none" dirty="0"/>
              <a:t>We support the education </a:t>
            </a:r>
            <a:r>
              <a:rPr lang="en-US" b="0" cap="none" dirty="0" err="1"/>
              <a:t>programmes</a:t>
            </a:r>
            <a:endParaRPr lang="en-US" b="0" cap="none" dirty="0"/>
          </a:p>
          <a:p>
            <a:pPr marL="342900" indent="-342900">
              <a:spcAft>
                <a:spcPts val="600"/>
              </a:spcAft>
              <a:buFont typeface="Arial" panose="020B0604020202020204" pitchFamily="34" charset="0"/>
              <a:buChar char="•"/>
            </a:pPr>
            <a:endParaRPr lang="en-US" b="0" cap="none" dirty="0"/>
          </a:p>
          <a:p>
            <a:pPr marL="342900" indent="-342900">
              <a:spcAft>
                <a:spcPts val="600"/>
              </a:spcAft>
              <a:buFont typeface="Arial" panose="020B0604020202020204" pitchFamily="34" charset="0"/>
              <a:buChar char="•"/>
            </a:pPr>
            <a:r>
              <a:rPr lang="en-US" b="0" cap="none" dirty="0"/>
              <a:t>Supporting SAB in organizing social events (trip to Keukenhof, International Sports Day, etc.)</a:t>
            </a:r>
          </a:p>
        </p:txBody>
      </p:sp>
      <p:sp>
        <p:nvSpPr>
          <p:cNvPr id="7" name="Title 6">
            <a:extLst>
              <a:ext uri="{FF2B5EF4-FFF2-40B4-BE49-F238E27FC236}">
                <a16:creationId xmlns:a16="http://schemas.microsoft.com/office/drawing/2014/main" id="{84079A93-F2FD-4BBA-AB41-33F2A2B0705F}"/>
              </a:ext>
            </a:extLst>
          </p:cNvPr>
          <p:cNvSpPr>
            <a:spLocks noGrp="1"/>
          </p:cNvSpPr>
          <p:nvPr>
            <p:ph type="ctrTitle"/>
          </p:nvPr>
        </p:nvSpPr>
        <p:spPr>
          <a:xfrm>
            <a:off x="1218000" y="386086"/>
            <a:ext cx="4878000" cy="972000"/>
          </a:xfrm>
        </p:spPr>
        <p:txBody>
          <a:bodyPr/>
          <a:lstStyle/>
          <a:p>
            <a:r>
              <a:rPr lang="en-US" dirty="0"/>
              <a:t>Student support</a:t>
            </a:r>
          </a:p>
        </p:txBody>
      </p:sp>
    </p:spTree>
    <p:extLst>
      <p:ext uri="{BB962C8B-B14F-4D97-AF65-F5344CB8AC3E}">
        <p14:creationId xmlns:p14="http://schemas.microsoft.com/office/powerpoint/2010/main" val="1317697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5167BC-1318-460A-BE3F-83F3EBA9BE43}"/>
              </a:ext>
            </a:extLst>
          </p:cNvPr>
          <p:cNvSpPr>
            <a:spLocks noGrp="1"/>
          </p:cNvSpPr>
          <p:nvPr>
            <p:ph type="ctrTitle"/>
          </p:nvPr>
        </p:nvSpPr>
        <p:spPr>
          <a:xfrm>
            <a:off x="755999" y="644683"/>
            <a:ext cx="6226691" cy="1116000"/>
          </a:xfrm>
        </p:spPr>
        <p:txBody>
          <a:bodyPr/>
          <a:lstStyle/>
          <a:p>
            <a:r>
              <a:rPr lang="en-US" dirty="0"/>
              <a:t>Application, admission and student support in Ethiopia</a:t>
            </a:r>
          </a:p>
        </p:txBody>
      </p:sp>
      <p:sp>
        <p:nvSpPr>
          <p:cNvPr id="5" name="Subtitle 4">
            <a:extLst>
              <a:ext uri="{FF2B5EF4-FFF2-40B4-BE49-F238E27FC236}">
                <a16:creationId xmlns:a16="http://schemas.microsoft.com/office/drawing/2014/main" id="{3E870F2D-8831-429B-944F-311201CA6E5B}"/>
              </a:ext>
            </a:extLst>
          </p:cNvPr>
          <p:cNvSpPr>
            <a:spLocks noGrp="1"/>
          </p:cNvSpPr>
          <p:nvPr>
            <p:ph type="subTitle" idx="1"/>
          </p:nvPr>
        </p:nvSpPr>
        <p:spPr>
          <a:xfrm>
            <a:off x="756000" y="3434773"/>
            <a:ext cx="5922706" cy="1662545"/>
          </a:xfrm>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Could you share how the application &amp; admission process and the student support in Ethiopia is arranged?</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ijdelijke aanduiding voor tekst 11">
            <a:extLst>
              <a:ext uri="{FF2B5EF4-FFF2-40B4-BE49-F238E27FC236}">
                <a16:creationId xmlns:a16="http://schemas.microsoft.com/office/drawing/2014/main" id="{272195B8-B62D-4A80-95D4-70616589C6A5}"/>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2724321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E5AC995B-CF0D-43D0-8B4D-C85D1B98A0ED}"/>
              </a:ext>
            </a:extLst>
          </p:cNvPr>
          <p:cNvSpPr>
            <a:spLocks noGrp="1"/>
          </p:cNvSpPr>
          <p:nvPr>
            <p:ph type="body" sz="quarter" idx="15"/>
          </p:nvPr>
        </p:nvSpPr>
        <p:spPr/>
        <p:txBody>
          <a:bodyPr/>
          <a:lstStyle/>
          <a:p>
            <a:endParaRPr lang="en-US" dirty="0"/>
          </a:p>
        </p:txBody>
      </p:sp>
      <p:sp>
        <p:nvSpPr>
          <p:cNvPr id="5" name="Title 4">
            <a:extLst>
              <a:ext uri="{FF2B5EF4-FFF2-40B4-BE49-F238E27FC236}">
                <a16:creationId xmlns:a16="http://schemas.microsoft.com/office/drawing/2014/main" id="{BCF7166E-B78B-D836-3AA0-0DD3769C6401}"/>
              </a:ext>
            </a:extLst>
          </p:cNvPr>
          <p:cNvSpPr>
            <a:spLocks noGrp="1"/>
          </p:cNvSpPr>
          <p:nvPr>
            <p:ph type="ctrTitle"/>
          </p:nvPr>
        </p:nvSpPr>
        <p:spPr>
          <a:xfrm>
            <a:off x="756000" y="755999"/>
            <a:ext cx="7321200" cy="972000"/>
          </a:xfrm>
        </p:spPr>
        <p:txBody>
          <a:bodyPr/>
          <a:lstStyle/>
          <a:p>
            <a:r>
              <a:rPr lang="en-GB" dirty="0"/>
              <a:t>Dutch higher education system</a:t>
            </a:r>
            <a:endParaRPr lang="nl-NL" dirty="0"/>
          </a:p>
        </p:txBody>
      </p:sp>
      <p:sp>
        <p:nvSpPr>
          <p:cNvPr id="6" name="Text Placeholder 12">
            <a:extLst>
              <a:ext uri="{FF2B5EF4-FFF2-40B4-BE49-F238E27FC236}">
                <a16:creationId xmlns:a16="http://schemas.microsoft.com/office/drawing/2014/main" id="{F2D0E62B-BD06-F553-D9BA-4831858182CF}"/>
              </a:ext>
            </a:extLst>
          </p:cNvPr>
          <p:cNvSpPr>
            <a:spLocks noGrp="1"/>
          </p:cNvSpPr>
          <p:nvPr>
            <p:ph type="body" sz="quarter" idx="16"/>
          </p:nvPr>
        </p:nvSpPr>
        <p:spPr>
          <a:xfrm>
            <a:off x="3121184" y="2493944"/>
            <a:ext cx="5018769" cy="1047115"/>
          </a:xfrm>
        </p:spPr>
        <p:txBody>
          <a:bodyPr/>
          <a:lstStyle/>
          <a:p>
            <a:r>
              <a:rPr lang="en-US" sz="2400" dirty="0"/>
              <a:t>We would like to start of with a short movie:</a:t>
            </a:r>
          </a:p>
          <a:p>
            <a:endParaRPr lang="en-US" sz="2400" dirty="0">
              <a:hlinkClick r:id="rId2"/>
            </a:endParaRPr>
          </a:p>
          <a:p>
            <a:endParaRPr lang="en-US" sz="2400" dirty="0">
              <a:hlinkClick r:id="rId2"/>
            </a:endParaRPr>
          </a:p>
          <a:p>
            <a:r>
              <a:rPr lang="en-US" sz="2400" dirty="0">
                <a:hlinkClick r:id="rId2"/>
              </a:rPr>
              <a:t>Education system in the Netherlands</a:t>
            </a:r>
            <a:endParaRPr lang="en-US" sz="2400" dirty="0"/>
          </a:p>
        </p:txBody>
      </p:sp>
    </p:spTree>
    <p:extLst>
      <p:ext uri="{BB962C8B-B14F-4D97-AF65-F5344CB8AC3E}">
        <p14:creationId xmlns:p14="http://schemas.microsoft.com/office/powerpoint/2010/main" val="1865826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E5AC995B-CF0D-43D0-8B4D-C85D1B98A0ED}"/>
              </a:ext>
            </a:extLst>
          </p:cNvPr>
          <p:cNvSpPr>
            <a:spLocks noGrp="1"/>
          </p:cNvSpPr>
          <p:nvPr>
            <p:ph type="body" sz="quarter" idx="15"/>
          </p:nvPr>
        </p:nvSpPr>
        <p:spPr/>
        <p:txBody>
          <a:bodyPr/>
          <a:lstStyle/>
          <a:p>
            <a:endParaRPr lang="en-US" dirty="0"/>
          </a:p>
        </p:txBody>
      </p:sp>
      <p:pic>
        <p:nvPicPr>
          <p:cNvPr id="4" name="Picture 3" descr="A computer screen shot of a flowchart&#10;&#10;Description automatically generated">
            <a:extLst>
              <a:ext uri="{FF2B5EF4-FFF2-40B4-BE49-F238E27FC236}">
                <a16:creationId xmlns:a16="http://schemas.microsoft.com/office/drawing/2014/main" id="{AF0E0E6B-AFFF-7F51-4A21-C5101AE91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12" y="225723"/>
            <a:ext cx="9032037" cy="6452088"/>
          </a:xfrm>
          <a:prstGeom prst="rect">
            <a:avLst/>
          </a:prstGeom>
        </p:spPr>
      </p:pic>
      <p:sp>
        <p:nvSpPr>
          <p:cNvPr id="7" name="Title 4">
            <a:extLst>
              <a:ext uri="{FF2B5EF4-FFF2-40B4-BE49-F238E27FC236}">
                <a16:creationId xmlns:a16="http://schemas.microsoft.com/office/drawing/2014/main" id="{B51B3CBF-DA1C-050B-8802-C360F47B05AE}"/>
              </a:ext>
            </a:extLst>
          </p:cNvPr>
          <p:cNvSpPr txBox="1">
            <a:spLocks/>
          </p:cNvSpPr>
          <p:nvPr/>
        </p:nvSpPr>
        <p:spPr>
          <a:xfrm>
            <a:off x="8032376" y="225723"/>
            <a:ext cx="3957867" cy="1049608"/>
          </a:xfrm>
          <a:prstGeom prst="rect">
            <a:avLst/>
          </a:prstGeom>
        </p:spPr>
        <p:txBody>
          <a:bodyPr vert="horz" lIns="0" tIns="0" rIns="0" bIns="0" rtlCol="0" anchor="t">
            <a:noAutofit/>
          </a:bodyPr>
          <a:lstStyle>
            <a:lvl1pPr algn="l" defTabSz="914400" rtl="0" eaLnBrk="1" latinLnBrk="0" hangingPunct="1">
              <a:lnSpc>
                <a:spcPts val="3900"/>
              </a:lnSpc>
              <a:spcBef>
                <a:spcPct val="0"/>
              </a:spcBef>
              <a:buNone/>
              <a:defRPr sz="3600" b="1" kern="1200" cap="all" spc="0" baseline="0">
                <a:solidFill>
                  <a:schemeClr val="tx1"/>
                </a:solidFill>
                <a:latin typeface="+mj-lt"/>
                <a:ea typeface="+mj-ea"/>
                <a:cs typeface="+mj-cs"/>
              </a:defRPr>
            </a:lvl1pPr>
          </a:lstStyle>
          <a:p>
            <a:r>
              <a:rPr lang="en-GB"/>
              <a:t>Dutch higher education system</a:t>
            </a:r>
            <a:endParaRPr lang="nl-NL" dirty="0"/>
          </a:p>
        </p:txBody>
      </p:sp>
    </p:spTree>
    <p:extLst>
      <p:ext uri="{BB962C8B-B14F-4D97-AF65-F5344CB8AC3E}">
        <p14:creationId xmlns:p14="http://schemas.microsoft.com/office/powerpoint/2010/main" val="1320268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E5AC995B-CF0D-43D0-8B4D-C85D1B98A0ED}"/>
              </a:ext>
            </a:extLst>
          </p:cNvPr>
          <p:cNvSpPr>
            <a:spLocks noGrp="1"/>
          </p:cNvSpPr>
          <p:nvPr>
            <p:ph type="body" sz="quarter" idx="15"/>
          </p:nvPr>
        </p:nvSpPr>
        <p:spPr/>
        <p:txBody>
          <a:bodyPr/>
          <a:lstStyle/>
          <a:p>
            <a:endParaRPr lang="en-US" dirty="0"/>
          </a:p>
        </p:txBody>
      </p:sp>
      <p:sp>
        <p:nvSpPr>
          <p:cNvPr id="5" name="Title 4">
            <a:extLst>
              <a:ext uri="{FF2B5EF4-FFF2-40B4-BE49-F238E27FC236}">
                <a16:creationId xmlns:a16="http://schemas.microsoft.com/office/drawing/2014/main" id="{BCF7166E-B78B-D836-3AA0-0DD3769C6401}"/>
              </a:ext>
            </a:extLst>
          </p:cNvPr>
          <p:cNvSpPr>
            <a:spLocks noGrp="1"/>
          </p:cNvSpPr>
          <p:nvPr>
            <p:ph type="ctrTitle"/>
          </p:nvPr>
        </p:nvSpPr>
        <p:spPr>
          <a:xfrm>
            <a:off x="756000" y="755999"/>
            <a:ext cx="7321200" cy="972000"/>
          </a:xfrm>
        </p:spPr>
        <p:txBody>
          <a:bodyPr/>
          <a:lstStyle/>
          <a:p>
            <a:r>
              <a:rPr lang="en-GB" dirty="0"/>
              <a:t>Dutch higher education system</a:t>
            </a:r>
            <a:endParaRPr lang="nl-NL" dirty="0"/>
          </a:p>
        </p:txBody>
      </p:sp>
      <p:sp>
        <p:nvSpPr>
          <p:cNvPr id="2" name="Content Placeholder 2">
            <a:extLst>
              <a:ext uri="{FF2B5EF4-FFF2-40B4-BE49-F238E27FC236}">
                <a16:creationId xmlns:a16="http://schemas.microsoft.com/office/drawing/2014/main" id="{D74900F0-973D-30DC-88CF-57CEF87C5E42}"/>
              </a:ext>
            </a:extLst>
          </p:cNvPr>
          <p:cNvSpPr txBox="1">
            <a:spLocks/>
          </p:cNvSpPr>
          <p:nvPr/>
        </p:nvSpPr>
        <p:spPr>
          <a:xfrm>
            <a:off x="3479849" y="2131625"/>
            <a:ext cx="7462516" cy="2504328"/>
          </a:xfrm>
          <a:prstGeom prst="rect">
            <a:avLst/>
          </a:prstGeom>
        </p:spPr>
        <p:txBody>
          <a:bodyPr>
            <a:normAutofit fontScale="85000" lnSpcReduction="10000"/>
          </a:bodyPr>
          <a:lst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Font typeface="Arial Narrow" panose="020B0606020202030204" pitchFamily="34" charset="0"/>
              <a:buNone/>
            </a:pPr>
            <a:r>
              <a:rPr lang="en-GB" sz="2400" dirty="0">
                <a:solidFill>
                  <a:srgbClr val="1E2030"/>
                </a:solidFill>
                <a:latin typeface="+mj-lt"/>
              </a:rPr>
              <a:t>There are 2 types of higher education in the Netherlands:</a:t>
            </a:r>
          </a:p>
          <a:p>
            <a:pPr lvl="1"/>
            <a:r>
              <a:rPr lang="en-GB" sz="2400" dirty="0">
                <a:solidFill>
                  <a:srgbClr val="1E2030"/>
                </a:solidFill>
                <a:latin typeface="+mj-lt"/>
              </a:rPr>
              <a:t>research-oriented higher education (</a:t>
            </a:r>
            <a:r>
              <a:rPr lang="en-GB" sz="2400" i="1" dirty="0" err="1">
                <a:solidFill>
                  <a:srgbClr val="1E2030"/>
                </a:solidFill>
                <a:latin typeface="+mj-lt"/>
              </a:rPr>
              <a:t>wetenschappelijk</a:t>
            </a:r>
            <a:r>
              <a:rPr lang="en-GB" sz="2400" i="1" dirty="0">
                <a:solidFill>
                  <a:srgbClr val="1E2030"/>
                </a:solidFill>
                <a:latin typeface="+mj-lt"/>
              </a:rPr>
              <a:t> </a:t>
            </a:r>
            <a:r>
              <a:rPr lang="en-GB" sz="2400" i="1" dirty="0" err="1">
                <a:solidFill>
                  <a:srgbClr val="1E2030"/>
                </a:solidFill>
                <a:latin typeface="+mj-lt"/>
              </a:rPr>
              <a:t>onderwijs</a:t>
            </a:r>
            <a:r>
              <a:rPr lang="en-GB" sz="2400" dirty="0">
                <a:solidFill>
                  <a:srgbClr val="1E2030"/>
                </a:solidFill>
                <a:latin typeface="+mj-lt"/>
              </a:rPr>
              <a:t>, </a:t>
            </a:r>
            <a:r>
              <a:rPr lang="en-GB" sz="2400" b="1" dirty="0">
                <a:solidFill>
                  <a:srgbClr val="1E2030"/>
                </a:solidFill>
                <a:latin typeface="+mj-lt"/>
              </a:rPr>
              <a:t>WO</a:t>
            </a:r>
            <a:r>
              <a:rPr lang="en-GB" sz="2400" dirty="0">
                <a:solidFill>
                  <a:srgbClr val="1E2030"/>
                </a:solidFill>
                <a:latin typeface="+mj-lt"/>
              </a:rPr>
              <a:t>).</a:t>
            </a:r>
          </a:p>
          <a:p>
            <a:pPr lvl="1"/>
            <a:r>
              <a:rPr lang="en-GB" sz="2400" dirty="0">
                <a:solidFill>
                  <a:srgbClr val="1E2030"/>
                </a:solidFill>
                <a:latin typeface="+mj-lt"/>
              </a:rPr>
              <a:t>higher professional education (</a:t>
            </a:r>
            <a:r>
              <a:rPr lang="en-GB" sz="2400" i="1" dirty="0" err="1">
                <a:solidFill>
                  <a:srgbClr val="1E2030"/>
                </a:solidFill>
                <a:latin typeface="+mj-lt"/>
              </a:rPr>
              <a:t>hoger</a:t>
            </a:r>
            <a:r>
              <a:rPr lang="en-GB" sz="2400" i="1" dirty="0">
                <a:solidFill>
                  <a:srgbClr val="1E2030"/>
                </a:solidFill>
                <a:latin typeface="+mj-lt"/>
              </a:rPr>
              <a:t> </a:t>
            </a:r>
            <a:r>
              <a:rPr lang="en-GB" sz="2400" i="1" dirty="0" err="1">
                <a:solidFill>
                  <a:srgbClr val="1E2030"/>
                </a:solidFill>
                <a:latin typeface="+mj-lt"/>
              </a:rPr>
              <a:t>beroepsonderwijs</a:t>
            </a:r>
            <a:r>
              <a:rPr lang="en-GB" sz="2400" dirty="0">
                <a:solidFill>
                  <a:srgbClr val="1E2030"/>
                </a:solidFill>
                <a:latin typeface="+mj-lt"/>
              </a:rPr>
              <a:t>, </a:t>
            </a:r>
            <a:r>
              <a:rPr lang="en-GB" sz="2400" b="1" dirty="0">
                <a:solidFill>
                  <a:srgbClr val="1E2030"/>
                </a:solidFill>
                <a:latin typeface="+mj-lt"/>
              </a:rPr>
              <a:t>HBO</a:t>
            </a:r>
            <a:r>
              <a:rPr lang="en-GB" sz="2400" dirty="0">
                <a:solidFill>
                  <a:srgbClr val="1E2030"/>
                </a:solidFill>
                <a:latin typeface="+mj-lt"/>
              </a:rPr>
              <a:t>)</a:t>
            </a:r>
          </a:p>
          <a:p>
            <a:pPr marL="457200" lvl="1" indent="0">
              <a:buFont typeface="Arial" panose="020B0604020202020204" pitchFamily="34" charset="0"/>
              <a:buNone/>
            </a:pPr>
            <a:endParaRPr lang="en-GB" sz="2400" dirty="0">
              <a:solidFill>
                <a:srgbClr val="1E2030"/>
              </a:solidFill>
              <a:latin typeface="+mj-lt"/>
            </a:endParaRPr>
          </a:p>
          <a:p>
            <a:pPr>
              <a:buFont typeface="Arial" panose="020B0604020202020204" pitchFamily="34" charset="0"/>
              <a:buChar char="•"/>
            </a:pPr>
            <a:endParaRPr lang="en-GB" sz="2400" dirty="0">
              <a:solidFill>
                <a:srgbClr val="1E2030"/>
              </a:solidFill>
              <a:latin typeface="+mj-lt"/>
            </a:endParaRPr>
          </a:p>
          <a:p>
            <a:pPr marL="0" indent="0">
              <a:buFont typeface="Arial Narrow" panose="020B0606020202030204" pitchFamily="34" charset="0"/>
              <a:buNone/>
            </a:pPr>
            <a:r>
              <a:rPr lang="en-GB" sz="2400" dirty="0">
                <a:solidFill>
                  <a:srgbClr val="1E2030"/>
                </a:solidFill>
                <a:latin typeface="+mj-lt"/>
              </a:rPr>
              <a:t>There are separate types of higher education institutions for WO and HBO</a:t>
            </a:r>
          </a:p>
          <a:p>
            <a:pPr marL="719138" lvl="1" indent="-358775"/>
            <a:r>
              <a:rPr lang="en-GB" sz="2400" dirty="0">
                <a:solidFill>
                  <a:srgbClr val="1E2030"/>
                </a:solidFill>
                <a:latin typeface="+mj-lt"/>
              </a:rPr>
              <a:t>WO: universities (</a:t>
            </a:r>
            <a:r>
              <a:rPr lang="en-GB" sz="2400" i="1" dirty="0" err="1">
                <a:solidFill>
                  <a:srgbClr val="1E2030"/>
                </a:solidFill>
                <a:latin typeface="+mj-lt"/>
              </a:rPr>
              <a:t>universiteiten</a:t>
            </a:r>
            <a:r>
              <a:rPr lang="en-GB" sz="2400" dirty="0">
                <a:solidFill>
                  <a:srgbClr val="1E2030"/>
                </a:solidFill>
                <a:latin typeface="+mj-lt"/>
              </a:rPr>
              <a:t>)</a:t>
            </a:r>
          </a:p>
          <a:p>
            <a:pPr lvl="1"/>
            <a:r>
              <a:rPr lang="en-GB" sz="2400" dirty="0">
                <a:solidFill>
                  <a:srgbClr val="1E2030"/>
                </a:solidFill>
                <a:latin typeface="+mj-lt"/>
              </a:rPr>
              <a:t>HBO: universities of applied sciences (</a:t>
            </a:r>
            <a:r>
              <a:rPr lang="en-GB" sz="2400" i="1" dirty="0" err="1">
                <a:solidFill>
                  <a:srgbClr val="1E2030"/>
                </a:solidFill>
                <a:latin typeface="+mj-lt"/>
              </a:rPr>
              <a:t>hogescholen</a:t>
            </a:r>
            <a:r>
              <a:rPr lang="en-GB" sz="2400" dirty="0">
                <a:solidFill>
                  <a:srgbClr val="1E2030"/>
                </a:solidFill>
                <a:latin typeface="+mj-lt"/>
              </a:rPr>
              <a:t>) </a:t>
            </a:r>
          </a:p>
          <a:p>
            <a:pPr>
              <a:buFont typeface="Arial" panose="020B0604020202020204" pitchFamily="34" charset="0"/>
              <a:buChar char="•"/>
            </a:pPr>
            <a:endParaRPr lang="en-GB" dirty="0">
              <a:solidFill>
                <a:srgbClr val="1E2030"/>
              </a:solidFill>
              <a:latin typeface="Buenos Aires"/>
            </a:endParaRPr>
          </a:p>
          <a:p>
            <a:endParaRPr lang="en-GB" dirty="0">
              <a:solidFill>
                <a:srgbClr val="1E2030"/>
              </a:solidFill>
              <a:latin typeface="Buenos Aires"/>
            </a:endParaRPr>
          </a:p>
          <a:p>
            <a:endParaRPr lang="en-GB" dirty="0"/>
          </a:p>
        </p:txBody>
      </p:sp>
    </p:spTree>
    <p:extLst>
      <p:ext uri="{BB962C8B-B14F-4D97-AF65-F5344CB8AC3E}">
        <p14:creationId xmlns:p14="http://schemas.microsoft.com/office/powerpoint/2010/main" val="1764180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E5AC995B-CF0D-43D0-8B4D-C85D1B98A0ED}"/>
              </a:ext>
            </a:extLst>
          </p:cNvPr>
          <p:cNvSpPr>
            <a:spLocks noGrp="1"/>
          </p:cNvSpPr>
          <p:nvPr>
            <p:ph type="body" sz="quarter" idx="15"/>
          </p:nvPr>
        </p:nvSpPr>
        <p:spPr/>
        <p:txBody>
          <a:bodyPr/>
          <a:lstStyle/>
          <a:p>
            <a:endParaRPr lang="en-US" dirty="0"/>
          </a:p>
        </p:txBody>
      </p:sp>
      <p:pic>
        <p:nvPicPr>
          <p:cNvPr id="7" name="Picture 6" descr="A computer screen shot of a flowchart&#10;&#10;Description automatically generated">
            <a:extLst>
              <a:ext uri="{FF2B5EF4-FFF2-40B4-BE49-F238E27FC236}">
                <a16:creationId xmlns:a16="http://schemas.microsoft.com/office/drawing/2014/main" id="{FC408F19-AD9A-3D3E-755E-47E378958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045" y="259950"/>
            <a:ext cx="9236363" cy="6598050"/>
          </a:xfrm>
          <a:prstGeom prst="rect">
            <a:avLst/>
          </a:prstGeom>
        </p:spPr>
      </p:pic>
      <p:sp>
        <p:nvSpPr>
          <p:cNvPr id="8" name="Rectangle 7">
            <a:extLst>
              <a:ext uri="{FF2B5EF4-FFF2-40B4-BE49-F238E27FC236}">
                <a16:creationId xmlns:a16="http://schemas.microsoft.com/office/drawing/2014/main" id="{FFBD5E0F-56AA-346F-52A9-342195FFFC6B}"/>
              </a:ext>
            </a:extLst>
          </p:cNvPr>
          <p:cNvSpPr/>
          <p:nvPr/>
        </p:nvSpPr>
        <p:spPr>
          <a:xfrm>
            <a:off x="1842339" y="321223"/>
            <a:ext cx="5599520" cy="954107"/>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F96C571-88FE-6FCB-F742-5E449D10DDA2}"/>
              </a:ext>
            </a:extLst>
          </p:cNvPr>
          <p:cNvSpPr/>
          <p:nvPr/>
        </p:nvSpPr>
        <p:spPr>
          <a:xfrm>
            <a:off x="1842339" y="1275330"/>
            <a:ext cx="2620651" cy="2078612"/>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59F6A68-910B-FFFE-D90F-7DC68A1C5CD8}"/>
              </a:ext>
            </a:extLst>
          </p:cNvPr>
          <p:cNvSpPr/>
          <p:nvPr/>
        </p:nvSpPr>
        <p:spPr>
          <a:xfrm>
            <a:off x="4547832" y="1572276"/>
            <a:ext cx="6146276" cy="1781666"/>
          </a:xfrm>
          <a:prstGeom prst="rect">
            <a:avLst/>
          </a:prstGeom>
          <a:noFill/>
          <a:ln w="31750">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Alternate Process 11">
            <a:extLst>
              <a:ext uri="{FF2B5EF4-FFF2-40B4-BE49-F238E27FC236}">
                <a16:creationId xmlns:a16="http://schemas.microsoft.com/office/drawing/2014/main" id="{3047C798-DFC5-1318-ECEA-11B2263CA451}"/>
              </a:ext>
            </a:extLst>
          </p:cNvPr>
          <p:cNvSpPr/>
          <p:nvPr/>
        </p:nvSpPr>
        <p:spPr>
          <a:xfrm>
            <a:off x="107807" y="1572276"/>
            <a:ext cx="1734532" cy="556181"/>
          </a:xfrm>
          <a:prstGeom prst="flowChartAlternateProcess">
            <a:avLst/>
          </a:prstGeom>
          <a:solidFill>
            <a:schemeClr val="accent2">
              <a:lumMod val="60000"/>
              <a:lumOff val="4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0" i="0" dirty="0">
                <a:solidFill>
                  <a:srgbClr val="1E2030"/>
                </a:solidFill>
                <a:effectLst/>
                <a:latin typeface="Buenos Aires"/>
              </a:rPr>
              <a:t>WO</a:t>
            </a:r>
            <a:r>
              <a:rPr lang="en-GB" dirty="0">
                <a:solidFill>
                  <a:srgbClr val="1E2030"/>
                </a:solidFill>
                <a:latin typeface="Buenos Aires"/>
              </a:rPr>
              <a:t>-</a:t>
            </a:r>
            <a:r>
              <a:rPr lang="en-GB" b="0" i="0" dirty="0">
                <a:solidFill>
                  <a:srgbClr val="1E2030"/>
                </a:solidFill>
                <a:effectLst/>
                <a:latin typeface="Buenos Aires"/>
              </a:rPr>
              <a:t>universities</a:t>
            </a:r>
            <a:endParaRPr lang="en-GB" dirty="0"/>
          </a:p>
        </p:txBody>
      </p:sp>
      <p:sp>
        <p:nvSpPr>
          <p:cNvPr id="13" name="Flowchart: Alternate Process 12">
            <a:extLst>
              <a:ext uri="{FF2B5EF4-FFF2-40B4-BE49-F238E27FC236}">
                <a16:creationId xmlns:a16="http://schemas.microsoft.com/office/drawing/2014/main" id="{4617195D-8B8D-906D-5A5F-7C0B7D378C46}"/>
              </a:ext>
            </a:extLst>
          </p:cNvPr>
          <p:cNvSpPr/>
          <p:nvPr/>
        </p:nvSpPr>
        <p:spPr>
          <a:xfrm>
            <a:off x="8403394" y="1677542"/>
            <a:ext cx="2215014" cy="556181"/>
          </a:xfrm>
          <a:prstGeom prst="flowChartAlternateProcess">
            <a:avLst/>
          </a:prstGeom>
          <a:solidFill>
            <a:schemeClr val="accent2">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0" i="0" dirty="0">
                <a:solidFill>
                  <a:srgbClr val="1E2030"/>
                </a:solidFill>
                <a:effectLst/>
                <a:latin typeface="Buenos Aires"/>
              </a:rPr>
              <a:t>HBO: universities of applied sciences</a:t>
            </a:r>
            <a:endParaRPr lang="en-GB" dirty="0"/>
          </a:p>
        </p:txBody>
      </p:sp>
      <p:sp>
        <p:nvSpPr>
          <p:cNvPr id="5" name="Title 4">
            <a:extLst>
              <a:ext uri="{FF2B5EF4-FFF2-40B4-BE49-F238E27FC236}">
                <a16:creationId xmlns:a16="http://schemas.microsoft.com/office/drawing/2014/main" id="{BCF7166E-B78B-D836-3AA0-0DD3769C6401}"/>
              </a:ext>
            </a:extLst>
          </p:cNvPr>
          <p:cNvSpPr>
            <a:spLocks noGrp="1"/>
          </p:cNvSpPr>
          <p:nvPr>
            <p:ph type="ctrTitle"/>
          </p:nvPr>
        </p:nvSpPr>
        <p:spPr>
          <a:xfrm>
            <a:off x="8032376" y="225723"/>
            <a:ext cx="3957867" cy="1049608"/>
          </a:xfrm>
        </p:spPr>
        <p:txBody>
          <a:bodyPr/>
          <a:lstStyle/>
          <a:p>
            <a:r>
              <a:rPr lang="en-GB" dirty="0"/>
              <a:t>Dutch higher education system</a:t>
            </a:r>
            <a:endParaRPr lang="nl-NL" dirty="0"/>
          </a:p>
        </p:txBody>
      </p:sp>
    </p:spTree>
    <p:extLst>
      <p:ext uri="{BB962C8B-B14F-4D97-AF65-F5344CB8AC3E}">
        <p14:creationId xmlns:p14="http://schemas.microsoft.com/office/powerpoint/2010/main" val="337131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E5AC995B-CF0D-43D0-8B4D-C85D1B98A0ED}"/>
              </a:ext>
            </a:extLst>
          </p:cNvPr>
          <p:cNvSpPr>
            <a:spLocks noGrp="1"/>
          </p:cNvSpPr>
          <p:nvPr>
            <p:ph type="body" sz="quarter" idx="15"/>
          </p:nvPr>
        </p:nvSpPr>
        <p:spPr/>
        <p:txBody>
          <a:bodyPr/>
          <a:lstStyle/>
          <a:p>
            <a:endParaRPr lang="en-US" dirty="0"/>
          </a:p>
        </p:txBody>
      </p:sp>
      <p:pic>
        <p:nvPicPr>
          <p:cNvPr id="7" name="Picture 6" descr="A computer screen shot of a flowchart&#10;&#10;Description automatically generated">
            <a:extLst>
              <a:ext uri="{FF2B5EF4-FFF2-40B4-BE49-F238E27FC236}">
                <a16:creationId xmlns:a16="http://schemas.microsoft.com/office/drawing/2014/main" id="{FC408F19-AD9A-3D3E-755E-47E378958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045" y="259950"/>
            <a:ext cx="9236363" cy="6598050"/>
          </a:xfrm>
          <a:prstGeom prst="rect">
            <a:avLst/>
          </a:prstGeom>
        </p:spPr>
      </p:pic>
      <p:sp>
        <p:nvSpPr>
          <p:cNvPr id="8" name="Rectangle 7">
            <a:extLst>
              <a:ext uri="{FF2B5EF4-FFF2-40B4-BE49-F238E27FC236}">
                <a16:creationId xmlns:a16="http://schemas.microsoft.com/office/drawing/2014/main" id="{FFBD5E0F-56AA-346F-52A9-342195FFFC6B}"/>
              </a:ext>
            </a:extLst>
          </p:cNvPr>
          <p:cNvSpPr/>
          <p:nvPr/>
        </p:nvSpPr>
        <p:spPr>
          <a:xfrm>
            <a:off x="1842339" y="321223"/>
            <a:ext cx="5599520" cy="954107"/>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F96C571-88FE-6FCB-F742-5E449D10DDA2}"/>
              </a:ext>
            </a:extLst>
          </p:cNvPr>
          <p:cNvSpPr/>
          <p:nvPr/>
        </p:nvSpPr>
        <p:spPr>
          <a:xfrm>
            <a:off x="1842339" y="1275330"/>
            <a:ext cx="2620651" cy="2078612"/>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Alternate Process 11">
            <a:extLst>
              <a:ext uri="{FF2B5EF4-FFF2-40B4-BE49-F238E27FC236}">
                <a16:creationId xmlns:a16="http://schemas.microsoft.com/office/drawing/2014/main" id="{3047C798-DFC5-1318-ECEA-11B2263CA451}"/>
              </a:ext>
            </a:extLst>
          </p:cNvPr>
          <p:cNvSpPr/>
          <p:nvPr/>
        </p:nvSpPr>
        <p:spPr>
          <a:xfrm>
            <a:off x="107807" y="1572276"/>
            <a:ext cx="1734532" cy="556181"/>
          </a:xfrm>
          <a:prstGeom prst="flowChartAlternateProcess">
            <a:avLst/>
          </a:prstGeom>
          <a:solidFill>
            <a:schemeClr val="accent2">
              <a:lumMod val="60000"/>
              <a:lumOff val="4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0" i="0" dirty="0">
                <a:solidFill>
                  <a:srgbClr val="1E2030"/>
                </a:solidFill>
                <a:effectLst/>
                <a:latin typeface="Buenos Aires"/>
              </a:rPr>
              <a:t>WO</a:t>
            </a:r>
            <a:r>
              <a:rPr lang="en-GB" dirty="0">
                <a:solidFill>
                  <a:srgbClr val="1E2030"/>
                </a:solidFill>
                <a:latin typeface="Buenos Aires"/>
              </a:rPr>
              <a:t>-</a:t>
            </a:r>
            <a:r>
              <a:rPr lang="en-GB" b="0" i="0" dirty="0">
                <a:solidFill>
                  <a:srgbClr val="1E2030"/>
                </a:solidFill>
                <a:effectLst/>
                <a:latin typeface="Buenos Aires"/>
              </a:rPr>
              <a:t>universities</a:t>
            </a:r>
            <a:endParaRPr lang="en-GB" dirty="0"/>
          </a:p>
        </p:txBody>
      </p:sp>
      <p:sp>
        <p:nvSpPr>
          <p:cNvPr id="5" name="Title 4">
            <a:extLst>
              <a:ext uri="{FF2B5EF4-FFF2-40B4-BE49-F238E27FC236}">
                <a16:creationId xmlns:a16="http://schemas.microsoft.com/office/drawing/2014/main" id="{BCF7166E-B78B-D836-3AA0-0DD3769C6401}"/>
              </a:ext>
            </a:extLst>
          </p:cNvPr>
          <p:cNvSpPr>
            <a:spLocks noGrp="1"/>
          </p:cNvSpPr>
          <p:nvPr>
            <p:ph type="ctrTitle"/>
          </p:nvPr>
        </p:nvSpPr>
        <p:spPr>
          <a:xfrm>
            <a:off x="8032376" y="225723"/>
            <a:ext cx="3957867" cy="1049608"/>
          </a:xfrm>
        </p:spPr>
        <p:txBody>
          <a:bodyPr/>
          <a:lstStyle/>
          <a:p>
            <a:r>
              <a:rPr lang="en-GB" dirty="0"/>
              <a:t>Dutch higher education system</a:t>
            </a:r>
            <a:endParaRPr lang="nl-NL" dirty="0"/>
          </a:p>
        </p:txBody>
      </p:sp>
    </p:spTree>
    <p:extLst>
      <p:ext uri="{BB962C8B-B14F-4D97-AF65-F5344CB8AC3E}">
        <p14:creationId xmlns:p14="http://schemas.microsoft.com/office/powerpoint/2010/main" val="246934279"/>
      </p:ext>
    </p:extLst>
  </p:cSld>
  <p:clrMapOvr>
    <a:masterClrMapping/>
  </p:clrMapOvr>
</p:sld>
</file>

<file path=ppt/theme/theme1.xml><?xml version="1.0" encoding="utf-8"?>
<a:theme xmlns:a="http://schemas.openxmlformats.org/drawingml/2006/main" name="01 University of Twente - Titl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832272F2-E7F3-4E6C-8CEF-ABE047A3C0EE}"/>
    </a:ext>
  </a:extLst>
</a:theme>
</file>

<file path=ppt/theme/theme2.xml><?xml version="1.0" encoding="utf-8"?>
<a:theme xmlns:a="http://schemas.openxmlformats.org/drawingml/2006/main" name="04 University of Twente - Chapter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063D27C9-D179-4D80-9B29-F59C8EA81DB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5c95a7f1-f5a3-4690-a3ca-dcf86df0baf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DB9C9CCBADF442B66EB81A5E6DE0F5" ma:contentTypeVersion="16" ma:contentTypeDescription="Een nieuw document maken." ma:contentTypeScope="" ma:versionID="fcca8541315a5259639ab1afd7654f0e">
  <xsd:schema xmlns:xsd="http://www.w3.org/2001/XMLSchema" xmlns:xs="http://www.w3.org/2001/XMLSchema" xmlns:p="http://schemas.microsoft.com/office/2006/metadata/properties" xmlns:ns3="5c95a7f1-f5a3-4690-a3ca-dcf86df0bafc" xmlns:ns4="05705c90-4a9f-4254-866f-4c8dbd492c3f" targetNamespace="http://schemas.microsoft.com/office/2006/metadata/properties" ma:root="true" ma:fieldsID="4a246d60398fcc25ac4a652c42ba73df" ns3:_="" ns4:_="">
    <xsd:import namespace="5c95a7f1-f5a3-4690-a3ca-dcf86df0bafc"/>
    <xsd:import namespace="05705c90-4a9f-4254-866f-4c8dbd492c3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LengthInSeconds" minOccurs="0"/>
                <xsd:element ref="ns3:MediaServiceOCR"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95a7f1-f5a3-4690-a3ca-dcf86df0ba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705c90-4a9f-4254-866f-4c8dbd492c3f"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SharingHintHash" ma:index="14"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6A25CD-84BA-4797-9BBE-12565298F7F2}">
  <ds:schemaRefs>
    <ds:schemaRef ds:uri="http://schemas.microsoft.com/sharepoint/v3/contenttype/forms"/>
  </ds:schemaRefs>
</ds:datastoreItem>
</file>

<file path=customXml/itemProps2.xml><?xml version="1.0" encoding="utf-8"?>
<ds:datastoreItem xmlns:ds="http://schemas.openxmlformats.org/officeDocument/2006/customXml" ds:itemID="{D400DB94-3752-4F77-A4FA-133F42243E03}">
  <ds:schemaRefs>
    <ds:schemaRef ds:uri="5c95a7f1-f5a3-4690-a3ca-dcf86df0bafc"/>
    <ds:schemaRef ds:uri="http://purl.org/dc/terms/"/>
    <ds:schemaRef ds:uri="http://schemas.openxmlformats.org/package/2006/metadata/core-properties"/>
    <ds:schemaRef ds:uri="05705c90-4a9f-4254-866f-4c8dbd492c3f"/>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324C97D8-2DD9-43D4-B869-C8A0B4B4CD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95a7f1-f5a3-4690-a3ca-dcf86df0bafc"/>
    <ds:schemaRef ds:uri="05705c90-4a9f-4254-866f-4c8dbd492c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8247</TotalTime>
  <Words>1968</Words>
  <Application>Microsoft Office PowerPoint</Application>
  <PresentationFormat>Widescreen</PresentationFormat>
  <Paragraphs>333</Paragraphs>
  <Slides>47</Slides>
  <Notes>1</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Arial</vt:lpstr>
      <vt:lpstr>Arial Narrow</vt:lpstr>
      <vt:lpstr>Buenos Aires</vt:lpstr>
      <vt:lpstr>Calibri</vt:lpstr>
      <vt:lpstr>Symbol</vt:lpstr>
      <vt:lpstr>01 University of Twente - Title Slides</vt:lpstr>
      <vt:lpstr>04 University of Twente - Chapter slides</vt:lpstr>
      <vt:lpstr>Eensat presentation</vt:lpstr>
      <vt:lpstr>Who is who?</vt:lpstr>
      <vt:lpstr>schedule</vt:lpstr>
      <vt:lpstr>PowerPoint Presentation</vt:lpstr>
      <vt:lpstr>Dutch higher education system</vt:lpstr>
      <vt:lpstr>PowerPoint Presentation</vt:lpstr>
      <vt:lpstr>Dutch higher education system</vt:lpstr>
      <vt:lpstr>Dutch higher education system</vt:lpstr>
      <vt:lpstr>Dutch higher education system</vt:lpstr>
      <vt:lpstr>Bachelor’s degree</vt:lpstr>
      <vt:lpstr>Master’s degree</vt:lpstr>
      <vt:lpstr>Dutch higher education system</vt:lpstr>
      <vt:lpstr>Engineering doctorate (Engd)</vt:lpstr>
      <vt:lpstr>Doctor/phd</vt:lpstr>
      <vt:lpstr>Dutch higher education system</vt:lpstr>
      <vt:lpstr>EU: bologna process</vt:lpstr>
      <vt:lpstr>PowerPoint Presentation</vt:lpstr>
      <vt:lpstr>PowerPoint Presentation</vt:lpstr>
      <vt:lpstr>PowerPoint Presentation</vt:lpstr>
      <vt:lpstr>World University Ranking</vt:lpstr>
      <vt:lpstr>PowerPoint Presentation</vt:lpstr>
      <vt:lpstr>PowerPoint Presentation</vt:lpstr>
      <vt:lpstr>PowerPoint Presentation</vt:lpstr>
      <vt:lpstr>PowerPoint Presentation</vt:lpstr>
      <vt:lpstr>PowerPoint Presentation</vt:lpstr>
      <vt:lpstr>UT vision on learning and teaching</vt:lpstr>
      <vt:lpstr>PowerPoint Presentation</vt:lpstr>
      <vt:lpstr>PowerPoint Presentation</vt:lpstr>
      <vt:lpstr>PowerPoint Presentation</vt:lpstr>
      <vt:lpstr>PowerPoint Presentation</vt:lpstr>
      <vt:lpstr>Faculty</vt:lpstr>
      <vt:lpstr>Education management @ITC</vt:lpstr>
      <vt:lpstr>PowerPoint Presentation</vt:lpstr>
      <vt:lpstr>Other important bodies in Education</vt:lpstr>
      <vt:lpstr>Education &amp; administration @ ITC</vt:lpstr>
      <vt:lpstr>challenges</vt:lpstr>
      <vt:lpstr>Challenges at your universities</vt:lpstr>
      <vt:lpstr>Courses at ITC (1)</vt:lpstr>
      <vt:lpstr>Courses at ITC (2)</vt:lpstr>
      <vt:lpstr>Courses at ITC (3)</vt:lpstr>
      <vt:lpstr>Courses at your universities</vt:lpstr>
      <vt:lpstr>Master geo-information science and earth observation</vt:lpstr>
      <vt:lpstr>Master geo-information science and earth observation</vt:lpstr>
      <vt:lpstr>Application &amp; admission M-GEO (1)</vt:lpstr>
      <vt:lpstr>Application &amp; Admission M-GEO (2)</vt:lpstr>
      <vt:lpstr>Student support</vt:lpstr>
      <vt:lpstr>Application, admission and student support in Ethiopia</vt:lpstr>
    </vt:vector>
  </TitlesOfParts>
  <Company>University of Twente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Eensat presentation</dc:title>
  <dc:creator>Bresser, Michiel (UT-ITC)</dc:creator>
  <cp:lastModifiedBy>Dopheide, Emile (UT-ITC)</cp:lastModifiedBy>
  <cp:revision>8</cp:revision>
  <dcterms:created xsi:type="dcterms:W3CDTF">2023-09-28T07:16:09Z</dcterms:created>
  <dcterms:modified xsi:type="dcterms:W3CDTF">2023-10-05T14:35:31Z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0x010100F6DB9C9CCBADF442B66EB81A5E6DE0F5</vt:lpwstr>
  </property>
</Properties>
</file>