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0" r:id="rId2"/>
    <p:sldId id="257" r:id="rId3"/>
    <p:sldId id="258" r:id="rId4"/>
    <p:sldId id="259" r:id="rId5"/>
  </p:sldIdLst>
  <p:sldSz cx="7559675" cy="10799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B9C9"/>
    <a:srgbClr val="FFEE93"/>
    <a:srgbClr val="FCF5C7"/>
    <a:srgbClr val="FFC09F"/>
    <a:srgbClr val="F2F2F2"/>
    <a:srgbClr val="ADF7B6"/>
    <a:srgbClr val="A0CED9"/>
    <a:srgbClr val="FFD966"/>
    <a:srgbClr val="2EC874"/>
    <a:srgbClr val="CCB1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FB5BFC-0D73-49BA-9D5A-A6DF768D8F6D}" v="11" dt="2023-09-07T19:07:36.2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83" autoAdjust="0"/>
    <p:restoredTop sz="94660"/>
  </p:normalViewPr>
  <p:slideViewPr>
    <p:cSldViewPr snapToGrid="0">
      <p:cViewPr varScale="1">
        <p:scale>
          <a:sx n="68" d="100"/>
          <a:sy n="68" d="100"/>
        </p:scale>
        <p:origin x="288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ng, Janet (UT-ITC)" userId="cc38872d-2787-4c76-b503-162cea13bb99" providerId="ADAL" clId="{BAFB5BFC-0D73-49BA-9D5A-A6DF768D8F6D}"/>
    <pc:docChg chg="undo custSel addSld modSld sldOrd">
      <pc:chgData name="King, Janet (UT-ITC)" userId="cc38872d-2787-4c76-b503-162cea13bb99" providerId="ADAL" clId="{BAFB5BFC-0D73-49BA-9D5A-A6DF768D8F6D}" dt="2023-09-07T19:34:18.476" v="1083" actId="552"/>
      <pc:docMkLst>
        <pc:docMk/>
      </pc:docMkLst>
      <pc:sldChg chg="addSp delSp modSp mod">
        <pc:chgData name="King, Janet (UT-ITC)" userId="cc38872d-2787-4c76-b503-162cea13bb99" providerId="ADAL" clId="{BAFB5BFC-0D73-49BA-9D5A-A6DF768D8F6D}" dt="2023-09-07T19:33:32.704" v="1080" actId="207"/>
        <pc:sldMkLst>
          <pc:docMk/>
          <pc:sldMk cId="3341014001" sldId="257"/>
        </pc:sldMkLst>
        <pc:spChg chg="mod">
          <ac:chgData name="King, Janet (UT-ITC)" userId="cc38872d-2787-4c76-b503-162cea13bb99" providerId="ADAL" clId="{BAFB5BFC-0D73-49BA-9D5A-A6DF768D8F6D}" dt="2023-09-07T18:54:35.197" v="332"/>
          <ac:spMkLst>
            <pc:docMk/>
            <pc:sldMk cId="3341014001" sldId="257"/>
            <ac:spMk id="2" creationId="{D2A468B1-9911-6A4B-5BC6-3296194DAEC7}"/>
          </ac:spMkLst>
        </pc:spChg>
        <pc:spChg chg="mod">
          <ac:chgData name="King, Janet (UT-ITC)" userId="cc38872d-2787-4c76-b503-162cea13bb99" providerId="ADAL" clId="{BAFB5BFC-0D73-49BA-9D5A-A6DF768D8F6D}" dt="2023-09-07T18:55:08.039" v="337" actId="465"/>
          <ac:spMkLst>
            <pc:docMk/>
            <pc:sldMk cId="3341014001" sldId="257"/>
            <ac:spMk id="3" creationId="{D1C5A05B-7AF5-B3DA-CE9C-0E54DD8BAD91}"/>
          </ac:spMkLst>
        </pc:spChg>
        <pc:spChg chg="mod">
          <ac:chgData name="King, Janet (UT-ITC)" userId="cc38872d-2787-4c76-b503-162cea13bb99" providerId="ADAL" clId="{BAFB5BFC-0D73-49BA-9D5A-A6DF768D8F6D}" dt="2023-09-07T19:30:39.013" v="1076" actId="207"/>
          <ac:spMkLst>
            <pc:docMk/>
            <pc:sldMk cId="3341014001" sldId="257"/>
            <ac:spMk id="4" creationId="{23A226F8-09E5-BAE1-BDB9-9EC947C3F2F2}"/>
          </ac:spMkLst>
        </pc:spChg>
        <pc:spChg chg="mod">
          <ac:chgData name="King, Janet (UT-ITC)" userId="cc38872d-2787-4c76-b503-162cea13bb99" providerId="ADAL" clId="{BAFB5BFC-0D73-49BA-9D5A-A6DF768D8F6D}" dt="2023-09-07T19:32:02.534" v="1078" actId="207"/>
          <ac:spMkLst>
            <pc:docMk/>
            <pc:sldMk cId="3341014001" sldId="257"/>
            <ac:spMk id="5" creationId="{9C78548E-0F0A-F8B9-7C69-8CB6CC938EAE}"/>
          </ac:spMkLst>
        </pc:spChg>
        <pc:spChg chg="mod">
          <ac:chgData name="King, Janet (UT-ITC)" userId="cc38872d-2787-4c76-b503-162cea13bb99" providerId="ADAL" clId="{BAFB5BFC-0D73-49BA-9D5A-A6DF768D8F6D}" dt="2023-09-07T18:56:05.478" v="340" actId="20577"/>
          <ac:spMkLst>
            <pc:docMk/>
            <pc:sldMk cId="3341014001" sldId="257"/>
            <ac:spMk id="6" creationId="{4FAC281C-774F-C92F-DB96-647DA49B3C30}"/>
          </ac:spMkLst>
        </pc:spChg>
        <pc:spChg chg="mod">
          <ac:chgData name="King, Janet (UT-ITC)" userId="cc38872d-2787-4c76-b503-162cea13bb99" providerId="ADAL" clId="{BAFB5BFC-0D73-49BA-9D5A-A6DF768D8F6D}" dt="2023-09-07T19:33:32.704" v="1080" actId="207"/>
          <ac:spMkLst>
            <pc:docMk/>
            <pc:sldMk cId="3341014001" sldId="257"/>
            <ac:spMk id="7" creationId="{0FC6952C-15E6-71F3-AF9F-37F5A063CCCC}"/>
          </ac:spMkLst>
        </pc:spChg>
        <pc:spChg chg="add mod">
          <ac:chgData name="King, Janet (UT-ITC)" userId="cc38872d-2787-4c76-b503-162cea13bb99" providerId="ADAL" clId="{BAFB5BFC-0D73-49BA-9D5A-A6DF768D8F6D}" dt="2023-09-07T18:57:22.771" v="341" actId="207"/>
          <ac:spMkLst>
            <pc:docMk/>
            <pc:sldMk cId="3341014001" sldId="257"/>
            <ac:spMk id="8" creationId="{C115E8AE-6AF0-D07D-2DE1-DDE243EF67A9}"/>
          </ac:spMkLst>
        </pc:spChg>
        <pc:spChg chg="del mod">
          <ac:chgData name="King, Janet (UT-ITC)" userId="cc38872d-2787-4c76-b503-162cea13bb99" providerId="ADAL" clId="{BAFB5BFC-0D73-49BA-9D5A-A6DF768D8F6D}" dt="2023-09-07T18:50:17.475" v="66" actId="21"/>
          <ac:spMkLst>
            <pc:docMk/>
            <pc:sldMk cId="3341014001" sldId="257"/>
            <ac:spMk id="18" creationId="{381E4A1F-F1F8-EDF4-BDD0-33E730FBD2A3}"/>
          </ac:spMkLst>
        </pc:spChg>
      </pc:sldChg>
      <pc:sldChg chg="modSp mod">
        <pc:chgData name="King, Janet (UT-ITC)" userId="cc38872d-2787-4c76-b503-162cea13bb99" providerId="ADAL" clId="{BAFB5BFC-0D73-49BA-9D5A-A6DF768D8F6D}" dt="2023-09-07T19:31:17.105" v="1077" actId="207"/>
        <pc:sldMkLst>
          <pc:docMk/>
          <pc:sldMk cId="3728247461" sldId="258"/>
        </pc:sldMkLst>
        <pc:spChg chg="mod">
          <ac:chgData name="King, Janet (UT-ITC)" userId="cc38872d-2787-4c76-b503-162cea13bb99" providerId="ADAL" clId="{BAFB5BFC-0D73-49BA-9D5A-A6DF768D8F6D}" dt="2023-09-07T19:25:03.521" v="1038" actId="207"/>
          <ac:spMkLst>
            <pc:docMk/>
            <pc:sldMk cId="3728247461" sldId="258"/>
            <ac:spMk id="2" creationId="{D2A468B1-9911-6A4B-5BC6-3296194DAEC7}"/>
          </ac:spMkLst>
        </pc:spChg>
        <pc:spChg chg="mod">
          <ac:chgData name="King, Janet (UT-ITC)" userId="cc38872d-2787-4c76-b503-162cea13bb99" providerId="ADAL" clId="{BAFB5BFC-0D73-49BA-9D5A-A6DF768D8F6D}" dt="2023-09-07T19:26:39.344" v="1070" actId="207"/>
          <ac:spMkLst>
            <pc:docMk/>
            <pc:sldMk cId="3728247461" sldId="258"/>
            <ac:spMk id="3" creationId="{D1C5A05B-7AF5-B3DA-CE9C-0E54DD8BAD91}"/>
          </ac:spMkLst>
        </pc:spChg>
        <pc:spChg chg="mod">
          <ac:chgData name="King, Janet (UT-ITC)" userId="cc38872d-2787-4c76-b503-162cea13bb99" providerId="ADAL" clId="{BAFB5BFC-0D73-49BA-9D5A-A6DF768D8F6D}" dt="2023-09-07T19:31:17.105" v="1077" actId="207"/>
          <ac:spMkLst>
            <pc:docMk/>
            <pc:sldMk cId="3728247461" sldId="258"/>
            <ac:spMk id="4" creationId="{23A226F8-09E5-BAE1-BDB9-9EC947C3F2F2}"/>
          </ac:spMkLst>
        </pc:spChg>
        <pc:spChg chg="mod">
          <ac:chgData name="King, Janet (UT-ITC)" userId="cc38872d-2787-4c76-b503-162cea13bb99" providerId="ADAL" clId="{BAFB5BFC-0D73-49BA-9D5A-A6DF768D8F6D}" dt="2023-09-07T19:25:03.521" v="1038" actId="207"/>
          <ac:spMkLst>
            <pc:docMk/>
            <pc:sldMk cId="3728247461" sldId="258"/>
            <ac:spMk id="9" creationId="{4FE79471-20CD-2DEF-A42C-6FF59A8850D9}"/>
          </ac:spMkLst>
        </pc:spChg>
        <pc:spChg chg="mod">
          <ac:chgData name="King, Janet (UT-ITC)" userId="cc38872d-2787-4c76-b503-162cea13bb99" providerId="ADAL" clId="{BAFB5BFC-0D73-49BA-9D5A-A6DF768D8F6D}" dt="2023-09-07T19:26:39.344" v="1070" actId="207"/>
          <ac:spMkLst>
            <pc:docMk/>
            <pc:sldMk cId="3728247461" sldId="258"/>
            <ac:spMk id="12" creationId="{7499A1E8-BA81-5C7F-F315-FA406886F287}"/>
          </ac:spMkLst>
        </pc:spChg>
        <pc:spChg chg="mod">
          <ac:chgData name="King, Janet (UT-ITC)" userId="cc38872d-2787-4c76-b503-162cea13bb99" providerId="ADAL" clId="{BAFB5BFC-0D73-49BA-9D5A-A6DF768D8F6D}" dt="2023-09-07T19:31:17.105" v="1077" actId="207"/>
          <ac:spMkLst>
            <pc:docMk/>
            <pc:sldMk cId="3728247461" sldId="258"/>
            <ac:spMk id="14" creationId="{81A336F7-54B5-89BD-4014-FE869047B774}"/>
          </ac:spMkLst>
        </pc:spChg>
      </pc:sldChg>
      <pc:sldChg chg="modSp mod">
        <pc:chgData name="King, Janet (UT-ITC)" userId="cc38872d-2787-4c76-b503-162cea13bb99" providerId="ADAL" clId="{BAFB5BFC-0D73-49BA-9D5A-A6DF768D8F6D}" dt="2023-09-07T19:34:18.476" v="1083" actId="552"/>
        <pc:sldMkLst>
          <pc:docMk/>
          <pc:sldMk cId="1897776909" sldId="259"/>
        </pc:sldMkLst>
        <pc:spChg chg="mod">
          <ac:chgData name="King, Janet (UT-ITC)" userId="cc38872d-2787-4c76-b503-162cea13bb99" providerId="ADAL" clId="{BAFB5BFC-0D73-49BA-9D5A-A6DF768D8F6D}" dt="2023-09-07T19:34:18.476" v="1083" actId="552"/>
          <ac:spMkLst>
            <pc:docMk/>
            <pc:sldMk cId="1897776909" sldId="259"/>
            <ac:spMk id="2" creationId="{D2A468B1-9911-6A4B-5BC6-3296194DAEC7}"/>
          </ac:spMkLst>
        </pc:spChg>
        <pc:spChg chg="mod">
          <ac:chgData name="King, Janet (UT-ITC)" userId="cc38872d-2787-4c76-b503-162cea13bb99" providerId="ADAL" clId="{BAFB5BFC-0D73-49BA-9D5A-A6DF768D8F6D}" dt="2023-09-07T19:34:18.476" v="1083" actId="552"/>
          <ac:spMkLst>
            <pc:docMk/>
            <pc:sldMk cId="1897776909" sldId="259"/>
            <ac:spMk id="3" creationId="{D1C5A05B-7AF5-B3DA-CE9C-0E54DD8BAD91}"/>
          </ac:spMkLst>
        </pc:spChg>
        <pc:spChg chg="mod">
          <ac:chgData name="King, Janet (UT-ITC)" userId="cc38872d-2787-4c76-b503-162cea13bb99" providerId="ADAL" clId="{BAFB5BFC-0D73-49BA-9D5A-A6DF768D8F6D}" dt="2023-09-07T19:34:18.476" v="1083" actId="552"/>
          <ac:spMkLst>
            <pc:docMk/>
            <pc:sldMk cId="1897776909" sldId="259"/>
            <ac:spMk id="4" creationId="{23A226F8-09E5-BAE1-BDB9-9EC947C3F2F2}"/>
          </ac:spMkLst>
        </pc:spChg>
        <pc:spChg chg="mod">
          <ac:chgData name="King, Janet (UT-ITC)" userId="cc38872d-2787-4c76-b503-162cea13bb99" providerId="ADAL" clId="{BAFB5BFC-0D73-49BA-9D5A-A6DF768D8F6D}" dt="2023-09-07T19:34:18.476" v="1083" actId="552"/>
          <ac:spMkLst>
            <pc:docMk/>
            <pc:sldMk cId="1897776909" sldId="259"/>
            <ac:spMk id="9" creationId="{4FE79471-20CD-2DEF-A42C-6FF59A8850D9}"/>
          </ac:spMkLst>
        </pc:spChg>
        <pc:spChg chg="mod">
          <ac:chgData name="King, Janet (UT-ITC)" userId="cc38872d-2787-4c76-b503-162cea13bb99" providerId="ADAL" clId="{BAFB5BFC-0D73-49BA-9D5A-A6DF768D8F6D}" dt="2023-09-07T19:34:18.476" v="1083" actId="552"/>
          <ac:spMkLst>
            <pc:docMk/>
            <pc:sldMk cId="1897776909" sldId="259"/>
            <ac:spMk id="12" creationId="{7499A1E8-BA81-5C7F-F315-FA406886F287}"/>
          </ac:spMkLst>
        </pc:spChg>
        <pc:spChg chg="mod">
          <ac:chgData name="King, Janet (UT-ITC)" userId="cc38872d-2787-4c76-b503-162cea13bb99" providerId="ADAL" clId="{BAFB5BFC-0D73-49BA-9D5A-A6DF768D8F6D}" dt="2023-09-07T19:34:18.476" v="1083" actId="552"/>
          <ac:spMkLst>
            <pc:docMk/>
            <pc:sldMk cId="1897776909" sldId="259"/>
            <ac:spMk id="13" creationId="{00884B86-7E3D-6873-B6C7-D2B90892A3AC}"/>
          </ac:spMkLst>
        </pc:spChg>
      </pc:sldChg>
      <pc:sldChg chg="addSp delSp modSp new mod ord">
        <pc:chgData name="King, Janet (UT-ITC)" userId="cc38872d-2787-4c76-b503-162cea13bb99" providerId="ADAL" clId="{BAFB5BFC-0D73-49BA-9D5A-A6DF768D8F6D}" dt="2023-09-07T19:26:06.551" v="1069" actId="14100"/>
        <pc:sldMkLst>
          <pc:docMk/>
          <pc:sldMk cId="3798040684" sldId="260"/>
        </pc:sldMkLst>
        <pc:spChg chg="add mod">
          <ac:chgData name="King, Janet (UT-ITC)" userId="cc38872d-2787-4c76-b503-162cea13bb99" providerId="ADAL" clId="{BAFB5BFC-0D73-49BA-9D5A-A6DF768D8F6D}" dt="2023-09-07T19:20:54.056" v="1016" actId="14100"/>
          <ac:spMkLst>
            <pc:docMk/>
            <pc:sldMk cId="3798040684" sldId="260"/>
            <ac:spMk id="2" creationId="{F4A3D906-EE2A-CEC3-8592-C835206947B4}"/>
          </ac:spMkLst>
        </pc:spChg>
        <pc:spChg chg="add del">
          <ac:chgData name="King, Janet (UT-ITC)" userId="cc38872d-2787-4c76-b503-162cea13bb99" providerId="ADAL" clId="{BAFB5BFC-0D73-49BA-9D5A-A6DF768D8F6D}" dt="2023-09-07T19:01:14.374" v="345" actId="22"/>
          <ac:spMkLst>
            <pc:docMk/>
            <pc:sldMk cId="3798040684" sldId="260"/>
            <ac:spMk id="4" creationId="{F015DFF0-5580-27E2-1F6C-22F81B063A4F}"/>
          </ac:spMkLst>
        </pc:spChg>
        <pc:spChg chg="add mod">
          <ac:chgData name="King, Janet (UT-ITC)" userId="cc38872d-2787-4c76-b503-162cea13bb99" providerId="ADAL" clId="{BAFB5BFC-0D73-49BA-9D5A-A6DF768D8F6D}" dt="2023-09-07T19:26:06.551" v="1069" actId="14100"/>
          <ac:spMkLst>
            <pc:docMk/>
            <pc:sldMk cId="3798040684" sldId="260"/>
            <ac:spMk id="5" creationId="{B3BA1B1C-C662-42A5-AC32-163C106B634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67462"/>
            <a:ext cx="6425724" cy="3759917"/>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672376"/>
            <a:ext cx="5669756" cy="2607442"/>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95E5B9-706A-44C0-A6A6-7EC841FCD401}" type="datetimeFigureOut">
              <a:rPr lang="en-US" smtClean="0"/>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595F8-DDB2-44D1-B778-BAE1D0F9D5B8}" type="slidenum">
              <a:rPr lang="en-US" smtClean="0"/>
              <a:t>‹#›</a:t>
            </a:fld>
            <a:endParaRPr lang="en-US"/>
          </a:p>
        </p:txBody>
      </p:sp>
    </p:spTree>
    <p:extLst>
      <p:ext uri="{BB962C8B-B14F-4D97-AF65-F5344CB8AC3E}">
        <p14:creationId xmlns:p14="http://schemas.microsoft.com/office/powerpoint/2010/main" val="3890322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95E5B9-706A-44C0-A6A6-7EC841FCD401}" type="datetimeFigureOut">
              <a:rPr lang="en-US" smtClean="0"/>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595F8-DDB2-44D1-B778-BAE1D0F9D5B8}" type="slidenum">
              <a:rPr lang="en-US" smtClean="0"/>
              <a:t>‹#›</a:t>
            </a:fld>
            <a:endParaRPr lang="en-US"/>
          </a:p>
        </p:txBody>
      </p:sp>
    </p:spTree>
    <p:extLst>
      <p:ext uri="{BB962C8B-B14F-4D97-AF65-F5344CB8AC3E}">
        <p14:creationId xmlns:p14="http://schemas.microsoft.com/office/powerpoint/2010/main" val="57670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74987"/>
            <a:ext cx="1630055" cy="91523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74987"/>
            <a:ext cx="4795669" cy="9152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95E5B9-706A-44C0-A6A6-7EC841FCD401}" type="datetimeFigureOut">
              <a:rPr lang="en-US" smtClean="0"/>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595F8-DDB2-44D1-B778-BAE1D0F9D5B8}" type="slidenum">
              <a:rPr lang="en-US" smtClean="0"/>
              <a:t>‹#›</a:t>
            </a:fld>
            <a:endParaRPr lang="en-US"/>
          </a:p>
        </p:txBody>
      </p:sp>
    </p:spTree>
    <p:extLst>
      <p:ext uri="{BB962C8B-B14F-4D97-AF65-F5344CB8AC3E}">
        <p14:creationId xmlns:p14="http://schemas.microsoft.com/office/powerpoint/2010/main" val="27670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95E5B9-706A-44C0-A6A6-7EC841FCD401}" type="datetimeFigureOut">
              <a:rPr lang="en-US" smtClean="0"/>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595F8-DDB2-44D1-B778-BAE1D0F9D5B8}" type="slidenum">
              <a:rPr lang="en-US" smtClean="0"/>
              <a:t>‹#›</a:t>
            </a:fld>
            <a:endParaRPr lang="en-US"/>
          </a:p>
        </p:txBody>
      </p:sp>
    </p:spTree>
    <p:extLst>
      <p:ext uri="{BB962C8B-B14F-4D97-AF65-F5344CB8AC3E}">
        <p14:creationId xmlns:p14="http://schemas.microsoft.com/office/powerpoint/2010/main" val="3826285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92444"/>
            <a:ext cx="6520220" cy="4492401"/>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227345"/>
            <a:ext cx="6520220" cy="2362447"/>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95E5B9-706A-44C0-A6A6-7EC841FCD401}" type="datetimeFigureOut">
              <a:rPr lang="en-US" smtClean="0"/>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595F8-DDB2-44D1-B778-BAE1D0F9D5B8}" type="slidenum">
              <a:rPr lang="en-US" smtClean="0"/>
              <a:t>‹#›</a:t>
            </a:fld>
            <a:endParaRPr lang="en-US"/>
          </a:p>
        </p:txBody>
      </p:sp>
    </p:spTree>
    <p:extLst>
      <p:ext uri="{BB962C8B-B14F-4D97-AF65-F5344CB8AC3E}">
        <p14:creationId xmlns:p14="http://schemas.microsoft.com/office/powerpoint/2010/main" val="1377243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74937"/>
            <a:ext cx="3212862" cy="6852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74937"/>
            <a:ext cx="3212862" cy="6852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95E5B9-706A-44C0-A6A6-7EC841FCD401}" type="datetimeFigureOut">
              <a:rPr lang="en-US" smtClean="0"/>
              <a:t>9/7/2023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595F8-DDB2-44D1-B778-BAE1D0F9D5B8}" type="slidenum">
              <a:rPr lang="en-US" smtClean="0"/>
              <a:t>‹#›</a:t>
            </a:fld>
            <a:endParaRPr lang="en-US"/>
          </a:p>
        </p:txBody>
      </p:sp>
    </p:spTree>
    <p:extLst>
      <p:ext uri="{BB962C8B-B14F-4D97-AF65-F5344CB8AC3E}">
        <p14:creationId xmlns:p14="http://schemas.microsoft.com/office/powerpoint/2010/main" val="917564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74990"/>
            <a:ext cx="6520220" cy="2087455"/>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47443"/>
            <a:ext cx="3198096" cy="1297471"/>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4" name="Content Placeholder 3"/>
          <p:cNvSpPr>
            <a:spLocks noGrp="1"/>
          </p:cNvSpPr>
          <p:nvPr>
            <p:ph sz="half" idx="2"/>
          </p:nvPr>
        </p:nvSpPr>
        <p:spPr>
          <a:xfrm>
            <a:off x="520713" y="3944914"/>
            <a:ext cx="3198096" cy="58023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47443"/>
            <a:ext cx="3213847" cy="1297471"/>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7086" y="3944914"/>
            <a:ext cx="3213847" cy="58023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95E5B9-706A-44C0-A6A6-7EC841FCD401}" type="datetimeFigureOut">
              <a:rPr lang="en-US" smtClean="0"/>
              <a:t>9/7/2023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C595F8-DDB2-44D1-B778-BAE1D0F9D5B8}" type="slidenum">
              <a:rPr lang="en-US" smtClean="0"/>
              <a:t>‹#›</a:t>
            </a:fld>
            <a:endParaRPr lang="en-US"/>
          </a:p>
        </p:txBody>
      </p:sp>
    </p:spTree>
    <p:extLst>
      <p:ext uri="{BB962C8B-B14F-4D97-AF65-F5344CB8AC3E}">
        <p14:creationId xmlns:p14="http://schemas.microsoft.com/office/powerpoint/2010/main" val="138836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95E5B9-706A-44C0-A6A6-7EC841FCD401}" type="datetimeFigureOut">
              <a:rPr lang="en-US" smtClean="0"/>
              <a:t>9/7/2023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C595F8-DDB2-44D1-B778-BAE1D0F9D5B8}" type="slidenum">
              <a:rPr lang="en-US" smtClean="0"/>
              <a:t>‹#›</a:t>
            </a:fld>
            <a:endParaRPr lang="en-US"/>
          </a:p>
        </p:txBody>
      </p:sp>
    </p:spTree>
    <p:extLst>
      <p:ext uri="{BB962C8B-B14F-4D97-AF65-F5344CB8AC3E}">
        <p14:creationId xmlns:p14="http://schemas.microsoft.com/office/powerpoint/2010/main" val="3844863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5E5B9-706A-44C0-A6A6-7EC841FCD401}" type="datetimeFigureOut">
              <a:rPr lang="en-US" smtClean="0"/>
              <a:t>9/7/2023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C595F8-DDB2-44D1-B778-BAE1D0F9D5B8}" type="slidenum">
              <a:rPr lang="en-US" smtClean="0"/>
              <a:t>‹#›</a:t>
            </a:fld>
            <a:endParaRPr lang="en-US"/>
          </a:p>
        </p:txBody>
      </p:sp>
    </p:spTree>
    <p:extLst>
      <p:ext uri="{BB962C8B-B14F-4D97-AF65-F5344CB8AC3E}">
        <p14:creationId xmlns:p14="http://schemas.microsoft.com/office/powerpoint/2010/main" val="1998495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9984"/>
            <a:ext cx="2438192" cy="2519945"/>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54968"/>
            <a:ext cx="3827085" cy="7674832"/>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39929"/>
            <a:ext cx="2438192" cy="6002369"/>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C995E5B9-706A-44C0-A6A6-7EC841FCD401}" type="datetimeFigureOut">
              <a:rPr lang="en-US" smtClean="0"/>
              <a:t>9/7/2023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595F8-DDB2-44D1-B778-BAE1D0F9D5B8}" type="slidenum">
              <a:rPr lang="en-US" smtClean="0"/>
              <a:t>‹#›</a:t>
            </a:fld>
            <a:endParaRPr lang="en-US"/>
          </a:p>
        </p:txBody>
      </p:sp>
    </p:spTree>
    <p:extLst>
      <p:ext uri="{BB962C8B-B14F-4D97-AF65-F5344CB8AC3E}">
        <p14:creationId xmlns:p14="http://schemas.microsoft.com/office/powerpoint/2010/main" val="618381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9984"/>
            <a:ext cx="2438192" cy="2519945"/>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54968"/>
            <a:ext cx="3827085" cy="7674832"/>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520712" y="3239929"/>
            <a:ext cx="2438192" cy="6002369"/>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C995E5B9-706A-44C0-A6A6-7EC841FCD401}" type="datetimeFigureOut">
              <a:rPr lang="en-US" smtClean="0"/>
              <a:t>9/7/2023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595F8-DDB2-44D1-B778-BAE1D0F9D5B8}" type="slidenum">
              <a:rPr lang="en-US" smtClean="0"/>
              <a:t>‹#›</a:t>
            </a:fld>
            <a:endParaRPr lang="en-US"/>
          </a:p>
        </p:txBody>
      </p:sp>
    </p:spTree>
    <p:extLst>
      <p:ext uri="{BB962C8B-B14F-4D97-AF65-F5344CB8AC3E}">
        <p14:creationId xmlns:p14="http://schemas.microsoft.com/office/powerpoint/2010/main" val="178878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74990"/>
            <a:ext cx="6520220" cy="208745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74937"/>
            <a:ext cx="6520220" cy="68523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728" y="10009783"/>
            <a:ext cx="1700927" cy="574987"/>
          </a:xfrm>
          <a:prstGeom prst="rect">
            <a:avLst/>
          </a:prstGeom>
        </p:spPr>
        <p:txBody>
          <a:bodyPr vert="horz" lIns="91440" tIns="45720" rIns="91440" bIns="45720" rtlCol="0" anchor="ctr"/>
          <a:lstStyle>
            <a:lvl1pPr algn="l">
              <a:defRPr sz="992">
                <a:solidFill>
                  <a:schemeClr val="tx1">
                    <a:tint val="75000"/>
                  </a:schemeClr>
                </a:solidFill>
              </a:defRPr>
            </a:lvl1pPr>
          </a:lstStyle>
          <a:p>
            <a:fld id="{C995E5B9-706A-44C0-A6A6-7EC841FCD401}" type="datetimeFigureOut">
              <a:rPr lang="en-US" smtClean="0"/>
              <a:t>9/7/2023</a:t>
            </a:fld>
            <a:endParaRPr lang="en-US"/>
          </a:p>
        </p:txBody>
      </p:sp>
      <p:sp>
        <p:nvSpPr>
          <p:cNvPr id="5" name="Footer Placeholder 4"/>
          <p:cNvSpPr>
            <a:spLocks noGrp="1"/>
          </p:cNvSpPr>
          <p:nvPr>
            <p:ph type="ftr" sz="quarter" idx="3"/>
          </p:nvPr>
        </p:nvSpPr>
        <p:spPr>
          <a:xfrm>
            <a:off x="2504143" y="10009783"/>
            <a:ext cx="2551390" cy="574987"/>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39020" y="10009783"/>
            <a:ext cx="1700927" cy="574987"/>
          </a:xfrm>
          <a:prstGeom prst="rect">
            <a:avLst/>
          </a:prstGeom>
        </p:spPr>
        <p:txBody>
          <a:bodyPr vert="horz" lIns="91440" tIns="45720" rIns="91440" bIns="45720" rtlCol="0" anchor="ctr"/>
          <a:lstStyle>
            <a:lvl1pPr algn="r">
              <a:defRPr sz="992">
                <a:solidFill>
                  <a:schemeClr val="tx1">
                    <a:tint val="75000"/>
                  </a:schemeClr>
                </a:solidFill>
              </a:defRPr>
            </a:lvl1pPr>
          </a:lstStyle>
          <a:p>
            <a:fld id="{03C595F8-DDB2-44D1-B778-BAE1D0F9D5B8}" type="slidenum">
              <a:rPr lang="en-US" smtClean="0"/>
              <a:t>‹#›</a:t>
            </a:fld>
            <a:endParaRPr lang="en-US"/>
          </a:p>
        </p:txBody>
      </p:sp>
    </p:spTree>
    <p:extLst>
      <p:ext uri="{BB962C8B-B14F-4D97-AF65-F5344CB8AC3E}">
        <p14:creationId xmlns:p14="http://schemas.microsoft.com/office/powerpoint/2010/main" val="34776908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TSP2YlgTldc?si=r5jFcM-TjpdOmrHF"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creativecommons.org/licenses/by-nc-sa/4.0/"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abc-ld.or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reativecommons.org/licenses/by-nc-sa/4.0/"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abc-ld.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creativecommons.org/licenses/by-nc-sa/4.0/"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abc-ld.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A3D906-EE2A-CEC3-8592-C835206947B4}"/>
              </a:ext>
            </a:extLst>
          </p:cNvPr>
          <p:cNvSpPr txBox="1"/>
          <p:nvPr/>
        </p:nvSpPr>
        <p:spPr>
          <a:xfrm>
            <a:off x="539259" y="352209"/>
            <a:ext cx="6550856" cy="707886"/>
          </a:xfrm>
          <a:prstGeom prst="rect">
            <a:avLst/>
          </a:prstGeom>
          <a:solidFill>
            <a:schemeClr val="bg2">
              <a:lumMod val="50000"/>
            </a:schemeClr>
          </a:solidFill>
        </p:spPr>
        <p:txBody>
          <a:bodyPr wrap="square" rtlCol="0">
            <a:spAutoFit/>
          </a:bodyPr>
          <a:lstStyle/>
          <a:p>
            <a:r>
              <a:rPr lang="en-GB" sz="4000" b="1" dirty="0">
                <a:solidFill>
                  <a:schemeClr val="bg1"/>
                </a:solidFill>
                <a:latin typeface="Eras Demi ITC" panose="020B0805030504020804" pitchFamily="34" charset="0"/>
              </a:rPr>
              <a:t> Learning types</a:t>
            </a:r>
            <a:endParaRPr lang="en-GB" sz="4000" dirty="0">
              <a:solidFill>
                <a:schemeClr val="bg1"/>
              </a:solidFill>
              <a:latin typeface="Eras Demi ITC" panose="020B0805030504020804" pitchFamily="34" charset="0"/>
            </a:endParaRPr>
          </a:p>
        </p:txBody>
      </p:sp>
      <p:sp>
        <p:nvSpPr>
          <p:cNvPr id="5" name="TextBox 4">
            <a:extLst>
              <a:ext uri="{FF2B5EF4-FFF2-40B4-BE49-F238E27FC236}">
                <a16:creationId xmlns:a16="http://schemas.microsoft.com/office/drawing/2014/main" id="{B3BA1B1C-C662-42A5-AC32-163C106B634D}"/>
              </a:ext>
            </a:extLst>
          </p:cNvPr>
          <p:cNvSpPr txBox="1"/>
          <p:nvPr/>
        </p:nvSpPr>
        <p:spPr>
          <a:xfrm>
            <a:off x="539259" y="1618505"/>
            <a:ext cx="6550856" cy="5016758"/>
          </a:xfrm>
          <a:prstGeom prst="rect">
            <a:avLst/>
          </a:prstGeom>
          <a:solidFill>
            <a:schemeClr val="bg1">
              <a:lumMod val="95000"/>
            </a:schemeClr>
          </a:solidFill>
        </p:spPr>
        <p:txBody>
          <a:bodyPr wrap="square" rtlCol="0">
            <a:spAutoFit/>
          </a:bodyPr>
          <a:lstStyle/>
          <a:p>
            <a:pPr algn="l"/>
            <a:r>
              <a:rPr lang="en-US" sz="1600" b="0" i="0" dirty="0">
                <a:solidFill>
                  <a:srgbClr val="495057"/>
                </a:solidFill>
                <a:effectLst/>
                <a:latin typeface="-apple-system"/>
              </a:rPr>
              <a:t>Dianna </a:t>
            </a:r>
            <a:r>
              <a:rPr lang="en-US" sz="1600" b="0" i="0" dirty="0" err="1">
                <a:solidFill>
                  <a:srgbClr val="495057"/>
                </a:solidFill>
                <a:effectLst/>
                <a:latin typeface="-apple-system"/>
              </a:rPr>
              <a:t>Laurillard's</a:t>
            </a:r>
            <a:r>
              <a:rPr lang="en-US" sz="1600" b="0" i="0" dirty="0">
                <a:solidFill>
                  <a:srgbClr val="495057"/>
                </a:solidFill>
                <a:effectLst/>
                <a:latin typeface="-apple-system"/>
              </a:rPr>
              <a:t> conversational framework describes learning from the student's perspective.  The framework identifies six categories of learning or learning types as students interact with their teacher, their peers and the learning environment.  The six original categories are acquisition, collaboration, inquiry, discussion, practice and production. </a:t>
            </a:r>
          </a:p>
          <a:p>
            <a:pPr algn="l"/>
            <a:endParaRPr lang="en-US" sz="1600" dirty="0">
              <a:solidFill>
                <a:srgbClr val="495057"/>
              </a:solidFill>
              <a:latin typeface="-apple-system"/>
            </a:endParaRPr>
          </a:p>
          <a:p>
            <a:r>
              <a:rPr lang="en-US" sz="1600" b="0" i="0" dirty="0">
                <a:solidFill>
                  <a:srgbClr val="495057"/>
                </a:solidFill>
                <a:effectLst/>
                <a:latin typeface="-apple-system"/>
              </a:rPr>
              <a:t>In the video: </a:t>
            </a:r>
            <a:r>
              <a:rPr lang="en-US" sz="1600" b="0" i="0" dirty="0">
                <a:solidFill>
                  <a:srgbClr val="495057"/>
                </a:solidFill>
                <a:effectLst/>
                <a:latin typeface="-apple-system"/>
                <a:hlinkClick r:id="rId2"/>
              </a:rPr>
              <a:t>Introduction to the 6 learning types</a:t>
            </a:r>
            <a:r>
              <a:rPr lang="en-US" sz="1600" b="0" i="0" dirty="0">
                <a:solidFill>
                  <a:srgbClr val="495057"/>
                </a:solidFill>
                <a:effectLst/>
                <a:latin typeface="-apple-system"/>
              </a:rPr>
              <a:t>, Dr Dianna </a:t>
            </a:r>
            <a:r>
              <a:rPr lang="en-US" sz="1600" b="0" i="0" dirty="0" err="1">
                <a:solidFill>
                  <a:srgbClr val="495057"/>
                </a:solidFill>
                <a:effectLst/>
                <a:latin typeface="-apple-system"/>
              </a:rPr>
              <a:t>Laurillard</a:t>
            </a:r>
            <a:r>
              <a:rPr lang="en-US" sz="1600" b="0" i="0" dirty="0">
                <a:solidFill>
                  <a:srgbClr val="495057"/>
                </a:solidFill>
                <a:effectLst/>
                <a:latin typeface="-apple-system"/>
              </a:rPr>
              <a:t> explains these learning types within the conversational framework which represents the teaching and learning process.  The learning types focus our attention on what the student has to do in order to understand, rather than what the teacher is going to tell the student.   This shifts the design process to focus on the learner.</a:t>
            </a:r>
          </a:p>
          <a:p>
            <a:pPr algn="l"/>
            <a:endParaRPr lang="en-US" sz="1600" b="0" i="0" dirty="0">
              <a:solidFill>
                <a:srgbClr val="495057"/>
              </a:solidFill>
              <a:effectLst/>
              <a:latin typeface="-apple-system"/>
            </a:endParaRPr>
          </a:p>
          <a:p>
            <a:pPr algn="l"/>
            <a:r>
              <a:rPr lang="en-US" sz="1600" b="0" i="0" dirty="0">
                <a:solidFill>
                  <a:srgbClr val="495057"/>
                </a:solidFill>
                <a:effectLst/>
                <a:latin typeface="-apple-system"/>
              </a:rPr>
              <a:t>During our course design process we will use an online tool that incorporates these learning types to design your course.  However, please note that this tool excludes collaboration as a learning type.  It also includes one additional learning type: assessment.</a:t>
            </a:r>
          </a:p>
          <a:p>
            <a:pPr algn="l"/>
            <a:r>
              <a:rPr lang="en-US" sz="1600" b="0" i="0" dirty="0">
                <a:solidFill>
                  <a:srgbClr val="495057"/>
                </a:solidFill>
                <a:effectLst/>
                <a:latin typeface="-apple-system"/>
              </a:rPr>
              <a:t>  </a:t>
            </a:r>
          </a:p>
          <a:p>
            <a:pPr algn="l"/>
            <a:r>
              <a:rPr lang="en-US" sz="1600" dirty="0">
                <a:solidFill>
                  <a:srgbClr val="495057"/>
                </a:solidFill>
                <a:latin typeface="-apple-system"/>
              </a:rPr>
              <a:t>The pages that follow define the learning types (including collaboration) and provide some examples of each.</a:t>
            </a:r>
            <a:endParaRPr lang="en-US" sz="1600" b="0" i="0" dirty="0">
              <a:solidFill>
                <a:srgbClr val="495057"/>
              </a:solidFill>
              <a:effectLst/>
              <a:latin typeface="-apple-system"/>
            </a:endParaRPr>
          </a:p>
        </p:txBody>
      </p:sp>
    </p:spTree>
    <p:extLst>
      <p:ext uri="{BB962C8B-B14F-4D97-AF65-F5344CB8AC3E}">
        <p14:creationId xmlns:p14="http://schemas.microsoft.com/office/powerpoint/2010/main" val="3798040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2A468B1-9911-6A4B-5BC6-3296194DAEC7}"/>
              </a:ext>
            </a:extLst>
          </p:cNvPr>
          <p:cNvSpPr txBox="1"/>
          <p:nvPr/>
        </p:nvSpPr>
        <p:spPr>
          <a:xfrm>
            <a:off x="609599" y="349504"/>
            <a:ext cx="6429375" cy="1107996"/>
          </a:xfrm>
          <a:prstGeom prst="rect">
            <a:avLst/>
          </a:prstGeom>
          <a:solidFill>
            <a:srgbClr val="ADF7B6"/>
          </a:solidFill>
        </p:spPr>
        <p:txBody>
          <a:bodyPr wrap="square" rtlCol="0">
            <a:spAutoFit/>
          </a:bodyPr>
          <a:lstStyle/>
          <a:p>
            <a:r>
              <a:rPr lang="en-GB" sz="1800" b="1" dirty="0">
                <a:solidFill>
                  <a:prstClr val="black"/>
                </a:solidFill>
                <a:latin typeface="Eras Demi ITC" panose="020B0805030504020804" pitchFamily="34" charset="0"/>
              </a:rPr>
              <a:t>Acquisition</a:t>
            </a:r>
            <a:endParaRPr lang="en-GB" sz="1800" dirty="0">
              <a:solidFill>
                <a:prstClr val="black"/>
              </a:solidFill>
              <a:latin typeface="Eras Demi ITC" panose="020B0805030504020804" pitchFamily="34" charset="0"/>
            </a:endParaRPr>
          </a:p>
          <a:p>
            <a:pPr defTabSz="768075">
              <a:defRPr/>
            </a:pPr>
            <a:r>
              <a:rPr lang="en-GB" sz="1600" dirty="0">
                <a:solidFill>
                  <a:prstClr val="black"/>
                </a:solidFill>
                <a:latin typeface="Lato" panose="020F0502020204030203" pitchFamily="34" charset="0"/>
              </a:rPr>
              <a:t>Learning through acquisition is what learners are doing when they are listening to a lecture or podcast, reading from books or websites, and watching demos or videos</a:t>
            </a:r>
            <a:endParaRPr lang="en-US" sz="1600" dirty="0"/>
          </a:p>
        </p:txBody>
      </p:sp>
      <p:sp>
        <p:nvSpPr>
          <p:cNvPr id="3" name="TextBox 2">
            <a:extLst>
              <a:ext uri="{FF2B5EF4-FFF2-40B4-BE49-F238E27FC236}">
                <a16:creationId xmlns:a16="http://schemas.microsoft.com/office/drawing/2014/main" id="{D1C5A05B-7AF5-B3DA-CE9C-0E54DD8BAD91}"/>
              </a:ext>
            </a:extLst>
          </p:cNvPr>
          <p:cNvSpPr txBox="1"/>
          <p:nvPr/>
        </p:nvSpPr>
        <p:spPr>
          <a:xfrm>
            <a:off x="609599" y="1618505"/>
            <a:ext cx="6429375" cy="1107996"/>
          </a:xfrm>
          <a:prstGeom prst="rect">
            <a:avLst/>
          </a:prstGeom>
          <a:solidFill>
            <a:schemeClr val="bg1">
              <a:lumMod val="95000"/>
            </a:schemeClr>
          </a:solidFill>
        </p:spPr>
        <p:txBody>
          <a:bodyPr wrap="square" rtlCol="0">
            <a:spAutoFit/>
          </a:bodyPr>
          <a:lstStyle/>
          <a:p>
            <a:r>
              <a:rPr lang="en-GB" sz="1800" b="1" dirty="0">
                <a:solidFill>
                  <a:prstClr val="black"/>
                </a:solidFill>
                <a:latin typeface="Eras Demi ITC" panose="020B0805030504020804" pitchFamily="34" charset="0"/>
              </a:rPr>
              <a:t>Collaboration</a:t>
            </a:r>
          </a:p>
          <a:p>
            <a:pPr defTabSz="768075">
              <a:defRPr/>
            </a:pPr>
            <a:r>
              <a:rPr lang="en-GB" sz="1600" dirty="0">
                <a:solidFill>
                  <a:prstClr val="black"/>
                </a:solidFill>
                <a:latin typeface="Lato" panose="020F0502020204030203" pitchFamily="34" charset="0"/>
              </a:rPr>
              <a:t>Learning through collaboration embraces mainly discussion, practice, and production.  Building on investigations and acquisition it is about taking part in the process of knowledge building itself</a:t>
            </a:r>
          </a:p>
        </p:txBody>
      </p:sp>
      <p:sp>
        <p:nvSpPr>
          <p:cNvPr id="4" name="TextBox 3">
            <a:extLst>
              <a:ext uri="{FF2B5EF4-FFF2-40B4-BE49-F238E27FC236}">
                <a16:creationId xmlns:a16="http://schemas.microsoft.com/office/drawing/2014/main" id="{23A226F8-09E5-BAE1-BDB9-9EC947C3F2F2}"/>
              </a:ext>
            </a:extLst>
          </p:cNvPr>
          <p:cNvSpPr txBox="1"/>
          <p:nvPr/>
        </p:nvSpPr>
        <p:spPr>
          <a:xfrm>
            <a:off x="609599" y="2887507"/>
            <a:ext cx="6429375" cy="1107996"/>
          </a:xfrm>
          <a:prstGeom prst="rect">
            <a:avLst/>
          </a:prstGeom>
          <a:solidFill>
            <a:srgbClr val="FCF5C7"/>
          </a:solidFill>
        </p:spPr>
        <p:txBody>
          <a:bodyPr wrap="square" rtlCol="0">
            <a:spAutoFit/>
          </a:bodyPr>
          <a:lstStyle/>
          <a:p>
            <a:r>
              <a:rPr lang="en-GB" b="1" dirty="0">
                <a:solidFill>
                  <a:prstClr val="black"/>
                </a:solidFill>
                <a:latin typeface="Eras Demi ITC" panose="020B0805030504020804" pitchFamily="34" charset="0"/>
              </a:rPr>
              <a:t>Discussion</a:t>
            </a:r>
          </a:p>
          <a:p>
            <a:pPr defTabSz="768075">
              <a:defRPr/>
            </a:pPr>
            <a:r>
              <a:rPr lang="en-GB" sz="1600" dirty="0">
                <a:solidFill>
                  <a:prstClr val="black"/>
                </a:solidFill>
                <a:latin typeface="Lato" panose="020F0502020204030203" pitchFamily="34" charset="0"/>
              </a:rPr>
              <a:t>Learning through discussion requires the learner to articulate their ideas and questions, and to challenge and respond to the ideas and questions from the teacher, and/or from their peers</a:t>
            </a:r>
            <a:endParaRPr lang="en-US" sz="1600" dirty="0"/>
          </a:p>
        </p:txBody>
      </p:sp>
      <p:sp>
        <p:nvSpPr>
          <p:cNvPr id="5" name="TextBox 4">
            <a:extLst>
              <a:ext uri="{FF2B5EF4-FFF2-40B4-BE49-F238E27FC236}">
                <a16:creationId xmlns:a16="http://schemas.microsoft.com/office/drawing/2014/main" id="{9C78548E-0F0A-F8B9-7C69-8CB6CC938EAE}"/>
              </a:ext>
            </a:extLst>
          </p:cNvPr>
          <p:cNvSpPr txBox="1"/>
          <p:nvPr/>
        </p:nvSpPr>
        <p:spPr>
          <a:xfrm>
            <a:off x="609599" y="4156509"/>
            <a:ext cx="6429375" cy="1107996"/>
          </a:xfrm>
          <a:prstGeom prst="rect">
            <a:avLst/>
          </a:prstGeom>
          <a:solidFill>
            <a:srgbClr val="FFEE93"/>
          </a:solidFill>
        </p:spPr>
        <p:txBody>
          <a:bodyPr wrap="square" rtlCol="0">
            <a:spAutoFit/>
          </a:bodyPr>
          <a:lstStyle/>
          <a:p>
            <a:r>
              <a:rPr kumimoji="0" lang="en-GB" sz="1800" b="1" i="0" u="none" strike="noStrike" kern="1200" cap="none" spc="0" normalizeH="0" baseline="0" noProof="0" dirty="0">
                <a:ln>
                  <a:noFill/>
                </a:ln>
                <a:solidFill>
                  <a:prstClr val="black"/>
                </a:solidFill>
                <a:uLnTx/>
                <a:uFillTx/>
                <a:latin typeface="Eras Demi ITC" panose="020B0805030504020804" pitchFamily="34" charset="0"/>
              </a:rPr>
              <a:t>Investigation / Inquiry</a:t>
            </a:r>
            <a:endParaRPr lang="en-GB" b="1" dirty="0">
              <a:solidFill>
                <a:prstClr val="black"/>
              </a:solidFill>
              <a:latin typeface="Eras Demi ITC" panose="020B0805030504020804" pitchFamily="34" charset="0"/>
            </a:endParaRPr>
          </a:p>
          <a:p>
            <a:pPr marL="0" marR="0" lvl="0" indent="0" defTabSz="768075"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Lato" panose="020F0502020204030203" pitchFamily="34" charset="0"/>
              </a:rPr>
              <a:t>Learning through investigation guides the learner to explore, compare and critique the texts, documents and resources that reflect the concepts and ideas being taught </a:t>
            </a:r>
          </a:p>
        </p:txBody>
      </p:sp>
      <p:sp>
        <p:nvSpPr>
          <p:cNvPr id="6" name="TextBox 5">
            <a:extLst>
              <a:ext uri="{FF2B5EF4-FFF2-40B4-BE49-F238E27FC236}">
                <a16:creationId xmlns:a16="http://schemas.microsoft.com/office/drawing/2014/main" id="{4FAC281C-774F-C92F-DB96-647DA49B3C30}"/>
              </a:ext>
            </a:extLst>
          </p:cNvPr>
          <p:cNvSpPr txBox="1"/>
          <p:nvPr/>
        </p:nvSpPr>
        <p:spPr>
          <a:xfrm>
            <a:off x="609599" y="5425511"/>
            <a:ext cx="6429376" cy="1600438"/>
          </a:xfrm>
          <a:prstGeom prst="rect">
            <a:avLst/>
          </a:prstGeom>
          <a:solidFill>
            <a:srgbClr val="FFC09F"/>
          </a:solidFill>
        </p:spPr>
        <p:txBody>
          <a:bodyPr wrap="square" rtlCol="0">
            <a:spAutoFit/>
          </a:bodyPr>
          <a:lstStyle/>
          <a:p>
            <a:r>
              <a:rPr kumimoji="0" lang="en-GB" sz="1800" b="1"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rPr>
              <a:t>Practice</a:t>
            </a:r>
          </a:p>
          <a:p>
            <a:pPr marL="0" marR="0" lvl="0" indent="0" defTabSz="768075"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Lato" panose="020F0502020204030203" pitchFamily="34" charset="0"/>
              </a:rPr>
              <a:t>Learning through practice enables the learner to adapt their actions to the task goal, and use the feedback to improve their next action. </a:t>
            </a:r>
          </a:p>
          <a:p>
            <a:pPr marL="0" marR="0" lvl="0" indent="0" defTabSz="768075"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Lato" panose="020F0502020204030203" pitchFamily="34" charset="0"/>
              </a:rPr>
              <a:t>Feedback may come from self-reflection, from peers, from the teacher, or from the activity itself, if it shows them how to improve the result of their action in relation to the goal</a:t>
            </a:r>
          </a:p>
        </p:txBody>
      </p:sp>
      <p:sp>
        <p:nvSpPr>
          <p:cNvPr id="7" name="TextBox 6">
            <a:extLst>
              <a:ext uri="{FF2B5EF4-FFF2-40B4-BE49-F238E27FC236}">
                <a16:creationId xmlns:a16="http://schemas.microsoft.com/office/drawing/2014/main" id="{0FC6952C-15E6-71F3-AF9F-37F5A063CCCC}"/>
              </a:ext>
            </a:extLst>
          </p:cNvPr>
          <p:cNvSpPr txBox="1"/>
          <p:nvPr/>
        </p:nvSpPr>
        <p:spPr>
          <a:xfrm>
            <a:off x="609599" y="7186955"/>
            <a:ext cx="6429376" cy="1323439"/>
          </a:xfrm>
          <a:prstGeom prst="rect">
            <a:avLst/>
          </a:prstGeom>
          <a:solidFill>
            <a:srgbClr val="B0B9C9"/>
          </a:solidFill>
        </p:spPr>
        <p:txBody>
          <a:bodyPr wrap="square" rtlCol="0">
            <a:spAutoFit/>
          </a:bodyPr>
          <a:lstStyle/>
          <a:p>
            <a:r>
              <a:rPr kumimoji="0" lang="en-GB" sz="1600" b="1" i="0" u="none" strike="noStrike" kern="1200" cap="none" spc="0" normalizeH="0" baseline="0" noProof="0" dirty="0">
                <a:ln>
                  <a:noFill/>
                </a:ln>
                <a:solidFill>
                  <a:prstClr val="black"/>
                </a:solidFill>
                <a:effectLst/>
                <a:uLnTx/>
                <a:uFillTx/>
                <a:latin typeface="Eras Demi ITC" panose="020B0805030504020804" pitchFamily="34" charset="0"/>
                <a:ea typeface="+mn-ea"/>
                <a:cs typeface="+mn-cs"/>
              </a:rPr>
              <a:t>Production</a:t>
            </a:r>
          </a:p>
          <a:p>
            <a:r>
              <a:rPr kumimoji="0" lang="en-GB" sz="1600" b="0" i="0" u="none" strike="noStrike" kern="1200" cap="none" spc="0" normalizeH="0" baseline="0" noProof="0" dirty="0">
                <a:ln>
                  <a:noFill/>
                </a:ln>
                <a:solidFill>
                  <a:prstClr val="black"/>
                </a:solidFill>
                <a:uLnTx/>
                <a:uFillTx/>
                <a:latin typeface="Lato" panose="020F0502020204030203" pitchFamily="34" charset="0"/>
              </a:rPr>
              <a:t>Learning through production is the way the teacher motivates the learner to consolidate what they have learned by articulating their current conceptual understanding and how they used it in practice</a:t>
            </a:r>
          </a:p>
          <a:p>
            <a:endParaRPr lang="en-US" sz="1600" dirty="0"/>
          </a:p>
        </p:txBody>
      </p:sp>
      <p:sp>
        <p:nvSpPr>
          <p:cNvPr id="19" name="Rectangle 18">
            <a:extLst>
              <a:ext uri="{FF2B5EF4-FFF2-40B4-BE49-F238E27FC236}">
                <a16:creationId xmlns:a16="http://schemas.microsoft.com/office/drawing/2014/main" id="{BBBAD061-F97F-2C4D-B877-4F59D716DEAA}"/>
              </a:ext>
            </a:extLst>
          </p:cNvPr>
          <p:cNvSpPr/>
          <p:nvPr/>
        </p:nvSpPr>
        <p:spPr>
          <a:xfrm>
            <a:off x="609598" y="10051109"/>
            <a:ext cx="6429377" cy="748654"/>
          </a:xfrm>
          <a:prstGeom prst="rect">
            <a:avLst/>
          </a:prstGeom>
          <a:solidFill>
            <a:schemeClr val="tx1">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http://mirrors.creativecommons.org/presskit/buttons/88x31/png/by-nc-sa.png">
            <a:extLst>
              <a:ext uri="{FF2B5EF4-FFF2-40B4-BE49-F238E27FC236}">
                <a16:creationId xmlns:a16="http://schemas.microsoft.com/office/drawing/2014/main" id="{76D97971-304F-69FD-BAEF-58EC2F0DF68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2537" y="10293323"/>
            <a:ext cx="656096" cy="259800"/>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a:extLst>
              <a:ext uri="{FF2B5EF4-FFF2-40B4-BE49-F238E27FC236}">
                <a16:creationId xmlns:a16="http://schemas.microsoft.com/office/drawing/2014/main" id="{CCC8276B-C4D0-B82E-60DF-2BA347FAC7FE}"/>
              </a:ext>
            </a:extLst>
          </p:cNvPr>
          <p:cNvSpPr txBox="1"/>
          <p:nvPr/>
        </p:nvSpPr>
        <p:spPr>
          <a:xfrm>
            <a:off x="1711571" y="10091877"/>
            <a:ext cx="5048812" cy="646331"/>
          </a:xfrm>
          <a:prstGeom prst="rect">
            <a:avLst/>
          </a:prstGeom>
          <a:noFill/>
        </p:spPr>
        <p:txBody>
          <a:bodyPr wrap="square">
            <a:spAutoFit/>
          </a:bodyPr>
          <a:lstStyle/>
          <a:p>
            <a:pPr algn="just"/>
            <a:r>
              <a:rPr lang="en-US" sz="900" b="0" i="0" dirty="0">
                <a:solidFill>
                  <a:schemeClr val="bg1"/>
                </a:solidFill>
                <a:effectLst/>
                <a:latin typeface="-apple-system"/>
              </a:rPr>
              <a:t>This work, “ABC Learning Design for Collaborative Course (Re)Design” by Janet </a:t>
            </a:r>
            <a:r>
              <a:rPr lang="en-US" sz="900" dirty="0">
                <a:solidFill>
                  <a:schemeClr val="bg1"/>
                </a:solidFill>
                <a:latin typeface="-apple-system"/>
              </a:rPr>
              <a:t>K</a:t>
            </a:r>
            <a:r>
              <a:rPr lang="en-US" sz="900" b="0" i="0" dirty="0">
                <a:solidFill>
                  <a:schemeClr val="bg1"/>
                </a:solidFill>
                <a:effectLst/>
                <a:latin typeface="-apple-system"/>
              </a:rPr>
              <a:t>ing, University of Twente (2023) is a derivative of ABC Learning Design method by Clive Young and </a:t>
            </a:r>
            <a:r>
              <a:rPr lang="en-US" sz="900" b="0" i="0" dirty="0" err="1">
                <a:solidFill>
                  <a:schemeClr val="bg1"/>
                </a:solidFill>
                <a:effectLst/>
                <a:latin typeface="-apple-system"/>
              </a:rPr>
              <a:t>Nataša</a:t>
            </a:r>
            <a:r>
              <a:rPr lang="en-US" sz="900" b="0" i="0" dirty="0">
                <a:solidFill>
                  <a:schemeClr val="bg1"/>
                </a:solidFill>
                <a:effectLst/>
                <a:latin typeface="-apple-system"/>
              </a:rPr>
              <a:t> </a:t>
            </a:r>
            <a:r>
              <a:rPr lang="en-US" sz="900" b="0" i="0" dirty="0" err="1">
                <a:solidFill>
                  <a:schemeClr val="bg1"/>
                </a:solidFill>
                <a:effectLst/>
                <a:latin typeface="-apple-system"/>
              </a:rPr>
              <a:t>Perović</a:t>
            </a:r>
            <a:r>
              <a:rPr lang="en-US" sz="900" b="0" i="0" dirty="0">
                <a:solidFill>
                  <a:schemeClr val="bg1"/>
                </a:solidFill>
                <a:effectLst/>
                <a:latin typeface="-apple-system"/>
              </a:rPr>
              <a:t>, UCL (2015), Learning types, </a:t>
            </a:r>
            <a:r>
              <a:rPr lang="en-US" sz="900" b="0" i="0" dirty="0" err="1">
                <a:solidFill>
                  <a:schemeClr val="bg1"/>
                </a:solidFill>
                <a:effectLst/>
                <a:latin typeface="-apple-system"/>
              </a:rPr>
              <a:t>Laurillard</a:t>
            </a:r>
            <a:r>
              <a:rPr lang="en-US" sz="900" b="0" i="0" dirty="0">
                <a:solidFill>
                  <a:schemeClr val="bg1"/>
                </a:solidFill>
                <a:effectLst/>
                <a:latin typeface="-apple-system"/>
              </a:rPr>
              <a:t>, D. (2012). Licensed under </a:t>
            </a:r>
            <a:r>
              <a:rPr lang="en-US" sz="900" b="0" i="0" u="none" strike="noStrike" dirty="0">
                <a:solidFill>
                  <a:schemeClr val="bg1"/>
                </a:solidFill>
                <a:effectLst/>
                <a:latin typeface="-apple-system"/>
                <a:hlinkClick r:id="rId3">
                  <a:extLst>
                    <a:ext uri="{A12FA001-AC4F-418D-AE19-62706E023703}">
                      <ahyp:hlinkClr xmlns:ahyp="http://schemas.microsoft.com/office/drawing/2018/hyperlinkcolor" val="tx"/>
                    </a:ext>
                  </a:extLst>
                </a:hlinkClick>
              </a:rPr>
              <a:t>CC BY-NC-SA 4.0</a:t>
            </a:r>
            <a:r>
              <a:rPr lang="en-US" sz="900" b="0" i="0" dirty="0">
                <a:solidFill>
                  <a:schemeClr val="bg1"/>
                </a:solidFill>
                <a:effectLst/>
                <a:latin typeface="-apple-system"/>
              </a:rPr>
              <a:t>. Original resources available at </a:t>
            </a:r>
            <a:r>
              <a:rPr lang="en-US" sz="900" b="0" i="0" u="none" strike="noStrike" dirty="0">
                <a:solidFill>
                  <a:schemeClr val="bg1"/>
                </a:solidFill>
                <a:effectLst/>
                <a:latin typeface="-apple-system"/>
                <a:hlinkClick r:id="rId4">
                  <a:extLst>
                    <a:ext uri="{A12FA001-AC4F-418D-AE19-62706E023703}">
                      <ahyp:hlinkClr xmlns:ahyp="http://schemas.microsoft.com/office/drawing/2018/hyperlinkcolor" val="tx"/>
                    </a:ext>
                  </a:extLst>
                </a:hlinkClick>
              </a:rPr>
              <a:t>abc-ld.org</a:t>
            </a:r>
            <a:r>
              <a:rPr lang="en-US" sz="900" b="0" i="0" dirty="0">
                <a:solidFill>
                  <a:schemeClr val="bg1"/>
                </a:solidFill>
                <a:effectLst/>
                <a:latin typeface="-apple-system"/>
              </a:rPr>
              <a:t>.</a:t>
            </a:r>
            <a:endParaRPr lang="en-US" sz="900" dirty="0">
              <a:solidFill>
                <a:schemeClr val="bg1"/>
              </a:solidFill>
            </a:endParaRPr>
          </a:p>
        </p:txBody>
      </p:sp>
      <p:sp>
        <p:nvSpPr>
          <p:cNvPr id="8" name="TextBox 7">
            <a:extLst>
              <a:ext uri="{FF2B5EF4-FFF2-40B4-BE49-F238E27FC236}">
                <a16:creationId xmlns:a16="http://schemas.microsoft.com/office/drawing/2014/main" id="{C115E8AE-6AF0-D07D-2DE1-DDE243EF67A9}"/>
              </a:ext>
            </a:extLst>
          </p:cNvPr>
          <p:cNvSpPr txBox="1"/>
          <p:nvPr/>
        </p:nvSpPr>
        <p:spPr>
          <a:xfrm>
            <a:off x="612142" y="8671398"/>
            <a:ext cx="6429375" cy="1107996"/>
          </a:xfrm>
          <a:prstGeom prst="rect">
            <a:avLst/>
          </a:prstGeom>
          <a:solidFill>
            <a:srgbClr val="A0CED9"/>
          </a:solidFill>
          <a:effectLst/>
        </p:spPr>
        <p:txBody>
          <a:bodyPr wrap="square" rtlCol="0">
            <a:spAutoFit/>
          </a:bodyPr>
          <a:lstStyle/>
          <a:p>
            <a:r>
              <a:rPr lang="en-GB" b="1" dirty="0">
                <a:solidFill>
                  <a:prstClr val="black"/>
                </a:solidFill>
                <a:latin typeface="Eras Demi ITC" panose="020B0805030504020804" pitchFamily="34" charset="0"/>
              </a:rPr>
              <a:t>Assessment</a:t>
            </a:r>
          </a:p>
          <a:p>
            <a:pPr defTabSz="768075">
              <a:defRPr/>
            </a:pPr>
            <a:r>
              <a:rPr lang="en-US" sz="1600" b="0" i="0" dirty="0">
                <a:solidFill>
                  <a:srgbClr val="212529"/>
                </a:solidFill>
                <a:effectLst/>
                <a:latin typeface="Lato" panose="020F0502020204030203" pitchFamily="34" charset="0"/>
              </a:rPr>
              <a:t>Use this category to allocate time to activities which are directly assessed, either by a tutor, a peer or a computer. Assessment includes both formative and summative assessment.</a:t>
            </a:r>
            <a:endParaRPr lang="en-US" sz="1600" dirty="0">
              <a:latin typeface="Lato" panose="020F0502020204030203" pitchFamily="34" charset="0"/>
            </a:endParaRPr>
          </a:p>
        </p:txBody>
      </p:sp>
    </p:spTree>
    <p:extLst>
      <p:ext uri="{BB962C8B-B14F-4D97-AF65-F5344CB8AC3E}">
        <p14:creationId xmlns:p14="http://schemas.microsoft.com/office/powerpoint/2010/main" val="3341014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2A468B1-9911-6A4B-5BC6-3296194DAEC7}"/>
              </a:ext>
            </a:extLst>
          </p:cNvPr>
          <p:cNvSpPr txBox="1"/>
          <p:nvPr/>
        </p:nvSpPr>
        <p:spPr>
          <a:xfrm>
            <a:off x="500939" y="861674"/>
            <a:ext cx="6671174" cy="2339102"/>
          </a:xfrm>
          <a:prstGeom prst="rect">
            <a:avLst/>
          </a:prstGeom>
          <a:solidFill>
            <a:srgbClr val="ADF7B6"/>
          </a:solidFill>
        </p:spPr>
        <p:txBody>
          <a:bodyPr wrap="square" numCol="2" rtlCol="0">
            <a:spAutoFit/>
          </a:bodyPr>
          <a:lstStyle/>
          <a:p>
            <a:pPr marL="171450" indent="-171450">
              <a:buFont typeface="Wingdings" panose="05000000000000000000" pitchFamily="2" charset="2"/>
              <a:buChar char="q"/>
            </a:pPr>
            <a:r>
              <a:rPr lang="en-US" sz="1200" dirty="0">
                <a:latin typeface="Eras Medium ITC" panose="020B0602030504020804" pitchFamily="34" charset="0"/>
                <a:ea typeface="Times New Roman" panose="02020603050405020304" pitchFamily="18" charset="0"/>
                <a:cs typeface="Times New Roman" panose="02020603050405020304" pitchFamily="18" charset="0"/>
              </a:rPr>
              <a:t>reading books, articles, papers, websites, digital documents &amp; resources, multimedia</a:t>
            </a:r>
          </a:p>
          <a:p>
            <a:pPr marL="171450" indent="-171450">
              <a:buFont typeface="Wingdings" panose="05000000000000000000" pitchFamily="2" charset="2"/>
              <a:buChar char="q"/>
            </a:pPr>
            <a:r>
              <a:rPr lang="en-US" sz="1200" dirty="0">
                <a:latin typeface="Eras Medium ITC" panose="020B0602030504020804" pitchFamily="34" charset="0"/>
              </a:rPr>
              <a:t>listening to online lectures, podcasts, webcasts,</a:t>
            </a:r>
          </a:p>
          <a:p>
            <a:pPr marL="171450" indent="-171450">
              <a:buFont typeface="Wingdings" panose="05000000000000000000" pitchFamily="2" charset="2"/>
              <a:buChar char="q"/>
            </a:pPr>
            <a:r>
              <a:rPr lang="en-US" sz="1200" dirty="0">
                <a:latin typeface="Eras Medium ITC" panose="020B0602030504020804" pitchFamily="34" charset="0"/>
              </a:rPr>
              <a:t>screencasts</a:t>
            </a:r>
            <a:endParaRPr lang="en-GB" sz="1200" dirty="0">
              <a:latin typeface="Eras Medium ITC" panose="020B0602030504020804" pitchFamily="34" charset="0"/>
            </a:endParaRPr>
          </a:p>
          <a:p>
            <a:pPr marL="171450" indent="-171450">
              <a:buFont typeface="Wingdings" panose="05000000000000000000" pitchFamily="2" charset="2"/>
              <a:buChar char="q"/>
            </a:pPr>
            <a:r>
              <a:rPr lang="en-GB" sz="1200" dirty="0">
                <a:latin typeface="Eras Medium ITC" panose="020B0602030504020804" pitchFamily="34" charset="0"/>
                <a:ea typeface="MS Mincho" panose="02020609040205080304" pitchFamily="49" charset="-128"/>
                <a:cs typeface="Times New Roman" panose="02020603050405020304" pitchFamily="18" charset="0"/>
              </a:rPr>
              <a:t>watching demonstrations, videos, pre-recorded micro-lectures, animations, master classes</a:t>
            </a:r>
            <a:endParaRPr lang="en-GB" sz="1200" dirty="0">
              <a:latin typeface="Eras Medium ITC" panose="020B0602030504020804" pitchFamily="34" charset="0"/>
            </a:endParaRPr>
          </a:p>
          <a:p>
            <a:pPr marL="171450" indent="-171450">
              <a:buFont typeface="Wingdings" panose="05000000000000000000" pitchFamily="2" charset="2"/>
              <a:buChar char="q"/>
            </a:pPr>
            <a:r>
              <a:rPr lang="en-GB" sz="1200" dirty="0">
                <a:latin typeface="Eras Medium ITC" panose="020B0602030504020804" pitchFamily="34" charset="0"/>
                <a:ea typeface="MS Mincho" panose="02020609040205080304" pitchFamily="49" charset="-128"/>
                <a:cs typeface="Times New Roman" panose="02020603050405020304" pitchFamily="18" charset="0"/>
              </a:rPr>
              <a:t>Field/lab observation</a:t>
            </a:r>
            <a:endParaRPr lang="en-GB" sz="1200" dirty="0">
              <a:latin typeface="Eras Medium ITC" panose="020B0602030504020804" pitchFamily="34" charset="0"/>
            </a:endParaRPr>
          </a:p>
          <a:p>
            <a:pPr marL="171450" indent="-171450">
              <a:buFont typeface="Wingdings" panose="05000000000000000000" pitchFamily="2" charset="2"/>
              <a:buChar char="q"/>
            </a:pPr>
            <a:r>
              <a:rPr lang="en-GB" sz="1200" dirty="0">
                <a:latin typeface="Eras Medium ITC" panose="020B0602030504020804" pitchFamily="34" charset="0"/>
                <a:ea typeface="MS Mincho" panose="02020609040205080304" pitchFamily="49" charset="-128"/>
                <a:cs typeface="Times New Roman" panose="02020603050405020304" pitchFamily="18" charset="0"/>
              </a:rPr>
              <a:t>Attend real time webinars.</a:t>
            </a:r>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US" sz="1300" dirty="0">
                <a:latin typeface="Eras Medium ITC" panose="020B0602030504020804" pitchFamily="34" charset="0"/>
                <a:ea typeface="MS Mincho" panose="02020609040205080304" pitchFamily="49" charset="-128"/>
                <a:cs typeface="Times New Roman" panose="02020603050405020304" pitchFamily="18" charset="0"/>
              </a:rPr>
              <a:t>.</a:t>
            </a:r>
          </a:p>
          <a:p>
            <a:pPr marL="171450" indent="-171450">
              <a:buFont typeface="Wingdings" panose="05000000000000000000" pitchFamily="2" charset="2"/>
              <a:buChar char="q"/>
            </a:pPr>
            <a:endParaRPr lang="en-US" sz="13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t>
            </a:r>
          </a:p>
          <a:p>
            <a:pPr marL="171450" indent="-171450">
              <a:buFont typeface="Wingdings" panose="05000000000000000000" pitchFamily="2" charset="2"/>
              <a:buChar char="q"/>
            </a:pPr>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t>
            </a:r>
          </a:p>
          <a:p>
            <a:pPr marL="171450" indent="-171450">
              <a:buFont typeface="Wingdings" panose="05000000000000000000" pitchFamily="2" charset="2"/>
              <a:buChar char="q"/>
            </a:pPr>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t>
            </a:r>
          </a:p>
          <a:p>
            <a:pPr marL="171450" indent="-171450">
              <a:buFont typeface="Wingdings" panose="05000000000000000000" pitchFamily="2" charset="2"/>
              <a:buChar char="q"/>
            </a:pPr>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t>
            </a:r>
          </a:p>
          <a:p>
            <a:pPr marL="171450" indent="-171450">
              <a:buFont typeface="Wingdings" panose="05000000000000000000" pitchFamily="2" charset="2"/>
              <a:buChar char="q"/>
            </a:pPr>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t>
            </a:r>
          </a:p>
          <a:p>
            <a:pPr marL="171450" indent="-171450">
              <a:buFont typeface="Wingdings" panose="05000000000000000000" pitchFamily="2" charset="2"/>
              <a:buChar char="q"/>
            </a:pPr>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US" sz="1300" dirty="0">
                <a:latin typeface="Eras Medium ITC" panose="020B0602030504020804" pitchFamily="34" charset="0"/>
                <a:ea typeface="MS Mincho" panose="02020609040205080304" pitchFamily="49" charset="-128"/>
                <a:cs typeface="Times New Roman" panose="02020603050405020304" pitchFamily="18" charset="0"/>
              </a:rPr>
              <a:t>.</a:t>
            </a:r>
          </a:p>
        </p:txBody>
      </p:sp>
      <p:sp>
        <p:nvSpPr>
          <p:cNvPr id="3" name="TextBox 2">
            <a:extLst>
              <a:ext uri="{FF2B5EF4-FFF2-40B4-BE49-F238E27FC236}">
                <a16:creationId xmlns:a16="http://schemas.microsoft.com/office/drawing/2014/main" id="{D1C5A05B-7AF5-B3DA-CE9C-0E54DD8BAD91}"/>
              </a:ext>
            </a:extLst>
          </p:cNvPr>
          <p:cNvSpPr txBox="1"/>
          <p:nvPr/>
        </p:nvSpPr>
        <p:spPr>
          <a:xfrm>
            <a:off x="517195" y="3293122"/>
            <a:ext cx="6654918" cy="338554"/>
          </a:xfrm>
          <a:prstGeom prst="rect">
            <a:avLst/>
          </a:prstGeom>
          <a:solidFill>
            <a:srgbClr val="F2F2F2"/>
          </a:solidFill>
        </p:spPr>
        <p:txBody>
          <a:bodyPr wrap="square" rtlCol="0">
            <a:spAutoFit/>
          </a:bodyPr>
          <a:lstStyle/>
          <a:p>
            <a:r>
              <a:rPr lang="en-GB" sz="1600" b="1" dirty="0">
                <a:solidFill>
                  <a:prstClr val="black"/>
                </a:solidFill>
                <a:latin typeface="Eras Medium ITC" panose="020B0602030504020804" pitchFamily="34" charset="0"/>
              </a:rPr>
              <a:t>Collaboration</a:t>
            </a:r>
          </a:p>
        </p:txBody>
      </p:sp>
      <p:sp>
        <p:nvSpPr>
          <p:cNvPr id="4" name="TextBox 3">
            <a:extLst>
              <a:ext uri="{FF2B5EF4-FFF2-40B4-BE49-F238E27FC236}">
                <a16:creationId xmlns:a16="http://schemas.microsoft.com/office/drawing/2014/main" id="{23A226F8-09E5-BAE1-BDB9-9EC947C3F2F2}"/>
              </a:ext>
            </a:extLst>
          </p:cNvPr>
          <p:cNvSpPr txBox="1"/>
          <p:nvPr/>
        </p:nvSpPr>
        <p:spPr>
          <a:xfrm>
            <a:off x="500939" y="6478635"/>
            <a:ext cx="6671174" cy="338554"/>
          </a:xfrm>
          <a:prstGeom prst="rect">
            <a:avLst/>
          </a:prstGeom>
          <a:solidFill>
            <a:srgbClr val="FCF5C7"/>
          </a:solidFill>
        </p:spPr>
        <p:txBody>
          <a:bodyPr wrap="square" rtlCol="0">
            <a:spAutoFit/>
          </a:bodyPr>
          <a:lstStyle/>
          <a:p>
            <a:r>
              <a:rPr lang="en-GB" sz="1600" b="1" dirty="0">
                <a:solidFill>
                  <a:prstClr val="black"/>
                </a:solidFill>
                <a:latin typeface="Eras Medium ITC" panose="020B0602030504020804" pitchFamily="34" charset="0"/>
              </a:rPr>
              <a:t>Discussion</a:t>
            </a:r>
          </a:p>
        </p:txBody>
      </p:sp>
      <p:sp>
        <p:nvSpPr>
          <p:cNvPr id="9" name="TextBox 8">
            <a:extLst>
              <a:ext uri="{FF2B5EF4-FFF2-40B4-BE49-F238E27FC236}">
                <a16:creationId xmlns:a16="http://schemas.microsoft.com/office/drawing/2014/main" id="{4FE79471-20CD-2DEF-A42C-6FF59A8850D9}"/>
              </a:ext>
            </a:extLst>
          </p:cNvPr>
          <p:cNvSpPr txBox="1"/>
          <p:nvPr/>
        </p:nvSpPr>
        <p:spPr>
          <a:xfrm>
            <a:off x="500939" y="399996"/>
            <a:ext cx="6671174" cy="369332"/>
          </a:xfrm>
          <a:prstGeom prst="rect">
            <a:avLst/>
          </a:prstGeom>
          <a:solidFill>
            <a:srgbClr val="ADF7B6"/>
          </a:solidFill>
        </p:spPr>
        <p:txBody>
          <a:bodyPr wrap="square" rtlCol="0">
            <a:spAutoFit/>
          </a:bodyPr>
          <a:lstStyle/>
          <a:p>
            <a:r>
              <a:rPr lang="en-GB" sz="1800" b="1" dirty="0">
                <a:solidFill>
                  <a:prstClr val="black"/>
                </a:solidFill>
                <a:latin typeface="Eras Medium ITC" panose="020B0602030504020804" pitchFamily="34" charset="0"/>
              </a:rPr>
              <a:t>Acquisition</a:t>
            </a:r>
            <a:endParaRPr lang="en-GB" sz="1800" dirty="0">
              <a:solidFill>
                <a:prstClr val="black"/>
              </a:solidFill>
              <a:latin typeface="Eras Medium ITC" panose="020B0602030504020804" pitchFamily="34" charset="0"/>
            </a:endParaRPr>
          </a:p>
        </p:txBody>
      </p:sp>
      <p:sp>
        <p:nvSpPr>
          <p:cNvPr id="12" name="TextBox 11">
            <a:extLst>
              <a:ext uri="{FF2B5EF4-FFF2-40B4-BE49-F238E27FC236}">
                <a16:creationId xmlns:a16="http://schemas.microsoft.com/office/drawing/2014/main" id="{7499A1E8-BA81-5C7F-F315-FA406886F287}"/>
              </a:ext>
            </a:extLst>
          </p:cNvPr>
          <p:cNvSpPr txBox="1"/>
          <p:nvPr/>
        </p:nvSpPr>
        <p:spPr>
          <a:xfrm>
            <a:off x="500939" y="3724022"/>
            <a:ext cx="6671174" cy="2662267"/>
          </a:xfrm>
          <a:prstGeom prst="rect">
            <a:avLst/>
          </a:prstGeom>
          <a:solidFill>
            <a:srgbClr val="F2F2F2"/>
          </a:solidFill>
        </p:spPr>
        <p:txBody>
          <a:bodyPr wrap="square" numCol="2" rtlCol="0">
            <a:spAutoFit/>
          </a:bodyPr>
          <a:lstStyle/>
          <a:p>
            <a:pPr marL="171450" indent="-171450">
              <a:buFont typeface="Wingdings" panose="05000000000000000000" pitchFamily="2" charset="2"/>
              <a:buChar char="q"/>
            </a:pPr>
            <a:r>
              <a:rPr lang="en-GB" sz="1200" dirty="0">
                <a:latin typeface="Eras Medium ITC" panose="020B0602030504020804" pitchFamily="34" charset="0"/>
              </a:rPr>
              <a:t>Small group/pair project to create a digital output (report, presentation, mind-map, wiki, quiz, infographic, video, website)</a:t>
            </a:r>
          </a:p>
          <a:p>
            <a:pPr marL="171450" indent="-171450">
              <a:buFont typeface="Wingdings" panose="05000000000000000000" pitchFamily="2" charset="2"/>
              <a:buChar char="q"/>
            </a:pPr>
            <a:r>
              <a:rPr lang="en-GB" sz="1200" dirty="0">
                <a:latin typeface="Eras Medium ITC" panose="020B0602030504020804" pitchFamily="34" charset="0"/>
              </a:rPr>
              <a:t>Debate</a:t>
            </a:r>
          </a:p>
          <a:p>
            <a:pPr marL="171450" indent="-171450">
              <a:buFont typeface="Wingdings" panose="05000000000000000000" pitchFamily="2" charset="2"/>
              <a:buChar char="q"/>
            </a:pPr>
            <a:r>
              <a:rPr lang="en-GB" sz="1200" dirty="0">
                <a:latin typeface="Eras Medium ITC" panose="020B0602030504020804" pitchFamily="34" charset="0"/>
              </a:rPr>
              <a:t>Collaborative problem solving</a:t>
            </a:r>
          </a:p>
          <a:p>
            <a:pPr marL="171450" indent="-171450">
              <a:buFont typeface="Wingdings" panose="05000000000000000000" pitchFamily="2" charset="2"/>
              <a:buChar char="q"/>
            </a:pPr>
            <a:r>
              <a:rPr lang="en-GB" sz="1200" dirty="0">
                <a:latin typeface="Eras Medium ITC" panose="020B0602030504020804" pitchFamily="34" charset="0"/>
              </a:rPr>
              <a:t>Brainstorm using online tools such as mind-map</a:t>
            </a:r>
          </a:p>
          <a:p>
            <a:pPr marL="171450" indent="-171450">
              <a:buFont typeface="Wingdings" panose="05000000000000000000" pitchFamily="2" charset="2"/>
              <a:buChar char="q"/>
            </a:pPr>
            <a:r>
              <a:rPr lang="en-GB" sz="1200" dirty="0">
                <a:latin typeface="Eras Medium ITC" panose="020B0602030504020804" pitchFamily="34" charset="0"/>
              </a:rPr>
              <a:t>Collaborative directed reading</a:t>
            </a:r>
          </a:p>
          <a:p>
            <a:pPr marL="171450" indent="-171450">
              <a:buFont typeface="Wingdings" panose="05000000000000000000" pitchFamily="2" charset="2"/>
              <a:buChar char="q"/>
            </a:pPr>
            <a:r>
              <a:rPr lang="en-GB" sz="1200" dirty="0">
                <a:latin typeface="Eras Medium ITC" panose="020B0602030504020804" pitchFamily="34" charset="0"/>
              </a:rPr>
              <a:t>Discussion</a:t>
            </a:r>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GB" sz="1200" dirty="0">
                <a:latin typeface="Eras Medium ITC" panose="020B0602030504020804" pitchFamily="34" charset="0"/>
              </a:rPr>
              <a:t>Jigsaw classroom/peer instruction</a:t>
            </a:r>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t>
            </a:r>
          </a:p>
          <a:p>
            <a:pPr marL="171450" indent="-171450">
              <a:buFont typeface="Wingdings" panose="05000000000000000000" pitchFamily="2" charset="2"/>
              <a:buChar char="q"/>
            </a:pPr>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t>
            </a:r>
          </a:p>
          <a:p>
            <a:pPr marL="171450" indent="-171450">
              <a:buFont typeface="Wingdings" panose="05000000000000000000" pitchFamily="2" charset="2"/>
              <a:buChar char="q"/>
            </a:pPr>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t>
            </a:r>
          </a:p>
          <a:p>
            <a:pPr marL="171450" indent="-171450">
              <a:buFont typeface="Wingdings" panose="05000000000000000000" pitchFamily="2" charset="2"/>
              <a:buChar char="q"/>
            </a:pPr>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t>
            </a:r>
          </a:p>
          <a:p>
            <a:pPr marL="171450" indent="-171450">
              <a:buFont typeface="Wingdings" panose="05000000000000000000" pitchFamily="2" charset="2"/>
              <a:buChar char="q"/>
            </a:pPr>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t>
            </a:r>
          </a:p>
          <a:p>
            <a:pPr marL="171450" indent="-171450">
              <a:buFont typeface="Wingdings" panose="05000000000000000000" pitchFamily="2" charset="2"/>
              <a:buChar char="q"/>
            </a:pPr>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t>
            </a:r>
          </a:p>
          <a:p>
            <a:pPr marL="171450" indent="-171450">
              <a:buFont typeface="Wingdings" panose="05000000000000000000" pitchFamily="2" charset="2"/>
              <a:buChar char="q"/>
            </a:pPr>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t>
            </a:r>
          </a:p>
        </p:txBody>
      </p:sp>
      <p:sp>
        <p:nvSpPr>
          <p:cNvPr id="14" name="TextBox 13">
            <a:extLst>
              <a:ext uri="{FF2B5EF4-FFF2-40B4-BE49-F238E27FC236}">
                <a16:creationId xmlns:a16="http://schemas.microsoft.com/office/drawing/2014/main" id="{81A336F7-54B5-89BD-4014-FE869047B774}"/>
              </a:ext>
            </a:extLst>
          </p:cNvPr>
          <p:cNvSpPr txBox="1"/>
          <p:nvPr/>
        </p:nvSpPr>
        <p:spPr>
          <a:xfrm>
            <a:off x="519370" y="6909535"/>
            <a:ext cx="6671174" cy="3046988"/>
          </a:xfrm>
          <a:prstGeom prst="rect">
            <a:avLst/>
          </a:prstGeom>
          <a:solidFill>
            <a:srgbClr val="FCF5C7"/>
          </a:solidFill>
        </p:spPr>
        <p:txBody>
          <a:bodyPr wrap="square" numCol="2" rtlCol="0">
            <a:spAutoFit/>
          </a:bodyPr>
          <a:lstStyle/>
          <a:p>
            <a:pPr marL="171450" indent="-171450">
              <a:buFont typeface="Wingdings" panose="05000000000000000000" pitchFamily="2" charset="2"/>
              <a:buChar char="q"/>
            </a:pPr>
            <a:r>
              <a:rPr lang="en-GB" sz="1200" dirty="0">
                <a:latin typeface="Lato" panose="020F0502020204030203" pitchFamily="34" charset="0"/>
              </a:rPr>
              <a:t>Synchronous discussion groups &amp; class discussions using web-conferencing tools</a:t>
            </a:r>
          </a:p>
          <a:p>
            <a:pPr marL="171450" indent="-171450">
              <a:buFont typeface="Wingdings" panose="05000000000000000000" pitchFamily="2" charset="2"/>
              <a:buChar char="q"/>
            </a:pPr>
            <a:r>
              <a:rPr lang="en-GB" sz="1200" dirty="0">
                <a:latin typeface="Lato" panose="020F0502020204030203" pitchFamily="34" charset="0"/>
              </a:rPr>
              <a:t>Online tutorials</a:t>
            </a:r>
          </a:p>
          <a:p>
            <a:pPr marL="171450" indent="-171450">
              <a:buFont typeface="Wingdings" panose="05000000000000000000" pitchFamily="2" charset="2"/>
              <a:buChar char="q"/>
            </a:pPr>
            <a:r>
              <a:rPr lang="en-GB" sz="1200" dirty="0">
                <a:latin typeface="Lato" panose="020F0502020204030203" pitchFamily="34" charset="0"/>
              </a:rPr>
              <a:t>Online seminars</a:t>
            </a:r>
          </a:p>
          <a:p>
            <a:pPr marL="171450" indent="-171450">
              <a:buFont typeface="Wingdings" panose="05000000000000000000" pitchFamily="2" charset="2"/>
              <a:buChar char="q"/>
            </a:pPr>
            <a:r>
              <a:rPr lang="en-GB" sz="1200" dirty="0">
                <a:latin typeface="Lato" panose="020F0502020204030203" pitchFamily="34" charset="0"/>
              </a:rPr>
              <a:t>Synchronous &amp; asynchronous text discussion forums</a:t>
            </a:r>
          </a:p>
          <a:p>
            <a:pPr marL="171450" indent="-171450">
              <a:buFont typeface="Wingdings" panose="05000000000000000000" pitchFamily="2" charset="2"/>
              <a:buChar char="q"/>
            </a:pPr>
            <a:r>
              <a:rPr lang="en-GB" sz="1200" dirty="0">
                <a:latin typeface="Lato" panose="020F0502020204030203" pitchFamily="34" charset="0"/>
              </a:rPr>
              <a:t>Email discussions</a:t>
            </a:r>
          </a:p>
          <a:p>
            <a:pPr marL="171450" indent="-171450">
              <a:buFont typeface="Wingdings" panose="05000000000000000000" pitchFamily="2" charset="2"/>
              <a:buChar char="q"/>
            </a:pPr>
            <a:r>
              <a:rPr lang="en-US" sz="1200" dirty="0">
                <a:latin typeface="Lato" panose="020F0502020204030203" pitchFamily="34" charset="0"/>
              </a:rPr>
              <a:t>Interview and expert</a:t>
            </a:r>
            <a:endParaRPr lang="en-US" sz="1200" dirty="0">
              <a:latin typeface="Lato" panose="020F0502020204030203"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US" sz="1200" dirty="0">
                <a:latin typeface="Lato" panose="020F0502020204030203" pitchFamily="34" charset="0"/>
              </a:rPr>
              <a:t>Debate</a:t>
            </a:r>
          </a:p>
          <a:p>
            <a:pPr marL="171450" indent="-171450">
              <a:buFont typeface="Wingdings" panose="05000000000000000000" pitchFamily="2" charset="2"/>
              <a:buChar char="q"/>
            </a:pPr>
            <a:r>
              <a:rPr lang="en-US" sz="1200" dirty="0">
                <a:latin typeface="Lato" panose="020F0502020204030203" pitchFamily="34" charset="0"/>
                <a:ea typeface="MS Mincho" panose="02020609040205080304" pitchFamily="49" charset="-128"/>
                <a:cs typeface="Times New Roman" panose="02020603050405020304" pitchFamily="18" charset="0"/>
              </a:rPr>
              <a:t>Supervision meetings</a:t>
            </a:r>
          </a:p>
          <a:p>
            <a:pPr marL="171450" indent="-171450">
              <a:buFont typeface="Wingdings" panose="05000000000000000000" pitchFamily="2" charset="2"/>
              <a:buChar char="q"/>
            </a:pPr>
            <a:r>
              <a:rPr lang="en-US" sz="1200" dirty="0">
                <a:latin typeface="Lato" panose="020F0502020204030203" pitchFamily="34" charset="0"/>
                <a:ea typeface="MS Mincho" panose="02020609040205080304" pitchFamily="49" charset="-128"/>
                <a:cs typeface="Times New Roman" panose="02020603050405020304" pitchFamily="18" charset="0"/>
              </a:rPr>
              <a:t>Coaching meetings</a:t>
            </a:r>
          </a:p>
          <a:p>
            <a:pPr marL="171450" indent="-171450">
              <a:buFont typeface="Wingdings" panose="05000000000000000000" pitchFamily="2" charset="2"/>
              <a:buChar char="q"/>
            </a:pPr>
            <a:r>
              <a:rPr lang="en-US" sz="1200" dirty="0">
                <a:latin typeface="Lato" panose="020F0502020204030203" pitchFamily="34" charset="0"/>
                <a:ea typeface="MS Mincho" panose="02020609040205080304" pitchFamily="49" charset="-128"/>
                <a:cs typeface="Times New Roman" panose="02020603050405020304" pitchFamily="18" charset="0"/>
              </a:rPr>
              <a:t>Think-pair-share</a:t>
            </a:r>
          </a:p>
          <a:p>
            <a:pPr marL="171450" indent="-171450">
              <a:buFont typeface="Wingdings" panose="05000000000000000000" pitchFamily="2" charset="2"/>
              <a:buChar char="q"/>
            </a:pPr>
            <a:r>
              <a:rPr lang="en-US" sz="1200" dirty="0">
                <a:latin typeface="Lato" panose="020F0502020204030203" pitchFamily="34" charset="0"/>
                <a:ea typeface="MS Mincho" panose="02020609040205080304" pitchFamily="49" charset="-128"/>
                <a:cs typeface="Times New Roman" panose="02020603050405020304" pitchFamily="18" charset="0"/>
              </a:rPr>
              <a:t>Peer instruction (&amp; </a:t>
            </a:r>
            <a:r>
              <a:rPr lang="en-US" sz="1200" dirty="0" err="1">
                <a:latin typeface="Lato" panose="020F0502020204030203" pitchFamily="34" charset="0"/>
                <a:ea typeface="MS Mincho" panose="02020609040205080304" pitchFamily="49" charset="-128"/>
                <a:cs typeface="Times New Roman" panose="02020603050405020304" pitchFamily="18" charset="0"/>
              </a:rPr>
              <a:t>ConcepTests</a:t>
            </a:r>
            <a:r>
              <a:rPr lang="en-US" sz="1200" dirty="0">
                <a:latin typeface="Lato" panose="020F0502020204030203" pitchFamily="34" charset="0"/>
                <a:ea typeface="MS Mincho" panose="02020609040205080304" pitchFamily="49" charset="-128"/>
                <a:cs typeface="Times New Roman" panose="02020603050405020304" pitchFamily="18" charset="0"/>
              </a:rPr>
              <a:t>)</a:t>
            </a:r>
          </a:p>
          <a:p>
            <a:pPr marL="171450" indent="-171450">
              <a:buFont typeface="Wingdings" panose="05000000000000000000" pitchFamily="2" charset="2"/>
              <a:buChar char="q"/>
            </a:pPr>
            <a:r>
              <a:rPr lang="en-US" sz="1200" dirty="0">
                <a:latin typeface="Lato" panose="020F0502020204030203" pitchFamily="34" charset="0"/>
                <a:ea typeface="MS Mincho" panose="02020609040205080304" pitchFamily="49" charset="-128"/>
                <a:cs typeface="Times New Roman" panose="02020603050405020304" pitchFamily="18" charset="0"/>
              </a:rPr>
              <a:t>Social media discussion &amp; networking</a:t>
            </a:r>
          </a:p>
          <a:p>
            <a:pPr marL="171450" indent="-171450">
              <a:buFont typeface="Wingdings" panose="05000000000000000000" pitchFamily="2" charset="2"/>
              <a:buChar char="q"/>
            </a:pPr>
            <a:r>
              <a:rPr lang="en-US" sz="1200" dirty="0">
                <a:latin typeface="Lato" panose="020F0502020204030203" pitchFamily="34" charset="0"/>
                <a:ea typeface="MS Mincho" panose="02020609040205080304" pitchFamily="49" charset="-128"/>
                <a:cs typeface="Times New Roman" panose="02020603050405020304" pitchFamily="18" charset="0"/>
              </a:rPr>
              <a:t>Online coffee hour with teacher/tutors/classmates</a:t>
            </a:r>
          </a:p>
          <a:p>
            <a:pPr marL="171450" indent="-171450">
              <a:buFont typeface="Wingdings" panose="05000000000000000000" pitchFamily="2" charset="2"/>
              <a:buChar char="q"/>
            </a:pPr>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t>
            </a:r>
          </a:p>
          <a:p>
            <a:pPr marL="171450" indent="-171450">
              <a:buFont typeface="Wingdings" panose="05000000000000000000" pitchFamily="2" charset="2"/>
              <a:buChar char="q"/>
            </a:pPr>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t>
            </a:r>
          </a:p>
          <a:p>
            <a:pPr marL="171450" indent="-171450">
              <a:buFont typeface="Wingdings" panose="05000000000000000000" pitchFamily="2" charset="2"/>
              <a:buChar char="q"/>
            </a:pPr>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t>
            </a:r>
          </a:p>
          <a:p>
            <a:pPr marL="171450" indent="-171450">
              <a:buFont typeface="Wingdings" panose="05000000000000000000" pitchFamily="2" charset="2"/>
              <a:buChar char="q"/>
            </a:pPr>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t>
            </a:r>
          </a:p>
          <a:p>
            <a:pPr marL="171450" indent="-171450">
              <a:buFont typeface="Wingdings" panose="05000000000000000000" pitchFamily="2" charset="2"/>
              <a:buChar char="q"/>
            </a:pPr>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t>
            </a:r>
          </a:p>
          <a:p>
            <a:pPr marL="171450" indent="-171450">
              <a:buFont typeface="Wingdings" panose="05000000000000000000" pitchFamily="2" charset="2"/>
              <a:buChar char="q"/>
            </a:pPr>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t>
            </a:r>
          </a:p>
        </p:txBody>
      </p:sp>
      <p:sp>
        <p:nvSpPr>
          <p:cNvPr id="15" name="Rectangle 14">
            <a:extLst>
              <a:ext uri="{FF2B5EF4-FFF2-40B4-BE49-F238E27FC236}">
                <a16:creationId xmlns:a16="http://schemas.microsoft.com/office/drawing/2014/main" id="{6131C8A8-A393-6758-A549-6090F6481917}"/>
              </a:ext>
            </a:extLst>
          </p:cNvPr>
          <p:cNvSpPr/>
          <p:nvPr/>
        </p:nvSpPr>
        <p:spPr>
          <a:xfrm>
            <a:off x="500939" y="10051109"/>
            <a:ext cx="6689605" cy="748654"/>
          </a:xfrm>
          <a:prstGeom prst="rect">
            <a:avLst/>
          </a:prstGeom>
          <a:solidFill>
            <a:schemeClr val="tx1">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http://mirrors.creativecommons.org/presskit/buttons/88x31/png/by-nc-sa.png">
            <a:extLst>
              <a:ext uri="{FF2B5EF4-FFF2-40B4-BE49-F238E27FC236}">
                <a16:creationId xmlns:a16="http://schemas.microsoft.com/office/drawing/2014/main" id="{38FCCF31-B5E5-951C-B406-41E56E82DD2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730" y="10215892"/>
            <a:ext cx="656096" cy="259800"/>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DEDE9155-7BA8-DDCC-1CB6-5CF9B139F08D}"/>
              </a:ext>
            </a:extLst>
          </p:cNvPr>
          <p:cNvSpPr txBox="1"/>
          <p:nvPr/>
        </p:nvSpPr>
        <p:spPr>
          <a:xfrm>
            <a:off x="1711571" y="10091877"/>
            <a:ext cx="5048812" cy="646331"/>
          </a:xfrm>
          <a:prstGeom prst="rect">
            <a:avLst/>
          </a:prstGeom>
          <a:noFill/>
        </p:spPr>
        <p:txBody>
          <a:bodyPr wrap="square">
            <a:spAutoFit/>
          </a:bodyPr>
          <a:lstStyle/>
          <a:p>
            <a:pPr algn="just"/>
            <a:r>
              <a:rPr lang="en-US" sz="900" b="0" i="0" dirty="0">
                <a:solidFill>
                  <a:schemeClr val="bg1"/>
                </a:solidFill>
                <a:effectLst/>
                <a:latin typeface="-apple-system"/>
              </a:rPr>
              <a:t>This work, “ABC Learning Design for Collaborative Course (Re)Design” by Janet </a:t>
            </a:r>
            <a:r>
              <a:rPr lang="en-US" sz="900" dirty="0">
                <a:solidFill>
                  <a:schemeClr val="bg1"/>
                </a:solidFill>
                <a:latin typeface="-apple-system"/>
              </a:rPr>
              <a:t>K</a:t>
            </a:r>
            <a:r>
              <a:rPr lang="en-US" sz="900" b="0" i="0" dirty="0">
                <a:solidFill>
                  <a:schemeClr val="bg1"/>
                </a:solidFill>
                <a:effectLst/>
                <a:latin typeface="-apple-system"/>
              </a:rPr>
              <a:t>ing, University of Twente (2023) is a derivative of ABC Learning Design method by Clive Young and </a:t>
            </a:r>
            <a:r>
              <a:rPr lang="en-US" sz="900" b="0" i="0" dirty="0" err="1">
                <a:solidFill>
                  <a:schemeClr val="bg1"/>
                </a:solidFill>
                <a:effectLst/>
                <a:latin typeface="-apple-system"/>
              </a:rPr>
              <a:t>Nataša</a:t>
            </a:r>
            <a:r>
              <a:rPr lang="en-US" sz="900" b="0" i="0" dirty="0">
                <a:solidFill>
                  <a:schemeClr val="bg1"/>
                </a:solidFill>
                <a:effectLst/>
                <a:latin typeface="-apple-system"/>
              </a:rPr>
              <a:t> </a:t>
            </a:r>
            <a:r>
              <a:rPr lang="en-US" sz="900" b="0" i="0" dirty="0" err="1">
                <a:solidFill>
                  <a:schemeClr val="bg1"/>
                </a:solidFill>
                <a:effectLst/>
                <a:latin typeface="-apple-system"/>
              </a:rPr>
              <a:t>Perović</a:t>
            </a:r>
            <a:r>
              <a:rPr lang="en-US" sz="900" b="0" i="0" dirty="0">
                <a:solidFill>
                  <a:schemeClr val="bg1"/>
                </a:solidFill>
                <a:effectLst/>
                <a:latin typeface="-apple-system"/>
              </a:rPr>
              <a:t>, UCL (2015), Learning types, </a:t>
            </a:r>
            <a:r>
              <a:rPr lang="en-US" sz="900" b="0" i="0" dirty="0" err="1">
                <a:solidFill>
                  <a:schemeClr val="bg1"/>
                </a:solidFill>
                <a:effectLst/>
                <a:latin typeface="-apple-system"/>
              </a:rPr>
              <a:t>Laurillard</a:t>
            </a:r>
            <a:r>
              <a:rPr lang="en-US" sz="900" b="0" i="0" dirty="0">
                <a:solidFill>
                  <a:schemeClr val="bg1"/>
                </a:solidFill>
                <a:effectLst/>
                <a:latin typeface="-apple-system"/>
              </a:rPr>
              <a:t>, D. (2012). Licensed under </a:t>
            </a:r>
            <a:r>
              <a:rPr lang="en-US" sz="900" b="0" i="0" u="none" strike="noStrike" dirty="0">
                <a:solidFill>
                  <a:schemeClr val="bg1"/>
                </a:solidFill>
                <a:effectLst/>
                <a:latin typeface="-apple-system"/>
                <a:hlinkClick r:id="rId3">
                  <a:extLst>
                    <a:ext uri="{A12FA001-AC4F-418D-AE19-62706E023703}">
                      <ahyp:hlinkClr xmlns:ahyp="http://schemas.microsoft.com/office/drawing/2018/hyperlinkcolor" val="tx"/>
                    </a:ext>
                  </a:extLst>
                </a:hlinkClick>
              </a:rPr>
              <a:t>CC BY-NC-SA 4.0</a:t>
            </a:r>
            <a:r>
              <a:rPr lang="en-US" sz="900" b="0" i="0" dirty="0">
                <a:solidFill>
                  <a:schemeClr val="bg1"/>
                </a:solidFill>
                <a:effectLst/>
                <a:latin typeface="-apple-system"/>
              </a:rPr>
              <a:t>. Original resources available at </a:t>
            </a:r>
            <a:r>
              <a:rPr lang="en-US" sz="900" b="0" i="0" u="none" strike="noStrike" dirty="0">
                <a:solidFill>
                  <a:schemeClr val="bg1"/>
                </a:solidFill>
                <a:effectLst/>
                <a:latin typeface="-apple-system"/>
                <a:hlinkClick r:id="rId4">
                  <a:extLst>
                    <a:ext uri="{A12FA001-AC4F-418D-AE19-62706E023703}">
                      <ahyp:hlinkClr xmlns:ahyp="http://schemas.microsoft.com/office/drawing/2018/hyperlinkcolor" val="tx"/>
                    </a:ext>
                  </a:extLst>
                </a:hlinkClick>
              </a:rPr>
              <a:t>abc-ld.org</a:t>
            </a:r>
            <a:r>
              <a:rPr lang="en-US" sz="900" b="0" i="0" dirty="0">
                <a:solidFill>
                  <a:schemeClr val="bg1"/>
                </a:solidFill>
                <a:effectLst/>
                <a:latin typeface="-apple-system"/>
              </a:rPr>
              <a:t>.</a:t>
            </a:r>
            <a:endParaRPr lang="en-US" sz="900" dirty="0">
              <a:solidFill>
                <a:schemeClr val="bg1"/>
              </a:solidFill>
            </a:endParaRPr>
          </a:p>
        </p:txBody>
      </p:sp>
    </p:spTree>
    <p:extLst>
      <p:ext uri="{BB962C8B-B14F-4D97-AF65-F5344CB8AC3E}">
        <p14:creationId xmlns:p14="http://schemas.microsoft.com/office/powerpoint/2010/main" val="3728247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2A468B1-9911-6A4B-5BC6-3296194DAEC7}"/>
              </a:ext>
            </a:extLst>
          </p:cNvPr>
          <p:cNvSpPr txBox="1"/>
          <p:nvPr/>
        </p:nvSpPr>
        <p:spPr>
          <a:xfrm>
            <a:off x="500939" y="861327"/>
            <a:ext cx="6671174" cy="2339102"/>
          </a:xfrm>
          <a:prstGeom prst="rect">
            <a:avLst/>
          </a:prstGeom>
          <a:solidFill>
            <a:srgbClr val="FFEE93"/>
          </a:solidFill>
        </p:spPr>
        <p:txBody>
          <a:bodyPr wrap="square" numCol="2" rtlCol="0">
            <a:spAutoFit/>
          </a:bodyPr>
          <a:lstStyle/>
          <a:p>
            <a:pPr marL="171450" indent="-171450">
              <a:buFont typeface="Wingdings" panose="05000000000000000000" pitchFamily="2" charset="2"/>
              <a:buChar char="q"/>
            </a:pPr>
            <a:r>
              <a:rPr lang="en-US" sz="1200" dirty="0">
                <a:latin typeface="Lato" panose="020F0502020204030203" pitchFamily="34" charset="0"/>
                <a:ea typeface="Times New Roman" panose="02020603050405020304" pitchFamily="18" charset="0"/>
                <a:cs typeface="Times New Roman" panose="02020603050405020304" pitchFamily="18" charset="0"/>
              </a:rPr>
              <a:t>using text-based study guides</a:t>
            </a:r>
          </a:p>
          <a:p>
            <a:pPr marL="171450" indent="-171450">
              <a:buFont typeface="Wingdings" panose="05000000000000000000" pitchFamily="2" charset="2"/>
              <a:buChar char="q"/>
            </a:pPr>
            <a:r>
              <a:rPr lang="en-US" sz="1200" dirty="0" err="1">
                <a:latin typeface="Lato" panose="020F0502020204030203" pitchFamily="34" charset="0"/>
              </a:rPr>
              <a:t>analysing</a:t>
            </a:r>
            <a:r>
              <a:rPr lang="en-US" sz="1200" dirty="0">
                <a:latin typeface="Lato" panose="020F0502020204030203" pitchFamily="34" charset="0"/>
              </a:rPr>
              <a:t> the ideas and information in a range of materials and resources</a:t>
            </a:r>
          </a:p>
          <a:p>
            <a:pPr marL="171450" indent="-171450">
              <a:buFont typeface="Wingdings" panose="05000000000000000000" pitchFamily="2" charset="2"/>
              <a:buChar char="q"/>
            </a:pPr>
            <a:r>
              <a:rPr lang="en-US" sz="1200" dirty="0">
                <a:latin typeface="Lato" panose="020F0502020204030203" pitchFamily="34" charset="0"/>
              </a:rPr>
              <a:t>collection and analysis of data</a:t>
            </a:r>
            <a:endParaRPr lang="en-GB" sz="1200" dirty="0">
              <a:latin typeface="Lato" panose="020F0502020204030203" pitchFamily="34" charset="0"/>
            </a:endParaRPr>
          </a:p>
          <a:p>
            <a:pPr marL="171450" indent="-171450">
              <a:buFont typeface="Wingdings" panose="05000000000000000000" pitchFamily="2" charset="2"/>
              <a:buChar char="q"/>
            </a:pPr>
            <a:r>
              <a:rPr lang="en-GB" sz="1200" dirty="0">
                <a:latin typeface="Lato" panose="020F0502020204030203" pitchFamily="34" charset="0"/>
                <a:ea typeface="MS Mincho" panose="02020609040205080304" pitchFamily="49" charset="-128"/>
                <a:cs typeface="Times New Roman" panose="02020603050405020304" pitchFamily="18" charset="0"/>
              </a:rPr>
              <a:t>compare &amp; critique texts</a:t>
            </a:r>
            <a:endParaRPr lang="en-GB" sz="1200" dirty="0">
              <a:latin typeface="Lato" panose="020F0502020204030203" pitchFamily="34" charset="0"/>
            </a:endParaRPr>
          </a:p>
          <a:p>
            <a:pPr marL="171450" indent="-171450">
              <a:buFont typeface="Wingdings" panose="05000000000000000000" pitchFamily="2" charset="2"/>
              <a:buChar char="q"/>
            </a:pPr>
            <a:r>
              <a:rPr lang="en-GB" sz="1200" dirty="0">
                <a:latin typeface="Lato" panose="020F0502020204030203" pitchFamily="34" charset="0"/>
                <a:ea typeface="MS Mincho" panose="02020609040205080304" pitchFamily="49" charset="-128"/>
                <a:cs typeface="Times New Roman" panose="02020603050405020304" pitchFamily="18" charset="0"/>
              </a:rPr>
              <a:t>search and evaluate information &amp; ideas</a:t>
            </a:r>
            <a:endParaRPr lang="en-GB" sz="1200" dirty="0">
              <a:latin typeface="Lato" panose="020F0502020204030203" pitchFamily="34" charset="0"/>
            </a:endParaRPr>
          </a:p>
          <a:p>
            <a:pPr marL="171450" indent="-171450">
              <a:buFont typeface="Wingdings" panose="05000000000000000000" pitchFamily="2" charset="2"/>
              <a:buChar char="q"/>
            </a:pPr>
            <a:r>
              <a:rPr lang="en-US" sz="1200" dirty="0">
                <a:latin typeface="Lato" panose="020F0502020204030203" pitchFamily="34" charset="0"/>
                <a:ea typeface="MS Mincho" panose="02020609040205080304" pitchFamily="49" charset="-128"/>
                <a:cs typeface="Times New Roman" panose="02020603050405020304" pitchFamily="18" charset="0"/>
              </a:rPr>
              <a:t>collect data through digital systems ( online surveys, video, audio, images)</a:t>
            </a:r>
          </a:p>
          <a:p>
            <a:pPr marL="171450" indent="-171450">
              <a:buFont typeface="Wingdings" panose="05000000000000000000" pitchFamily="2" charset="2"/>
              <a:buChar char="q"/>
            </a:pPr>
            <a:r>
              <a:rPr lang="en-US" sz="1300" dirty="0">
                <a:latin typeface="Lato" panose="020F0502020204030203" pitchFamily="34" charset="0"/>
                <a:ea typeface="MS Mincho" panose="02020609040205080304" pitchFamily="49" charset="-128"/>
                <a:cs typeface="Times New Roman" panose="02020603050405020304" pitchFamily="18" charset="0"/>
              </a:rPr>
              <a:t>web search</a:t>
            </a:r>
          </a:p>
          <a:p>
            <a:endParaRPr lang="en-US" sz="13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OER resources</a:t>
            </a:r>
          </a:p>
          <a:p>
            <a:pPr marL="171450" indent="-171450">
              <a:buFont typeface="Wingdings" panose="05000000000000000000" pitchFamily="2" charset="2"/>
              <a:buChar char="q"/>
            </a:pPr>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literature reviews &amp; critiques</a:t>
            </a: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action research</a:t>
            </a:r>
          </a:p>
          <a:p>
            <a:pPr marL="171450" indent="-171450">
              <a:buFont typeface="Wingdings" panose="05000000000000000000" pitchFamily="2" charset="2"/>
              <a:buChar char="q"/>
            </a:pPr>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t>
            </a:r>
          </a:p>
          <a:p>
            <a:pPr marL="171450" indent="-171450">
              <a:buFont typeface="Wingdings" panose="05000000000000000000" pitchFamily="2" charset="2"/>
              <a:buChar char="q"/>
            </a:pPr>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t>
            </a:r>
          </a:p>
          <a:p>
            <a:pPr marL="171450" indent="-171450">
              <a:buFont typeface="Wingdings" panose="05000000000000000000" pitchFamily="2" charset="2"/>
              <a:buChar char="q"/>
            </a:pPr>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US" sz="1300" dirty="0">
                <a:latin typeface="Eras Medium ITC" panose="020B0602030504020804" pitchFamily="34" charset="0"/>
                <a:ea typeface="MS Mincho" panose="02020609040205080304" pitchFamily="49" charset="-128"/>
                <a:cs typeface="Times New Roman" panose="02020603050405020304" pitchFamily="18" charset="0"/>
              </a:rPr>
              <a:t>.</a:t>
            </a:r>
          </a:p>
          <a:p>
            <a:pPr marL="171450" indent="-171450">
              <a:buFont typeface="Wingdings" panose="05000000000000000000" pitchFamily="2" charset="2"/>
              <a:buChar char="q"/>
            </a:pPr>
            <a:endParaRPr lang="en-US" sz="13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US" sz="1300" dirty="0">
                <a:latin typeface="Eras Medium ITC" panose="020B0602030504020804" pitchFamily="34" charset="0"/>
                <a:ea typeface="MS Mincho" panose="02020609040205080304" pitchFamily="49" charset="-128"/>
                <a:cs typeface="Times New Roman" panose="02020603050405020304" pitchFamily="18" charset="0"/>
              </a:rPr>
              <a:t>.</a:t>
            </a:r>
          </a:p>
        </p:txBody>
      </p:sp>
      <p:sp>
        <p:nvSpPr>
          <p:cNvPr id="3" name="TextBox 2">
            <a:extLst>
              <a:ext uri="{FF2B5EF4-FFF2-40B4-BE49-F238E27FC236}">
                <a16:creationId xmlns:a16="http://schemas.microsoft.com/office/drawing/2014/main" id="{D1C5A05B-7AF5-B3DA-CE9C-0E54DD8BAD91}"/>
              </a:ext>
            </a:extLst>
          </p:cNvPr>
          <p:cNvSpPr txBox="1"/>
          <p:nvPr/>
        </p:nvSpPr>
        <p:spPr>
          <a:xfrm>
            <a:off x="500939" y="3292428"/>
            <a:ext cx="6654918" cy="338554"/>
          </a:xfrm>
          <a:prstGeom prst="rect">
            <a:avLst/>
          </a:prstGeom>
          <a:solidFill>
            <a:srgbClr val="FFC09F"/>
          </a:solidFill>
        </p:spPr>
        <p:txBody>
          <a:bodyPr wrap="square" rtlCol="0">
            <a:spAutoFit/>
          </a:bodyPr>
          <a:lstStyle/>
          <a:p>
            <a:r>
              <a:rPr lang="en-GB" sz="1600" b="1" dirty="0">
                <a:solidFill>
                  <a:prstClr val="black"/>
                </a:solidFill>
                <a:latin typeface="Eras Medium ITC" panose="020B0602030504020804" pitchFamily="34" charset="0"/>
              </a:rPr>
              <a:t>Practice</a:t>
            </a:r>
          </a:p>
        </p:txBody>
      </p:sp>
      <p:sp>
        <p:nvSpPr>
          <p:cNvPr id="4" name="TextBox 3">
            <a:extLst>
              <a:ext uri="{FF2B5EF4-FFF2-40B4-BE49-F238E27FC236}">
                <a16:creationId xmlns:a16="http://schemas.microsoft.com/office/drawing/2014/main" id="{23A226F8-09E5-BAE1-BDB9-9EC947C3F2F2}"/>
              </a:ext>
            </a:extLst>
          </p:cNvPr>
          <p:cNvSpPr txBox="1"/>
          <p:nvPr/>
        </p:nvSpPr>
        <p:spPr>
          <a:xfrm>
            <a:off x="500939" y="6478980"/>
            <a:ext cx="6671174" cy="338554"/>
          </a:xfrm>
          <a:prstGeom prst="rect">
            <a:avLst/>
          </a:prstGeom>
          <a:solidFill>
            <a:srgbClr val="B0B9C9"/>
          </a:solidFill>
        </p:spPr>
        <p:txBody>
          <a:bodyPr wrap="square" rtlCol="0">
            <a:spAutoFit/>
          </a:bodyPr>
          <a:lstStyle/>
          <a:p>
            <a:r>
              <a:rPr lang="en-GB" sz="1600" b="1" dirty="0">
                <a:solidFill>
                  <a:prstClr val="black"/>
                </a:solidFill>
                <a:latin typeface="Eras Medium ITC" panose="020B0602030504020804" pitchFamily="34" charset="0"/>
              </a:rPr>
              <a:t>Production</a:t>
            </a:r>
          </a:p>
        </p:txBody>
      </p:sp>
      <p:sp>
        <p:nvSpPr>
          <p:cNvPr id="9" name="TextBox 8">
            <a:extLst>
              <a:ext uri="{FF2B5EF4-FFF2-40B4-BE49-F238E27FC236}">
                <a16:creationId xmlns:a16="http://schemas.microsoft.com/office/drawing/2014/main" id="{4FE79471-20CD-2DEF-A42C-6FF59A8850D9}"/>
              </a:ext>
            </a:extLst>
          </p:cNvPr>
          <p:cNvSpPr txBox="1"/>
          <p:nvPr/>
        </p:nvSpPr>
        <p:spPr>
          <a:xfrm>
            <a:off x="500939" y="399996"/>
            <a:ext cx="6671174" cy="369332"/>
          </a:xfrm>
          <a:prstGeom prst="rect">
            <a:avLst/>
          </a:prstGeom>
          <a:solidFill>
            <a:srgbClr val="FFEE93"/>
          </a:solidFill>
        </p:spPr>
        <p:txBody>
          <a:bodyPr wrap="square" rtlCol="0">
            <a:spAutoFit/>
          </a:bodyPr>
          <a:lstStyle/>
          <a:p>
            <a:r>
              <a:rPr kumimoji="0" lang="en-GB" sz="1800" b="1" i="0" u="none" strike="noStrike" kern="1200" cap="none" spc="0" normalizeH="0" baseline="0" noProof="0" dirty="0">
                <a:ln>
                  <a:noFill/>
                </a:ln>
                <a:solidFill>
                  <a:prstClr val="black"/>
                </a:solidFill>
                <a:uLnTx/>
                <a:uFillTx/>
                <a:latin typeface="Eras Medium ITC" panose="020B0602030504020804" pitchFamily="34" charset="0"/>
              </a:rPr>
              <a:t>Investigation / Inquiry</a:t>
            </a:r>
            <a:endParaRPr lang="en-GB" sz="1800" b="1" dirty="0">
              <a:solidFill>
                <a:prstClr val="black"/>
              </a:solidFill>
              <a:latin typeface="Eras Medium ITC" panose="020B0602030504020804" pitchFamily="34" charset="0"/>
            </a:endParaRPr>
          </a:p>
        </p:txBody>
      </p:sp>
      <p:sp>
        <p:nvSpPr>
          <p:cNvPr id="12" name="TextBox 11">
            <a:extLst>
              <a:ext uri="{FF2B5EF4-FFF2-40B4-BE49-F238E27FC236}">
                <a16:creationId xmlns:a16="http://schemas.microsoft.com/office/drawing/2014/main" id="{7499A1E8-BA81-5C7F-F315-FA406886F287}"/>
              </a:ext>
            </a:extLst>
          </p:cNvPr>
          <p:cNvSpPr txBox="1"/>
          <p:nvPr/>
        </p:nvSpPr>
        <p:spPr>
          <a:xfrm>
            <a:off x="500939" y="3722981"/>
            <a:ext cx="6671174" cy="2664000"/>
          </a:xfrm>
          <a:prstGeom prst="rect">
            <a:avLst/>
          </a:prstGeom>
          <a:solidFill>
            <a:srgbClr val="FFC09F"/>
          </a:solidFill>
        </p:spPr>
        <p:txBody>
          <a:bodyPr wrap="square" numCol="2" rtlCol="0">
            <a:spAutoFit/>
          </a:bodyPr>
          <a:lstStyle/>
          <a:p>
            <a:pPr marL="171450" indent="-171450">
              <a:buFont typeface="Wingdings" panose="05000000000000000000" pitchFamily="2" charset="2"/>
              <a:buChar char="q"/>
            </a:pPr>
            <a:r>
              <a:rPr lang="en-GB" sz="1200" dirty="0">
                <a:latin typeface="Lato" panose="020F0502020204030203" pitchFamily="34" charset="0"/>
              </a:rPr>
              <a:t>Practice-based projects</a:t>
            </a:r>
          </a:p>
          <a:p>
            <a:pPr marL="171450" indent="-171450">
              <a:buFont typeface="Wingdings" panose="05000000000000000000" pitchFamily="2" charset="2"/>
              <a:buChar char="q"/>
            </a:pPr>
            <a:r>
              <a:rPr lang="en-GB" sz="1200" dirty="0">
                <a:latin typeface="Lato" panose="020F0502020204030203" pitchFamily="34" charset="0"/>
              </a:rPr>
              <a:t>Virtual labs &amp; field trips</a:t>
            </a:r>
          </a:p>
          <a:p>
            <a:pPr marL="171450" indent="-171450">
              <a:buFont typeface="Wingdings" panose="05000000000000000000" pitchFamily="2" charset="2"/>
              <a:buChar char="q"/>
            </a:pPr>
            <a:r>
              <a:rPr lang="en-GB" sz="1200" dirty="0">
                <a:latin typeface="Lato" panose="020F0502020204030203" pitchFamily="34" charset="0"/>
              </a:rPr>
              <a:t>Online role-play activities</a:t>
            </a:r>
          </a:p>
          <a:p>
            <a:pPr marL="171450" indent="-171450">
              <a:buFont typeface="Wingdings" panose="05000000000000000000" pitchFamily="2" charset="2"/>
              <a:buChar char="q"/>
            </a:pPr>
            <a:r>
              <a:rPr lang="en-GB" sz="1200" dirty="0">
                <a:latin typeface="Lato" panose="020F0502020204030203" pitchFamily="34" charset="0"/>
              </a:rPr>
              <a:t>Role-play activities</a:t>
            </a:r>
          </a:p>
          <a:p>
            <a:pPr marL="171450" indent="-171450">
              <a:buFont typeface="Wingdings" panose="05000000000000000000" pitchFamily="2" charset="2"/>
              <a:buChar char="q"/>
            </a:pPr>
            <a:r>
              <a:rPr lang="en-GB" sz="1200" dirty="0">
                <a:latin typeface="Lato" panose="020F0502020204030203" pitchFamily="34" charset="0"/>
              </a:rPr>
              <a:t>Practicing academic &amp; research skills</a:t>
            </a:r>
          </a:p>
          <a:p>
            <a:pPr marL="171450" indent="-171450">
              <a:buFont typeface="Wingdings" panose="05000000000000000000" pitchFamily="2" charset="2"/>
              <a:buChar char="q"/>
            </a:pPr>
            <a:r>
              <a:rPr lang="en-US" sz="1200" dirty="0">
                <a:latin typeface="Lato" panose="020F0502020204030203" pitchFamily="34" charset="0"/>
              </a:rPr>
              <a:t>Using models</a:t>
            </a:r>
            <a:endParaRPr lang="en-US" sz="1200" dirty="0">
              <a:latin typeface="Lato" panose="020F0502020204030203"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US" sz="1200" dirty="0">
                <a:latin typeface="Lato" panose="020F0502020204030203" pitchFamily="34" charset="0"/>
              </a:rPr>
              <a:t>Simulations</a:t>
            </a:r>
          </a:p>
          <a:p>
            <a:pPr marL="171450" indent="-171450">
              <a:buFont typeface="Wingdings" panose="05000000000000000000" pitchFamily="2" charset="2"/>
              <a:buChar char="q"/>
            </a:pPr>
            <a:r>
              <a:rPr lang="en-US" sz="1200" dirty="0">
                <a:latin typeface="Lato" panose="020F0502020204030203" pitchFamily="34" charset="0"/>
                <a:ea typeface="MS Mincho" panose="02020609040205080304" pitchFamily="49" charset="-128"/>
                <a:cs typeface="Times New Roman" panose="02020603050405020304" pitchFamily="18" charset="0"/>
              </a:rPr>
              <a:t>Microworlds</a:t>
            </a:r>
          </a:p>
          <a:p>
            <a:pPr marL="171450" indent="-171450">
              <a:buFont typeface="Wingdings" panose="05000000000000000000" pitchFamily="2" charset="2"/>
              <a:buChar char="q"/>
            </a:pPr>
            <a:r>
              <a:rPr lang="en-US" sz="1200" dirty="0">
                <a:latin typeface="Lato" panose="020F0502020204030203" pitchFamily="34" charset="0"/>
                <a:ea typeface="MS Mincho" panose="02020609040205080304" pitchFamily="49" charset="-128"/>
                <a:cs typeface="Times New Roman" panose="02020603050405020304" pitchFamily="18" charset="0"/>
              </a:rPr>
              <a:t>Augmented reality</a:t>
            </a:r>
          </a:p>
          <a:p>
            <a:pPr marL="171450" indent="-171450">
              <a:buFont typeface="Wingdings" panose="05000000000000000000" pitchFamily="2" charset="2"/>
              <a:buChar char="q"/>
            </a:pPr>
            <a:r>
              <a:rPr lang="en-US" sz="1200" dirty="0">
                <a:latin typeface="Lato" panose="020F0502020204030203" pitchFamily="34" charset="0"/>
                <a:ea typeface="MS Mincho" panose="02020609040205080304" pitchFamily="49" charset="-128"/>
                <a:cs typeface="Times New Roman" panose="02020603050405020304" pitchFamily="18" charset="0"/>
              </a:rPr>
              <a:t>Practicum, internships</a:t>
            </a:r>
          </a:p>
          <a:p>
            <a:pPr marL="171450" indent="-171450">
              <a:buFont typeface="Wingdings" panose="05000000000000000000" pitchFamily="2" charset="2"/>
              <a:buChar char="q"/>
            </a:pPr>
            <a:r>
              <a:rPr lang="en-US" sz="1200" dirty="0">
                <a:latin typeface="Lato" panose="020F0502020204030203" pitchFamily="34" charset="0"/>
                <a:ea typeface="MS Mincho" panose="02020609040205080304" pitchFamily="49" charset="-128"/>
                <a:cs typeface="Times New Roman" panose="02020603050405020304" pitchFamily="18" charset="0"/>
              </a:rPr>
              <a:t>Formative quizzes &amp; MCQ’</a:t>
            </a: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Reflective tasks</a:t>
            </a: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Exercises</a:t>
            </a:r>
          </a:p>
          <a:p>
            <a:pPr marL="171450" indent="-171450">
              <a:buFont typeface="Wingdings" panose="05000000000000000000" pitchFamily="2" charset="2"/>
              <a:buChar char="q"/>
            </a:pPr>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Interact with content and media (3D models)</a:t>
            </a: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Internships</a:t>
            </a: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Serious games</a:t>
            </a: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Virtual reality</a:t>
            </a: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t>
            </a: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t>
            </a: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t>
            </a: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t>
            </a: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t>
            </a: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t>
            </a: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t>
            </a:r>
          </a:p>
          <a:p>
            <a:pPr marL="171450" indent="-171450">
              <a:buFont typeface="Wingdings" panose="05000000000000000000" pitchFamily="2" charset="2"/>
              <a:buChar char="q"/>
            </a:pPr>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p:txBody>
      </p:sp>
      <p:sp>
        <p:nvSpPr>
          <p:cNvPr id="13" name="TextBox 12">
            <a:extLst>
              <a:ext uri="{FF2B5EF4-FFF2-40B4-BE49-F238E27FC236}">
                <a16:creationId xmlns:a16="http://schemas.microsoft.com/office/drawing/2014/main" id="{00884B86-7E3D-6873-B6C7-D2B90892A3AC}"/>
              </a:ext>
            </a:extLst>
          </p:cNvPr>
          <p:cNvSpPr txBox="1"/>
          <p:nvPr/>
        </p:nvSpPr>
        <p:spPr>
          <a:xfrm>
            <a:off x="500939" y="6909535"/>
            <a:ext cx="6671174" cy="2736000"/>
          </a:xfrm>
          <a:prstGeom prst="rect">
            <a:avLst/>
          </a:prstGeom>
          <a:solidFill>
            <a:srgbClr val="B0B9C9"/>
          </a:solidFill>
        </p:spPr>
        <p:txBody>
          <a:bodyPr wrap="square" numCol="2" rtlCol="0">
            <a:spAutoFit/>
          </a:bodyPr>
          <a:lstStyle/>
          <a:p>
            <a:pPr marL="171450" indent="-171450">
              <a:buFont typeface="Wingdings" panose="05000000000000000000" pitchFamily="2" charset="2"/>
              <a:buChar char="q"/>
            </a:pPr>
            <a:r>
              <a:rPr lang="en-GB" sz="1200" dirty="0">
                <a:latin typeface="Lato" panose="020F0502020204030203" pitchFamily="34" charset="0"/>
              </a:rPr>
              <a:t>Essays, papers, reports</a:t>
            </a:r>
          </a:p>
          <a:p>
            <a:pPr marL="171450" indent="-171450">
              <a:buFont typeface="Wingdings" panose="05000000000000000000" pitchFamily="2" charset="2"/>
              <a:buChar char="q"/>
            </a:pPr>
            <a:r>
              <a:rPr lang="en-GB" sz="1200" dirty="0">
                <a:latin typeface="Lato" panose="020F0502020204030203" pitchFamily="34" charset="0"/>
              </a:rPr>
              <a:t>Authentic research/data analysis, write paper</a:t>
            </a:r>
          </a:p>
          <a:p>
            <a:pPr marL="171450" indent="-171450">
              <a:buFont typeface="Wingdings" panose="05000000000000000000" pitchFamily="2" charset="2"/>
              <a:buChar char="q"/>
            </a:pPr>
            <a:r>
              <a:rPr lang="en-GB" sz="1200" dirty="0">
                <a:latin typeface="Lato" panose="020F0502020204030203" pitchFamily="34" charset="0"/>
              </a:rPr>
              <a:t>maps</a:t>
            </a:r>
          </a:p>
          <a:p>
            <a:pPr marL="171450" indent="-171450">
              <a:buFont typeface="Wingdings" panose="05000000000000000000" pitchFamily="2" charset="2"/>
              <a:buChar char="q"/>
            </a:pPr>
            <a:r>
              <a:rPr lang="en-GB" sz="1200" dirty="0">
                <a:latin typeface="Lato" panose="020F0502020204030203" pitchFamily="34" charset="0"/>
              </a:rPr>
              <a:t>statements</a:t>
            </a:r>
          </a:p>
          <a:p>
            <a:pPr marL="171450" indent="-171450">
              <a:buFont typeface="Wingdings" panose="05000000000000000000" pitchFamily="2" charset="2"/>
              <a:buChar char="q"/>
            </a:pPr>
            <a:r>
              <a:rPr lang="en-GB" sz="1200" dirty="0">
                <a:latin typeface="Lato" panose="020F0502020204030203" pitchFamily="34" charset="0"/>
              </a:rPr>
              <a:t>Professional pitch/briefing</a:t>
            </a:r>
          </a:p>
          <a:p>
            <a:pPr marL="171450" indent="-171450">
              <a:buFont typeface="Wingdings" panose="05000000000000000000" pitchFamily="2" charset="2"/>
              <a:buChar char="q"/>
            </a:pPr>
            <a:r>
              <a:rPr lang="en-US" sz="1200" dirty="0">
                <a:latin typeface="Lato" panose="020F0502020204030203" pitchFamily="34" charset="0"/>
              </a:rPr>
              <a:t>models</a:t>
            </a:r>
            <a:endParaRPr lang="en-US" sz="1200" dirty="0">
              <a:latin typeface="Lato" panose="020F0502020204030203"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US" sz="1200" dirty="0">
                <a:latin typeface="Lato" panose="020F0502020204030203" pitchFamily="34" charset="0"/>
              </a:rPr>
              <a:t>Interview professional colleague</a:t>
            </a:r>
          </a:p>
          <a:p>
            <a:pPr marL="171450" indent="-171450">
              <a:buFont typeface="Wingdings" panose="05000000000000000000" pitchFamily="2" charset="2"/>
              <a:buChar char="q"/>
            </a:pPr>
            <a:r>
              <a:rPr lang="en-US" sz="1200" dirty="0">
                <a:latin typeface="Lato" panose="020F0502020204030203" pitchFamily="34" charset="0"/>
                <a:ea typeface="MS Mincho" panose="02020609040205080304" pitchFamily="49" charset="-128"/>
                <a:cs typeface="Times New Roman" panose="02020603050405020304" pitchFamily="18" charset="0"/>
              </a:rPr>
              <a:t>Blogs, video blogs, wikis, podcasts, websites</a:t>
            </a:r>
          </a:p>
          <a:p>
            <a:pPr marL="171450" indent="-171450">
              <a:buFont typeface="Wingdings" panose="05000000000000000000" pitchFamily="2" charset="2"/>
              <a:buChar char="q"/>
            </a:pPr>
            <a:r>
              <a:rPr lang="en-US" sz="1200" dirty="0">
                <a:latin typeface="Lato" panose="020F0502020204030203" pitchFamily="34" charset="0"/>
                <a:ea typeface="MS Mincho" panose="02020609040205080304" pitchFamily="49" charset="-128"/>
                <a:cs typeface="Times New Roman" panose="02020603050405020304" pitchFamily="18" charset="0"/>
              </a:rPr>
              <a:t>E-portfolios</a:t>
            </a:r>
          </a:p>
          <a:p>
            <a:pPr marL="171450" indent="-171450">
              <a:buFont typeface="Wingdings" panose="05000000000000000000" pitchFamily="2" charset="2"/>
              <a:buChar char="q"/>
            </a:pPr>
            <a:r>
              <a:rPr lang="en-US" sz="1200" dirty="0">
                <a:latin typeface="Lato" panose="020F0502020204030203" pitchFamily="34" charset="0"/>
                <a:ea typeface="MS Mincho" panose="02020609040205080304" pitchFamily="49" charset="-128"/>
                <a:cs typeface="Times New Roman" panose="02020603050405020304" pitchFamily="18" charset="0"/>
              </a:rPr>
              <a:t>Animations, videos</a:t>
            </a:r>
          </a:p>
          <a:p>
            <a:pPr marL="171450" indent="-171450">
              <a:buFont typeface="Wingdings" panose="05000000000000000000" pitchFamily="2" charset="2"/>
              <a:buChar char="q"/>
            </a:pPr>
            <a:r>
              <a:rPr lang="en-US" sz="1200" dirty="0">
                <a:latin typeface="Lato" panose="020F0502020204030203" pitchFamily="34" charset="0"/>
                <a:ea typeface="MS Mincho" panose="02020609040205080304" pitchFamily="49" charset="-128"/>
                <a:cs typeface="Times New Roman" panose="02020603050405020304" pitchFamily="18" charset="0"/>
              </a:rPr>
              <a:t>resources</a:t>
            </a:r>
          </a:p>
          <a:p>
            <a:pPr marL="171450" indent="-171450">
              <a:buFont typeface="Wingdings" panose="05000000000000000000" pitchFamily="2" charset="2"/>
              <a:buChar char="q"/>
            </a:pPr>
            <a:r>
              <a:rPr lang="en-US" sz="1200" dirty="0">
                <a:latin typeface="Lato" panose="020F0502020204030203" pitchFamily="34" charset="0"/>
                <a:ea typeface="MS Mincho" panose="02020609040205080304" pitchFamily="49" charset="-128"/>
                <a:cs typeface="Times New Roman" panose="02020603050405020304" pitchFamily="18" charset="0"/>
              </a:rPr>
              <a:t>Slideshow, make &amp; give a presentation</a:t>
            </a:r>
          </a:p>
          <a:p>
            <a:pPr marL="171450" indent="-171450">
              <a:buFont typeface="Wingdings" panose="05000000000000000000" pitchFamily="2" charset="2"/>
              <a:buChar char="q"/>
            </a:pPr>
            <a:r>
              <a:rPr lang="en-US" sz="1200" dirty="0">
                <a:latin typeface="Lato" panose="020F0502020204030203" pitchFamily="34" charset="0"/>
                <a:ea typeface="MS Mincho" panose="02020609040205080304" pitchFamily="49" charset="-128"/>
                <a:cs typeface="Times New Roman" panose="02020603050405020304" pitchFamily="18" charset="0"/>
              </a:rPr>
              <a:t>Digital documents</a:t>
            </a:r>
          </a:p>
          <a:p>
            <a:pPr marL="171450" indent="-171450">
              <a:buFont typeface="Wingdings" panose="05000000000000000000" pitchFamily="2" charset="2"/>
              <a:buChar char="q"/>
            </a:pPr>
            <a:r>
              <a:rPr lang="en-US" sz="1200" dirty="0">
                <a:latin typeface="Lato" panose="020F0502020204030203" pitchFamily="34" charset="0"/>
                <a:ea typeface="MS Mincho" panose="02020609040205080304" pitchFamily="49" charset="-128"/>
                <a:cs typeface="Times New Roman" panose="02020603050405020304" pitchFamily="18" charset="0"/>
              </a:rPr>
              <a:t>Photos</a:t>
            </a:r>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Produce 3D models &amp; simulations</a:t>
            </a: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Present an online webinar</a:t>
            </a:r>
          </a:p>
          <a:p>
            <a:pPr marL="171450" indent="-171450">
              <a:buFont typeface="Wingdings" panose="05000000000000000000" pitchFamily="2" charset="2"/>
              <a:buChar char="q"/>
            </a:pPr>
            <a:r>
              <a:rPr lang="en-US" sz="1200" dirty="0" err="1">
                <a:latin typeface="Eras Medium ITC" panose="020B0602030504020804" pitchFamily="34" charset="0"/>
                <a:ea typeface="MS Mincho" panose="02020609040205080304" pitchFamily="49" charset="-128"/>
                <a:cs typeface="Times New Roman" panose="02020603050405020304" pitchFamily="18" charset="0"/>
              </a:rPr>
              <a:t>Codeing</a:t>
            </a:r>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Curate and share objects using online tools</a:t>
            </a: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Adapt existing digital materials to form new works</a:t>
            </a: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Literature reviews and critiques</a:t>
            </a: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Concept map</a:t>
            </a: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Audio commentary</a:t>
            </a: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t>
            </a: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t>
            </a: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t>
            </a: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t>
            </a:r>
          </a:p>
          <a:p>
            <a:pPr marL="171450" indent="-171450">
              <a:buFont typeface="Wingdings" panose="05000000000000000000" pitchFamily="2" charset="2"/>
              <a:buChar char="q"/>
            </a:pPr>
            <a:r>
              <a:rPr lang="en-US" sz="1200" dirty="0">
                <a:latin typeface="Eras Medium ITC" panose="020B0602030504020804" pitchFamily="34" charset="0"/>
                <a:ea typeface="MS Mincho" panose="02020609040205080304" pitchFamily="49" charset="-128"/>
                <a:cs typeface="Times New Roman" panose="02020603050405020304" pitchFamily="18" charset="0"/>
              </a:rPr>
              <a:t>.</a:t>
            </a:r>
          </a:p>
          <a:p>
            <a:endParaRPr lang="en-US" sz="1200" dirty="0">
              <a:latin typeface="Eras Medium ITC" panose="020B0602030504020804" pitchFamily="34" charset="0"/>
              <a:ea typeface="MS Mincho" panose="02020609040205080304" pitchFamily="49" charset="-128"/>
              <a:cs typeface="Times New Roman" panose="02020603050405020304" pitchFamily="18" charset="0"/>
            </a:endParaRPr>
          </a:p>
        </p:txBody>
      </p:sp>
      <p:sp>
        <p:nvSpPr>
          <p:cNvPr id="14" name="Rectangle 13">
            <a:extLst>
              <a:ext uri="{FF2B5EF4-FFF2-40B4-BE49-F238E27FC236}">
                <a16:creationId xmlns:a16="http://schemas.microsoft.com/office/drawing/2014/main" id="{08B982E8-B466-CA03-6D6C-FBB6B0E334A5}"/>
              </a:ext>
            </a:extLst>
          </p:cNvPr>
          <p:cNvSpPr/>
          <p:nvPr/>
        </p:nvSpPr>
        <p:spPr>
          <a:xfrm>
            <a:off x="500939" y="10051109"/>
            <a:ext cx="6689605" cy="748654"/>
          </a:xfrm>
          <a:prstGeom prst="rect">
            <a:avLst/>
          </a:prstGeom>
          <a:solidFill>
            <a:schemeClr val="tx1">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http://mirrors.creativecommons.org/presskit/buttons/88x31/png/by-nc-sa.png">
            <a:extLst>
              <a:ext uri="{FF2B5EF4-FFF2-40B4-BE49-F238E27FC236}">
                <a16:creationId xmlns:a16="http://schemas.microsoft.com/office/drawing/2014/main" id="{9D873D67-7D13-4ABA-26F0-5ED18B978AD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730" y="10215892"/>
            <a:ext cx="656096" cy="25980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95296168-DDFF-7F46-CA37-0FA9B28EC412}"/>
              </a:ext>
            </a:extLst>
          </p:cNvPr>
          <p:cNvSpPr txBox="1"/>
          <p:nvPr/>
        </p:nvSpPr>
        <p:spPr>
          <a:xfrm>
            <a:off x="1711571" y="10091877"/>
            <a:ext cx="5048812" cy="646331"/>
          </a:xfrm>
          <a:prstGeom prst="rect">
            <a:avLst/>
          </a:prstGeom>
          <a:noFill/>
        </p:spPr>
        <p:txBody>
          <a:bodyPr wrap="square">
            <a:spAutoFit/>
          </a:bodyPr>
          <a:lstStyle/>
          <a:p>
            <a:pPr algn="just"/>
            <a:r>
              <a:rPr lang="en-US" sz="900" b="0" i="0" dirty="0">
                <a:solidFill>
                  <a:schemeClr val="bg1"/>
                </a:solidFill>
                <a:effectLst/>
                <a:latin typeface="-apple-system"/>
              </a:rPr>
              <a:t>This work, “ABC Learning Design for Collaborative Course (Re)Design” by Janet </a:t>
            </a:r>
            <a:r>
              <a:rPr lang="en-US" sz="900" dirty="0">
                <a:solidFill>
                  <a:schemeClr val="bg1"/>
                </a:solidFill>
                <a:latin typeface="-apple-system"/>
              </a:rPr>
              <a:t>K</a:t>
            </a:r>
            <a:r>
              <a:rPr lang="en-US" sz="900" b="0" i="0" dirty="0">
                <a:solidFill>
                  <a:schemeClr val="bg1"/>
                </a:solidFill>
                <a:effectLst/>
                <a:latin typeface="-apple-system"/>
              </a:rPr>
              <a:t>ing, University of Twente (2023) is a derivative of ABC Learning Design method by Clive Young and </a:t>
            </a:r>
            <a:r>
              <a:rPr lang="en-US" sz="900" b="0" i="0" dirty="0" err="1">
                <a:solidFill>
                  <a:schemeClr val="bg1"/>
                </a:solidFill>
                <a:effectLst/>
                <a:latin typeface="-apple-system"/>
              </a:rPr>
              <a:t>Nataša</a:t>
            </a:r>
            <a:r>
              <a:rPr lang="en-US" sz="900" b="0" i="0" dirty="0">
                <a:solidFill>
                  <a:schemeClr val="bg1"/>
                </a:solidFill>
                <a:effectLst/>
                <a:latin typeface="-apple-system"/>
              </a:rPr>
              <a:t> </a:t>
            </a:r>
            <a:r>
              <a:rPr lang="en-US" sz="900" b="0" i="0" dirty="0" err="1">
                <a:solidFill>
                  <a:schemeClr val="bg1"/>
                </a:solidFill>
                <a:effectLst/>
                <a:latin typeface="-apple-system"/>
              </a:rPr>
              <a:t>Perović</a:t>
            </a:r>
            <a:r>
              <a:rPr lang="en-US" sz="900" b="0" i="0" dirty="0">
                <a:solidFill>
                  <a:schemeClr val="bg1"/>
                </a:solidFill>
                <a:effectLst/>
                <a:latin typeface="-apple-system"/>
              </a:rPr>
              <a:t>, UCL (2015), Learning types, </a:t>
            </a:r>
            <a:r>
              <a:rPr lang="en-US" sz="900" b="0" i="0" dirty="0" err="1">
                <a:solidFill>
                  <a:schemeClr val="bg1"/>
                </a:solidFill>
                <a:effectLst/>
                <a:latin typeface="-apple-system"/>
              </a:rPr>
              <a:t>Laurillard</a:t>
            </a:r>
            <a:r>
              <a:rPr lang="en-US" sz="900" b="0" i="0" dirty="0">
                <a:solidFill>
                  <a:schemeClr val="bg1"/>
                </a:solidFill>
                <a:effectLst/>
                <a:latin typeface="-apple-system"/>
              </a:rPr>
              <a:t>, D. (2012). Licensed under </a:t>
            </a:r>
            <a:r>
              <a:rPr lang="en-US" sz="900" b="0" i="0" u="none" strike="noStrike" dirty="0">
                <a:solidFill>
                  <a:schemeClr val="bg1"/>
                </a:solidFill>
                <a:effectLst/>
                <a:latin typeface="-apple-system"/>
                <a:hlinkClick r:id="rId3">
                  <a:extLst>
                    <a:ext uri="{A12FA001-AC4F-418D-AE19-62706E023703}">
                      <ahyp:hlinkClr xmlns:ahyp="http://schemas.microsoft.com/office/drawing/2018/hyperlinkcolor" val="tx"/>
                    </a:ext>
                  </a:extLst>
                </a:hlinkClick>
              </a:rPr>
              <a:t>CC BY-NC-SA 4.0</a:t>
            </a:r>
            <a:r>
              <a:rPr lang="en-US" sz="900" b="0" i="0" dirty="0">
                <a:solidFill>
                  <a:schemeClr val="bg1"/>
                </a:solidFill>
                <a:effectLst/>
                <a:latin typeface="-apple-system"/>
              </a:rPr>
              <a:t>. Original resources available at </a:t>
            </a:r>
            <a:r>
              <a:rPr lang="en-US" sz="900" b="0" i="0" u="none" strike="noStrike" dirty="0">
                <a:solidFill>
                  <a:schemeClr val="bg1"/>
                </a:solidFill>
                <a:effectLst/>
                <a:latin typeface="-apple-system"/>
                <a:hlinkClick r:id="rId4">
                  <a:extLst>
                    <a:ext uri="{A12FA001-AC4F-418D-AE19-62706E023703}">
                      <ahyp:hlinkClr xmlns:ahyp="http://schemas.microsoft.com/office/drawing/2018/hyperlinkcolor" val="tx"/>
                    </a:ext>
                  </a:extLst>
                </a:hlinkClick>
              </a:rPr>
              <a:t>abc-ld.org</a:t>
            </a:r>
            <a:r>
              <a:rPr lang="en-US" sz="900" b="0" i="0" dirty="0">
                <a:solidFill>
                  <a:schemeClr val="bg1"/>
                </a:solidFill>
                <a:effectLst/>
                <a:latin typeface="-apple-system"/>
              </a:rPr>
              <a:t>.</a:t>
            </a:r>
            <a:endParaRPr lang="en-US" sz="900" dirty="0">
              <a:solidFill>
                <a:schemeClr val="bg1"/>
              </a:solidFill>
            </a:endParaRPr>
          </a:p>
        </p:txBody>
      </p:sp>
    </p:spTree>
    <p:extLst>
      <p:ext uri="{BB962C8B-B14F-4D97-AF65-F5344CB8AC3E}">
        <p14:creationId xmlns:p14="http://schemas.microsoft.com/office/powerpoint/2010/main" val="18977769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816</TotalTime>
  <Words>1015</Words>
  <Application>Microsoft Office PowerPoint</Application>
  <PresentationFormat>Custom</PresentationFormat>
  <Paragraphs>174</Paragraphs>
  <Slides>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-apple-system</vt:lpstr>
      <vt:lpstr>Arial</vt:lpstr>
      <vt:lpstr>Calibri</vt:lpstr>
      <vt:lpstr>Calibri Light</vt:lpstr>
      <vt:lpstr>Eras Demi ITC</vt:lpstr>
      <vt:lpstr>Eras Medium ITC</vt:lpstr>
      <vt:lpstr>Lato</vt:lpstr>
      <vt:lpstr>Wingdings</vt:lpstr>
      <vt:lpstr>Office Theme</vt:lpstr>
      <vt:lpstr>PowerPoint Presentation</vt:lpstr>
      <vt:lpstr>PowerPoint Presentation</vt:lpstr>
      <vt:lpstr>PowerPoint Presentation</vt:lpstr>
      <vt:lpstr>PowerPoint Presentation</vt:lpstr>
    </vt:vector>
  </TitlesOfParts>
  <Company>University of Twente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King, Janet (UT-ITC)</dc:creator>
  <cp:lastModifiedBy>King, Janet (UT-ITC)</cp:lastModifiedBy>
  <cp:revision>3</cp:revision>
  <dcterms:created xsi:type="dcterms:W3CDTF">2023-03-12T16:18:13Z</dcterms:created>
  <dcterms:modified xsi:type="dcterms:W3CDTF">2023-09-07T19:34:22Z</dcterms:modified>
</cp:coreProperties>
</file>