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92" r:id="rId2"/>
    <p:sldId id="257" r:id="rId3"/>
    <p:sldId id="471" r:id="rId4"/>
    <p:sldId id="472" r:id="rId5"/>
    <p:sldId id="473" r:id="rId6"/>
    <p:sldId id="456" r:id="rId7"/>
    <p:sldId id="457" r:id="rId8"/>
    <p:sldId id="474" r:id="rId9"/>
    <p:sldId id="476" r:id="rId10"/>
    <p:sldId id="475" r:id="rId11"/>
    <p:sldId id="479" r:id="rId12"/>
    <p:sldId id="480" r:id="rId13"/>
    <p:sldId id="478" r:id="rId14"/>
    <p:sldId id="485" r:id="rId15"/>
    <p:sldId id="481" r:id="rId16"/>
    <p:sldId id="486" r:id="rId17"/>
    <p:sldId id="487" r:id="rId18"/>
    <p:sldId id="482" r:id="rId19"/>
    <p:sldId id="488" r:id="rId20"/>
    <p:sldId id="483" r:id="rId21"/>
    <p:sldId id="484" r:id="rId22"/>
    <p:sldId id="489" r:id="rId23"/>
    <p:sldId id="490" r:id="rId24"/>
    <p:sldId id="491" r:id="rId25"/>
    <p:sldId id="492" r:id="rId26"/>
    <p:sldId id="493" r:id="rId27"/>
    <p:sldId id="494" r:id="rId28"/>
    <p:sldId id="495" r:id="rId29"/>
    <p:sldId id="496" r:id="rId30"/>
    <p:sldId id="498" r:id="rId31"/>
    <p:sldId id="499" r:id="rId32"/>
    <p:sldId id="501" r:id="rId33"/>
    <p:sldId id="502" r:id="rId34"/>
    <p:sldId id="500" r:id="rId35"/>
    <p:sldId id="504" r:id="rId36"/>
    <p:sldId id="503" r:id="rId37"/>
    <p:sldId id="505" r:id="rId38"/>
    <p:sldId id="506" r:id="rId39"/>
    <p:sldId id="507" r:id="rId40"/>
    <p:sldId id="497" r:id="rId41"/>
  </p:sldIdLst>
  <p:sldSz cx="9144000" cy="6858000" type="screen4x3"/>
  <p:notesSz cx="6797675" cy="9928225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FF0000"/>
    <a:srgbClr val="DDF3EA"/>
    <a:srgbClr val="FFFFCC"/>
    <a:srgbClr val="2814D7"/>
    <a:srgbClr val="F77C08"/>
    <a:srgbClr val="7FF676"/>
    <a:srgbClr val="3317B1"/>
    <a:srgbClr val="916730"/>
    <a:srgbClr val="B440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>
      <p:cViewPr varScale="1">
        <p:scale>
          <a:sx n="118" d="100"/>
          <a:sy n="118" d="100"/>
        </p:scale>
        <p:origin x="726" y="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08"/>
    </p:cViewPr>
  </p:sorterViewPr>
  <p:notesViewPr>
    <p:cSldViewPr>
      <p:cViewPr varScale="1">
        <p:scale>
          <a:sx n="86" d="100"/>
          <a:sy n="86" d="100"/>
        </p:scale>
        <p:origin x="-3846" y="-7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A5B77EBD-6AC1-4756-A3F7-3EC4F9DC817A}" type="datetimeFigureOut">
              <a:rPr lang="zh-CN" altLang="en-US"/>
              <a:pPr>
                <a:defRPr/>
              </a:pPr>
              <a:t>2017/11/17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6D68E597-8EE2-4547-8452-5D7F03B24E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248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 altLang="zh-CN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1" y="1"/>
            <a:ext cx="2944086" cy="494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fr-FR" altLang="zh-C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50443" y="1"/>
            <a:ext cx="2944085" cy="494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fr-FR" altLang="zh-CN"/>
          </a:p>
        </p:txBody>
      </p:sp>
      <p:sp>
        <p:nvSpPr>
          <p:cNvPr id="82949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0938" cy="37211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79768" y="4715907"/>
            <a:ext cx="5436567" cy="44659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noProof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1" y="9430091"/>
            <a:ext cx="2944086" cy="494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fr-FR" altLang="zh-CN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50443" y="9430091"/>
            <a:ext cx="2944085" cy="494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9AE48987-38E9-4FBF-8DD3-FD409C57EB54}" type="slidenum">
              <a:rPr lang="fr-FR" altLang="zh-CN"/>
              <a:pPr/>
              <a:t>‹#›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21374750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DD173B8-0EFF-44D8-9DA5-803BB3B090B8}" type="slidenum">
              <a:rPr lang="fr-FR" altLang="zh-CN"/>
              <a:pPr/>
              <a:t>2</a:t>
            </a:fld>
            <a:endParaRPr lang="fr-FR" altLang="zh-CN"/>
          </a:p>
        </p:txBody>
      </p:sp>
      <p:sp>
        <p:nvSpPr>
          <p:cNvPr id="1280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280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0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39623F8-CA89-4F54-B12E-BEF783A08E31}" type="slidenum">
              <a:rPr lang="fr-FR" altLang="zh-CN"/>
              <a:pPr/>
              <a:t>11</a:t>
            </a:fld>
            <a:endParaRPr lang="fr-FR" altLang="zh-CN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102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39623F8-CA89-4F54-B12E-BEF783A08E31}" type="slidenum">
              <a:rPr lang="fr-FR" altLang="zh-CN"/>
              <a:pPr/>
              <a:t>12</a:t>
            </a:fld>
            <a:endParaRPr lang="fr-FR" altLang="zh-CN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161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39623F8-CA89-4F54-B12E-BEF783A08E31}" type="slidenum">
              <a:rPr lang="fr-FR" altLang="zh-CN"/>
              <a:pPr/>
              <a:t>13</a:t>
            </a:fld>
            <a:endParaRPr lang="fr-FR" altLang="zh-CN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021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39623F8-CA89-4F54-B12E-BEF783A08E31}" type="slidenum">
              <a:rPr lang="fr-FR" altLang="zh-CN"/>
              <a:pPr/>
              <a:t>14</a:t>
            </a:fld>
            <a:endParaRPr lang="fr-FR" altLang="zh-CN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523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39623F8-CA89-4F54-B12E-BEF783A08E31}" type="slidenum">
              <a:rPr lang="fr-FR" altLang="zh-CN"/>
              <a:pPr/>
              <a:t>15</a:t>
            </a:fld>
            <a:endParaRPr lang="fr-FR" altLang="zh-CN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513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39623F8-CA89-4F54-B12E-BEF783A08E31}" type="slidenum">
              <a:rPr lang="fr-FR" altLang="zh-CN"/>
              <a:pPr/>
              <a:t>16</a:t>
            </a:fld>
            <a:endParaRPr lang="fr-FR" altLang="zh-CN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8158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39623F8-CA89-4F54-B12E-BEF783A08E31}" type="slidenum">
              <a:rPr lang="fr-FR" altLang="zh-CN"/>
              <a:pPr/>
              <a:t>17</a:t>
            </a:fld>
            <a:endParaRPr lang="fr-FR" altLang="zh-CN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663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39623F8-CA89-4F54-B12E-BEF783A08E31}" type="slidenum">
              <a:rPr lang="fr-FR" altLang="zh-CN"/>
              <a:pPr/>
              <a:t>18</a:t>
            </a:fld>
            <a:endParaRPr lang="fr-FR" altLang="zh-CN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2346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39623F8-CA89-4F54-B12E-BEF783A08E31}" type="slidenum">
              <a:rPr lang="fr-FR" altLang="zh-CN"/>
              <a:pPr/>
              <a:t>19</a:t>
            </a:fld>
            <a:endParaRPr lang="fr-FR" altLang="zh-CN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999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39623F8-CA89-4F54-B12E-BEF783A08E31}" type="slidenum">
              <a:rPr lang="fr-FR" altLang="zh-CN"/>
              <a:pPr/>
              <a:t>20</a:t>
            </a:fld>
            <a:endParaRPr lang="fr-FR" altLang="zh-CN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DD173B8-0EFF-44D8-9DA5-803BB3B090B8}" type="slidenum">
              <a:rPr lang="fr-FR" altLang="zh-CN"/>
              <a:pPr/>
              <a:t>3</a:t>
            </a:fld>
            <a:endParaRPr lang="fr-FR" altLang="zh-CN"/>
          </a:p>
        </p:txBody>
      </p:sp>
      <p:sp>
        <p:nvSpPr>
          <p:cNvPr id="1280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280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846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39623F8-CA89-4F54-B12E-BEF783A08E31}" type="slidenum">
              <a:rPr lang="fr-FR" altLang="zh-CN"/>
              <a:pPr/>
              <a:t>21</a:t>
            </a:fld>
            <a:endParaRPr lang="fr-FR" altLang="zh-CN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3138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39623F8-CA89-4F54-B12E-BEF783A08E31}" type="slidenum">
              <a:rPr lang="fr-FR" altLang="zh-CN"/>
              <a:pPr/>
              <a:t>22</a:t>
            </a:fld>
            <a:endParaRPr lang="fr-FR" altLang="zh-CN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6106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39623F8-CA89-4F54-B12E-BEF783A08E31}" type="slidenum">
              <a:rPr lang="fr-FR" altLang="zh-CN"/>
              <a:pPr/>
              <a:t>23</a:t>
            </a:fld>
            <a:endParaRPr lang="fr-FR" altLang="zh-CN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5392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39623F8-CA89-4F54-B12E-BEF783A08E31}" type="slidenum">
              <a:rPr lang="fr-FR" altLang="zh-CN"/>
              <a:pPr/>
              <a:t>24</a:t>
            </a:fld>
            <a:endParaRPr lang="fr-FR" altLang="zh-CN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1039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39623F8-CA89-4F54-B12E-BEF783A08E31}" type="slidenum">
              <a:rPr lang="fr-FR" altLang="zh-CN"/>
              <a:pPr/>
              <a:t>25</a:t>
            </a:fld>
            <a:endParaRPr lang="fr-FR" altLang="zh-CN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3318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39623F8-CA89-4F54-B12E-BEF783A08E31}" type="slidenum">
              <a:rPr lang="fr-FR" altLang="zh-CN"/>
              <a:pPr/>
              <a:t>26</a:t>
            </a:fld>
            <a:endParaRPr lang="fr-FR" altLang="zh-CN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6005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39623F8-CA89-4F54-B12E-BEF783A08E31}" type="slidenum">
              <a:rPr lang="fr-FR" altLang="zh-CN"/>
              <a:pPr/>
              <a:t>27</a:t>
            </a:fld>
            <a:endParaRPr lang="fr-FR" altLang="zh-CN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5787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39623F8-CA89-4F54-B12E-BEF783A08E31}" type="slidenum">
              <a:rPr lang="fr-FR" altLang="zh-CN"/>
              <a:pPr/>
              <a:t>28</a:t>
            </a:fld>
            <a:endParaRPr lang="fr-FR" altLang="zh-CN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5926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39623F8-CA89-4F54-B12E-BEF783A08E31}" type="slidenum">
              <a:rPr lang="fr-FR" altLang="zh-CN"/>
              <a:pPr/>
              <a:t>29</a:t>
            </a:fld>
            <a:endParaRPr lang="fr-FR" altLang="zh-CN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171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39623F8-CA89-4F54-B12E-BEF783A08E31}" type="slidenum">
              <a:rPr lang="fr-FR" altLang="zh-CN"/>
              <a:pPr/>
              <a:t>30</a:t>
            </a:fld>
            <a:endParaRPr lang="fr-FR" altLang="zh-CN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163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DD173B8-0EFF-44D8-9DA5-803BB3B090B8}" type="slidenum">
              <a:rPr lang="fr-FR" altLang="zh-CN"/>
              <a:pPr/>
              <a:t>4</a:t>
            </a:fld>
            <a:endParaRPr lang="fr-FR" altLang="zh-CN"/>
          </a:p>
        </p:txBody>
      </p:sp>
      <p:sp>
        <p:nvSpPr>
          <p:cNvPr id="1280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280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2511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39623F8-CA89-4F54-B12E-BEF783A08E31}" type="slidenum">
              <a:rPr lang="fr-FR" altLang="zh-CN"/>
              <a:pPr/>
              <a:t>31</a:t>
            </a:fld>
            <a:endParaRPr lang="fr-FR" altLang="zh-CN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8516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39623F8-CA89-4F54-B12E-BEF783A08E31}" type="slidenum">
              <a:rPr lang="fr-FR" altLang="zh-CN"/>
              <a:pPr/>
              <a:t>32</a:t>
            </a:fld>
            <a:endParaRPr lang="fr-FR" altLang="zh-CN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3969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39623F8-CA89-4F54-B12E-BEF783A08E31}" type="slidenum">
              <a:rPr lang="fr-FR" altLang="zh-CN"/>
              <a:pPr/>
              <a:t>33</a:t>
            </a:fld>
            <a:endParaRPr lang="fr-FR" altLang="zh-CN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2359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39623F8-CA89-4F54-B12E-BEF783A08E31}" type="slidenum">
              <a:rPr lang="fr-FR" altLang="zh-CN"/>
              <a:pPr/>
              <a:t>34</a:t>
            </a:fld>
            <a:endParaRPr lang="fr-FR" altLang="zh-CN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1605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39623F8-CA89-4F54-B12E-BEF783A08E31}" type="slidenum">
              <a:rPr lang="fr-FR" altLang="zh-CN"/>
              <a:pPr/>
              <a:t>35</a:t>
            </a:fld>
            <a:endParaRPr lang="fr-FR" altLang="zh-CN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1778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39623F8-CA89-4F54-B12E-BEF783A08E31}" type="slidenum">
              <a:rPr lang="fr-FR" altLang="zh-CN"/>
              <a:pPr/>
              <a:t>36</a:t>
            </a:fld>
            <a:endParaRPr lang="fr-FR" altLang="zh-CN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020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39623F8-CA89-4F54-B12E-BEF783A08E31}" type="slidenum">
              <a:rPr lang="fr-FR" altLang="zh-CN"/>
              <a:pPr/>
              <a:t>37</a:t>
            </a:fld>
            <a:endParaRPr lang="fr-FR" altLang="zh-CN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2046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39623F8-CA89-4F54-B12E-BEF783A08E31}" type="slidenum">
              <a:rPr lang="fr-FR" altLang="zh-CN"/>
              <a:pPr/>
              <a:t>38</a:t>
            </a:fld>
            <a:endParaRPr lang="fr-FR" altLang="zh-CN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0127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39623F8-CA89-4F54-B12E-BEF783A08E31}" type="slidenum">
              <a:rPr lang="fr-FR" altLang="zh-CN"/>
              <a:pPr/>
              <a:t>39</a:t>
            </a:fld>
            <a:endParaRPr lang="fr-FR" altLang="zh-CN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7777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D13DA9-9EB9-48E0-963A-463AF8AF39A4}" type="slidenum">
              <a:rPr lang="fr-FR" altLang="zh-CN"/>
              <a:pPr/>
              <a:t>40</a:t>
            </a:fld>
            <a:endParaRPr lang="fr-FR" altLang="zh-CN"/>
          </a:p>
        </p:txBody>
      </p:sp>
      <p:sp>
        <p:nvSpPr>
          <p:cNvPr id="162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2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815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DD173B8-0EFF-44D8-9DA5-803BB3B090B8}" type="slidenum">
              <a:rPr lang="fr-FR" altLang="zh-CN"/>
              <a:pPr/>
              <a:t>5</a:t>
            </a:fld>
            <a:endParaRPr lang="fr-FR" altLang="zh-CN"/>
          </a:p>
        </p:txBody>
      </p:sp>
      <p:sp>
        <p:nvSpPr>
          <p:cNvPr id="1280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280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822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39623F8-CA89-4F54-B12E-BEF783A08E31}" type="slidenum">
              <a:rPr lang="fr-FR" altLang="zh-CN"/>
              <a:pPr/>
              <a:t>6</a:t>
            </a:fld>
            <a:endParaRPr lang="fr-FR" altLang="zh-CN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269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39623F8-CA89-4F54-B12E-BEF783A08E31}" type="slidenum">
              <a:rPr lang="fr-FR" altLang="zh-CN"/>
              <a:pPr/>
              <a:t>7</a:t>
            </a:fld>
            <a:endParaRPr lang="fr-FR" altLang="zh-CN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334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39623F8-CA89-4F54-B12E-BEF783A08E31}" type="slidenum">
              <a:rPr lang="fr-FR" altLang="zh-CN"/>
              <a:pPr/>
              <a:t>8</a:t>
            </a:fld>
            <a:endParaRPr lang="fr-FR" altLang="zh-CN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45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39623F8-CA89-4F54-B12E-BEF783A08E31}" type="slidenum">
              <a:rPr lang="fr-FR" altLang="zh-CN"/>
              <a:pPr/>
              <a:t>9</a:t>
            </a:fld>
            <a:endParaRPr lang="fr-FR" altLang="zh-CN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471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39623F8-CA89-4F54-B12E-BEF783A08E31}" type="slidenum">
              <a:rPr lang="fr-FR" altLang="zh-CN"/>
              <a:pPr/>
              <a:t>10</a:t>
            </a:fld>
            <a:endParaRPr lang="fr-FR" altLang="zh-CN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 wrap="none" anchor="ctr"/>
          <a:lstStyle/>
          <a:p>
            <a:endParaRPr lang="fr-FR" altLang="zh-CN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727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矩形 3"/>
          <p:cNvSpPr/>
          <p:nvPr userDrawn="1"/>
        </p:nvSpPr>
        <p:spPr bwMode="auto">
          <a:xfrm>
            <a:off x="107504" y="692682"/>
            <a:ext cx="8928992" cy="115212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8013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8045450" cy="3975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7013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70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8013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4963"/>
            <a:ext cx="8045450" cy="3975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8013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3946525" cy="39751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56125" y="1604963"/>
            <a:ext cx="3946525" cy="39751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8013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 userDrawn="1"/>
        </p:nvSpPr>
        <p:spPr bwMode="auto">
          <a:xfrm>
            <a:off x="0" y="549275"/>
            <a:ext cx="9144000" cy="6119813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fr-FR" altLang="zh-CN">
              <a:ea typeface="宋体" charset="-122"/>
            </a:endParaRPr>
          </a:p>
        </p:txBody>
      </p:sp>
      <p:pic>
        <p:nvPicPr>
          <p:cNvPr id="11267" name="Picture 2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163513" y="736600"/>
            <a:ext cx="88011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7"/>
          <p:cNvSpPr/>
          <p:nvPr userDrawn="1"/>
        </p:nvSpPr>
        <p:spPr>
          <a:xfrm>
            <a:off x="0" y="-3175"/>
            <a:ext cx="9144000" cy="623888"/>
          </a:xfrm>
          <a:prstGeom prst="rect">
            <a:avLst/>
          </a:prstGeom>
          <a:gradFill flip="none" rotWithShape="1">
            <a:gsLst>
              <a:gs pos="19000">
                <a:schemeClr val="bg1"/>
              </a:gs>
              <a:gs pos="23000">
                <a:srgbClr val="094124"/>
              </a:gs>
              <a:gs pos="80000">
                <a:srgbClr val="094124"/>
              </a:gs>
              <a:gs pos="84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 altLang="zh-CN">
              <a:solidFill>
                <a:srgbClr val="FFFFFF"/>
              </a:solidFill>
              <a:ea typeface="宋体" charset="-122"/>
            </a:endParaRPr>
          </a:p>
        </p:txBody>
      </p:sp>
      <p:pic>
        <p:nvPicPr>
          <p:cNvPr id="11269" name="Picture 7" descr="C:\POTTIER\SLIDES_PPT\DRAGON\DRAGON_4\Kunming_2017\Lectures\Dragon_LTC_PPT_20172.jpg"/>
          <p:cNvPicPr>
            <a:picLocks noChangeAspect="1" noChangeArrowheads="1"/>
          </p:cNvPicPr>
          <p:nvPr userDrawn="1"/>
        </p:nvPicPr>
        <p:blipFill>
          <a:blip r:embed="rId15"/>
          <a:srcRect l="2818" t="3008" r="89851" b="88974"/>
          <a:stretch>
            <a:fillRect/>
          </a:stretch>
        </p:blipFill>
        <p:spPr bwMode="auto">
          <a:xfrm>
            <a:off x="3175" y="44450"/>
            <a:ext cx="9366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7" descr="C:\POTTIER\SLIDES_PPT\DRAGON\DRAGON_4\Kunming_2017\Lectures\Dragon_LTC_PPT_20172.jpg"/>
          <p:cNvPicPr>
            <a:picLocks noChangeAspect="1" noChangeArrowheads="1"/>
          </p:cNvPicPr>
          <p:nvPr userDrawn="1"/>
        </p:nvPicPr>
        <p:blipFill>
          <a:blip r:embed="rId15"/>
          <a:srcRect l="46793" t="3008" r="46443" b="88974"/>
          <a:stretch>
            <a:fillRect/>
          </a:stretch>
        </p:blipFill>
        <p:spPr bwMode="auto">
          <a:xfrm>
            <a:off x="871538" y="47625"/>
            <a:ext cx="8636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 descr="C:\POTTIER\SLIDES_PPT\DRAGON\DRAGON_4\Kunming_2017\Lectures\Dragon_LTC_PPT_20172.jpg"/>
          <p:cNvPicPr>
            <a:picLocks noChangeAspect="1" noChangeArrowheads="1"/>
          </p:cNvPicPr>
          <p:nvPr userDrawn="1"/>
        </p:nvPicPr>
        <p:blipFill>
          <a:blip r:embed="rId15"/>
          <a:srcRect l="86755" t="3008" r="1968" b="88974"/>
          <a:stretch>
            <a:fillRect/>
          </a:stretch>
        </p:blipFill>
        <p:spPr bwMode="auto">
          <a:xfrm>
            <a:off x="7667625" y="44450"/>
            <a:ext cx="144145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7" descr="C:\POTTIER\SLIDES_PPT\DRAGON\DRAGON_4\Kunming_2017\Lectures\Dragon_LTC_PPT_20172.jpg"/>
          <p:cNvPicPr>
            <a:picLocks noChangeAspect="1" noChangeArrowheads="1"/>
          </p:cNvPicPr>
          <p:nvPr userDrawn="1"/>
        </p:nvPicPr>
        <p:blipFill>
          <a:blip r:embed="rId16"/>
          <a:srcRect t="87868" r="35040"/>
          <a:stretch>
            <a:fillRect/>
          </a:stretch>
        </p:blipFill>
        <p:spPr bwMode="auto">
          <a:xfrm>
            <a:off x="-7938" y="6334125"/>
            <a:ext cx="4940301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7" descr="C:\POTTIER\SLIDES_PPT\DRAGON\DRAGON_4\Kunming_2017\Lectures\Dragon_LTC_PPT_20172.jpg"/>
          <p:cNvPicPr>
            <a:picLocks noChangeAspect="1" noChangeArrowheads="1"/>
          </p:cNvPicPr>
          <p:nvPr userDrawn="1"/>
        </p:nvPicPr>
        <p:blipFill>
          <a:blip r:embed="rId16"/>
          <a:srcRect l="70007" t="87868"/>
          <a:stretch>
            <a:fillRect/>
          </a:stretch>
        </p:blipFill>
        <p:spPr bwMode="auto">
          <a:xfrm>
            <a:off x="6875463" y="6334125"/>
            <a:ext cx="22812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7" descr="C:\POTTIER\SLIDES_PPT\DRAGON\DRAGON_4\Kunming_2017\Lectures\Dragon_LTC_PPT_20172.jpg"/>
          <p:cNvPicPr>
            <a:picLocks noChangeAspect="1" noChangeArrowheads="1"/>
          </p:cNvPicPr>
          <p:nvPr userDrawn="1"/>
        </p:nvPicPr>
        <p:blipFill>
          <a:blip r:embed="rId15"/>
          <a:srcRect l="58716" t="87868" r="27078"/>
          <a:stretch>
            <a:fillRect/>
          </a:stretch>
        </p:blipFill>
        <p:spPr bwMode="auto">
          <a:xfrm>
            <a:off x="4572000" y="6334125"/>
            <a:ext cx="23764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 userDrawn="1"/>
        </p:nvSpPr>
        <p:spPr bwMode="auto">
          <a:xfrm>
            <a:off x="107504" y="692682"/>
            <a:ext cx="8928992" cy="115212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Droid Sans Fallback" charset="0"/>
          <a:cs typeface="Droid Sans Fallback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Droid Sans Fallback" charset="0"/>
          <a:cs typeface="Droid Sans Fallback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Droid Sans Fallback" charset="0"/>
          <a:cs typeface="Droid Sans Fallback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Droid Sans Fallback" charset="0"/>
          <a:cs typeface="Droid Sans Fallback" charset="0"/>
        </a:defRPr>
      </a:lvl5pPr>
      <a:lvl6pPr marL="25146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ea typeface="Droid Sans Fallback" charset="0"/>
          <a:cs typeface="Droid Sans Fallback" charset="0"/>
        </a:defRPr>
      </a:lvl6pPr>
      <a:lvl7pPr marL="29718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ea typeface="Droid Sans Fallback" charset="0"/>
          <a:cs typeface="Droid Sans Fallback" charset="0"/>
        </a:defRPr>
      </a:lvl7pPr>
      <a:lvl8pPr marL="3429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ea typeface="Droid Sans Fallback" charset="0"/>
          <a:cs typeface="Droid Sans Fallback" charset="0"/>
        </a:defRPr>
      </a:lvl8pPr>
      <a:lvl9pPr marL="3886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ea typeface="Droid Sans Fallback" charset="0"/>
          <a:cs typeface="Droid Sans Fallback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8.png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0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9.pn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7.png"/><Relationship Id="rId5" Type="http://schemas.openxmlformats.org/officeDocument/2006/relationships/image" Target="../media/image66.wmf"/><Relationship Id="rId4" Type="http://schemas.openxmlformats.org/officeDocument/2006/relationships/oleObject" Target="../embeddings/oleObject12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9.png"/><Relationship Id="rId5" Type="http://schemas.openxmlformats.org/officeDocument/2006/relationships/image" Target="../media/image68.wmf"/><Relationship Id="rId4" Type="http://schemas.openxmlformats.org/officeDocument/2006/relationships/oleObject" Target="../embeddings/oleObject13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2.png"/><Relationship Id="rId5" Type="http://schemas.openxmlformats.org/officeDocument/2006/relationships/image" Target="../media/image71.wmf"/><Relationship Id="rId4" Type="http://schemas.openxmlformats.org/officeDocument/2006/relationships/oleObject" Target="../embeddings/oleObject14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9.png"/><Relationship Id="rId5" Type="http://schemas.openxmlformats.org/officeDocument/2006/relationships/image" Target="../media/image68.wmf"/><Relationship Id="rId4" Type="http://schemas.openxmlformats.org/officeDocument/2006/relationships/oleObject" Target="../embeddings/oleObject15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4.png"/><Relationship Id="rId5" Type="http://schemas.openxmlformats.org/officeDocument/2006/relationships/image" Target="../media/image68.wmf"/><Relationship Id="rId4" Type="http://schemas.openxmlformats.org/officeDocument/2006/relationships/oleObject" Target="../embeddings/oleObject16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2.wmf"/><Relationship Id="rId4" Type="http://schemas.openxmlformats.org/officeDocument/2006/relationships/image" Target="../media/image13.png"/><Relationship Id="rId9" Type="http://schemas.openxmlformats.org/officeDocument/2006/relationships/oleObject" Target="../embeddings/oleObject3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6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1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/>
          <a:srcRect t="13354"/>
          <a:stretch>
            <a:fillRect/>
          </a:stretch>
        </p:blipFill>
        <p:spPr bwMode="auto">
          <a:xfrm>
            <a:off x="-6350" y="646113"/>
            <a:ext cx="9144000" cy="621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ZoneTexte 3"/>
          <p:cNvSpPr txBox="1">
            <a:spLocks noChangeArrowheads="1"/>
          </p:cNvSpPr>
          <p:nvPr/>
        </p:nvSpPr>
        <p:spPr bwMode="auto">
          <a:xfrm>
            <a:off x="2339752" y="4581128"/>
            <a:ext cx="432201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2000" b="1" dirty="0" err="1" smtClean="0">
                <a:solidFill>
                  <a:schemeClr val="tx1"/>
                </a:solidFill>
                <a:latin typeface="Verdana" pitchFamily="34" charset="0"/>
                <a:ea typeface="宋体" charset="-122"/>
              </a:rPr>
              <a:t>Erxue</a:t>
            </a:r>
            <a:r>
              <a:rPr lang="en-US" altLang="zh-CN" sz="2000" b="1" dirty="0" smtClean="0">
                <a:solidFill>
                  <a:schemeClr val="tx1"/>
                </a:solidFill>
                <a:latin typeface="Verdana" pitchFamily="34" charset="0"/>
                <a:ea typeface="宋体" charset="-122"/>
              </a:rPr>
              <a:t> Chen       Lei Zhao</a:t>
            </a:r>
            <a:endParaRPr lang="en-US" altLang="zh-CN" sz="2000" b="1" dirty="0">
              <a:solidFill>
                <a:schemeClr val="tx1"/>
              </a:solidFill>
              <a:latin typeface="Verdana" pitchFamily="34" charset="0"/>
              <a:ea typeface="宋体" charset="-122"/>
            </a:endParaRPr>
          </a:p>
          <a:p>
            <a:pPr algn="ctr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zh-CN" sz="2000" b="1" dirty="0">
              <a:solidFill>
                <a:schemeClr val="tx1"/>
              </a:solidFill>
              <a:latin typeface="Verdana" pitchFamily="34" charset="0"/>
              <a:ea typeface="宋体" charset="-122"/>
            </a:endParaRPr>
          </a:p>
          <a:p>
            <a:pPr algn="ctr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2000" b="1" dirty="0" smtClean="0">
                <a:solidFill>
                  <a:schemeClr val="tx1"/>
                </a:solidFill>
                <a:latin typeface="Verdana" pitchFamily="34" charset="0"/>
                <a:ea typeface="宋体" charset="-122"/>
              </a:rPr>
              <a:t>Chinese </a:t>
            </a:r>
            <a:r>
              <a:rPr lang="en-US" altLang="zh-CN" sz="2000" b="1" dirty="0">
                <a:solidFill>
                  <a:schemeClr val="tx1"/>
                </a:solidFill>
                <a:latin typeface="Verdana" pitchFamily="34" charset="0"/>
                <a:ea typeface="宋体" charset="-122"/>
              </a:rPr>
              <a:t>Academy of forestry</a:t>
            </a:r>
            <a:endParaRPr lang="fr-FR" altLang="zh-CN" sz="2000" b="1" dirty="0">
              <a:solidFill>
                <a:schemeClr val="tx1"/>
              </a:solidFill>
              <a:latin typeface="Verdana" pitchFamily="34" charset="0"/>
              <a:ea typeface="宋体" charset="-122"/>
            </a:endParaRPr>
          </a:p>
        </p:txBody>
      </p:sp>
      <p:sp>
        <p:nvSpPr>
          <p:cNvPr id="12292" name="ZoneTexte 3"/>
          <p:cNvSpPr txBox="1">
            <a:spLocks noChangeArrowheads="1"/>
          </p:cNvSpPr>
          <p:nvPr/>
        </p:nvSpPr>
        <p:spPr bwMode="auto">
          <a:xfrm>
            <a:off x="244475" y="1818690"/>
            <a:ext cx="86423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600" b="1" dirty="0" smtClean="0">
                <a:latin typeface="Verdana" pitchFamily="34" charset="0"/>
                <a:ea typeface="宋体" charset="-122"/>
              </a:rPr>
              <a:t>Forest SAR &amp; Coherence</a:t>
            </a:r>
            <a:endParaRPr lang="en-US" altLang="zh-CN" sz="3600" b="1" dirty="0">
              <a:latin typeface="Verdana" pitchFamily="34" charset="0"/>
              <a:ea typeface="宋体" charset="-122"/>
            </a:endParaRPr>
          </a:p>
          <a:p>
            <a:pPr algn="ctr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zh-CN" sz="3600" b="1" dirty="0">
              <a:latin typeface="Verdana" pitchFamily="34" charset="0"/>
              <a:ea typeface="宋体" charset="-122"/>
            </a:endParaRPr>
          </a:p>
          <a:p>
            <a:pPr algn="ctr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600" b="1" dirty="0">
                <a:latin typeface="Verdana" pitchFamily="34" charset="0"/>
                <a:ea typeface="宋体" charset="-122"/>
              </a:rPr>
              <a:t>(Practical </a:t>
            </a:r>
            <a:r>
              <a:rPr lang="en-US" altLang="zh-CN" sz="3600" b="1" dirty="0" smtClean="0">
                <a:latin typeface="Verdana" pitchFamily="34" charset="0"/>
                <a:ea typeface="宋体" charset="-122"/>
              </a:rPr>
              <a:t>Session 2)</a:t>
            </a:r>
            <a:endParaRPr lang="fr-FR" altLang="zh-CN" sz="3600" b="1" dirty="0">
              <a:latin typeface="Verdan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3"/>
          <p:cNvSpPr>
            <a:spLocks noChangeArrowheads="1"/>
          </p:cNvSpPr>
          <p:nvPr/>
        </p:nvSpPr>
        <p:spPr bwMode="auto">
          <a:xfrm>
            <a:off x="2531083" y="44624"/>
            <a:ext cx="4250179" cy="956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Step3: InSAR set </a:t>
            </a: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up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zh-CN" sz="2800" b="1" dirty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82" y="620688"/>
            <a:ext cx="9146482" cy="843042"/>
          </a:xfrm>
          <a:prstGeom prst="rect">
            <a:avLst/>
          </a:prstGeom>
        </p:spPr>
      </p:pic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466329" y="1157834"/>
            <a:ext cx="649287" cy="288925"/>
          </a:xfrm>
          <a:prstGeom prst="wedgeEllipseCallout">
            <a:avLst>
              <a:gd name="adj1" fmla="val 272301"/>
              <a:gd name="adj2" fmla="val 200083"/>
            </a:avLst>
          </a:prstGeom>
          <a:noFill/>
          <a:ln w="2844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fr-FR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019" y="1946821"/>
            <a:ext cx="2166938" cy="6397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6"/>
          <p:cNvSpPr>
            <a:spLocks noChangeArrowheads="1"/>
          </p:cNvSpPr>
          <p:nvPr/>
        </p:nvSpPr>
        <p:spPr bwMode="auto">
          <a:xfrm>
            <a:off x="1669016" y="2124621"/>
            <a:ext cx="2447925" cy="284162"/>
          </a:xfrm>
          <a:prstGeom prst="wedgeEllipseCallout">
            <a:avLst>
              <a:gd name="adj1" fmla="val 129597"/>
              <a:gd name="adj2" fmla="val 169704"/>
            </a:avLst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fr-FR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1001" y="2764384"/>
            <a:ext cx="4914286" cy="321904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2" name="椭圆 21"/>
          <p:cNvSpPr/>
          <p:nvPr/>
        </p:nvSpPr>
        <p:spPr bwMode="auto">
          <a:xfrm>
            <a:off x="6444208" y="5661248"/>
            <a:ext cx="1008112" cy="21602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4" name="椭圆 23"/>
          <p:cNvSpPr/>
          <p:nvPr/>
        </p:nvSpPr>
        <p:spPr bwMode="auto">
          <a:xfrm>
            <a:off x="7331290" y="3212976"/>
            <a:ext cx="481070" cy="2880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8" name="椭圆 27"/>
          <p:cNvSpPr/>
          <p:nvPr/>
        </p:nvSpPr>
        <p:spPr bwMode="auto">
          <a:xfrm>
            <a:off x="7331290" y="3661568"/>
            <a:ext cx="481070" cy="2880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9369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005" y="2204864"/>
            <a:ext cx="4200095" cy="275122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628800"/>
            <a:ext cx="4249273" cy="3358296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1044" name="Rectangle 3"/>
          <p:cNvSpPr>
            <a:spLocks noChangeArrowheads="1"/>
          </p:cNvSpPr>
          <p:nvPr/>
        </p:nvSpPr>
        <p:spPr bwMode="auto">
          <a:xfrm>
            <a:off x="2400438" y="44624"/>
            <a:ext cx="4511468" cy="956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Step4: </a:t>
            </a: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Interferogram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zh-CN" sz="2800" b="1" dirty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</p:txBody>
      </p:sp>
      <p:sp>
        <p:nvSpPr>
          <p:cNvPr id="10" name="椭圆 9"/>
          <p:cNvSpPr/>
          <p:nvPr/>
        </p:nvSpPr>
        <p:spPr bwMode="auto">
          <a:xfrm>
            <a:off x="957927" y="2513174"/>
            <a:ext cx="1008112" cy="21602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椭圆 12"/>
          <p:cNvSpPr/>
          <p:nvPr/>
        </p:nvSpPr>
        <p:spPr bwMode="auto">
          <a:xfrm>
            <a:off x="1000601" y="4247169"/>
            <a:ext cx="2043327" cy="29795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椭圆 8"/>
          <p:cNvSpPr/>
          <p:nvPr/>
        </p:nvSpPr>
        <p:spPr bwMode="auto">
          <a:xfrm>
            <a:off x="3055072" y="4288135"/>
            <a:ext cx="1008112" cy="21602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5" name="右箭头 24"/>
          <p:cNvSpPr/>
          <p:nvPr/>
        </p:nvSpPr>
        <p:spPr bwMode="auto">
          <a:xfrm>
            <a:off x="4622629" y="4324139"/>
            <a:ext cx="105781" cy="14401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7" name="椭圆 26"/>
          <p:cNvSpPr/>
          <p:nvPr/>
        </p:nvSpPr>
        <p:spPr bwMode="auto">
          <a:xfrm>
            <a:off x="5268871" y="4673511"/>
            <a:ext cx="648072" cy="20921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5456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3"/>
          <p:cNvSpPr>
            <a:spLocks noChangeArrowheads="1"/>
          </p:cNvSpPr>
          <p:nvPr/>
        </p:nvSpPr>
        <p:spPr bwMode="auto">
          <a:xfrm>
            <a:off x="2400438" y="44624"/>
            <a:ext cx="4511468" cy="956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Step4: </a:t>
            </a: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Interferogram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zh-CN" sz="2800" b="1" dirty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398" y="764704"/>
            <a:ext cx="5123547" cy="512354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203848" y="5949280"/>
            <a:ext cx="3172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interferogram_Ch1_Ch1.bmp</a:t>
            </a:r>
          </a:p>
        </p:txBody>
      </p:sp>
    </p:spTree>
    <p:extLst>
      <p:ext uri="{BB962C8B-B14F-4D97-AF65-F5344CB8AC3E}">
        <p14:creationId xmlns:p14="http://schemas.microsoft.com/office/powerpoint/2010/main" val="30151973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904" y="1722953"/>
            <a:ext cx="4258934" cy="278976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14" y="1722953"/>
            <a:ext cx="4343194" cy="3362231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1044" name="Rectangle 3"/>
          <p:cNvSpPr>
            <a:spLocks noChangeArrowheads="1"/>
          </p:cNvSpPr>
          <p:nvPr/>
        </p:nvSpPr>
        <p:spPr bwMode="auto">
          <a:xfrm>
            <a:off x="1925949" y="44624"/>
            <a:ext cx="5460447" cy="13871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Step5: </a:t>
            </a:r>
            <a:r>
              <a:rPr lang="fr-FR" altLang="zh-CN" sz="2800" b="1" dirty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Flat earth estimate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zh-CN" sz="2800" b="1" dirty="0" smtClean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zh-CN" sz="2800" b="1" dirty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</p:txBody>
      </p:sp>
      <p:sp>
        <p:nvSpPr>
          <p:cNvPr id="10" name="椭圆 9"/>
          <p:cNvSpPr/>
          <p:nvPr/>
        </p:nvSpPr>
        <p:spPr bwMode="auto">
          <a:xfrm>
            <a:off x="827584" y="2655886"/>
            <a:ext cx="1008112" cy="200097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椭圆 12"/>
          <p:cNvSpPr/>
          <p:nvPr/>
        </p:nvSpPr>
        <p:spPr bwMode="auto">
          <a:xfrm>
            <a:off x="944497" y="2855983"/>
            <a:ext cx="2043327" cy="22594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椭圆 8"/>
          <p:cNvSpPr/>
          <p:nvPr/>
        </p:nvSpPr>
        <p:spPr bwMode="auto">
          <a:xfrm>
            <a:off x="2848368" y="3054545"/>
            <a:ext cx="1651639" cy="22748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5" name="右箭头 24"/>
          <p:cNvSpPr/>
          <p:nvPr/>
        </p:nvSpPr>
        <p:spPr bwMode="auto">
          <a:xfrm>
            <a:off x="4571065" y="3094507"/>
            <a:ext cx="105781" cy="14401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7" name="椭圆 26"/>
          <p:cNvSpPr/>
          <p:nvPr/>
        </p:nvSpPr>
        <p:spPr bwMode="auto">
          <a:xfrm>
            <a:off x="5203712" y="4173685"/>
            <a:ext cx="648072" cy="20921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4600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3"/>
          <p:cNvSpPr>
            <a:spLocks noChangeArrowheads="1"/>
          </p:cNvSpPr>
          <p:nvPr/>
        </p:nvSpPr>
        <p:spPr bwMode="auto">
          <a:xfrm>
            <a:off x="1925949" y="44624"/>
            <a:ext cx="5460447" cy="13871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Step5: </a:t>
            </a:r>
            <a:r>
              <a:rPr lang="fr-FR" altLang="zh-CN" sz="2800" b="1" dirty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Flat earth estimate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zh-CN" sz="2800" b="1" dirty="0" smtClean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zh-CN" sz="2800" b="1" dirty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818" y="823540"/>
            <a:ext cx="5050708" cy="505070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668241" y="5939988"/>
            <a:ext cx="1975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flat_earth_fft.bmp</a:t>
            </a:r>
          </a:p>
        </p:txBody>
      </p:sp>
    </p:spTree>
    <p:extLst>
      <p:ext uri="{BB962C8B-B14F-4D97-AF65-F5344CB8AC3E}">
        <p14:creationId xmlns:p14="http://schemas.microsoft.com/office/powerpoint/2010/main" val="21874265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539" y="980728"/>
            <a:ext cx="4586217" cy="424847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3" y="980727"/>
            <a:ext cx="4038928" cy="3115744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1044" name="Rectangle 3"/>
          <p:cNvSpPr>
            <a:spLocks noChangeArrowheads="1"/>
          </p:cNvSpPr>
          <p:nvPr/>
        </p:nvSpPr>
        <p:spPr bwMode="auto">
          <a:xfrm>
            <a:off x="2048579" y="44624"/>
            <a:ext cx="5215187" cy="181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Step6: </a:t>
            </a:r>
            <a:r>
              <a:rPr lang="fr-FR" altLang="zh-CN" sz="2800" b="1" dirty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Flat earth remove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zh-CN" sz="2800" b="1" dirty="0" smtClean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zh-CN" sz="2800" b="1" dirty="0" smtClean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zh-CN" sz="2800" b="1" dirty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</p:txBody>
      </p:sp>
      <p:sp>
        <p:nvSpPr>
          <p:cNvPr id="10" name="椭圆 9"/>
          <p:cNvSpPr/>
          <p:nvPr/>
        </p:nvSpPr>
        <p:spPr bwMode="auto">
          <a:xfrm>
            <a:off x="816053" y="1831630"/>
            <a:ext cx="912531" cy="20367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椭圆 12"/>
          <p:cNvSpPr/>
          <p:nvPr/>
        </p:nvSpPr>
        <p:spPr bwMode="auto">
          <a:xfrm>
            <a:off x="897141" y="2053183"/>
            <a:ext cx="1849595" cy="20367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椭圆 8"/>
          <p:cNvSpPr/>
          <p:nvPr/>
        </p:nvSpPr>
        <p:spPr bwMode="auto">
          <a:xfrm>
            <a:off x="2745429" y="2352586"/>
            <a:ext cx="1332446" cy="20174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5" name="右箭头 24"/>
          <p:cNvSpPr/>
          <p:nvPr/>
        </p:nvSpPr>
        <p:spPr bwMode="auto">
          <a:xfrm>
            <a:off x="4238323" y="2396631"/>
            <a:ext cx="103717" cy="14196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7" name="椭圆 26"/>
          <p:cNvSpPr/>
          <p:nvPr/>
        </p:nvSpPr>
        <p:spPr bwMode="auto">
          <a:xfrm>
            <a:off x="8578076" y="2629247"/>
            <a:ext cx="458420" cy="35492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椭圆 13"/>
          <p:cNvSpPr/>
          <p:nvPr/>
        </p:nvSpPr>
        <p:spPr bwMode="auto">
          <a:xfrm>
            <a:off x="7497956" y="3565351"/>
            <a:ext cx="776631" cy="29569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椭圆 14"/>
          <p:cNvSpPr/>
          <p:nvPr/>
        </p:nvSpPr>
        <p:spPr bwMode="auto">
          <a:xfrm>
            <a:off x="5076056" y="4797151"/>
            <a:ext cx="458420" cy="35492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8710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065" y="2158936"/>
            <a:ext cx="4247431" cy="278223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628800"/>
            <a:ext cx="4249273" cy="3358296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1044" name="Rectangle 3"/>
          <p:cNvSpPr>
            <a:spLocks noChangeArrowheads="1"/>
          </p:cNvSpPr>
          <p:nvPr/>
        </p:nvSpPr>
        <p:spPr bwMode="auto">
          <a:xfrm>
            <a:off x="2048579" y="44624"/>
            <a:ext cx="5215187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Step6: Flat earth </a:t>
            </a: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remove</a:t>
            </a:r>
            <a:endParaRPr lang="fr-FR" altLang="zh-CN" sz="2800" b="1" dirty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</p:txBody>
      </p:sp>
      <p:sp>
        <p:nvSpPr>
          <p:cNvPr id="10" name="椭圆 9"/>
          <p:cNvSpPr/>
          <p:nvPr/>
        </p:nvSpPr>
        <p:spPr bwMode="auto">
          <a:xfrm>
            <a:off x="885919" y="2513174"/>
            <a:ext cx="1008112" cy="21602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椭圆 12"/>
          <p:cNvSpPr/>
          <p:nvPr/>
        </p:nvSpPr>
        <p:spPr bwMode="auto">
          <a:xfrm>
            <a:off x="928593" y="4247169"/>
            <a:ext cx="2043327" cy="29795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椭圆 8"/>
          <p:cNvSpPr/>
          <p:nvPr/>
        </p:nvSpPr>
        <p:spPr bwMode="auto">
          <a:xfrm>
            <a:off x="2983064" y="4288135"/>
            <a:ext cx="1008112" cy="21602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5" name="右箭头 24"/>
          <p:cNvSpPr/>
          <p:nvPr/>
        </p:nvSpPr>
        <p:spPr bwMode="auto">
          <a:xfrm>
            <a:off x="4550621" y="4324139"/>
            <a:ext cx="105781" cy="14401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7" name="椭圆 26"/>
          <p:cNvSpPr/>
          <p:nvPr/>
        </p:nvSpPr>
        <p:spPr bwMode="auto">
          <a:xfrm>
            <a:off x="5221113" y="4653136"/>
            <a:ext cx="648072" cy="20921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89604" y="5517232"/>
            <a:ext cx="5133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b="1" dirty="0" smtClean="0">
                <a:solidFill>
                  <a:srgbClr val="FF0000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Check the effect of flat earth remove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549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3"/>
          <p:cNvSpPr>
            <a:spLocks noChangeArrowheads="1"/>
          </p:cNvSpPr>
          <p:nvPr/>
        </p:nvSpPr>
        <p:spPr bwMode="auto">
          <a:xfrm>
            <a:off x="2048579" y="44624"/>
            <a:ext cx="5215187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Step6: Flat earth </a:t>
            </a: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remove</a:t>
            </a:r>
            <a:endParaRPr lang="fr-FR" altLang="zh-CN" sz="2800" b="1" dirty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1124744"/>
            <a:ext cx="4293096" cy="429309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5"/>
            <a:ext cx="4293096" cy="4293096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089604" y="5517232"/>
            <a:ext cx="5133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b="1" dirty="0" smtClean="0">
                <a:solidFill>
                  <a:srgbClr val="FF0000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Check the effect of flat earth remove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6910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9" y="1148950"/>
            <a:ext cx="4361421" cy="3474262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516" y="1843025"/>
            <a:ext cx="4243686" cy="360219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044" name="Rectangle 3"/>
          <p:cNvSpPr>
            <a:spLocks noChangeArrowheads="1"/>
          </p:cNvSpPr>
          <p:nvPr/>
        </p:nvSpPr>
        <p:spPr bwMode="auto">
          <a:xfrm>
            <a:off x="1647029" y="44624"/>
            <a:ext cx="6018292" cy="224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Step7: Coherence Estimation</a:t>
            </a:r>
            <a:endParaRPr lang="fr-FR" altLang="zh-CN" sz="2800" b="1" dirty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zh-CN" sz="2800" b="1" dirty="0" smtClean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zh-CN" sz="2800" b="1" dirty="0" smtClean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zh-CN" sz="2800" b="1" dirty="0" smtClean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zh-CN" sz="2800" b="1" dirty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</p:txBody>
      </p:sp>
      <p:sp>
        <p:nvSpPr>
          <p:cNvPr id="10" name="椭圆 9"/>
          <p:cNvSpPr/>
          <p:nvPr/>
        </p:nvSpPr>
        <p:spPr bwMode="auto">
          <a:xfrm>
            <a:off x="755576" y="2077550"/>
            <a:ext cx="1008112" cy="21602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椭圆 12"/>
          <p:cNvSpPr/>
          <p:nvPr/>
        </p:nvSpPr>
        <p:spPr bwMode="auto">
          <a:xfrm>
            <a:off x="876469" y="3837431"/>
            <a:ext cx="2043327" cy="29795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椭圆 8"/>
          <p:cNvSpPr/>
          <p:nvPr/>
        </p:nvSpPr>
        <p:spPr bwMode="auto">
          <a:xfrm>
            <a:off x="2976989" y="4077072"/>
            <a:ext cx="1368152" cy="24996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5" name="右箭头 24"/>
          <p:cNvSpPr/>
          <p:nvPr/>
        </p:nvSpPr>
        <p:spPr bwMode="auto">
          <a:xfrm>
            <a:off x="4561702" y="4124670"/>
            <a:ext cx="105781" cy="14401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7" name="椭圆 26"/>
          <p:cNvSpPr/>
          <p:nvPr/>
        </p:nvSpPr>
        <p:spPr bwMode="auto">
          <a:xfrm>
            <a:off x="7044104" y="3644705"/>
            <a:ext cx="768256" cy="191007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椭圆 13"/>
          <p:cNvSpPr/>
          <p:nvPr/>
        </p:nvSpPr>
        <p:spPr bwMode="auto">
          <a:xfrm>
            <a:off x="5010389" y="4725144"/>
            <a:ext cx="768256" cy="2880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椭圆 14"/>
          <p:cNvSpPr/>
          <p:nvPr/>
        </p:nvSpPr>
        <p:spPr bwMode="auto">
          <a:xfrm>
            <a:off x="5833161" y="4725144"/>
            <a:ext cx="768256" cy="2880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椭圆 15"/>
          <p:cNvSpPr/>
          <p:nvPr/>
        </p:nvSpPr>
        <p:spPr bwMode="auto">
          <a:xfrm>
            <a:off x="5076056" y="5085184"/>
            <a:ext cx="595771" cy="2880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607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3"/>
          <p:cNvSpPr>
            <a:spLocks noChangeArrowheads="1"/>
          </p:cNvSpPr>
          <p:nvPr/>
        </p:nvSpPr>
        <p:spPr bwMode="auto">
          <a:xfrm>
            <a:off x="1647029" y="44624"/>
            <a:ext cx="6018292" cy="224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Step7: Coherence Estimation</a:t>
            </a:r>
            <a:endParaRPr lang="fr-FR" altLang="zh-CN" sz="2800" b="1" dirty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zh-CN" sz="2800" b="1" dirty="0" smtClean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zh-CN" sz="2800" b="1" dirty="0" smtClean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zh-CN" sz="2800" b="1" dirty="0" smtClean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zh-CN" sz="2800" b="1" dirty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899" y="836712"/>
            <a:ext cx="4968552" cy="496855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059832" y="5867980"/>
            <a:ext cx="3480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cmplx_coh_Ch1pCh2_mod.bmp</a:t>
            </a:r>
          </a:p>
        </p:txBody>
      </p:sp>
    </p:spTree>
    <p:extLst>
      <p:ext uri="{BB962C8B-B14F-4D97-AF65-F5344CB8AC3E}">
        <p14:creationId xmlns:p14="http://schemas.microsoft.com/office/powerpoint/2010/main" val="31546955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51521" y="1484784"/>
            <a:ext cx="8892479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2800" b="1" dirty="0" smtClean="0">
                <a:ea typeface="宋体" charset="-122"/>
                <a:cs typeface="Times New Roman" pitchFamily="18" charset="0"/>
              </a:rPr>
              <a:t>Forest Height inversion Based on Coherence</a:t>
            </a:r>
            <a:endParaRPr lang="fr-FR" altLang="zh-CN" sz="2800" b="1" dirty="0">
              <a:ea typeface="宋体" charset="-122"/>
              <a:cs typeface="Times New Roman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237" y="3356990"/>
            <a:ext cx="1916603" cy="269557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36002" y="5723964"/>
            <a:ext cx="1236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Tandem-X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75" y="3356990"/>
            <a:ext cx="2695573" cy="269557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875" y="3356990"/>
            <a:ext cx="2695573" cy="2695573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261593" y="2112240"/>
            <a:ext cx="6696744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400" dirty="0" smtClean="0">
                <a:solidFill>
                  <a:srgbClr val="FF0000"/>
                </a:solidFill>
                <a:ea typeface="宋体" charset="-122"/>
                <a:cs typeface="Times New Roman" pitchFamily="18" charset="0"/>
              </a:rPr>
              <a:t>Software </a:t>
            </a:r>
            <a:r>
              <a:rPr lang="en-GB" altLang="zh-CN" sz="2400" dirty="0">
                <a:solidFill>
                  <a:srgbClr val="FF0000"/>
                </a:solidFill>
                <a:ea typeface="宋体" charset="-122"/>
                <a:cs typeface="Times New Roman" pitchFamily="18" charset="0"/>
              </a:rPr>
              <a:t>required: </a:t>
            </a:r>
            <a:r>
              <a:rPr lang="en-GB" altLang="zh-CN" sz="2400" dirty="0" smtClean="0">
                <a:solidFill>
                  <a:srgbClr val="FF0000"/>
                </a:solidFill>
                <a:ea typeface="宋体" charset="-122"/>
                <a:cs typeface="Times New Roman" pitchFamily="18" charset="0"/>
              </a:rPr>
              <a:t> </a:t>
            </a:r>
            <a:r>
              <a:rPr lang="en-GB" altLang="zh-CN" sz="2400" dirty="0" err="1" smtClean="0">
                <a:solidFill>
                  <a:srgbClr val="FF0000"/>
                </a:solidFill>
                <a:ea typeface="宋体" charset="-122"/>
                <a:cs typeface="Times New Roman" pitchFamily="18" charset="0"/>
              </a:rPr>
              <a:t>PolSARpro</a:t>
            </a:r>
            <a:r>
              <a:rPr lang="en-GB" altLang="zh-CN" sz="2400" dirty="0" smtClean="0">
                <a:solidFill>
                  <a:srgbClr val="FF0000"/>
                </a:solidFill>
                <a:ea typeface="宋体" charset="-122"/>
                <a:cs typeface="Times New Roman" pitchFamily="18" charset="0"/>
              </a:rPr>
              <a:t> &amp; </a:t>
            </a:r>
            <a:r>
              <a:rPr lang="en-GB" altLang="zh-CN" sz="2400" dirty="0">
                <a:solidFill>
                  <a:srgbClr val="FF0000"/>
                </a:solidFill>
                <a:ea typeface="宋体" charset="-122"/>
                <a:cs typeface="Times New Roman" pitchFamily="18" charset="0"/>
              </a:rPr>
              <a:t>SNAP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473" y="1964536"/>
            <a:ext cx="2034307" cy="4120333"/>
          </a:xfrm>
          <a:prstGeom prst="rect">
            <a:avLst/>
          </a:prstGeom>
          <a:ln w="28575">
            <a:solidFill>
              <a:srgbClr val="33CCFF"/>
            </a:solidFill>
          </a:ln>
        </p:spPr>
      </p:pic>
      <p:sp>
        <p:nvSpPr>
          <p:cNvPr id="1044" name="Rectangle 3"/>
          <p:cNvSpPr>
            <a:spLocks noChangeArrowheads="1"/>
          </p:cNvSpPr>
          <p:nvPr/>
        </p:nvSpPr>
        <p:spPr bwMode="auto">
          <a:xfrm>
            <a:off x="2240940" y="44624"/>
            <a:ext cx="4830466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Step8: </a:t>
            </a:r>
            <a:r>
              <a:rPr lang="fr-FR" altLang="zh-CN" sz="2800" b="1" dirty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Save </a:t>
            </a: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Coherence</a:t>
            </a:r>
            <a:endParaRPr lang="fr-FR" altLang="zh-CN" sz="2000" b="1" dirty="0" smtClean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82" y="620688"/>
            <a:ext cx="9146482" cy="843042"/>
          </a:xfrm>
          <a:prstGeom prst="rect">
            <a:avLst/>
          </a:prstGeom>
        </p:spPr>
      </p:pic>
      <p:sp>
        <p:nvSpPr>
          <p:cNvPr id="14" name="AutoShape 2"/>
          <p:cNvSpPr>
            <a:spLocks noChangeArrowheads="1"/>
          </p:cNvSpPr>
          <p:nvPr/>
        </p:nvSpPr>
        <p:spPr bwMode="auto">
          <a:xfrm>
            <a:off x="3868813" y="1146646"/>
            <a:ext cx="649287" cy="288925"/>
          </a:xfrm>
          <a:prstGeom prst="wedgeEllipseCallout">
            <a:avLst>
              <a:gd name="adj1" fmla="val -498919"/>
              <a:gd name="adj2" fmla="val 207618"/>
            </a:avLst>
          </a:prstGeom>
          <a:noFill/>
          <a:ln w="2844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fr-FR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4" y="1964536"/>
            <a:ext cx="1845404" cy="3424003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17" name="椭圆 16"/>
          <p:cNvSpPr/>
          <p:nvPr/>
        </p:nvSpPr>
        <p:spPr bwMode="auto">
          <a:xfrm>
            <a:off x="162846" y="3908752"/>
            <a:ext cx="1592146" cy="2880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右箭头 19"/>
          <p:cNvSpPr/>
          <p:nvPr/>
        </p:nvSpPr>
        <p:spPr bwMode="auto">
          <a:xfrm>
            <a:off x="1995850" y="3980760"/>
            <a:ext cx="105781" cy="14401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椭圆 20"/>
          <p:cNvSpPr/>
          <p:nvPr/>
        </p:nvSpPr>
        <p:spPr bwMode="auto">
          <a:xfrm>
            <a:off x="2126465" y="5204896"/>
            <a:ext cx="2103603" cy="24840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100" y="3356992"/>
            <a:ext cx="4525668" cy="208742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2" name="右箭头 21"/>
          <p:cNvSpPr/>
          <p:nvPr/>
        </p:nvSpPr>
        <p:spPr bwMode="auto">
          <a:xfrm>
            <a:off x="4322203" y="5257090"/>
            <a:ext cx="105781" cy="14401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3" name="椭圆 22"/>
          <p:cNvSpPr/>
          <p:nvPr/>
        </p:nvSpPr>
        <p:spPr bwMode="auto">
          <a:xfrm>
            <a:off x="8627615" y="3750568"/>
            <a:ext cx="416153" cy="2880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4" name="椭圆 23"/>
          <p:cNvSpPr/>
          <p:nvPr/>
        </p:nvSpPr>
        <p:spPr bwMode="auto">
          <a:xfrm>
            <a:off x="5094164" y="5118720"/>
            <a:ext cx="504056" cy="29621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3612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3"/>
          <p:cNvSpPr>
            <a:spLocks noChangeArrowheads="1"/>
          </p:cNvSpPr>
          <p:nvPr/>
        </p:nvSpPr>
        <p:spPr bwMode="auto">
          <a:xfrm>
            <a:off x="1665461" y="44624"/>
            <a:ext cx="5981422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Step9: </a:t>
            </a:r>
            <a:r>
              <a:rPr lang="fr-FR" altLang="zh-CN" sz="2800" b="1" dirty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Geocoding </a:t>
            </a: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Coherence</a:t>
            </a:r>
          </a:p>
        </p:txBody>
      </p:sp>
      <p:sp>
        <p:nvSpPr>
          <p:cNvPr id="2" name="矩形 1"/>
          <p:cNvSpPr/>
          <p:nvPr/>
        </p:nvSpPr>
        <p:spPr>
          <a:xfrm>
            <a:off x="16159" y="692696"/>
            <a:ext cx="7176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b="1" dirty="0" smtClean="0">
                <a:solidFill>
                  <a:srgbClr val="FF0000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 9.1 : </a:t>
            </a:r>
            <a:r>
              <a:rPr lang="fr-FR" altLang="zh-CN" b="1" dirty="0">
                <a:solidFill>
                  <a:srgbClr val="FF0000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Sub-region </a:t>
            </a:r>
            <a:r>
              <a:rPr lang="fr-FR" altLang="zh-CN" b="1" dirty="0" smtClean="0">
                <a:solidFill>
                  <a:srgbClr val="FF0000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Header File Ready (Orbit data).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84699"/>
            <a:ext cx="3684882" cy="4560631"/>
          </a:xfrm>
          <a:prstGeom prst="rect">
            <a:avLst/>
          </a:prstGeom>
          <a:ln w="28575">
            <a:solidFill>
              <a:srgbClr val="33CCFF"/>
            </a:solidFill>
          </a:ln>
        </p:spPr>
      </p:pic>
      <p:sp>
        <p:nvSpPr>
          <p:cNvPr id="16" name="右箭头 15"/>
          <p:cNvSpPr/>
          <p:nvPr/>
        </p:nvSpPr>
        <p:spPr bwMode="auto">
          <a:xfrm>
            <a:off x="3936580" y="5590293"/>
            <a:ext cx="105781" cy="14401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510" y="3789040"/>
            <a:ext cx="4884176" cy="223417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1" name="椭圆 20"/>
          <p:cNvSpPr/>
          <p:nvPr/>
        </p:nvSpPr>
        <p:spPr bwMode="auto">
          <a:xfrm>
            <a:off x="7884368" y="5517232"/>
            <a:ext cx="1140318" cy="21707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椭圆 21"/>
          <p:cNvSpPr/>
          <p:nvPr/>
        </p:nvSpPr>
        <p:spPr bwMode="auto">
          <a:xfrm>
            <a:off x="2483768" y="5553763"/>
            <a:ext cx="1140318" cy="21707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3" name="椭圆 22"/>
          <p:cNvSpPr/>
          <p:nvPr/>
        </p:nvSpPr>
        <p:spPr bwMode="auto">
          <a:xfrm>
            <a:off x="1451794" y="3645024"/>
            <a:ext cx="1140318" cy="21707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4" name="椭圆 23"/>
          <p:cNvSpPr/>
          <p:nvPr/>
        </p:nvSpPr>
        <p:spPr bwMode="auto">
          <a:xfrm>
            <a:off x="35496" y="3067908"/>
            <a:ext cx="1140318" cy="21707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6" name="椭圆 25"/>
          <p:cNvSpPr/>
          <p:nvPr/>
        </p:nvSpPr>
        <p:spPr bwMode="auto">
          <a:xfrm>
            <a:off x="35496" y="1340768"/>
            <a:ext cx="467544" cy="14401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8314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3"/>
          <p:cNvSpPr>
            <a:spLocks noChangeArrowheads="1"/>
          </p:cNvSpPr>
          <p:nvPr/>
        </p:nvSpPr>
        <p:spPr bwMode="auto">
          <a:xfrm>
            <a:off x="1665461" y="44624"/>
            <a:ext cx="5981422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Step9: </a:t>
            </a:r>
            <a:r>
              <a:rPr lang="fr-FR" altLang="zh-CN" sz="2800" b="1" dirty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Geocoding </a:t>
            </a: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Coherence</a:t>
            </a:r>
          </a:p>
        </p:txBody>
      </p:sp>
      <p:sp>
        <p:nvSpPr>
          <p:cNvPr id="2" name="矩形 1"/>
          <p:cNvSpPr/>
          <p:nvPr/>
        </p:nvSpPr>
        <p:spPr>
          <a:xfrm>
            <a:off x="16159" y="692696"/>
            <a:ext cx="711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b="1" dirty="0" smtClean="0">
                <a:solidFill>
                  <a:srgbClr val="FF0000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 9.1 : </a:t>
            </a:r>
            <a:r>
              <a:rPr lang="fr-FR" altLang="zh-CN" b="1" dirty="0">
                <a:solidFill>
                  <a:srgbClr val="FF0000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Sub-region </a:t>
            </a:r>
            <a:r>
              <a:rPr lang="fr-FR" altLang="zh-CN" b="1" dirty="0" smtClean="0">
                <a:solidFill>
                  <a:srgbClr val="FF0000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Header File Ready (Orbit data).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062028"/>
            <a:ext cx="8045257" cy="53193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436096" y="2801290"/>
            <a:ext cx="10054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i="1" dirty="0" smtClean="0"/>
              <a:t>Right Click !</a:t>
            </a:r>
            <a:endParaRPr lang="zh-CN" altLang="en-US" sz="1100" b="1" i="1" dirty="0"/>
          </a:p>
        </p:txBody>
      </p:sp>
      <p:sp>
        <p:nvSpPr>
          <p:cNvPr id="14" name="椭圆 13"/>
          <p:cNvSpPr/>
          <p:nvPr/>
        </p:nvSpPr>
        <p:spPr bwMode="auto">
          <a:xfrm>
            <a:off x="5796136" y="4437112"/>
            <a:ext cx="1508972" cy="25431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321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3"/>
          <p:cNvSpPr>
            <a:spLocks noChangeArrowheads="1"/>
          </p:cNvSpPr>
          <p:nvPr/>
        </p:nvSpPr>
        <p:spPr bwMode="auto">
          <a:xfrm>
            <a:off x="1665461" y="44624"/>
            <a:ext cx="5981422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Step9: </a:t>
            </a:r>
            <a:r>
              <a:rPr lang="fr-FR" altLang="zh-CN" sz="2800" b="1" dirty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Geocoding </a:t>
            </a: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Coherence</a:t>
            </a:r>
          </a:p>
        </p:txBody>
      </p:sp>
      <p:sp>
        <p:nvSpPr>
          <p:cNvPr id="2" name="矩形 1"/>
          <p:cNvSpPr/>
          <p:nvPr/>
        </p:nvSpPr>
        <p:spPr>
          <a:xfrm>
            <a:off x="16159" y="692696"/>
            <a:ext cx="711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b="1" dirty="0" smtClean="0">
                <a:solidFill>
                  <a:srgbClr val="FF0000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 9.1 : </a:t>
            </a:r>
            <a:r>
              <a:rPr lang="fr-FR" altLang="zh-CN" b="1" dirty="0">
                <a:solidFill>
                  <a:srgbClr val="FF0000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Sub-region </a:t>
            </a:r>
            <a:r>
              <a:rPr lang="fr-FR" altLang="zh-CN" b="1" dirty="0" smtClean="0">
                <a:solidFill>
                  <a:srgbClr val="FF0000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Header File Ready (Orbit data).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5" y="1196752"/>
            <a:ext cx="5142857" cy="4580952"/>
          </a:xfrm>
          <a:prstGeom prst="rect">
            <a:avLst/>
          </a:prstGeom>
          <a:ln w="28575">
            <a:solidFill>
              <a:srgbClr val="33CCFF"/>
            </a:solidFill>
          </a:ln>
        </p:spPr>
      </p:pic>
      <p:sp>
        <p:nvSpPr>
          <p:cNvPr id="14" name="椭圆 13"/>
          <p:cNvSpPr/>
          <p:nvPr/>
        </p:nvSpPr>
        <p:spPr bwMode="auto">
          <a:xfrm>
            <a:off x="4397695" y="2184577"/>
            <a:ext cx="504056" cy="108012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椭圆 7"/>
          <p:cNvSpPr/>
          <p:nvPr/>
        </p:nvSpPr>
        <p:spPr bwMode="auto">
          <a:xfrm>
            <a:off x="3317575" y="5352929"/>
            <a:ext cx="576064" cy="352767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817" y="2924944"/>
            <a:ext cx="3568594" cy="285276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0" name="右箭头 9"/>
          <p:cNvSpPr/>
          <p:nvPr/>
        </p:nvSpPr>
        <p:spPr bwMode="auto">
          <a:xfrm>
            <a:off x="5292080" y="5529312"/>
            <a:ext cx="105781" cy="14401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5754650" y="1351151"/>
            <a:ext cx="2846547" cy="1233536"/>
          </a:xfrm>
          <a:prstGeom prst="roundRect">
            <a:avLst>
              <a:gd name="adj" fmla="val 7569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fr-FR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868144" y="1784467"/>
            <a:ext cx="2733053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1200" b="1" dirty="0"/>
              <a:t> </a:t>
            </a:r>
            <a:r>
              <a:rPr lang="fr-FR" sz="1200" b="1" dirty="0" smtClean="0"/>
              <a:t>Select region 2500</a:t>
            </a:r>
            <a:r>
              <a:rPr lang="fr-FR" sz="1200" b="1" dirty="0" smtClean="0">
                <a:sym typeface="Wingdings 2" panose="05020102010507070707" pitchFamily="18" charset="2"/>
              </a:rPr>
              <a:t>2500 pixels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fr-FR" altLang="zh-CN" sz="1200" b="1" dirty="0">
                <a:sym typeface="Wingdings 2" panose="05020102010507070707" pitchFamily="18" charset="2"/>
              </a:rPr>
              <a:t>Y </a:t>
            </a:r>
            <a:r>
              <a:rPr lang="fr-FR" altLang="zh-CN" sz="1200" b="1" dirty="0" smtClean="0">
                <a:sym typeface="Wingdings 2" panose="05020102010507070707" pitchFamily="18" charset="2"/>
              </a:rPr>
              <a:t>: </a:t>
            </a:r>
            <a:r>
              <a:rPr lang="fr-FR" sz="1200" b="1" dirty="0" smtClean="0">
                <a:sym typeface="Wingdings 2" panose="05020102010507070707" pitchFamily="18" charset="2"/>
              </a:rPr>
              <a:t>4501 </a:t>
            </a:r>
            <a:r>
              <a:rPr lang="fr-FR" sz="1200" b="1" dirty="0" smtClean="0">
                <a:sym typeface="Wingdings 2" panose="05020102010507070707" pitchFamily="18" charset="2"/>
              </a:rPr>
              <a:t>– </a:t>
            </a:r>
            <a:r>
              <a:rPr lang="fr-FR" sz="1200" b="1" dirty="0" smtClean="0">
                <a:sym typeface="Wingdings 2" panose="05020102010507070707" pitchFamily="18" charset="2"/>
              </a:rPr>
              <a:t>7000 select</a:t>
            </a:r>
            <a:endParaRPr lang="fr-FR" sz="1200" b="1" dirty="0" smtClean="0">
              <a:sym typeface="Wingdings 2" panose="05020102010507070707" pitchFamily="18" charset="2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fr-FR" sz="1200" b="1" dirty="0" smtClean="0">
                <a:sym typeface="Wingdings 2" panose="05020102010507070707" pitchFamily="18" charset="2"/>
              </a:rPr>
              <a:t>X</a:t>
            </a:r>
            <a:r>
              <a:rPr lang="zh-CN" altLang="en-US" sz="1200" b="1" dirty="0" smtClean="0">
                <a:sym typeface="Wingdings 2" panose="05020102010507070707" pitchFamily="18" charset="2"/>
              </a:rPr>
              <a:t>：</a:t>
            </a:r>
            <a:r>
              <a:rPr lang="fr-FR" sz="1200" b="1" dirty="0" smtClean="0">
                <a:sym typeface="Wingdings 2" panose="05020102010507070707" pitchFamily="18" charset="2"/>
              </a:rPr>
              <a:t>3001</a:t>
            </a:r>
            <a:r>
              <a:rPr lang="fr-FR" altLang="zh-CN" sz="1200" b="1" dirty="0" smtClean="0">
                <a:sym typeface="Wingdings 2" panose="05020102010507070707" pitchFamily="18" charset="2"/>
              </a:rPr>
              <a:t> – 5500 select</a:t>
            </a:r>
            <a:r>
              <a:rPr lang="fr-FR" sz="1200" b="1" dirty="0" smtClean="0">
                <a:sym typeface="Wingdings 2" panose="05020102010507070707" pitchFamily="18" charset="2"/>
              </a:rPr>
              <a:t> </a:t>
            </a:r>
            <a:endParaRPr lang="fr-FR" sz="1200" b="1" dirty="0" smtClean="0">
              <a:sym typeface="Wingdings 2" panose="05020102010507070707" pitchFamily="18" charset="2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756207" y="1461549"/>
            <a:ext cx="35669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fr-FR" sz="1200" b="1" dirty="0" smtClean="0"/>
              <a:t>Notes:</a:t>
            </a:r>
          </a:p>
        </p:txBody>
      </p:sp>
    </p:spTree>
    <p:extLst>
      <p:ext uri="{BB962C8B-B14F-4D97-AF65-F5344CB8AC3E}">
        <p14:creationId xmlns:p14="http://schemas.microsoft.com/office/powerpoint/2010/main" val="972154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171" y="1059837"/>
            <a:ext cx="3788456" cy="225516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9" y="1062028"/>
            <a:ext cx="4928065" cy="5053279"/>
          </a:xfrm>
          <a:prstGeom prst="rect">
            <a:avLst/>
          </a:prstGeom>
          <a:ln w="28575">
            <a:solidFill>
              <a:srgbClr val="33CCFF"/>
            </a:solidFill>
          </a:ln>
        </p:spPr>
      </p:pic>
      <p:sp>
        <p:nvSpPr>
          <p:cNvPr id="1044" name="Rectangle 3"/>
          <p:cNvSpPr>
            <a:spLocks noChangeArrowheads="1"/>
          </p:cNvSpPr>
          <p:nvPr/>
        </p:nvSpPr>
        <p:spPr bwMode="auto">
          <a:xfrm>
            <a:off x="1665461" y="44624"/>
            <a:ext cx="5981422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Step9: </a:t>
            </a:r>
            <a:r>
              <a:rPr lang="fr-FR" altLang="zh-CN" sz="2800" b="1" dirty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Geocoding </a:t>
            </a: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Coherence</a:t>
            </a:r>
          </a:p>
        </p:txBody>
      </p:sp>
      <p:sp>
        <p:nvSpPr>
          <p:cNvPr id="2" name="矩形 1"/>
          <p:cNvSpPr/>
          <p:nvPr/>
        </p:nvSpPr>
        <p:spPr>
          <a:xfrm>
            <a:off x="16159" y="692696"/>
            <a:ext cx="711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b="1" dirty="0" smtClean="0">
                <a:solidFill>
                  <a:srgbClr val="FF0000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 9.1 : </a:t>
            </a:r>
            <a:r>
              <a:rPr lang="fr-FR" altLang="zh-CN" b="1" dirty="0">
                <a:solidFill>
                  <a:srgbClr val="FF0000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Sub-region </a:t>
            </a:r>
            <a:r>
              <a:rPr lang="fr-FR" altLang="zh-CN" b="1" dirty="0" smtClean="0">
                <a:solidFill>
                  <a:srgbClr val="FF0000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Header File Ready (Orbit data).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椭圆 7"/>
          <p:cNvSpPr/>
          <p:nvPr/>
        </p:nvSpPr>
        <p:spPr bwMode="auto">
          <a:xfrm>
            <a:off x="1543" y="1268760"/>
            <a:ext cx="395536" cy="25098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右箭头 9"/>
          <p:cNvSpPr/>
          <p:nvPr/>
        </p:nvSpPr>
        <p:spPr bwMode="auto">
          <a:xfrm>
            <a:off x="5042283" y="2996952"/>
            <a:ext cx="105781" cy="14401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椭圆 10"/>
          <p:cNvSpPr/>
          <p:nvPr/>
        </p:nvSpPr>
        <p:spPr bwMode="auto">
          <a:xfrm>
            <a:off x="199311" y="3501008"/>
            <a:ext cx="666328" cy="24703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椭圆 11"/>
          <p:cNvSpPr/>
          <p:nvPr/>
        </p:nvSpPr>
        <p:spPr bwMode="auto">
          <a:xfrm>
            <a:off x="1729735" y="3696962"/>
            <a:ext cx="1152128" cy="23609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椭圆 12"/>
          <p:cNvSpPr/>
          <p:nvPr/>
        </p:nvSpPr>
        <p:spPr bwMode="auto">
          <a:xfrm>
            <a:off x="3511052" y="3861048"/>
            <a:ext cx="1152128" cy="21602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椭圆 14"/>
          <p:cNvSpPr/>
          <p:nvPr/>
        </p:nvSpPr>
        <p:spPr bwMode="auto">
          <a:xfrm>
            <a:off x="8116406" y="2888940"/>
            <a:ext cx="971600" cy="21602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804248" y="1856275"/>
            <a:ext cx="19527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i="1" dirty="0">
                <a:solidFill>
                  <a:srgbClr val="FF0000"/>
                </a:solidFill>
              </a:rPr>
              <a:t>Modify the file </a:t>
            </a:r>
            <a:r>
              <a:rPr lang="en-US" altLang="zh-CN" sz="1400" b="1" i="1" dirty="0" smtClean="0">
                <a:solidFill>
                  <a:srgbClr val="FF0000"/>
                </a:solidFill>
              </a:rPr>
              <a:t>name,</a:t>
            </a:r>
          </a:p>
          <a:p>
            <a:r>
              <a:rPr lang="en-US" altLang="zh-CN" sz="1400" b="1" i="1" dirty="0" smtClean="0">
                <a:solidFill>
                  <a:srgbClr val="FF0000"/>
                </a:solidFill>
              </a:rPr>
              <a:t>Like ‘</a:t>
            </a:r>
            <a:r>
              <a:rPr lang="en-US" altLang="zh-CN" sz="1400" b="1" i="1" dirty="0" err="1" smtClean="0">
                <a:solidFill>
                  <a:srgbClr val="FF0000"/>
                </a:solidFill>
              </a:rPr>
              <a:t>Sub_Geo</a:t>
            </a:r>
            <a:r>
              <a:rPr lang="en-US" altLang="zh-CN" sz="1400" b="1" i="1" dirty="0" smtClean="0">
                <a:solidFill>
                  <a:srgbClr val="FF0000"/>
                </a:solidFill>
              </a:rPr>
              <a:t>’.</a:t>
            </a:r>
            <a:endParaRPr lang="zh-CN" altLang="en-US" sz="1400" b="1" i="1" dirty="0">
              <a:solidFill>
                <a:srgbClr val="FF0000"/>
              </a:solidFill>
            </a:endParaRPr>
          </a:p>
        </p:txBody>
      </p:sp>
      <p:sp>
        <p:nvSpPr>
          <p:cNvPr id="20" name="下箭头 19"/>
          <p:cNvSpPr/>
          <p:nvPr/>
        </p:nvSpPr>
        <p:spPr>
          <a:xfrm>
            <a:off x="7016748" y="3356992"/>
            <a:ext cx="110654" cy="144016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 bwMode="auto">
          <a:xfrm>
            <a:off x="6116923" y="2888940"/>
            <a:ext cx="971600" cy="21602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3" name="直接箭头连接符 22"/>
          <p:cNvCxnSpPr/>
          <p:nvPr/>
        </p:nvCxnSpPr>
        <p:spPr bwMode="auto">
          <a:xfrm flipH="1">
            <a:off x="6588224" y="2348880"/>
            <a:ext cx="247077" cy="441606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/>
          <a:srcRect t="14480"/>
          <a:stretch/>
        </p:blipFill>
        <p:spPr>
          <a:xfrm>
            <a:off x="5364088" y="4365104"/>
            <a:ext cx="3521457" cy="1835594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17" name="椭圆 16"/>
          <p:cNvSpPr/>
          <p:nvPr/>
        </p:nvSpPr>
        <p:spPr bwMode="auto">
          <a:xfrm>
            <a:off x="5292080" y="5064129"/>
            <a:ext cx="2160240" cy="44134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8" name="AutoShape 3"/>
          <p:cNvSpPr>
            <a:spLocks noChangeArrowheads="1"/>
          </p:cNvSpPr>
          <p:nvPr/>
        </p:nvSpPr>
        <p:spPr bwMode="auto">
          <a:xfrm>
            <a:off x="5220493" y="3552734"/>
            <a:ext cx="3813811" cy="725803"/>
          </a:xfrm>
          <a:prstGeom prst="roundRect">
            <a:avLst>
              <a:gd name="adj" fmla="val 7569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fr-FR"/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5245848" y="3598848"/>
            <a:ext cx="37884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fr-FR" sz="1200" b="1" dirty="0" smtClean="0"/>
              <a:t>Copy </a:t>
            </a:r>
            <a:r>
              <a:rPr lang="fr-FR" sz="1200" b="1" dirty="0"/>
              <a:t>the ‘</a:t>
            </a:r>
            <a:r>
              <a:rPr lang="fr-FR" sz="1200" b="1" dirty="0">
                <a:solidFill>
                  <a:srgbClr val="FF0000"/>
                </a:solidFill>
              </a:rPr>
              <a:t>cmplx_coh_Ch1pCh2_mod.bin</a:t>
            </a:r>
            <a:r>
              <a:rPr lang="fr-FR" sz="1200" b="1" dirty="0"/>
              <a:t>’ and ‘</a:t>
            </a:r>
            <a:r>
              <a:rPr lang="fr-FR" sz="1200" b="1" dirty="0">
                <a:solidFill>
                  <a:srgbClr val="FF0000"/>
                </a:solidFill>
              </a:rPr>
              <a:t>cmplx_coh_Ch1pCh2_mod.bin.hdr</a:t>
            </a:r>
            <a:r>
              <a:rPr lang="fr-FR" sz="1200" b="1" dirty="0"/>
              <a:t>’ </a:t>
            </a:r>
            <a:r>
              <a:rPr lang="fr-FR" sz="1200" b="1" dirty="0" smtClean="0"/>
              <a:t>to ‘</a:t>
            </a:r>
            <a:r>
              <a:rPr lang="fr-FR" sz="1200" b="1" dirty="0" smtClean="0">
                <a:solidFill>
                  <a:srgbClr val="FF0000"/>
                </a:solidFill>
              </a:rPr>
              <a:t>Sub_Geo</a:t>
            </a:r>
            <a:r>
              <a:rPr lang="fr-FR" sz="1200" b="1" dirty="0" smtClean="0"/>
              <a:t>’ folder.</a:t>
            </a:r>
          </a:p>
        </p:txBody>
      </p:sp>
    </p:spTree>
    <p:extLst>
      <p:ext uri="{BB962C8B-B14F-4D97-AF65-F5344CB8AC3E}">
        <p14:creationId xmlns:p14="http://schemas.microsoft.com/office/powerpoint/2010/main" val="25772565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3"/>
          <p:cNvSpPr>
            <a:spLocks noChangeArrowheads="1"/>
          </p:cNvSpPr>
          <p:nvPr/>
        </p:nvSpPr>
        <p:spPr bwMode="auto">
          <a:xfrm>
            <a:off x="1665461" y="44624"/>
            <a:ext cx="5981422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Step9: </a:t>
            </a:r>
            <a:r>
              <a:rPr lang="fr-FR" altLang="zh-CN" sz="2800" b="1" dirty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Geocoding </a:t>
            </a: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Coherence</a:t>
            </a:r>
          </a:p>
        </p:txBody>
      </p:sp>
      <p:sp>
        <p:nvSpPr>
          <p:cNvPr id="2" name="矩形 1"/>
          <p:cNvSpPr/>
          <p:nvPr/>
        </p:nvSpPr>
        <p:spPr>
          <a:xfrm>
            <a:off x="645338" y="692696"/>
            <a:ext cx="4397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b="1" dirty="0" smtClean="0">
                <a:solidFill>
                  <a:srgbClr val="FF0000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 9.2 : Coherence Geocoding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184699"/>
            <a:ext cx="5095238" cy="4571429"/>
          </a:xfrm>
          <a:prstGeom prst="rect">
            <a:avLst/>
          </a:prstGeom>
          <a:ln w="28575">
            <a:solidFill>
              <a:srgbClr val="33CCFF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3744582"/>
            <a:ext cx="3681129" cy="2011546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</p:pic>
      <p:sp>
        <p:nvSpPr>
          <p:cNvPr id="26" name="右箭头 25"/>
          <p:cNvSpPr/>
          <p:nvPr/>
        </p:nvSpPr>
        <p:spPr bwMode="auto">
          <a:xfrm>
            <a:off x="5198083" y="4941168"/>
            <a:ext cx="105781" cy="14401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7" name="椭圆 26"/>
          <p:cNvSpPr/>
          <p:nvPr/>
        </p:nvSpPr>
        <p:spPr bwMode="auto">
          <a:xfrm>
            <a:off x="54379" y="1484784"/>
            <a:ext cx="395536" cy="25098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8" name="椭圆 27"/>
          <p:cNvSpPr/>
          <p:nvPr/>
        </p:nvSpPr>
        <p:spPr bwMode="auto">
          <a:xfrm>
            <a:off x="252147" y="3933056"/>
            <a:ext cx="666328" cy="24703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9" name="椭圆 28"/>
          <p:cNvSpPr/>
          <p:nvPr/>
        </p:nvSpPr>
        <p:spPr bwMode="auto">
          <a:xfrm>
            <a:off x="2123728" y="4581128"/>
            <a:ext cx="1152128" cy="23609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0" name="椭圆 29"/>
          <p:cNvSpPr/>
          <p:nvPr/>
        </p:nvSpPr>
        <p:spPr bwMode="auto">
          <a:xfrm>
            <a:off x="3563888" y="4869160"/>
            <a:ext cx="1152128" cy="21602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1" name="椭圆 30"/>
          <p:cNvSpPr/>
          <p:nvPr/>
        </p:nvSpPr>
        <p:spPr bwMode="auto">
          <a:xfrm>
            <a:off x="7956376" y="5229200"/>
            <a:ext cx="1152128" cy="2880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2" name="椭圆 31"/>
          <p:cNvSpPr/>
          <p:nvPr/>
        </p:nvSpPr>
        <p:spPr bwMode="auto">
          <a:xfrm>
            <a:off x="6084735" y="4180086"/>
            <a:ext cx="1562148" cy="16019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9414" y="1362335"/>
            <a:ext cx="2590476" cy="1733333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33" name="下箭头 32"/>
          <p:cNvSpPr/>
          <p:nvPr/>
        </p:nvSpPr>
        <p:spPr>
          <a:xfrm rot="10800000">
            <a:off x="7147585" y="3327691"/>
            <a:ext cx="114134" cy="152756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0164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3"/>
          <p:cNvSpPr>
            <a:spLocks noChangeArrowheads="1"/>
          </p:cNvSpPr>
          <p:nvPr/>
        </p:nvSpPr>
        <p:spPr bwMode="auto">
          <a:xfrm>
            <a:off x="1665461" y="44624"/>
            <a:ext cx="5981422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Step9: </a:t>
            </a:r>
            <a:r>
              <a:rPr lang="fr-FR" altLang="zh-CN" sz="2800" b="1" dirty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Geocoding </a:t>
            </a: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Coherence</a:t>
            </a:r>
          </a:p>
        </p:txBody>
      </p:sp>
      <p:sp>
        <p:nvSpPr>
          <p:cNvPr id="2" name="矩形 1"/>
          <p:cNvSpPr/>
          <p:nvPr/>
        </p:nvSpPr>
        <p:spPr>
          <a:xfrm>
            <a:off x="645338" y="692696"/>
            <a:ext cx="4397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b="1" dirty="0" smtClean="0">
                <a:solidFill>
                  <a:srgbClr val="FF0000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 9.2 : Coherence Geocoding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7" y="1340768"/>
            <a:ext cx="9068078" cy="4508326"/>
          </a:xfrm>
          <a:prstGeom prst="rect">
            <a:avLst/>
          </a:prstGeom>
          <a:ln w="28575">
            <a:solidFill>
              <a:srgbClr val="33CCFF"/>
            </a:solidFill>
          </a:ln>
        </p:spPr>
      </p:pic>
      <p:sp>
        <p:nvSpPr>
          <p:cNvPr id="16" name="椭圆 15"/>
          <p:cNvSpPr/>
          <p:nvPr/>
        </p:nvSpPr>
        <p:spPr bwMode="auto">
          <a:xfrm>
            <a:off x="2839014" y="2852936"/>
            <a:ext cx="1152128" cy="21602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椭圆 16"/>
          <p:cNvSpPr/>
          <p:nvPr/>
        </p:nvSpPr>
        <p:spPr bwMode="auto">
          <a:xfrm>
            <a:off x="4832762" y="2852936"/>
            <a:ext cx="1152128" cy="21602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椭圆 17"/>
          <p:cNvSpPr/>
          <p:nvPr/>
        </p:nvSpPr>
        <p:spPr bwMode="auto">
          <a:xfrm>
            <a:off x="6846028" y="2852936"/>
            <a:ext cx="2118459" cy="21602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椭圆 18"/>
          <p:cNvSpPr/>
          <p:nvPr/>
        </p:nvSpPr>
        <p:spPr bwMode="auto">
          <a:xfrm>
            <a:off x="2699792" y="1484784"/>
            <a:ext cx="576064" cy="21602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219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3"/>
          <p:cNvSpPr>
            <a:spLocks noChangeArrowheads="1"/>
          </p:cNvSpPr>
          <p:nvPr/>
        </p:nvSpPr>
        <p:spPr bwMode="auto">
          <a:xfrm>
            <a:off x="1665461" y="44624"/>
            <a:ext cx="5981422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Step9: </a:t>
            </a:r>
            <a:r>
              <a:rPr lang="fr-FR" altLang="zh-CN" sz="2800" b="1" dirty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Geocoding </a:t>
            </a: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Coherence</a:t>
            </a:r>
          </a:p>
        </p:txBody>
      </p:sp>
      <p:sp>
        <p:nvSpPr>
          <p:cNvPr id="2" name="矩形 1"/>
          <p:cNvSpPr/>
          <p:nvPr/>
        </p:nvSpPr>
        <p:spPr>
          <a:xfrm>
            <a:off x="645338" y="692696"/>
            <a:ext cx="4397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b="1" dirty="0" smtClean="0">
                <a:solidFill>
                  <a:srgbClr val="FF0000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 9.2 : Coherence Geocoding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043720"/>
            <a:ext cx="4350814" cy="5265600"/>
          </a:xfrm>
          <a:prstGeom prst="rect">
            <a:avLst/>
          </a:prstGeom>
          <a:ln w="28575">
            <a:solidFill>
              <a:srgbClr val="33CCFF"/>
            </a:solidFill>
          </a:ln>
        </p:spPr>
      </p:pic>
      <p:sp>
        <p:nvSpPr>
          <p:cNvPr id="11" name="椭圆 10"/>
          <p:cNvSpPr/>
          <p:nvPr/>
        </p:nvSpPr>
        <p:spPr bwMode="auto">
          <a:xfrm>
            <a:off x="3779912" y="3140968"/>
            <a:ext cx="576065" cy="2880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椭圆 11"/>
          <p:cNvSpPr/>
          <p:nvPr/>
        </p:nvSpPr>
        <p:spPr bwMode="auto">
          <a:xfrm>
            <a:off x="827584" y="1484784"/>
            <a:ext cx="1008112" cy="36004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363" y="1062028"/>
            <a:ext cx="4346133" cy="525993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4" name="椭圆 13"/>
          <p:cNvSpPr/>
          <p:nvPr/>
        </p:nvSpPr>
        <p:spPr bwMode="auto">
          <a:xfrm>
            <a:off x="7956375" y="6021288"/>
            <a:ext cx="576065" cy="21602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椭圆 14"/>
          <p:cNvSpPr/>
          <p:nvPr/>
        </p:nvSpPr>
        <p:spPr bwMode="auto">
          <a:xfrm>
            <a:off x="6287364" y="5085184"/>
            <a:ext cx="576065" cy="21602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椭圆 19"/>
          <p:cNvSpPr/>
          <p:nvPr/>
        </p:nvSpPr>
        <p:spPr bwMode="auto">
          <a:xfrm>
            <a:off x="8130726" y="3032956"/>
            <a:ext cx="576065" cy="21602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椭圆 20"/>
          <p:cNvSpPr/>
          <p:nvPr/>
        </p:nvSpPr>
        <p:spPr bwMode="auto">
          <a:xfrm>
            <a:off x="6360234" y="1722816"/>
            <a:ext cx="1524133" cy="26602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8" name="直接箭头连接符 7"/>
          <p:cNvCxnSpPr>
            <a:stCxn id="12" idx="6"/>
          </p:cNvCxnSpPr>
          <p:nvPr/>
        </p:nvCxnSpPr>
        <p:spPr bwMode="auto">
          <a:xfrm flipV="1">
            <a:off x="1835696" y="1628800"/>
            <a:ext cx="2854667" cy="36004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</p:spPr>
      </p:cxnSp>
      <p:sp>
        <p:nvSpPr>
          <p:cNvPr id="23" name="文本框 22"/>
          <p:cNvSpPr txBox="1"/>
          <p:nvPr/>
        </p:nvSpPr>
        <p:spPr>
          <a:xfrm>
            <a:off x="3917903" y="343306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665461" y="172281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806334" y="144067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472396" y="266362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713388" y="470827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611168" y="587950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042696" y="2443107"/>
            <a:ext cx="344838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1400" b="1" i="1" dirty="0" smtClean="0">
                <a:solidFill>
                  <a:srgbClr val="FF0000"/>
                </a:solidFill>
              </a:rPr>
              <a:t>\Coherence\srtm_13_02\srtm_13_02.tif</a:t>
            </a:r>
            <a:endParaRPr lang="zh-CN" altLang="en-US" sz="1400" b="1" i="1" dirty="0">
              <a:solidFill>
                <a:srgbClr val="FF0000"/>
              </a:solidFill>
            </a:endParaRPr>
          </a:p>
        </p:txBody>
      </p:sp>
      <p:cxnSp>
        <p:nvCxnSpPr>
          <p:cNvPr id="30" name="直接箭头连接符 29"/>
          <p:cNvCxnSpPr/>
          <p:nvPr/>
        </p:nvCxnSpPr>
        <p:spPr bwMode="auto">
          <a:xfrm>
            <a:off x="7929873" y="2780928"/>
            <a:ext cx="379245" cy="227239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椭圆 31"/>
          <p:cNvSpPr/>
          <p:nvPr/>
        </p:nvSpPr>
        <p:spPr bwMode="auto">
          <a:xfrm>
            <a:off x="6287364" y="4023951"/>
            <a:ext cx="576065" cy="19713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863429" y="392101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15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3"/>
          <p:cNvSpPr>
            <a:spLocks noChangeArrowheads="1"/>
          </p:cNvSpPr>
          <p:nvPr/>
        </p:nvSpPr>
        <p:spPr bwMode="auto">
          <a:xfrm>
            <a:off x="1665461" y="44624"/>
            <a:ext cx="5981422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Step9: </a:t>
            </a:r>
            <a:r>
              <a:rPr lang="fr-FR" altLang="zh-CN" sz="2800" b="1" dirty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Geocoding </a:t>
            </a: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Coherence</a:t>
            </a:r>
          </a:p>
        </p:txBody>
      </p:sp>
      <p:sp>
        <p:nvSpPr>
          <p:cNvPr id="2" name="矩形 1"/>
          <p:cNvSpPr/>
          <p:nvPr/>
        </p:nvSpPr>
        <p:spPr>
          <a:xfrm>
            <a:off x="645338" y="692696"/>
            <a:ext cx="4397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b="1" dirty="0" smtClean="0">
                <a:solidFill>
                  <a:srgbClr val="FF0000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 9.2 : Coherence Geocoding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585" y="1062028"/>
            <a:ext cx="6513879" cy="5207242"/>
          </a:xfrm>
          <a:prstGeom prst="rect">
            <a:avLst/>
          </a:prstGeom>
          <a:ln w="28575">
            <a:solidFill>
              <a:srgbClr val="33CCFF"/>
            </a:solidFill>
          </a:ln>
        </p:spPr>
      </p:pic>
      <p:sp>
        <p:nvSpPr>
          <p:cNvPr id="5" name="矩形 4"/>
          <p:cNvSpPr/>
          <p:nvPr/>
        </p:nvSpPr>
        <p:spPr bwMode="auto">
          <a:xfrm>
            <a:off x="2234585" y="3429000"/>
            <a:ext cx="1948632" cy="79208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1899" y="3501878"/>
            <a:ext cx="13773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smtClean="0"/>
              <a:t>Geocode</a:t>
            </a:r>
          </a:p>
          <a:p>
            <a:pPr algn="ctr"/>
            <a:r>
              <a:rPr lang="en-US" altLang="zh-CN" b="1" dirty="0" smtClean="0"/>
              <a:t>Coherence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8274270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426" y="1062028"/>
            <a:ext cx="6562755" cy="5246313"/>
          </a:xfrm>
          <a:prstGeom prst="rect">
            <a:avLst/>
          </a:prstGeom>
        </p:spPr>
      </p:pic>
      <p:sp>
        <p:nvSpPr>
          <p:cNvPr id="1044" name="Rectangle 3"/>
          <p:cNvSpPr>
            <a:spLocks noChangeArrowheads="1"/>
          </p:cNvSpPr>
          <p:nvPr/>
        </p:nvSpPr>
        <p:spPr bwMode="auto">
          <a:xfrm>
            <a:off x="1665461" y="44624"/>
            <a:ext cx="5981422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Step9: </a:t>
            </a:r>
            <a:r>
              <a:rPr lang="fr-FR" altLang="zh-CN" sz="2800" b="1" dirty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Geocoding </a:t>
            </a: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Coherence</a:t>
            </a:r>
          </a:p>
        </p:txBody>
      </p:sp>
      <p:sp>
        <p:nvSpPr>
          <p:cNvPr id="2" name="矩形 1"/>
          <p:cNvSpPr/>
          <p:nvPr/>
        </p:nvSpPr>
        <p:spPr>
          <a:xfrm>
            <a:off x="645338" y="692696"/>
            <a:ext cx="4397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b="1" dirty="0" smtClean="0">
                <a:solidFill>
                  <a:srgbClr val="FF0000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 9.2 : Coherence Geocoding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2234585" y="3429000"/>
            <a:ext cx="1948632" cy="79208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2597" y="3501878"/>
            <a:ext cx="19159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smtClean="0"/>
              <a:t>Geocode local </a:t>
            </a:r>
          </a:p>
          <a:p>
            <a:pPr algn="ctr"/>
            <a:r>
              <a:rPr lang="en-US" altLang="zh-CN" b="1" dirty="0" smtClean="0"/>
              <a:t>incidence angle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551790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79512" y="2204864"/>
            <a:ext cx="5184576" cy="286450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457200" indent="-457200" algn="just">
              <a:buClrTx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b="1" dirty="0" smtClean="0">
                <a:solidFill>
                  <a:srgbClr val="FF0000"/>
                </a:solidFill>
                <a:ea typeface="宋体" charset="-122"/>
                <a:cs typeface="Times New Roman" pitchFamily="18" charset="0"/>
              </a:rPr>
              <a:t>This practical is based on the tutorial presented at </a:t>
            </a:r>
            <a:r>
              <a:rPr lang="en-GB" altLang="zh-CN" b="1" dirty="0" err="1" smtClean="0">
                <a:solidFill>
                  <a:srgbClr val="FF0000"/>
                </a:solidFill>
                <a:ea typeface="宋体" charset="-122"/>
                <a:cs typeface="Times New Roman" pitchFamily="18" charset="0"/>
              </a:rPr>
              <a:t>POLInSAR</a:t>
            </a:r>
            <a:r>
              <a:rPr lang="en-GB" altLang="zh-CN" b="1" dirty="0" smtClean="0">
                <a:solidFill>
                  <a:srgbClr val="FF0000"/>
                </a:solidFill>
                <a:ea typeface="宋体" charset="-122"/>
                <a:cs typeface="Times New Roman" pitchFamily="18" charset="0"/>
              </a:rPr>
              <a:t> 2013. (</a:t>
            </a:r>
            <a:r>
              <a:rPr lang="en-GB" altLang="zh-CN" b="1" dirty="0" err="1" smtClean="0">
                <a:solidFill>
                  <a:srgbClr val="FF0000"/>
                </a:solidFill>
                <a:ea typeface="宋体" charset="-122"/>
                <a:cs typeface="Times New Roman" pitchFamily="18" charset="0"/>
              </a:rPr>
              <a:t>Prof.</a:t>
            </a:r>
            <a:r>
              <a:rPr lang="en-GB" altLang="zh-CN" b="1" dirty="0" smtClean="0">
                <a:solidFill>
                  <a:srgbClr val="FF0000"/>
                </a:solidFill>
                <a:ea typeface="宋体" charset="-122"/>
                <a:cs typeface="Times New Roman" pitchFamily="18" charset="0"/>
              </a:rPr>
              <a:t> </a:t>
            </a:r>
            <a:r>
              <a:rPr lang="en-GB" altLang="zh-CN" b="1" dirty="0" err="1" smtClean="0">
                <a:solidFill>
                  <a:srgbClr val="FF0000"/>
                </a:solidFill>
                <a:ea typeface="宋体" charset="-122"/>
                <a:cs typeface="Times New Roman" pitchFamily="18" charset="0"/>
              </a:rPr>
              <a:t>Cloude</a:t>
            </a:r>
            <a:r>
              <a:rPr lang="en-GB" altLang="zh-CN" b="1" dirty="0" smtClean="0">
                <a:solidFill>
                  <a:srgbClr val="FF0000"/>
                </a:solidFill>
                <a:ea typeface="宋体" charset="-122"/>
                <a:cs typeface="Times New Roman" pitchFamily="18" charset="0"/>
              </a:rPr>
              <a:t>)</a:t>
            </a:r>
          </a:p>
          <a:p>
            <a:pPr marL="457200" indent="-457200" algn="just">
              <a:buClrTx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altLang="zh-CN" b="1" dirty="0" smtClean="0">
              <a:solidFill>
                <a:srgbClr val="FF0000"/>
              </a:solidFill>
              <a:ea typeface="宋体" charset="-122"/>
              <a:cs typeface="Times New Roman" pitchFamily="18" charset="0"/>
            </a:endParaRPr>
          </a:p>
          <a:p>
            <a:pPr marL="457200" indent="-457200" algn="just">
              <a:buClrTx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b="1" dirty="0" smtClean="0">
                <a:solidFill>
                  <a:srgbClr val="FF0000"/>
                </a:solidFill>
                <a:ea typeface="宋体" charset="-122"/>
                <a:cs typeface="Times New Roman" pitchFamily="18" charset="0"/>
              </a:rPr>
              <a:t>Tandem-X Radar Data provided courtesy of DLR, Germany.</a:t>
            </a:r>
          </a:p>
          <a:p>
            <a:pPr marL="457200" indent="-457200" algn="just">
              <a:buClrTx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altLang="zh-CN" b="1" dirty="0" smtClean="0">
              <a:solidFill>
                <a:srgbClr val="FF0000"/>
              </a:solidFill>
              <a:ea typeface="宋体" charset="-122"/>
              <a:cs typeface="Times New Roman" pitchFamily="18" charset="0"/>
            </a:endParaRPr>
          </a:p>
          <a:p>
            <a:pPr marL="457200" indent="-457200" algn="just">
              <a:buClrTx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b="1" dirty="0" err="1" smtClean="0">
                <a:solidFill>
                  <a:srgbClr val="FF0000"/>
                </a:solidFill>
                <a:ea typeface="宋体" charset="-122"/>
                <a:cs typeface="Times New Roman" pitchFamily="18" charset="0"/>
              </a:rPr>
              <a:t>Lidar</a:t>
            </a:r>
            <a:r>
              <a:rPr lang="en-GB" altLang="zh-CN" b="1" dirty="0" smtClean="0">
                <a:solidFill>
                  <a:srgbClr val="FF0000"/>
                </a:solidFill>
                <a:ea typeface="宋体" charset="-122"/>
                <a:cs typeface="Times New Roman" pitchFamily="18" charset="0"/>
              </a:rPr>
              <a:t> Forest height validation </a:t>
            </a:r>
            <a:r>
              <a:rPr lang="en-GB" altLang="zh-CN" b="1" dirty="0" err="1" smtClean="0">
                <a:solidFill>
                  <a:srgbClr val="FF0000"/>
                </a:solidFill>
                <a:ea typeface="宋体" charset="-122"/>
                <a:cs typeface="Times New Roman" pitchFamily="18" charset="0"/>
              </a:rPr>
              <a:t>Kmz</a:t>
            </a:r>
            <a:r>
              <a:rPr lang="en-GB" altLang="zh-CN" b="1" dirty="0" smtClean="0">
                <a:solidFill>
                  <a:srgbClr val="FF0000"/>
                </a:solidFill>
                <a:ea typeface="宋体" charset="-122"/>
                <a:cs typeface="Times New Roman" pitchFamily="18" charset="0"/>
              </a:rPr>
              <a:t> file provided courtesy of Canadian forestry Service, Victoria, BC</a:t>
            </a:r>
            <a:endParaRPr lang="en-GB" altLang="zh-CN" b="1" dirty="0">
              <a:solidFill>
                <a:srgbClr val="FF0000"/>
              </a:solidFill>
              <a:ea typeface="宋体" charset="-122"/>
              <a:cs typeface="Times New Roman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691680" y="1052736"/>
            <a:ext cx="5759450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3600" b="1" dirty="0" smtClean="0">
                <a:ea typeface="宋体" charset="-122"/>
                <a:cs typeface="Times New Roman" pitchFamily="18" charset="0"/>
              </a:rPr>
              <a:t>Acknowledgements</a:t>
            </a:r>
            <a:endParaRPr lang="en-GB" altLang="zh-CN" sz="3600" b="1" dirty="0">
              <a:ea typeface="宋体" charset="-122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2358224"/>
            <a:ext cx="3271681" cy="243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101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50"/>
          <p:cNvSpPr>
            <a:spLocks noChangeArrowheads="1"/>
          </p:cNvSpPr>
          <p:nvPr/>
        </p:nvSpPr>
        <p:spPr bwMode="auto">
          <a:xfrm>
            <a:off x="0" y="564008"/>
            <a:ext cx="9144000" cy="5789613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fr-FR" altLang="zh-CN" dirty="0">
              <a:ea typeface="宋体" charset="-122"/>
            </a:endParaRPr>
          </a:p>
        </p:txBody>
      </p:sp>
      <p:sp>
        <p:nvSpPr>
          <p:cNvPr id="1044" name="Rectangle 3"/>
          <p:cNvSpPr>
            <a:spLocks noChangeArrowheads="1"/>
          </p:cNvSpPr>
          <p:nvPr/>
        </p:nvSpPr>
        <p:spPr bwMode="auto">
          <a:xfrm>
            <a:off x="2853286" y="44624"/>
            <a:ext cx="3605773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Step10: Fixed K</a:t>
            </a:r>
            <a:r>
              <a:rPr lang="fr-FR" altLang="zh-CN" sz="2800" b="1" baseline="-25000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Z</a:t>
            </a:r>
          </a:p>
        </p:txBody>
      </p:sp>
      <p:sp>
        <p:nvSpPr>
          <p:cNvPr id="7" name="矩形 6"/>
          <p:cNvSpPr/>
          <p:nvPr/>
        </p:nvSpPr>
        <p:spPr bwMode="auto">
          <a:xfrm>
            <a:off x="345578" y="883521"/>
            <a:ext cx="4527441" cy="1514846"/>
          </a:xfrm>
          <a:prstGeom prst="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+mj-lt"/>
              <a:buAutoNum type="arabicPeriod" startAt="10"/>
            </a:pPr>
            <a:r>
              <a:rPr lang="en-US" altLang="zh-CN" dirty="0" smtClean="0">
                <a:solidFill>
                  <a:schemeClr val="tx1"/>
                </a:solidFill>
              </a:rPr>
              <a:t>Fixed </a:t>
            </a:r>
            <a:r>
              <a:rPr lang="en-US" altLang="zh-CN" b="1" i="1" dirty="0" err="1" smtClean="0">
                <a:solidFill>
                  <a:schemeClr val="tx1"/>
                </a:solidFill>
              </a:rPr>
              <a:t>K</a:t>
            </a:r>
            <a:r>
              <a:rPr lang="en-US" altLang="zh-CN" b="1" i="1" baseline="-25000" dirty="0" err="1" smtClean="0">
                <a:solidFill>
                  <a:schemeClr val="tx1"/>
                </a:solidFill>
              </a:rPr>
              <a:t>z</a:t>
            </a:r>
            <a:endParaRPr lang="en-US" altLang="zh-CN" b="1" i="1" baseline="-25000" dirty="0" smtClean="0">
              <a:solidFill>
                <a:schemeClr val="tx1"/>
              </a:solidFill>
            </a:endParaRPr>
          </a:p>
          <a:p>
            <a:pPr marL="504000" lvl="1" indent="-1800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Ambiguity height (</a:t>
            </a:r>
            <a:r>
              <a:rPr lang="en-US" altLang="zh-CN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zh-CN" dirty="0" smtClean="0">
                <a:solidFill>
                  <a:schemeClr val="tx1"/>
                </a:solidFill>
              </a:rPr>
              <a:t>)</a:t>
            </a:r>
          </a:p>
          <a:p>
            <a:pPr marL="324000" lvl="1" indent="0">
              <a:lnSpc>
                <a:spcPct val="125000"/>
              </a:lnSpc>
            </a:pPr>
            <a:endParaRPr lang="en-US" altLang="zh-CN" dirty="0" smtClean="0">
              <a:solidFill>
                <a:srgbClr val="FF0000"/>
              </a:solidFill>
            </a:endParaRPr>
          </a:p>
          <a:p>
            <a:pPr marL="218250" lvl="1" indent="0"/>
            <a:endParaRPr lang="en-US" altLang="zh-CN" dirty="0" smtClean="0">
              <a:solidFill>
                <a:srgbClr val="FF0000"/>
              </a:solidFill>
            </a:endParaRPr>
          </a:p>
          <a:p>
            <a:pPr marL="218250" lvl="1" indent="0"/>
            <a:endParaRPr lang="en-US" altLang="zh-CN" dirty="0" smtClean="0">
              <a:solidFill>
                <a:srgbClr val="FF0000"/>
              </a:solidFill>
            </a:endParaRP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750245"/>
              </p:ext>
            </p:extLst>
          </p:nvPr>
        </p:nvGraphicFramePr>
        <p:xfrm>
          <a:off x="930898" y="1531592"/>
          <a:ext cx="3119437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Equation" r:id="rId4" imgW="1574640" imgH="431640" progId="Equation.DSMT4">
                  <p:embed/>
                </p:oleObj>
              </mc:Choice>
              <mc:Fallback>
                <p:oleObj name="Equation" r:id="rId4" imgW="157464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0898" y="1531592"/>
                        <a:ext cx="3119437" cy="866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云形标注 13"/>
          <p:cNvSpPr/>
          <p:nvPr/>
        </p:nvSpPr>
        <p:spPr bwMode="auto">
          <a:xfrm>
            <a:off x="5580112" y="1400176"/>
            <a:ext cx="3240360" cy="2473472"/>
          </a:xfrm>
          <a:prstGeom prst="cloudCallout">
            <a:avLst/>
          </a:prstGeom>
          <a:solidFill>
            <a:srgbClr val="DDF3E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345578" y="2636912"/>
            <a:ext cx="4527441" cy="1521701"/>
          </a:xfrm>
          <a:prstGeom prst="roundRect">
            <a:avLst>
              <a:gd name="adj" fmla="val 7569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fr-FR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446544" y="2708920"/>
            <a:ext cx="434148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fr-FR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h</a:t>
            </a:r>
            <a:r>
              <a:rPr lang="fr-FR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oa</a:t>
            </a:r>
            <a:r>
              <a:rPr lang="fr-FR" sz="1600" b="1" dirty="0" smtClean="0"/>
              <a:t> can be find in the header file of Tandem-X data: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fr-FR" sz="1600" b="1" dirty="0" smtClean="0">
                <a:solidFill>
                  <a:srgbClr val="FF0000"/>
                </a:solidFill>
              </a:rPr>
              <a:t>TDM1_SAR</a:t>
            </a:r>
            <a:r>
              <a:rPr lang="fr-FR" sz="1600" b="1" dirty="0">
                <a:solidFill>
                  <a:srgbClr val="FF0000"/>
                </a:solidFill>
              </a:rPr>
              <a:t>__</a:t>
            </a:r>
            <a:r>
              <a:rPr lang="fr-FR" sz="1600" b="1" dirty="0" smtClean="0">
                <a:solidFill>
                  <a:srgbClr val="FF0000"/>
                </a:solidFill>
              </a:rPr>
              <a:t>COS_BIST_SM_D_SRA_20111201T012142_20111201T012149.xml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868" y="4437112"/>
            <a:ext cx="6709233" cy="1666838"/>
          </a:xfrm>
          <a:prstGeom prst="rect">
            <a:avLst/>
          </a:prstGeom>
          <a:ln>
            <a:solidFill>
              <a:srgbClr val="33CCFF"/>
            </a:solidFill>
          </a:ln>
        </p:spPr>
      </p:pic>
      <p:sp>
        <p:nvSpPr>
          <p:cNvPr id="4" name="矩形 3"/>
          <p:cNvSpPr/>
          <p:nvPr/>
        </p:nvSpPr>
        <p:spPr>
          <a:xfrm>
            <a:off x="6240734" y="2381666"/>
            <a:ext cx="1919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Fixed </a:t>
            </a:r>
            <a:r>
              <a:rPr lang="en-US" altLang="zh-CN" b="1" i="1" dirty="0" err="1" smtClean="0">
                <a:solidFill>
                  <a:schemeClr val="tx1"/>
                </a:solidFill>
              </a:rPr>
              <a:t>K</a:t>
            </a:r>
            <a:r>
              <a:rPr lang="en-US" altLang="zh-CN" b="1" i="1" baseline="-25000" dirty="0" err="1" smtClean="0">
                <a:solidFill>
                  <a:schemeClr val="tx1"/>
                </a:solidFill>
              </a:rPr>
              <a:t>z</a:t>
            </a:r>
            <a:r>
              <a:rPr lang="en-US" altLang="zh-CN" b="1" i="1" baseline="-25000" dirty="0" smtClean="0">
                <a:solidFill>
                  <a:schemeClr val="tx1"/>
                </a:solidFill>
              </a:rPr>
              <a:t>  </a:t>
            </a:r>
            <a:r>
              <a:rPr lang="en-US" altLang="zh-CN" b="1" i="1" dirty="0" smtClean="0">
                <a:solidFill>
                  <a:schemeClr val="tx1"/>
                </a:solidFill>
              </a:rPr>
              <a:t>= 0.176</a:t>
            </a:r>
            <a:endParaRPr lang="en-US" altLang="zh-CN" b="1" i="1" dirty="0">
              <a:solidFill>
                <a:schemeClr val="tx1"/>
              </a:solidFill>
            </a:endParaRPr>
          </a:p>
        </p:txBody>
      </p:sp>
      <p:sp>
        <p:nvSpPr>
          <p:cNvPr id="15" name="下箭头 14"/>
          <p:cNvSpPr/>
          <p:nvPr/>
        </p:nvSpPr>
        <p:spPr>
          <a:xfrm>
            <a:off x="2482553" y="4220485"/>
            <a:ext cx="110654" cy="14401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845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50"/>
          <p:cNvSpPr>
            <a:spLocks noChangeArrowheads="1"/>
          </p:cNvSpPr>
          <p:nvPr/>
        </p:nvSpPr>
        <p:spPr bwMode="auto">
          <a:xfrm>
            <a:off x="0" y="564008"/>
            <a:ext cx="9144000" cy="5789613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fr-FR" altLang="zh-CN" dirty="0">
              <a:ea typeface="宋体" charset="-122"/>
            </a:endParaRPr>
          </a:p>
        </p:txBody>
      </p:sp>
      <p:sp>
        <p:nvSpPr>
          <p:cNvPr id="1044" name="Rectangle 3"/>
          <p:cNvSpPr>
            <a:spLocks noChangeArrowheads="1"/>
          </p:cNvSpPr>
          <p:nvPr/>
        </p:nvSpPr>
        <p:spPr bwMode="auto">
          <a:xfrm>
            <a:off x="2913399" y="23279"/>
            <a:ext cx="3485547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Step11: Local K</a:t>
            </a:r>
            <a:r>
              <a:rPr lang="fr-FR" altLang="zh-CN" sz="2800" b="1" baseline="-25000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Z</a:t>
            </a:r>
          </a:p>
        </p:txBody>
      </p:sp>
      <p:sp>
        <p:nvSpPr>
          <p:cNvPr id="4" name="矩形 3"/>
          <p:cNvSpPr/>
          <p:nvPr/>
        </p:nvSpPr>
        <p:spPr bwMode="auto">
          <a:xfrm>
            <a:off x="107504" y="764704"/>
            <a:ext cx="4527441" cy="2006937"/>
          </a:xfrm>
          <a:prstGeom prst="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+mj-lt"/>
              <a:buAutoNum type="arabicPeriod" startAt="11"/>
            </a:pPr>
            <a:r>
              <a:rPr lang="en-US" altLang="zh-CN" dirty="0" smtClean="0">
                <a:solidFill>
                  <a:schemeClr val="tx1"/>
                </a:solidFill>
              </a:rPr>
              <a:t>Local </a:t>
            </a:r>
            <a:r>
              <a:rPr lang="en-US" altLang="zh-CN" b="1" i="1" dirty="0" err="1">
                <a:solidFill>
                  <a:schemeClr val="tx1"/>
                </a:solidFill>
              </a:rPr>
              <a:t>K</a:t>
            </a:r>
            <a:r>
              <a:rPr lang="en-US" altLang="zh-CN" b="1" i="1" baseline="-25000" dirty="0" err="1">
                <a:solidFill>
                  <a:schemeClr val="tx1"/>
                </a:solidFill>
              </a:rPr>
              <a:t>z</a:t>
            </a:r>
            <a:endParaRPr lang="en-US" altLang="zh-CN" b="1" i="1" baseline="-25000" dirty="0">
              <a:solidFill>
                <a:schemeClr val="tx1"/>
              </a:solidFill>
            </a:endParaRPr>
          </a:p>
          <a:p>
            <a:pPr marL="504000" lvl="1" indent="-1800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Local incidence angle file (</a:t>
            </a:r>
            <a:r>
              <a:rPr lang="en-US" altLang="zh-CN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b="1" i="1" baseline="-2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</a:t>
            </a:r>
            <a:r>
              <a:rPr lang="en-US" altLang="zh-CN" dirty="0" smtClean="0">
                <a:solidFill>
                  <a:schemeClr val="tx1"/>
                </a:solidFill>
              </a:rPr>
              <a:t>)</a:t>
            </a:r>
          </a:p>
          <a:p>
            <a:pPr marL="504000" lvl="1" indent="-1800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</a:rPr>
              <a:t>Angle of incidence center (</a:t>
            </a:r>
            <a:r>
              <a:rPr lang="en-US" altLang="zh-CN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dirty="0" smtClean="0">
                <a:solidFill>
                  <a:schemeClr val="tx1"/>
                </a:solidFill>
              </a:rPr>
              <a:t>)</a:t>
            </a:r>
          </a:p>
          <a:p>
            <a:pPr marL="218250" lvl="1" indent="0"/>
            <a:endParaRPr lang="en-US" altLang="zh-CN" dirty="0">
              <a:solidFill>
                <a:srgbClr val="FF0000"/>
              </a:solidFill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2609998"/>
              </p:ext>
            </p:extLst>
          </p:nvPr>
        </p:nvGraphicFramePr>
        <p:xfrm>
          <a:off x="530489" y="1754243"/>
          <a:ext cx="38481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Equation" r:id="rId4" imgW="1942920" imgH="457200" progId="Equation.DSMT4">
                  <p:embed/>
                </p:oleObj>
              </mc:Choice>
              <mc:Fallback>
                <p:oleObj name="Equation" r:id="rId4" imgW="194292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489" y="1754243"/>
                        <a:ext cx="3848100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4708656" y="764703"/>
            <a:ext cx="4273087" cy="2006937"/>
          </a:xfrm>
          <a:prstGeom prst="roundRect">
            <a:avLst>
              <a:gd name="adj" fmla="val 7569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fr-FR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4814107" y="930037"/>
            <a:ext cx="4224442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l-GR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="1" i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smtClean="0"/>
              <a:t>can be find in the header file of Sub-region  data: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zh-CN" b="1" dirty="0" smtClean="0">
                <a:solidFill>
                  <a:srgbClr val="FF0000"/>
                </a:solidFill>
              </a:rPr>
              <a:t>..\</a:t>
            </a:r>
            <a:r>
              <a:rPr lang="en-US" altLang="zh-CN" b="1" dirty="0">
                <a:solidFill>
                  <a:srgbClr val="FF0000"/>
                </a:solidFill>
              </a:rPr>
              <a:t>Coherence\</a:t>
            </a:r>
            <a:r>
              <a:rPr lang="en-US" altLang="zh-CN" b="1" dirty="0" err="1">
                <a:solidFill>
                  <a:srgbClr val="FF0000"/>
                </a:solidFill>
              </a:rPr>
              <a:t>Sub_Geo</a:t>
            </a:r>
            <a:r>
              <a:rPr lang="en-US" altLang="zh-CN" b="1" dirty="0">
                <a:solidFill>
                  <a:srgbClr val="FF0000"/>
                </a:solidFill>
              </a:rPr>
              <a:t>\metadata</a:t>
            </a:r>
            <a:r>
              <a:rPr lang="fr-FR" b="1" dirty="0" smtClean="0">
                <a:solidFill>
                  <a:srgbClr val="FF0000"/>
                </a:solidFill>
              </a:rPr>
              <a:t>.xml</a:t>
            </a:r>
          </a:p>
        </p:txBody>
      </p:sp>
      <p:sp>
        <p:nvSpPr>
          <p:cNvPr id="14" name="下箭头 13"/>
          <p:cNvSpPr/>
          <p:nvPr/>
        </p:nvSpPr>
        <p:spPr>
          <a:xfrm>
            <a:off x="6876256" y="2852936"/>
            <a:ext cx="169011" cy="14700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197" y="3083561"/>
            <a:ext cx="8714291" cy="2361663"/>
          </a:xfrm>
          <a:prstGeom prst="rect">
            <a:avLst/>
          </a:prstGeom>
          <a:ln w="19050">
            <a:solidFill>
              <a:srgbClr val="33CCFF"/>
            </a:solidFill>
          </a:ln>
        </p:spPr>
      </p:pic>
      <p:sp>
        <p:nvSpPr>
          <p:cNvPr id="15" name="矩形 14"/>
          <p:cNvSpPr/>
          <p:nvPr/>
        </p:nvSpPr>
        <p:spPr>
          <a:xfrm>
            <a:off x="250197" y="5733256"/>
            <a:ext cx="8731546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l-GR" altLang="zh-CN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b="1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(22.2138 + 24.3927)/2 = </a:t>
            </a:r>
            <a:r>
              <a:rPr lang="fr-FR" altLang="zh-CN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23.3033                        2</a:t>
            </a:r>
            <a:r>
              <a:rPr lang="el-GR" altLang="zh-CN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sin(</a:t>
            </a:r>
            <a:r>
              <a:rPr lang="el-GR" altLang="zh-CN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b="1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/hoa = 0.0697</a:t>
            </a:r>
            <a:endParaRPr lang="en-US" altLang="zh-C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下箭头 17"/>
          <p:cNvSpPr/>
          <p:nvPr/>
        </p:nvSpPr>
        <p:spPr>
          <a:xfrm>
            <a:off x="6876255" y="5520613"/>
            <a:ext cx="169011" cy="14700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4029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001" y="3416822"/>
            <a:ext cx="2646887" cy="327161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3861048"/>
            <a:ext cx="4994476" cy="2753139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1044" name="Rectangle 3"/>
          <p:cNvSpPr>
            <a:spLocks noChangeArrowheads="1"/>
          </p:cNvSpPr>
          <p:nvPr/>
        </p:nvSpPr>
        <p:spPr bwMode="auto">
          <a:xfrm>
            <a:off x="2913399" y="23279"/>
            <a:ext cx="3485547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Step11: Local K</a:t>
            </a:r>
            <a:r>
              <a:rPr lang="fr-FR" altLang="zh-CN" sz="2800" b="1" baseline="-25000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Z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692696"/>
            <a:ext cx="3754760" cy="2531435"/>
          </a:xfrm>
          <a:prstGeom prst="rect">
            <a:avLst/>
          </a:prstGeom>
          <a:ln w="28575">
            <a:solidFill>
              <a:srgbClr val="33CCFF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9336" y="692696"/>
            <a:ext cx="2370972" cy="302433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6" name="椭圆 15"/>
          <p:cNvSpPr/>
          <p:nvPr/>
        </p:nvSpPr>
        <p:spPr bwMode="auto">
          <a:xfrm>
            <a:off x="1835696" y="1052736"/>
            <a:ext cx="1407460" cy="216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椭圆 16"/>
          <p:cNvSpPr/>
          <p:nvPr/>
        </p:nvSpPr>
        <p:spPr bwMode="auto">
          <a:xfrm>
            <a:off x="4503694" y="1132121"/>
            <a:ext cx="2195694" cy="26081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椭圆 18"/>
          <p:cNvSpPr/>
          <p:nvPr/>
        </p:nvSpPr>
        <p:spPr bwMode="auto">
          <a:xfrm>
            <a:off x="5228080" y="2897964"/>
            <a:ext cx="1407460" cy="16212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椭圆 19"/>
          <p:cNvSpPr/>
          <p:nvPr/>
        </p:nvSpPr>
        <p:spPr bwMode="auto">
          <a:xfrm>
            <a:off x="1787217" y="858262"/>
            <a:ext cx="349625" cy="2382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635540" y="4309653"/>
            <a:ext cx="2046711" cy="271475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 bwMode="auto">
          <a:xfrm>
            <a:off x="7219577" y="6237312"/>
            <a:ext cx="454257" cy="280001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3" name="椭圆 22"/>
          <p:cNvSpPr/>
          <p:nvPr/>
        </p:nvSpPr>
        <p:spPr bwMode="auto">
          <a:xfrm>
            <a:off x="1976459" y="6376903"/>
            <a:ext cx="349625" cy="2382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4" name="右箭头 23"/>
          <p:cNvSpPr/>
          <p:nvPr/>
        </p:nvSpPr>
        <p:spPr>
          <a:xfrm rot="10800000">
            <a:off x="3635897" y="5359029"/>
            <a:ext cx="263260" cy="174390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箭头连接符 24"/>
          <p:cNvCxnSpPr>
            <a:stCxn id="16" idx="6"/>
          </p:cNvCxnSpPr>
          <p:nvPr/>
        </p:nvCxnSpPr>
        <p:spPr>
          <a:xfrm>
            <a:off x="3243156" y="1160736"/>
            <a:ext cx="792000" cy="112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1617757" y="58616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765592" y="125122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113190" y="80343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673834" y="458112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919495" y="611149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658329" y="624868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085275" y="300716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649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3"/>
          <p:cNvSpPr>
            <a:spLocks noChangeArrowheads="1"/>
          </p:cNvSpPr>
          <p:nvPr/>
        </p:nvSpPr>
        <p:spPr bwMode="auto">
          <a:xfrm>
            <a:off x="2913399" y="23279"/>
            <a:ext cx="3485547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Step11: Local K</a:t>
            </a:r>
            <a:r>
              <a:rPr lang="fr-FR" altLang="zh-CN" sz="2800" b="1" baseline="-25000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Z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764704"/>
            <a:ext cx="6757775" cy="5402214"/>
          </a:xfrm>
          <a:prstGeom prst="rect">
            <a:avLst/>
          </a:prstGeom>
          <a:ln w="28575">
            <a:solidFill>
              <a:srgbClr val="33CCFF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2204864"/>
            <a:ext cx="3255404" cy="309464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980792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3"/>
          <p:cNvSpPr>
            <a:spLocks noChangeArrowheads="1"/>
          </p:cNvSpPr>
          <p:nvPr/>
        </p:nvSpPr>
        <p:spPr bwMode="auto">
          <a:xfrm>
            <a:off x="2057398" y="44624"/>
            <a:ext cx="5197554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Step12: Height inversion</a:t>
            </a:r>
            <a:endParaRPr lang="fr-FR" altLang="zh-CN" sz="2800" b="1" baseline="-25000" dirty="0" smtClean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368101" y="893126"/>
            <a:ext cx="8598631" cy="591658"/>
          </a:xfrm>
          <a:prstGeom prst="rect">
            <a:avLst/>
          </a:prstGeom>
          <a:solidFill>
            <a:srgbClr val="33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altLang="zh-CN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2579083"/>
              </p:ext>
            </p:extLst>
          </p:nvPr>
        </p:nvGraphicFramePr>
        <p:xfrm>
          <a:off x="2727325" y="889000"/>
          <a:ext cx="3881438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Equation" r:id="rId4" imgW="1955520" imgH="330120" progId="Equation.DSMT4">
                  <p:embed/>
                </p:oleObj>
              </mc:Choice>
              <mc:Fallback>
                <p:oleObj name="Equation" r:id="rId4" imgW="195552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7325" y="889000"/>
                        <a:ext cx="3881438" cy="595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/>
          <p:cNvSpPr/>
          <p:nvPr/>
        </p:nvSpPr>
        <p:spPr>
          <a:xfrm>
            <a:off x="335646" y="1673193"/>
            <a:ext cx="2654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Based on Fixed K</a:t>
            </a:r>
            <a:r>
              <a:rPr lang="fr-FR" altLang="zh-CN" b="1" baseline="-25000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Z </a:t>
            </a:r>
            <a:r>
              <a:rPr lang="fr-FR" altLang="zh-CN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:</a:t>
            </a:r>
            <a:endParaRPr lang="fr-FR" altLang="zh-CN" b="1" dirty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100" y="2230934"/>
            <a:ext cx="8598632" cy="345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150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3"/>
          <p:cNvSpPr>
            <a:spLocks noChangeArrowheads="1"/>
          </p:cNvSpPr>
          <p:nvPr/>
        </p:nvSpPr>
        <p:spPr bwMode="auto">
          <a:xfrm>
            <a:off x="2057398" y="44624"/>
            <a:ext cx="5197554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Step12: Height inversion</a:t>
            </a:r>
            <a:endParaRPr lang="fr-FR" altLang="zh-CN" sz="2800" b="1" baseline="-25000" dirty="0" smtClean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</p:txBody>
      </p:sp>
      <p:graphicFrame>
        <p:nvGraphicFramePr>
          <p:cNvPr id="5" name="Object 10"/>
          <p:cNvGraphicFramePr>
            <a:graphicFrameLocks noChangeAspect="1"/>
          </p:cNvGraphicFramePr>
          <p:nvPr>
            <p:extLst/>
          </p:nvPr>
        </p:nvGraphicFramePr>
        <p:xfrm>
          <a:off x="2827503" y="889471"/>
          <a:ext cx="3679825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Equation" r:id="rId4" imgW="1854000" imgH="330120" progId="Equation.DSMT4">
                  <p:embed/>
                </p:oleObj>
              </mc:Choice>
              <mc:Fallback>
                <p:oleObj name="Equation" r:id="rId4" imgW="185400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7503" y="889471"/>
                        <a:ext cx="3679825" cy="595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/>
          <p:cNvSpPr/>
          <p:nvPr/>
        </p:nvSpPr>
        <p:spPr>
          <a:xfrm>
            <a:off x="323528" y="704805"/>
            <a:ext cx="2654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Based on Fixed K</a:t>
            </a:r>
            <a:r>
              <a:rPr lang="fr-FR" altLang="zh-CN" b="1" baseline="-25000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Z </a:t>
            </a:r>
            <a:r>
              <a:rPr lang="fr-FR" altLang="zh-CN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:</a:t>
            </a:r>
            <a:endParaRPr lang="fr-FR" altLang="zh-CN" b="1" dirty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1362414"/>
            <a:ext cx="6004903" cy="480036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004" y="3284984"/>
            <a:ext cx="3635896" cy="266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630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3"/>
          <p:cNvSpPr>
            <a:spLocks noChangeArrowheads="1"/>
          </p:cNvSpPr>
          <p:nvPr/>
        </p:nvSpPr>
        <p:spPr bwMode="auto">
          <a:xfrm>
            <a:off x="2057398" y="44624"/>
            <a:ext cx="5197554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Step12: Height inversion</a:t>
            </a:r>
            <a:endParaRPr lang="fr-FR" altLang="zh-CN" sz="2800" b="1" baseline="-25000" dirty="0" smtClean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368101" y="893126"/>
            <a:ext cx="8598631" cy="591658"/>
          </a:xfrm>
          <a:prstGeom prst="rect">
            <a:avLst/>
          </a:prstGeom>
          <a:solidFill>
            <a:srgbClr val="33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altLang="zh-CN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52694"/>
              </p:ext>
            </p:extLst>
          </p:nvPr>
        </p:nvGraphicFramePr>
        <p:xfrm>
          <a:off x="2727325" y="889000"/>
          <a:ext cx="3881438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Equation" r:id="rId4" imgW="1955520" imgH="330120" progId="Equation.DSMT4">
                  <p:embed/>
                </p:oleObj>
              </mc:Choice>
              <mc:Fallback>
                <p:oleObj name="Equation" r:id="rId4" imgW="195552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7325" y="889000"/>
                        <a:ext cx="3881438" cy="595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/>
          <p:cNvSpPr/>
          <p:nvPr/>
        </p:nvSpPr>
        <p:spPr>
          <a:xfrm>
            <a:off x="368101" y="1686039"/>
            <a:ext cx="2630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Based on Local K</a:t>
            </a:r>
            <a:r>
              <a:rPr lang="fr-FR" altLang="zh-CN" b="1" baseline="-25000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Z </a:t>
            </a:r>
            <a:r>
              <a:rPr lang="fr-FR" altLang="zh-CN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:</a:t>
            </a:r>
            <a:endParaRPr lang="fr-FR" altLang="zh-CN" b="1" dirty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101" y="2256627"/>
            <a:ext cx="8598631" cy="351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89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3"/>
          <p:cNvSpPr>
            <a:spLocks noChangeArrowheads="1"/>
          </p:cNvSpPr>
          <p:nvPr/>
        </p:nvSpPr>
        <p:spPr bwMode="auto">
          <a:xfrm>
            <a:off x="2057398" y="44624"/>
            <a:ext cx="5197554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Step12: Height inversion</a:t>
            </a:r>
            <a:endParaRPr lang="fr-FR" altLang="zh-CN" sz="2800" b="1" baseline="-25000" dirty="0" smtClean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</p:txBody>
      </p:sp>
      <p:graphicFrame>
        <p:nvGraphicFramePr>
          <p:cNvPr id="5" name="Object 10"/>
          <p:cNvGraphicFramePr>
            <a:graphicFrameLocks noChangeAspect="1"/>
          </p:cNvGraphicFramePr>
          <p:nvPr>
            <p:extLst/>
          </p:nvPr>
        </p:nvGraphicFramePr>
        <p:xfrm>
          <a:off x="2827503" y="889471"/>
          <a:ext cx="3679825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Equation" r:id="rId4" imgW="1854000" imgH="330120" progId="Equation.DSMT4">
                  <p:embed/>
                </p:oleObj>
              </mc:Choice>
              <mc:Fallback>
                <p:oleObj name="Equation" r:id="rId4" imgW="185400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7503" y="889471"/>
                        <a:ext cx="3679825" cy="595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/>
          <p:cNvSpPr/>
          <p:nvPr/>
        </p:nvSpPr>
        <p:spPr>
          <a:xfrm>
            <a:off x="335552" y="704805"/>
            <a:ext cx="2630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Based on Local K</a:t>
            </a:r>
            <a:r>
              <a:rPr lang="fr-FR" altLang="zh-CN" b="1" baseline="-25000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Z </a:t>
            </a:r>
            <a:r>
              <a:rPr lang="fr-FR" altLang="zh-CN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:</a:t>
            </a:r>
            <a:endParaRPr lang="fr-FR" altLang="zh-CN" b="1" dirty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1393582"/>
            <a:ext cx="5788921" cy="46277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096" y="2575012"/>
            <a:ext cx="3600706" cy="264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062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0"/>
          <p:cNvGraphicFramePr>
            <a:graphicFrameLocks noChangeAspect="1"/>
          </p:cNvGraphicFramePr>
          <p:nvPr>
            <p:extLst/>
          </p:nvPr>
        </p:nvGraphicFramePr>
        <p:xfrm>
          <a:off x="2827503" y="889471"/>
          <a:ext cx="3679825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Equation" r:id="rId4" imgW="1854000" imgH="330120" progId="Equation.DSMT4">
                  <p:embed/>
                </p:oleObj>
              </mc:Choice>
              <mc:Fallback>
                <p:oleObj name="Equation" r:id="rId4" imgW="185400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7503" y="889471"/>
                        <a:ext cx="3679825" cy="595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057398" y="44624"/>
            <a:ext cx="5197554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Step12: Height inversion</a:t>
            </a:r>
            <a:endParaRPr lang="fr-FR" altLang="zh-CN" sz="2800" b="1" baseline="-25000" dirty="0" smtClean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2" y="706976"/>
            <a:ext cx="6408712" cy="510535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074099" y="5805264"/>
            <a:ext cx="58192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/>
              <a:t>Convert the </a:t>
            </a:r>
            <a:r>
              <a:rPr lang="en-US" altLang="zh-CN" sz="2000" b="1" dirty="0" smtClean="0"/>
              <a:t>height inversion result to </a:t>
            </a:r>
            <a:r>
              <a:rPr lang="en-US" altLang="zh-CN" sz="2000" b="1" dirty="0" err="1"/>
              <a:t>kmz</a:t>
            </a:r>
            <a:r>
              <a:rPr lang="en-US" altLang="zh-CN" sz="2000" b="1" dirty="0"/>
              <a:t> </a:t>
            </a:r>
            <a:r>
              <a:rPr lang="en-US" altLang="zh-CN" sz="2000" b="1" dirty="0" smtClean="0"/>
              <a:t>file.</a:t>
            </a:r>
            <a:endParaRPr lang="zh-CN" altLang="en-US" sz="2000" b="1" dirty="0"/>
          </a:p>
        </p:txBody>
      </p:sp>
      <p:sp>
        <p:nvSpPr>
          <p:cNvPr id="12" name="椭圆 11"/>
          <p:cNvSpPr/>
          <p:nvPr/>
        </p:nvSpPr>
        <p:spPr bwMode="auto">
          <a:xfrm>
            <a:off x="5580112" y="3861048"/>
            <a:ext cx="1800200" cy="21602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5284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057398" y="44624"/>
            <a:ext cx="5197554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Step12: Height inversion</a:t>
            </a:r>
            <a:endParaRPr lang="fr-FR" altLang="zh-CN" sz="2800" b="1" baseline="-25000" dirty="0" smtClean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2060848"/>
            <a:ext cx="2606995" cy="263042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692" y="2130346"/>
            <a:ext cx="2653919" cy="255849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789" y="2132856"/>
            <a:ext cx="2638975" cy="254767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683568" y="1631310"/>
            <a:ext cx="1901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b="1" dirty="0" smtClean="0">
                <a:solidFill>
                  <a:srgbClr val="FF0000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LiDAR </a:t>
            </a:r>
            <a:r>
              <a:rPr lang="en-US" altLang="zh-CN" b="1" dirty="0" smtClean="0">
                <a:solidFill>
                  <a:srgbClr val="FF0000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Height</a:t>
            </a:r>
            <a:endParaRPr lang="fr-FR" altLang="zh-CN" b="1" dirty="0">
              <a:solidFill>
                <a:srgbClr val="FF0000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076074" y="1628800"/>
            <a:ext cx="2541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b="1" dirty="0" smtClean="0">
                <a:solidFill>
                  <a:srgbClr val="FF0000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Based on Fixed </a:t>
            </a:r>
            <a:r>
              <a:rPr lang="en-US" altLang="zh-CN" b="1" dirty="0" err="1" smtClean="0">
                <a:solidFill>
                  <a:srgbClr val="FF0000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Kz</a:t>
            </a:r>
            <a:endParaRPr lang="fr-FR" altLang="zh-CN" b="1" dirty="0">
              <a:solidFill>
                <a:srgbClr val="FF0000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119502" y="1628800"/>
            <a:ext cx="2517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b="1" dirty="0" smtClean="0">
                <a:solidFill>
                  <a:srgbClr val="FF0000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Based on Local </a:t>
            </a:r>
            <a:r>
              <a:rPr lang="en-US" altLang="zh-CN" b="1" dirty="0" err="1" smtClean="0">
                <a:solidFill>
                  <a:srgbClr val="FF0000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Kz</a:t>
            </a:r>
            <a:endParaRPr lang="fr-FR" altLang="zh-CN" b="1" dirty="0">
              <a:solidFill>
                <a:srgbClr val="FF0000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3984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668484" y="117455"/>
            <a:ext cx="5975350" cy="525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VOLUME COHERENCE MODEL</a:t>
            </a: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0" y="620688"/>
            <a:ext cx="9144000" cy="5789613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fr-FR" altLang="zh-CN">
              <a:ea typeface="宋体" charset="-122"/>
            </a:endParaRPr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764704"/>
            <a:ext cx="7924800" cy="2141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" name="AutoShape 2"/>
          <p:cNvSpPr>
            <a:spLocks noChangeArrowheads="1"/>
          </p:cNvSpPr>
          <p:nvPr/>
        </p:nvSpPr>
        <p:spPr bwMode="auto">
          <a:xfrm>
            <a:off x="3430588" y="1458442"/>
            <a:ext cx="704850" cy="1176337"/>
          </a:xfrm>
          <a:prstGeom prst="rightArrow">
            <a:avLst>
              <a:gd name="adj1" fmla="val 46824"/>
              <a:gd name="adj2" fmla="val 53829"/>
            </a:avLst>
          </a:prstGeom>
          <a:solidFill>
            <a:srgbClr val="0000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altLang="zh-CN">
              <a:ea typeface="宋体" charset="-122"/>
            </a:endParaRPr>
          </a:p>
        </p:txBody>
      </p:sp>
      <p:graphicFrame>
        <p:nvGraphicFramePr>
          <p:cNvPr id="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5060871"/>
              </p:ext>
            </p:extLst>
          </p:nvPr>
        </p:nvGraphicFramePr>
        <p:xfrm>
          <a:off x="611188" y="3284067"/>
          <a:ext cx="3022600" cy="165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9" r:id="rId5" imgW="1609560" imgH="963360" progId="Equation.3">
                  <p:embed/>
                </p:oleObj>
              </mc:Choice>
              <mc:Fallback>
                <p:oleObj r:id="rId5" imgW="1609560" imgH="963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3284067"/>
                        <a:ext cx="3022600" cy="165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785016"/>
              </p:ext>
            </p:extLst>
          </p:nvPr>
        </p:nvGraphicFramePr>
        <p:xfrm>
          <a:off x="7182296" y="4118481"/>
          <a:ext cx="18542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" r:id="rId7" imgW="937080" imgH="398520" progId="Equation.3">
                  <p:embed/>
                </p:oleObj>
              </mc:Choice>
              <mc:Fallback>
                <p:oleObj r:id="rId7" imgW="937080" imgH="3985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2296" y="4118481"/>
                        <a:ext cx="185420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4262234" y="4319300"/>
            <a:ext cx="2849539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000" b="1" dirty="0">
                <a:solidFill>
                  <a:srgbClr val="0000FF"/>
                </a:solidFill>
                <a:ea typeface="宋体" charset="-122"/>
              </a:rPr>
              <a:t>Vertical </a:t>
            </a:r>
            <a:r>
              <a:rPr lang="fr-FR" altLang="zh-CN" sz="2000" b="1" dirty="0" smtClean="0">
                <a:solidFill>
                  <a:srgbClr val="0000FF"/>
                </a:solidFill>
                <a:ea typeface="宋体" charset="-122"/>
              </a:rPr>
              <a:t>Wavenumber:</a:t>
            </a:r>
            <a:endParaRPr lang="fr-FR" altLang="zh-CN" sz="2000" b="1" dirty="0">
              <a:solidFill>
                <a:srgbClr val="0000FF"/>
              </a:solidFill>
              <a:ea typeface="宋体" charset="-122"/>
            </a:endParaRPr>
          </a:p>
        </p:txBody>
      </p:sp>
      <p:graphicFrame>
        <p:nvGraphicFramePr>
          <p:cNvPr id="2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1205172"/>
              </p:ext>
            </p:extLst>
          </p:nvPr>
        </p:nvGraphicFramePr>
        <p:xfrm>
          <a:off x="7223602" y="3594084"/>
          <a:ext cx="2794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" r:id="rId9" imgW="235440" imgH="201960" progId="Equation.3">
                  <p:embed/>
                </p:oleObj>
              </mc:Choice>
              <mc:Fallback>
                <p:oleObj r:id="rId9" imgW="235440" imgH="20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3602" y="3594084"/>
                        <a:ext cx="2794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453073" y="3572793"/>
            <a:ext cx="2629736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000" b="1" dirty="0">
                <a:solidFill>
                  <a:srgbClr val="0000FF"/>
                </a:solidFill>
                <a:ea typeface="宋体" charset="-122"/>
              </a:rPr>
              <a:t>Topographic </a:t>
            </a:r>
            <a:r>
              <a:rPr lang="fr-FR" altLang="zh-CN" sz="2000" b="1" dirty="0" smtClean="0">
                <a:solidFill>
                  <a:srgbClr val="0000FF"/>
                </a:solidFill>
                <a:ea typeface="宋体" charset="-122"/>
              </a:rPr>
              <a:t>Phase:</a:t>
            </a:r>
            <a:endParaRPr lang="fr-FR" altLang="zh-CN" sz="2000" b="1" dirty="0">
              <a:solidFill>
                <a:srgbClr val="0000FF"/>
              </a:solidFill>
              <a:ea typeface="宋体" charset="-122"/>
            </a:endParaRPr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251520" y="5224530"/>
            <a:ext cx="8618617" cy="710067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000" b="1" dirty="0" smtClean="0">
                <a:solidFill>
                  <a:srgbClr val="FF0000"/>
                </a:solidFill>
                <a:ea typeface="宋体" charset="-122"/>
              </a:rPr>
              <a:t>If </a:t>
            </a:r>
            <a:r>
              <a:rPr lang="fr-FR" altLang="zh-CN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f(z) </a:t>
            </a:r>
            <a:r>
              <a:rPr lang="fr-FR" altLang="zh-CN" sz="2000" b="1" dirty="0" smtClean="0">
                <a:solidFill>
                  <a:srgbClr val="FF0000"/>
                </a:solidFill>
                <a:ea typeface="宋体" charset="-122"/>
              </a:rPr>
              <a:t>= 1 , a constant structure function, </a:t>
            </a:r>
            <a:r>
              <a:rPr lang="fr-FR" altLang="zh-CN" sz="2000" b="1" dirty="0">
                <a:solidFill>
                  <a:srgbClr val="FF0000"/>
                </a:solidFill>
                <a:ea typeface="宋体" charset="-122"/>
              </a:rPr>
              <a:t>t</a:t>
            </a:r>
            <a:r>
              <a:rPr lang="fr-FR" altLang="zh-CN" sz="2000" b="1" dirty="0" smtClean="0">
                <a:solidFill>
                  <a:srgbClr val="FF0000"/>
                </a:solidFill>
                <a:ea typeface="宋体" charset="-122"/>
              </a:rPr>
              <a:t>he volume coherence model becomes a function only of tree height.  </a:t>
            </a:r>
            <a:endParaRPr lang="fr-FR" altLang="zh-CN" sz="2000" b="1" dirty="0">
              <a:solidFill>
                <a:srgbClr val="FF0000"/>
              </a:solidFill>
              <a:ea typeface="宋体" charset="-122"/>
            </a:endParaRPr>
          </a:p>
        </p:txBody>
      </p:sp>
      <p:sp>
        <p:nvSpPr>
          <p:cNvPr id="31" name="Oval 10"/>
          <p:cNvSpPr>
            <a:spLocks noChangeArrowheads="1"/>
          </p:cNvSpPr>
          <p:nvPr/>
        </p:nvSpPr>
        <p:spPr bwMode="auto">
          <a:xfrm>
            <a:off x="1900238" y="3212976"/>
            <a:ext cx="287337" cy="360363"/>
          </a:xfrm>
          <a:prstGeom prst="ellips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altLang="zh-CN">
              <a:ea typeface="宋体" charset="-122"/>
            </a:endParaRPr>
          </a:p>
        </p:txBody>
      </p:sp>
      <p:sp>
        <p:nvSpPr>
          <p:cNvPr id="32" name="Oval 11"/>
          <p:cNvSpPr>
            <a:spLocks noChangeArrowheads="1"/>
          </p:cNvSpPr>
          <p:nvPr/>
        </p:nvSpPr>
        <p:spPr bwMode="auto">
          <a:xfrm>
            <a:off x="2139950" y="4044826"/>
            <a:ext cx="287338" cy="360363"/>
          </a:xfrm>
          <a:prstGeom prst="ellips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altLang="zh-CN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13708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/>
          <p:cNvSpPr>
            <a:spLocks noChangeArrowheads="1"/>
          </p:cNvSpPr>
          <p:nvPr/>
        </p:nvSpPr>
        <p:spPr bwMode="auto">
          <a:xfrm>
            <a:off x="0" y="0"/>
            <a:ext cx="9144000" cy="6884988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altLang="zh-CN">
              <a:ea typeface="宋体" charset="-122"/>
            </a:endParaRPr>
          </a:p>
        </p:txBody>
      </p:sp>
      <p:pic>
        <p:nvPicPr>
          <p:cNvPr id="81923" name="Picture 2"/>
          <p:cNvPicPr>
            <a:picLocks noChangeAspect="1" noChangeArrowheads="1"/>
          </p:cNvPicPr>
          <p:nvPr/>
        </p:nvPicPr>
        <p:blipFill>
          <a:blip r:embed="rId3"/>
          <a:srcRect b="2745"/>
          <a:stretch>
            <a:fillRect/>
          </a:stretch>
        </p:blipFill>
        <p:spPr bwMode="auto">
          <a:xfrm>
            <a:off x="1981200" y="771525"/>
            <a:ext cx="5133975" cy="585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1924" name="Rectangle 3"/>
          <p:cNvSpPr>
            <a:spLocks noChangeArrowheads="1"/>
          </p:cNvSpPr>
          <p:nvPr/>
        </p:nvSpPr>
        <p:spPr bwMode="auto">
          <a:xfrm>
            <a:off x="2865438" y="750888"/>
            <a:ext cx="3409950" cy="763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4400" b="1">
                <a:solidFill>
                  <a:srgbClr val="FFFFFF"/>
                </a:solidFill>
                <a:ea typeface="宋体" charset="-122"/>
              </a:rPr>
              <a:t>Q</a:t>
            </a:r>
            <a:r>
              <a:rPr lang="en-US" altLang="zh-CN" sz="4400" b="1">
                <a:solidFill>
                  <a:srgbClr val="FFFFFF"/>
                </a:solidFill>
                <a:ea typeface="宋体" charset="-122"/>
              </a:rPr>
              <a:t>uestions </a:t>
            </a:r>
            <a:r>
              <a:rPr lang="fr-FR" altLang="zh-CN" sz="4400" b="1">
                <a:solidFill>
                  <a:srgbClr val="FFFFFF"/>
                </a:solidFill>
                <a:ea typeface="宋体" charset="-122"/>
              </a:rPr>
              <a:t>?</a:t>
            </a:r>
          </a:p>
        </p:txBody>
      </p:sp>
      <p:pic>
        <p:nvPicPr>
          <p:cNvPr id="8192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67475" y="838200"/>
            <a:ext cx="390525" cy="809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192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0275" y="838200"/>
            <a:ext cx="390525" cy="809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12546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0" y="591715"/>
            <a:ext cx="9144000" cy="5789613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fr-FR" altLang="zh-CN">
              <a:ea typeface="宋体" charset="-122"/>
            </a:endParaRPr>
          </a:p>
        </p:txBody>
      </p:sp>
      <p:graphicFrame>
        <p:nvGraphicFramePr>
          <p:cNvPr id="1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9578882"/>
              </p:ext>
            </p:extLst>
          </p:nvPr>
        </p:nvGraphicFramePr>
        <p:xfrm>
          <a:off x="548587" y="1023637"/>
          <a:ext cx="2862247" cy="1711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" name="Equation" r:id="rId4" imgW="1473120" imgH="965160" progId="Equation.DSMT4">
                  <p:embed/>
                </p:oleObj>
              </mc:Choice>
              <mc:Fallback>
                <p:oleObj name="Equation" r:id="rId4" imgW="1473120" imgH="965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587" y="1023637"/>
                        <a:ext cx="2862247" cy="17111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375853" y="117455"/>
            <a:ext cx="2560615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SINC model</a:t>
            </a:r>
            <a:endParaRPr lang="fr-FR" altLang="zh-CN" sz="2800" b="1" dirty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265477" y="3026422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f(z) </a:t>
            </a:r>
            <a:r>
              <a:rPr lang="fr-FR" altLang="zh-CN" b="1" dirty="0">
                <a:solidFill>
                  <a:srgbClr val="FF0000"/>
                </a:solidFill>
                <a:ea typeface="宋体" charset="-122"/>
              </a:rPr>
              <a:t>= 1 </a:t>
            </a:r>
            <a:endParaRPr lang="zh-CN" altLang="en-US" dirty="0"/>
          </a:p>
        </p:txBody>
      </p:sp>
      <p:graphicFrame>
        <p:nvGraphicFramePr>
          <p:cNvPr id="2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7742544"/>
              </p:ext>
            </p:extLst>
          </p:nvPr>
        </p:nvGraphicFramePr>
        <p:xfrm>
          <a:off x="517104" y="3713979"/>
          <a:ext cx="3061090" cy="49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" name="Equation" r:id="rId6" imgW="1295280" imgH="228600" progId="Equation.DSMT4">
                  <p:embed/>
                </p:oleObj>
              </mc:Choice>
              <mc:Fallback>
                <p:oleObj name="Equation" r:id="rId6" imgW="12952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104" y="3713979"/>
                        <a:ext cx="3061090" cy="4912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AutoShape 2"/>
          <p:cNvSpPr>
            <a:spLocks noChangeArrowheads="1"/>
          </p:cNvSpPr>
          <p:nvPr/>
        </p:nvSpPr>
        <p:spPr bwMode="auto">
          <a:xfrm rot="5400000">
            <a:off x="1733078" y="3032828"/>
            <a:ext cx="493267" cy="432048"/>
          </a:xfrm>
          <a:prstGeom prst="rightArrow">
            <a:avLst>
              <a:gd name="adj1" fmla="val 46824"/>
              <a:gd name="adj2" fmla="val 53829"/>
            </a:avLst>
          </a:prstGeom>
          <a:solidFill>
            <a:srgbClr val="0000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altLang="zh-CN">
              <a:ea typeface="宋体" charset="-122"/>
            </a:endParaRP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auto">
          <a:xfrm rot="5400000">
            <a:off x="1733078" y="4454295"/>
            <a:ext cx="493267" cy="432048"/>
          </a:xfrm>
          <a:prstGeom prst="rightArrow">
            <a:avLst>
              <a:gd name="adj1" fmla="val 46824"/>
              <a:gd name="adj2" fmla="val 53829"/>
            </a:avLst>
          </a:prstGeom>
          <a:solidFill>
            <a:srgbClr val="0000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altLang="zh-CN">
              <a:ea typeface="宋体" charset="-122"/>
            </a:endParaRPr>
          </a:p>
        </p:txBody>
      </p:sp>
      <p:graphicFrame>
        <p:nvGraphicFramePr>
          <p:cNvPr id="2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2107659"/>
              </p:ext>
            </p:extLst>
          </p:nvPr>
        </p:nvGraphicFramePr>
        <p:xfrm>
          <a:off x="430213" y="5289550"/>
          <a:ext cx="4208462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" name="Equation" r:id="rId8" imgW="2120760" imgH="330120" progId="Equation.DSMT4">
                  <p:embed/>
                </p:oleObj>
              </mc:Choice>
              <mc:Fallback>
                <p:oleObj name="Equation" r:id="rId8" imgW="212076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213" y="5289550"/>
                        <a:ext cx="4208462" cy="595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148"/>
          <p:cNvSpPr>
            <a:spLocks noChangeArrowheads="1"/>
          </p:cNvSpPr>
          <p:nvPr/>
        </p:nvSpPr>
        <p:spPr bwMode="auto">
          <a:xfrm>
            <a:off x="4283968" y="1291547"/>
            <a:ext cx="4734273" cy="12486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indent="457200" algn="just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2000" dirty="0">
                <a:solidFill>
                  <a:srgbClr val="2814D7"/>
                </a:solidFill>
                <a:ea typeface="宋体" charset="-122"/>
              </a:rPr>
              <a:t>B</a:t>
            </a:r>
            <a:r>
              <a:rPr lang="en-US" altLang="zh-CN" sz="2000" dirty="0" smtClean="0">
                <a:solidFill>
                  <a:srgbClr val="2814D7"/>
                </a:solidFill>
                <a:ea typeface="宋体" charset="-122"/>
              </a:rPr>
              <a:t>ased </a:t>
            </a:r>
            <a:r>
              <a:rPr lang="en-US" altLang="zh-CN" sz="2000" dirty="0">
                <a:solidFill>
                  <a:srgbClr val="2814D7"/>
                </a:solidFill>
                <a:ea typeface="宋体" charset="-122"/>
              </a:rPr>
              <a:t>on the </a:t>
            </a:r>
            <a:r>
              <a:rPr lang="en-US" altLang="zh-CN" sz="2000" dirty="0">
                <a:solidFill>
                  <a:srgbClr val="FF0000"/>
                </a:solidFill>
                <a:ea typeface="宋体" charset="-122"/>
              </a:rPr>
              <a:t>SINC</a:t>
            </a:r>
            <a:r>
              <a:rPr lang="en-US" altLang="zh-CN" sz="2000" dirty="0">
                <a:solidFill>
                  <a:srgbClr val="2814D7"/>
                </a:solidFill>
                <a:ea typeface="宋体" charset="-122"/>
              </a:rPr>
              <a:t> model, </a:t>
            </a:r>
            <a:r>
              <a:rPr lang="en-US" altLang="zh-CN" sz="2000" dirty="0" smtClean="0">
                <a:solidFill>
                  <a:srgbClr val="2814D7"/>
                </a:solidFill>
                <a:ea typeface="宋体" charset="-122"/>
              </a:rPr>
              <a:t>forest height </a:t>
            </a:r>
            <a:r>
              <a:rPr lang="en-US" altLang="zh-CN" sz="2000" dirty="0">
                <a:solidFill>
                  <a:srgbClr val="2814D7"/>
                </a:solidFill>
                <a:ea typeface="宋体" charset="-122"/>
              </a:rPr>
              <a:t>can be inverted as long as we obtain </a:t>
            </a:r>
            <a:r>
              <a:rPr lang="en-US" altLang="zh-CN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k</a:t>
            </a:r>
            <a:r>
              <a:rPr lang="en-US" altLang="zh-CN" sz="2000" b="1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z</a:t>
            </a:r>
            <a:r>
              <a:rPr lang="en-US" altLang="zh-CN" sz="2000" dirty="0">
                <a:solidFill>
                  <a:srgbClr val="2814D7"/>
                </a:solidFill>
                <a:ea typeface="宋体" charset="-122"/>
              </a:rPr>
              <a:t> and </a:t>
            </a:r>
            <a:r>
              <a:rPr lang="en-US" altLang="zh-CN" sz="2000" dirty="0" smtClean="0">
                <a:solidFill>
                  <a:srgbClr val="FF0000"/>
                </a:solidFill>
                <a:ea typeface="宋体" charset="-122"/>
              </a:rPr>
              <a:t>coherence (</a:t>
            </a:r>
            <a:r>
              <a:rPr lang="en-US" altLang="zh-CN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γ</a:t>
            </a:r>
            <a:r>
              <a:rPr lang="en-US" altLang="zh-CN" sz="2000" b="1" i="1" baseline="-25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VOL</a:t>
            </a:r>
            <a:r>
              <a:rPr lang="en-US" altLang="zh-CN" sz="2000" dirty="0" smtClean="0">
                <a:solidFill>
                  <a:srgbClr val="FF0000"/>
                </a:solidFill>
                <a:ea typeface="宋体" charset="-122"/>
              </a:rPr>
              <a:t>)</a:t>
            </a:r>
            <a:r>
              <a:rPr lang="en-US" altLang="zh-CN" sz="2000" dirty="0" smtClean="0">
                <a:solidFill>
                  <a:srgbClr val="2814D7"/>
                </a:solidFill>
                <a:ea typeface="宋体" charset="-122"/>
              </a:rPr>
              <a:t>.</a:t>
            </a:r>
            <a:r>
              <a:rPr lang="fr-FR" altLang="zh-CN" sz="2000" dirty="0" smtClean="0">
                <a:solidFill>
                  <a:srgbClr val="2814D7"/>
                </a:solidFill>
                <a:ea typeface="宋体" charset="-122"/>
              </a:rPr>
              <a:t> </a:t>
            </a:r>
          </a:p>
        </p:txBody>
      </p:sp>
      <p:sp>
        <p:nvSpPr>
          <p:cNvPr id="26" name="Oval 10"/>
          <p:cNvSpPr>
            <a:spLocks noChangeArrowheads="1"/>
          </p:cNvSpPr>
          <p:nvPr/>
        </p:nvSpPr>
        <p:spPr bwMode="auto">
          <a:xfrm>
            <a:off x="2697525" y="5406760"/>
            <a:ext cx="578331" cy="360363"/>
          </a:xfrm>
          <a:prstGeom prst="ellips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altLang="zh-CN">
              <a:ea typeface="宋体" charset="-122"/>
            </a:endParaRPr>
          </a:p>
        </p:txBody>
      </p:sp>
      <p:sp>
        <p:nvSpPr>
          <p:cNvPr id="27" name="Oval 10"/>
          <p:cNvSpPr>
            <a:spLocks noChangeArrowheads="1"/>
          </p:cNvSpPr>
          <p:nvPr/>
        </p:nvSpPr>
        <p:spPr bwMode="auto">
          <a:xfrm>
            <a:off x="4283968" y="5407437"/>
            <a:ext cx="413155" cy="360363"/>
          </a:xfrm>
          <a:prstGeom prst="ellips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altLang="zh-CN">
              <a:ea typeface="宋体" charset="-122"/>
            </a:endParaRPr>
          </a:p>
        </p:txBody>
      </p:sp>
      <p:sp>
        <p:nvSpPr>
          <p:cNvPr id="3" name="云形标注 2"/>
          <p:cNvSpPr/>
          <p:nvPr/>
        </p:nvSpPr>
        <p:spPr bwMode="auto">
          <a:xfrm>
            <a:off x="4825459" y="3756209"/>
            <a:ext cx="3562965" cy="1630335"/>
          </a:xfrm>
          <a:prstGeom prst="cloudCallout">
            <a:avLst>
              <a:gd name="adj1" fmla="val -45580"/>
              <a:gd name="adj2" fmla="val 57826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2400" b="1" i="1" dirty="0">
                <a:solidFill>
                  <a:srgbClr val="FF0000"/>
                </a:solidFill>
              </a:rPr>
              <a:t>Only two unknown </a:t>
            </a:r>
            <a:r>
              <a:rPr lang="en-US" altLang="zh-CN" sz="2400" b="1" i="1" dirty="0" smtClean="0">
                <a:solidFill>
                  <a:srgbClr val="FF0000"/>
                </a:solidFill>
              </a:rPr>
              <a:t>parameters!</a:t>
            </a:r>
            <a:endParaRPr kumimoji="0" lang="zh-CN" altLang="en-US" sz="24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140294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150"/>
          <p:cNvSpPr>
            <a:spLocks noChangeArrowheads="1"/>
          </p:cNvSpPr>
          <p:nvPr/>
        </p:nvSpPr>
        <p:spPr bwMode="auto">
          <a:xfrm>
            <a:off x="0" y="574976"/>
            <a:ext cx="9144000" cy="5789613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fr-FR" altLang="zh-CN" dirty="0">
              <a:ea typeface="宋体" charset="-122"/>
            </a:endParaRPr>
          </a:p>
        </p:txBody>
      </p:sp>
      <p:sp>
        <p:nvSpPr>
          <p:cNvPr id="1033" name="Rectangle 1"/>
          <p:cNvSpPr>
            <a:spLocks noChangeArrowheads="1"/>
          </p:cNvSpPr>
          <p:nvPr/>
        </p:nvSpPr>
        <p:spPr bwMode="auto">
          <a:xfrm>
            <a:off x="1043608" y="1360720"/>
            <a:ext cx="6096000" cy="4064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 altLang="zh-CN">
              <a:ea typeface="宋体" charset="-122"/>
            </a:endParaRPr>
          </a:p>
        </p:txBody>
      </p:sp>
      <p:sp>
        <p:nvSpPr>
          <p:cNvPr id="28" name="Titel 1"/>
          <p:cNvSpPr txBox="1">
            <a:spLocks/>
          </p:cNvSpPr>
          <p:nvPr/>
        </p:nvSpPr>
        <p:spPr>
          <a:xfrm>
            <a:off x="1" y="0"/>
            <a:ext cx="9144000" cy="6013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Working</a:t>
            </a:r>
            <a:r>
              <a:rPr lang="de-DE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plan</a:t>
            </a:r>
            <a:endParaRPr lang="de-DE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 bwMode="auto">
          <a:xfrm>
            <a:off x="369103" y="783276"/>
            <a:ext cx="3888432" cy="4013876"/>
          </a:xfrm>
          <a:prstGeom prst="rect">
            <a:avLst/>
          </a:prstGeom>
          <a:solidFill>
            <a:srgbClr val="DDF3E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altLang="zh-CN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Part 1.</a:t>
            </a:r>
            <a:r>
              <a:rPr kumimoji="0" lang="en-US" altLang="zh-CN" sz="1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 Coherence Estimation</a:t>
            </a:r>
          </a:p>
          <a:p>
            <a:pPr marL="0" marR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altLang="zh-CN" sz="1800" b="0" i="0" u="none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  <a:p>
            <a:pPr marL="597150" lvl="1" indent="-342900">
              <a:lnSpc>
                <a:spcPct val="125000"/>
              </a:lnSpc>
              <a:buFont typeface="+mj-lt"/>
              <a:buAutoNum type="arabicPeriod"/>
            </a:pPr>
            <a:r>
              <a:rPr lang="en-US" altLang="zh-CN" dirty="0" smtClean="0">
                <a:solidFill>
                  <a:schemeClr val="tx1"/>
                </a:solidFill>
              </a:rPr>
              <a:t>Load Tandem-X data</a:t>
            </a:r>
          </a:p>
          <a:p>
            <a:pPr marL="597150" lvl="1" indent="-342900">
              <a:lnSpc>
                <a:spcPct val="125000"/>
              </a:lnSpc>
              <a:buFont typeface="+mj-lt"/>
              <a:buAutoNum type="arabicPeriod"/>
            </a:pPr>
            <a:r>
              <a:rPr lang="en-US" altLang="zh-CN" dirty="0">
                <a:solidFill>
                  <a:schemeClr val="tx1"/>
                </a:solidFill>
              </a:rPr>
              <a:t>Select </a:t>
            </a:r>
            <a:r>
              <a:rPr lang="en-US" altLang="zh-CN" dirty="0" smtClean="0">
                <a:solidFill>
                  <a:schemeClr val="tx1"/>
                </a:solidFill>
              </a:rPr>
              <a:t>Sub-Region</a:t>
            </a:r>
            <a:endParaRPr kumimoji="0" lang="en-US" altLang="zh-CN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597150" lvl="1" indent="-342900">
              <a:lnSpc>
                <a:spcPct val="125000"/>
              </a:lnSpc>
              <a:buFont typeface="+mj-lt"/>
              <a:buAutoNum type="arabicPeriod"/>
            </a:pPr>
            <a:r>
              <a:rPr lang="en-US" altLang="zh-CN" dirty="0" err="1" smtClean="0">
                <a:solidFill>
                  <a:schemeClr val="tx1"/>
                </a:solidFill>
              </a:rPr>
              <a:t>InSAR</a:t>
            </a:r>
            <a:r>
              <a:rPr lang="en-US" altLang="zh-CN" dirty="0" smtClean="0">
                <a:solidFill>
                  <a:schemeClr val="tx1"/>
                </a:solidFill>
              </a:rPr>
              <a:t> set up</a:t>
            </a:r>
          </a:p>
          <a:p>
            <a:pPr marL="597150" lvl="1" indent="-342900">
              <a:lnSpc>
                <a:spcPct val="125000"/>
              </a:lnSpc>
              <a:buFont typeface="+mj-lt"/>
              <a:buAutoNum type="arabicPeriod"/>
            </a:pPr>
            <a:r>
              <a:rPr lang="en-US" altLang="zh-CN" dirty="0" err="1" smtClean="0">
                <a:solidFill>
                  <a:schemeClr val="tx1"/>
                </a:solidFill>
              </a:rPr>
              <a:t>Interferogram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marL="597150" lvl="1" indent="-342900">
              <a:lnSpc>
                <a:spcPct val="125000"/>
              </a:lnSpc>
              <a:buFont typeface="+mj-lt"/>
              <a:buAutoNum type="arabicPeriod"/>
            </a:pPr>
            <a:r>
              <a:rPr kumimoji="0" lang="en-US" altLang="zh-CN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Flat earth estimate</a:t>
            </a:r>
          </a:p>
          <a:p>
            <a:pPr marL="597150" lvl="1" indent="-342900">
              <a:lnSpc>
                <a:spcPct val="125000"/>
              </a:lnSpc>
              <a:buFont typeface="+mj-lt"/>
              <a:buAutoNum type="arabicPeriod"/>
            </a:pPr>
            <a:r>
              <a:rPr lang="en-US" altLang="zh-CN" dirty="0" smtClean="0">
                <a:solidFill>
                  <a:schemeClr val="tx1"/>
                </a:solidFill>
              </a:rPr>
              <a:t>Flat earth remove</a:t>
            </a:r>
          </a:p>
          <a:p>
            <a:pPr marL="597150" lvl="1" indent="-342900">
              <a:lnSpc>
                <a:spcPct val="125000"/>
              </a:lnSpc>
              <a:buFont typeface="+mj-lt"/>
              <a:buAutoNum type="arabicPeriod"/>
            </a:pPr>
            <a:r>
              <a:rPr kumimoji="0" lang="en-US" altLang="zh-CN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Coherence</a:t>
            </a:r>
          </a:p>
          <a:p>
            <a:pPr marL="597150" lvl="1" indent="-342900">
              <a:lnSpc>
                <a:spcPct val="125000"/>
              </a:lnSpc>
              <a:buFont typeface="+mj-lt"/>
              <a:buAutoNum type="arabicPeriod"/>
            </a:pPr>
            <a:r>
              <a:rPr lang="en-US" altLang="zh-CN" dirty="0" smtClean="0">
                <a:solidFill>
                  <a:schemeClr val="tx1"/>
                </a:solidFill>
              </a:rPr>
              <a:t>Save Coherence Magnitude</a:t>
            </a:r>
          </a:p>
          <a:p>
            <a:pPr marL="597150" lvl="1" indent="-342900">
              <a:lnSpc>
                <a:spcPct val="125000"/>
              </a:lnSpc>
              <a:buFont typeface="+mj-lt"/>
              <a:buAutoNum type="arabicPeriod"/>
            </a:pPr>
            <a:r>
              <a:rPr kumimoji="0" lang="en-US" altLang="zh-CN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Geocoding Coherence</a:t>
            </a:r>
          </a:p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altLang="zh-CN" sz="1800" b="0" i="0" u="none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altLang="zh-CN" sz="1800" b="0" i="0" u="none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1" name="矩形 30"/>
          <p:cNvSpPr/>
          <p:nvPr/>
        </p:nvSpPr>
        <p:spPr bwMode="auto">
          <a:xfrm>
            <a:off x="4437047" y="783277"/>
            <a:ext cx="4527441" cy="4013875"/>
          </a:xfrm>
          <a:prstGeom prst="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Part </a:t>
            </a:r>
            <a:r>
              <a:rPr lang="en-US" altLang="zh-CN" b="1" dirty="0">
                <a:solidFill>
                  <a:srgbClr val="FF0000"/>
                </a:solidFill>
              </a:rPr>
              <a:t>2</a:t>
            </a:r>
            <a:r>
              <a:rPr lang="en-US" altLang="zh-CN" b="1" dirty="0" smtClean="0">
                <a:solidFill>
                  <a:srgbClr val="FF0000"/>
                </a:solidFill>
              </a:rPr>
              <a:t>. </a:t>
            </a:r>
            <a:r>
              <a:rPr lang="en-US" altLang="zh-CN" b="1" i="1" dirty="0" err="1" smtClean="0">
                <a:solidFill>
                  <a:srgbClr val="FF0000"/>
                </a:solidFill>
              </a:rPr>
              <a:t>K</a:t>
            </a:r>
            <a:r>
              <a:rPr lang="en-US" altLang="zh-CN" b="1" i="1" baseline="-25000" dirty="0" err="1" smtClean="0">
                <a:solidFill>
                  <a:srgbClr val="FF0000"/>
                </a:solidFill>
              </a:rPr>
              <a:t>z</a:t>
            </a:r>
            <a:r>
              <a:rPr lang="en-US" altLang="zh-CN" b="1" dirty="0" smtClean="0">
                <a:solidFill>
                  <a:srgbClr val="FF0000"/>
                </a:solidFill>
              </a:rPr>
              <a:t> calculation</a:t>
            </a:r>
          </a:p>
          <a:p>
            <a:endParaRPr lang="en-US" altLang="zh-CN" b="1" dirty="0" smtClean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 startAt="10"/>
            </a:pPr>
            <a:r>
              <a:rPr lang="en-US" altLang="zh-CN" dirty="0" smtClean="0">
                <a:solidFill>
                  <a:schemeClr val="tx1"/>
                </a:solidFill>
              </a:rPr>
              <a:t>Fixed </a:t>
            </a:r>
            <a:r>
              <a:rPr lang="en-US" altLang="zh-CN" b="1" i="1" dirty="0" err="1" smtClean="0">
                <a:solidFill>
                  <a:schemeClr val="tx1"/>
                </a:solidFill>
              </a:rPr>
              <a:t>K</a:t>
            </a:r>
            <a:r>
              <a:rPr lang="en-US" altLang="zh-CN" b="1" i="1" baseline="-25000" dirty="0" err="1" smtClean="0">
                <a:solidFill>
                  <a:schemeClr val="tx1"/>
                </a:solidFill>
              </a:rPr>
              <a:t>z</a:t>
            </a:r>
            <a:endParaRPr lang="en-US" altLang="zh-CN" b="1" i="1" baseline="-25000" dirty="0" smtClean="0">
              <a:solidFill>
                <a:schemeClr val="tx1"/>
              </a:solidFill>
            </a:endParaRPr>
          </a:p>
          <a:p>
            <a:pPr marL="504000" lvl="1" indent="-1800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Ambiguity height (</a:t>
            </a:r>
            <a:r>
              <a:rPr lang="en-US" altLang="zh-CN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zh-CN" dirty="0" smtClean="0">
                <a:solidFill>
                  <a:schemeClr val="tx1"/>
                </a:solidFill>
              </a:rPr>
              <a:t>)</a:t>
            </a:r>
          </a:p>
          <a:p>
            <a:pPr marL="324000" lvl="1" indent="0">
              <a:lnSpc>
                <a:spcPct val="125000"/>
              </a:lnSpc>
            </a:pPr>
            <a:endParaRPr lang="en-US" altLang="zh-CN" dirty="0" smtClean="0">
              <a:solidFill>
                <a:srgbClr val="FF0000"/>
              </a:solidFill>
            </a:endParaRPr>
          </a:p>
          <a:p>
            <a:pPr marL="218250" lvl="1" indent="0"/>
            <a:endParaRPr lang="en-US" altLang="zh-CN" dirty="0" smtClean="0">
              <a:solidFill>
                <a:srgbClr val="FF0000"/>
              </a:solidFill>
            </a:endParaRPr>
          </a:p>
          <a:p>
            <a:pPr marL="218250" lvl="1" indent="0"/>
            <a:endParaRPr lang="en-US" altLang="zh-CN" dirty="0" smtClean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 startAt="10"/>
            </a:pPr>
            <a:r>
              <a:rPr lang="en-US" altLang="zh-CN" dirty="0" smtClean="0">
                <a:solidFill>
                  <a:schemeClr val="tx1"/>
                </a:solidFill>
              </a:rPr>
              <a:t>Local </a:t>
            </a:r>
            <a:r>
              <a:rPr lang="en-US" altLang="zh-CN" b="1" i="1" dirty="0" err="1">
                <a:solidFill>
                  <a:schemeClr val="tx1"/>
                </a:solidFill>
              </a:rPr>
              <a:t>K</a:t>
            </a:r>
            <a:r>
              <a:rPr lang="en-US" altLang="zh-CN" b="1" i="1" baseline="-25000" dirty="0" err="1">
                <a:solidFill>
                  <a:schemeClr val="tx1"/>
                </a:solidFill>
              </a:rPr>
              <a:t>z</a:t>
            </a:r>
            <a:endParaRPr lang="en-US" altLang="zh-CN" b="1" i="1" baseline="-25000" dirty="0">
              <a:solidFill>
                <a:schemeClr val="tx1"/>
              </a:solidFill>
            </a:endParaRPr>
          </a:p>
          <a:p>
            <a:pPr marL="504000" lvl="1" indent="-1800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Local incidence angle file (</a:t>
            </a:r>
            <a:r>
              <a:rPr lang="en-US" altLang="zh-CN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b="1" i="1" baseline="-2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</a:t>
            </a:r>
            <a:r>
              <a:rPr lang="en-US" altLang="zh-CN" dirty="0" smtClean="0">
                <a:solidFill>
                  <a:schemeClr val="tx1"/>
                </a:solidFill>
              </a:rPr>
              <a:t>)</a:t>
            </a:r>
          </a:p>
          <a:p>
            <a:pPr marL="504000" lvl="1" indent="-1800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</a:rPr>
              <a:t>Angle of incidence center (</a:t>
            </a:r>
            <a:r>
              <a:rPr lang="en-US" altLang="zh-CN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dirty="0" smtClean="0">
                <a:solidFill>
                  <a:schemeClr val="tx1"/>
                </a:solidFill>
              </a:rPr>
              <a:t>)</a:t>
            </a:r>
          </a:p>
          <a:p>
            <a:pPr marL="218250" lvl="1" indent="0"/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32" name="矩形 31"/>
          <p:cNvSpPr/>
          <p:nvPr/>
        </p:nvSpPr>
        <p:spPr bwMode="auto">
          <a:xfrm>
            <a:off x="365857" y="5013176"/>
            <a:ext cx="8598631" cy="1141126"/>
          </a:xfrm>
          <a:prstGeom prst="rect">
            <a:avLst/>
          </a:prstGeom>
          <a:solidFill>
            <a:srgbClr val="33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Part 3. Height inversion</a:t>
            </a:r>
            <a:r>
              <a:rPr lang="en-US" altLang="zh-CN" b="1" i="1" dirty="0" smtClean="0">
                <a:solidFill>
                  <a:srgbClr val="FF0000"/>
                </a:solidFill>
              </a:rPr>
              <a:t> 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7569559"/>
              </p:ext>
            </p:extLst>
          </p:nvPr>
        </p:nvGraphicFramePr>
        <p:xfrm>
          <a:off x="5022367" y="1969222"/>
          <a:ext cx="3119437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" name="Equation" r:id="rId4" imgW="1574640" imgH="431640" progId="Equation.DSMT4">
                  <p:embed/>
                </p:oleObj>
              </mc:Choice>
              <mc:Fallback>
                <p:oleObj name="Equation" r:id="rId4" imgW="157464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2367" y="1969222"/>
                        <a:ext cx="3119437" cy="866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5280121"/>
              </p:ext>
            </p:extLst>
          </p:nvPr>
        </p:nvGraphicFramePr>
        <p:xfrm>
          <a:off x="5000461" y="3814310"/>
          <a:ext cx="38481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3" name="Equation" r:id="rId6" imgW="1942920" imgH="457200" progId="Equation.DSMT4">
                  <p:embed/>
                </p:oleObj>
              </mc:Choice>
              <mc:Fallback>
                <p:oleObj name="Equation" r:id="rId6" imgW="194292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461" y="3814310"/>
                        <a:ext cx="3848100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9223697"/>
              </p:ext>
            </p:extLst>
          </p:nvPr>
        </p:nvGraphicFramePr>
        <p:xfrm>
          <a:off x="1085850" y="5414655"/>
          <a:ext cx="3881438" cy="59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" name="Equation" r:id="rId8" imgW="1955520" imgH="330120" progId="Equation.DSMT4">
                  <p:embed/>
                </p:oleObj>
              </mc:Choice>
              <mc:Fallback>
                <p:oleObj name="Equation" r:id="rId8" imgW="195552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5850" y="5414655"/>
                        <a:ext cx="3881438" cy="5953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55642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82" y="620688"/>
            <a:ext cx="9146482" cy="843042"/>
          </a:xfrm>
          <a:prstGeom prst="rect">
            <a:avLst/>
          </a:prstGeom>
        </p:spPr>
      </p:pic>
      <p:sp>
        <p:nvSpPr>
          <p:cNvPr id="1044" name="Rectangle 3"/>
          <p:cNvSpPr>
            <a:spLocks noChangeArrowheads="1"/>
          </p:cNvSpPr>
          <p:nvPr/>
        </p:nvSpPr>
        <p:spPr bwMode="auto">
          <a:xfrm>
            <a:off x="1764046" y="44624"/>
            <a:ext cx="5784254" cy="956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Step1: Load Tandem-X data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zh-CN" sz="2800" b="1" dirty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3140968"/>
            <a:ext cx="4607974" cy="257189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8" name="AutoShape 2"/>
          <p:cNvSpPr>
            <a:spLocks noChangeArrowheads="1"/>
          </p:cNvSpPr>
          <p:nvPr/>
        </p:nvSpPr>
        <p:spPr bwMode="auto">
          <a:xfrm>
            <a:off x="466329" y="1157834"/>
            <a:ext cx="649287" cy="288925"/>
          </a:xfrm>
          <a:prstGeom prst="wedgeEllipseCallout">
            <a:avLst>
              <a:gd name="adj1" fmla="val 272301"/>
              <a:gd name="adj2" fmla="val 200083"/>
            </a:avLst>
          </a:prstGeom>
          <a:noFill/>
          <a:ln w="2844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fr-FR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019" y="1946821"/>
            <a:ext cx="2166938" cy="6397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AutoShape 6"/>
          <p:cNvSpPr>
            <a:spLocks noChangeArrowheads="1"/>
          </p:cNvSpPr>
          <p:nvPr/>
        </p:nvSpPr>
        <p:spPr bwMode="auto">
          <a:xfrm>
            <a:off x="1529557" y="1888084"/>
            <a:ext cx="2447925" cy="284162"/>
          </a:xfrm>
          <a:prstGeom prst="wedgeEllipseCallout">
            <a:avLst>
              <a:gd name="adj1" fmla="val 105584"/>
              <a:gd name="adj2" fmla="val 349752"/>
            </a:avLst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fr-FR"/>
          </a:p>
        </p:txBody>
      </p:sp>
      <p:sp>
        <p:nvSpPr>
          <p:cNvPr id="9" name="椭圆 8"/>
          <p:cNvSpPr/>
          <p:nvPr/>
        </p:nvSpPr>
        <p:spPr bwMode="auto">
          <a:xfrm>
            <a:off x="5868144" y="5373216"/>
            <a:ext cx="1008112" cy="21602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椭圆 9"/>
          <p:cNvSpPr/>
          <p:nvPr/>
        </p:nvSpPr>
        <p:spPr bwMode="auto">
          <a:xfrm>
            <a:off x="6660232" y="3591703"/>
            <a:ext cx="576064" cy="20854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1777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3"/>
          <p:cNvSpPr>
            <a:spLocks noChangeArrowheads="1"/>
          </p:cNvSpPr>
          <p:nvPr/>
        </p:nvSpPr>
        <p:spPr bwMode="auto">
          <a:xfrm>
            <a:off x="1764046" y="44624"/>
            <a:ext cx="5784254" cy="956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Step1: Load Tandem-X data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zh-CN" sz="2800" b="1" dirty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53" y="935268"/>
            <a:ext cx="4612974" cy="3332743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10" name="椭圆 9"/>
          <p:cNvSpPr/>
          <p:nvPr/>
        </p:nvSpPr>
        <p:spPr bwMode="auto">
          <a:xfrm>
            <a:off x="1389278" y="1648555"/>
            <a:ext cx="1008112" cy="21602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椭圆 12"/>
          <p:cNvSpPr/>
          <p:nvPr/>
        </p:nvSpPr>
        <p:spPr bwMode="auto">
          <a:xfrm>
            <a:off x="1495836" y="2258325"/>
            <a:ext cx="1370383" cy="189111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椭圆 8"/>
          <p:cNvSpPr/>
          <p:nvPr/>
        </p:nvSpPr>
        <p:spPr bwMode="auto">
          <a:xfrm>
            <a:off x="2794211" y="3815588"/>
            <a:ext cx="1008112" cy="21602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椭圆 13"/>
          <p:cNvSpPr/>
          <p:nvPr/>
        </p:nvSpPr>
        <p:spPr bwMode="auto">
          <a:xfrm>
            <a:off x="3742480" y="3815588"/>
            <a:ext cx="1008112" cy="21602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9989" y="935268"/>
            <a:ext cx="4113459" cy="508602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5" name="右箭头 24"/>
          <p:cNvSpPr/>
          <p:nvPr/>
        </p:nvSpPr>
        <p:spPr bwMode="auto">
          <a:xfrm>
            <a:off x="4785235" y="3851592"/>
            <a:ext cx="105781" cy="14401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6" name="椭圆 25"/>
          <p:cNvSpPr/>
          <p:nvPr/>
        </p:nvSpPr>
        <p:spPr bwMode="auto">
          <a:xfrm>
            <a:off x="8515017" y="1667566"/>
            <a:ext cx="665495" cy="21602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7" name="椭圆 26"/>
          <p:cNvSpPr/>
          <p:nvPr/>
        </p:nvSpPr>
        <p:spPr bwMode="auto">
          <a:xfrm>
            <a:off x="5166014" y="1891555"/>
            <a:ext cx="648072" cy="28822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1" name="椭圆 30"/>
          <p:cNvSpPr/>
          <p:nvPr/>
        </p:nvSpPr>
        <p:spPr bwMode="auto">
          <a:xfrm>
            <a:off x="5166014" y="5677737"/>
            <a:ext cx="648072" cy="28822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763366" y="129823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5780675" y="178218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768842" y="563718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2474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202" y="1036859"/>
            <a:ext cx="4914286" cy="455238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18" y="1024864"/>
            <a:ext cx="3564862" cy="2590199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1044" name="Rectangle 3"/>
          <p:cNvSpPr>
            <a:spLocks noChangeArrowheads="1"/>
          </p:cNvSpPr>
          <p:nvPr/>
        </p:nvSpPr>
        <p:spPr bwMode="auto">
          <a:xfrm>
            <a:off x="2056596" y="44624"/>
            <a:ext cx="5199157" cy="13871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Step2: </a:t>
            </a:r>
            <a:r>
              <a:rPr lang="fr-FR" altLang="zh-CN" sz="2800" b="1" dirty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Select </a:t>
            </a:r>
            <a:r>
              <a:rPr lang="fr-FR" altLang="zh-CN" sz="2800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  <a:cs typeface="Times New Roman" pitchFamily="18" charset="0"/>
              </a:rPr>
              <a:t>Sub-region</a:t>
            </a:r>
            <a:endParaRPr lang="fr-FR" altLang="zh-CN" sz="2800" b="1" dirty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zh-CN" sz="2800" b="1" dirty="0" smtClean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zh-CN" sz="2800" b="1" dirty="0">
              <a:solidFill>
                <a:srgbClr val="FFFFFF"/>
              </a:solidFill>
              <a:latin typeface="Verdana" pitchFamily="34" charset="0"/>
              <a:ea typeface="宋体" charset="-122"/>
              <a:cs typeface="Times New Roman" pitchFamily="18" charset="0"/>
            </a:endParaRPr>
          </a:p>
        </p:txBody>
      </p:sp>
      <p:sp>
        <p:nvSpPr>
          <p:cNvPr id="10" name="椭圆 9"/>
          <p:cNvSpPr/>
          <p:nvPr/>
        </p:nvSpPr>
        <p:spPr bwMode="auto">
          <a:xfrm>
            <a:off x="2041810" y="1985886"/>
            <a:ext cx="1008112" cy="21602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椭圆 12"/>
          <p:cNvSpPr/>
          <p:nvPr/>
        </p:nvSpPr>
        <p:spPr bwMode="auto">
          <a:xfrm>
            <a:off x="2101668" y="3020037"/>
            <a:ext cx="1700185" cy="303171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5" name="右箭头 24"/>
          <p:cNvSpPr/>
          <p:nvPr/>
        </p:nvSpPr>
        <p:spPr bwMode="auto">
          <a:xfrm>
            <a:off x="3873861" y="3099614"/>
            <a:ext cx="105781" cy="14401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7" name="椭圆 26"/>
          <p:cNvSpPr/>
          <p:nvPr/>
        </p:nvSpPr>
        <p:spPr bwMode="auto">
          <a:xfrm>
            <a:off x="4783896" y="3975103"/>
            <a:ext cx="648072" cy="28822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1" name="椭圆 30"/>
          <p:cNvSpPr/>
          <p:nvPr/>
        </p:nvSpPr>
        <p:spPr bwMode="auto">
          <a:xfrm>
            <a:off x="4627714" y="5193495"/>
            <a:ext cx="648072" cy="28822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椭圆 19"/>
          <p:cNvSpPr/>
          <p:nvPr/>
        </p:nvSpPr>
        <p:spPr bwMode="auto">
          <a:xfrm>
            <a:off x="5968481" y="3975102"/>
            <a:ext cx="648072" cy="28822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椭圆 20"/>
          <p:cNvSpPr/>
          <p:nvPr/>
        </p:nvSpPr>
        <p:spPr bwMode="auto">
          <a:xfrm>
            <a:off x="7170143" y="3975102"/>
            <a:ext cx="648072" cy="28822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3" name="椭圆 22"/>
          <p:cNvSpPr/>
          <p:nvPr/>
        </p:nvSpPr>
        <p:spPr bwMode="auto">
          <a:xfrm>
            <a:off x="8316416" y="3975102"/>
            <a:ext cx="648072" cy="28822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268831" y="3831087"/>
            <a:ext cx="3533022" cy="1758153"/>
          </a:xfrm>
          <a:prstGeom prst="roundRect">
            <a:avLst>
              <a:gd name="adj" fmla="val 7569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fr-FR"/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382325" y="4264404"/>
            <a:ext cx="3566911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1200" b="1" dirty="0"/>
              <a:t> </a:t>
            </a:r>
            <a:r>
              <a:rPr lang="fr-FR" sz="1200" b="1" dirty="0" smtClean="0"/>
              <a:t>Select region 2500</a:t>
            </a:r>
            <a:r>
              <a:rPr lang="fr-FR" sz="1200" b="1" dirty="0" smtClean="0">
                <a:sym typeface="Wingdings 2" panose="05020102010507070707" pitchFamily="18" charset="2"/>
              </a:rPr>
              <a:t>2500 pixels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fr-FR" sz="1200" b="1" dirty="0" smtClean="0">
                <a:sym typeface="Wingdings 2" panose="05020102010507070707" pitchFamily="18" charset="2"/>
              </a:rPr>
              <a:t>4502 – 7001 row select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fr-FR" sz="1200" b="1" dirty="0" smtClean="0">
                <a:sym typeface="Wingdings 2" panose="05020102010507070707" pitchFamily="18" charset="2"/>
              </a:rPr>
              <a:t>3002</a:t>
            </a:r>
            <a:r>
              <a:rPr lang="fr-FR" altLang="zh-CN" sz="1200" b="1" dirty="0">
                <a:sym typeface="Wingdings 2" panose="05020102010507070707" pitchFamily="18" charset="2"/>
              </a:rPr>
              <a:t> – </a:t>
            </a:r>
            <a:r>
              <a:rPr lang="fr-FR" altLang="zh-CN" sz="1200" b="1" dirty="0" smtClean="0">
                <a:sym typeface="Wingdings 2" panose="05020102010507070707" pitchFamily="18" charset="2"/>
              </a:rPr>
              <a:t>5501 </a:t>
            </a:r>
            <a:r>
              <a:rPr lang="fr-FR" altLang="zh-CN" sz="1200" b="1" dirty="0" smtClean="0">
                <a:sym typeface="Wingdings 2" panose="05020102010507070707" pitchFamily="18" charset="2"/>
              </a:rPr>
              <a:t>column select</a:t>
            </a:r>
            <a:r>
              <a:rPr lang="fr-FR" sz="1200" b="1" dirty="0" smtClean="0">
                <a:sym typeface="Wingdings 2" panose="05020102010507070707" pitchFamily="18" charset="2"/>
              </a:rPr>
              <a:t>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1200" b="1" dirty="0" smtClean="0">
                <a:sym typeface="Wingdings 2" panose="05020102010507070707" pitchFamily="18" charset="2"/>
              </a:rPr>
              <a:t> Be sure to select ‘Bistatic Configuration Correction’ </a:t>
            </a:r>
            <a:endParaRPr lang="fr-FR" sz="1200" b="1" dirty="0" smtClean="0"/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270388" y="3941486"/>
            <a:ext cx="35669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fr-FR" sz="1200" b="1" dirty="0" smtClean="0"/>
              <a:t>Notes:</a:t>
            </a:r>
          </a:p>
        </p:txBody>
      </p:sp>
      <p:sp>
        <p:nvSpPr>
          <p:cNvPr id="30" name="椭圆 29"/>
          <p:cNvSpPr/>
          <p:nvPr/>
        </p:nvSpPr>
        <p:spPr bwMode="auto">
          <a:xfrm>
            <a:off x="5436096" y="4797152"/>
            <a:ext cx="648072" cy="28822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1019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Arial"/>
        <a:ea typeface="Droid Sans Fallback"/>
        <a:cs typeface="Droid Sans Fallback"/>
      </a:majorFont>
      <a:minorFont>
        <a:latin typeface="Arial"/>
        <a:ea typeface="Droid Sans Fallback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3885</TotalTime>
  <Words>711</Words>
  <Application>Microsoft Office PowerPoint</Application>
  <PresentationFormat>全屏显示(4:3)</PresentationFormat>
  <Paragraphs>194</Paragraphs>
  <Slides>40</Slides>
  <Notes>39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40</vt:i4>
      </vt:variant>
    </vt:vector>
  </HeadingPairs>
  <TitlesOfParts>
    <vt:vector size="51" baseType="lpstr">
      <vt:lpstr>Droid Sans Fallback</vt:lpstr>
      <vt:lpstr>Microsoft YaHei UI</vt:lpstr>
      <vt:lpstr>宋体</vt:lpstr>
      <vt:lpstr>Arial</vt:lpstr>
      <vt:lpstr>Times New Roman</vt:lpstr>
      <vt:lpstr>Verdana</vt:lpstr>
      <vt:lpstr>Wingdings</vt:lpstr>
      <vt:lpstr>Wingdings 2</vt:lpstr>
      <vt:lpstr>Thème Office</vt:lpstr>
      <vt:lpstr>Microsoft 公式 3.0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Full Title</dc:title>
  <dc:creator>giovanna trianni</dc:creator>
  <cp:lastModifiedBy>Lei Zhao</cp:lastModifiedBy>
  <cp:revision>205</cp:revision>
  <cp:lastPrinted>2017-11-17T01:06:31Z</cp:lastPrinted>
  <dcterms:created xsi:type="dcterms:W3CDTF">2009-02-19T15:48:03Z</dcterms:created>
  <dcterms:modified xsi:type="dcterms:W3CDTF">2017-11-17T12:22:54Z</dcterms:modified>
</cp:coreProperties>
</file>