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unknown"/>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media/media2.gif" ContentType="vide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4"/>
  </p:notesMasterIdLst>
  <p:sldIdLst>
    <p:sldId id="256" r:id="rId3"/>
    <p:sldId id="338" r:id="rId4"/>
    <p:sldId id="405" r:id="rId5"/>
    <p:sldId id="340" r:id="rId6"/>
    <p:sldId id="341" r:id="rId7"/>
    <p:sldId id="342" r:id="rId8"/>
    <p:sldId id="343" r:id="rId9"/>
    <p:sldId id="345" r:id="rId10"/>
    <p:sldId id="346" r:id="rId11"/>
    <p:sldId id="347" r:id="rId12"/>
    <p:sldId id="348" r:id="rId13"/>
    <p:sldId id="349" r:id="rId14"/>
    <p:sldId id="350" r:id="rId15"/>
    <p:sldId id="351" r:id="rId16"/>
    <p:sldId id="352" r:id="rId17"/>
    <p:sldId id="353" r:id="rId18"/>
    <p:sldId id="354" r:id="rId19"/>
    <p:sldId id="412" r:id="rId20"/>
    <p:sldId id="355" r:id="rId21"/>
    <p:sldId id="356" r:id="rId22"/>
    <p:sldId id="357" r:id="rId23"/>
    <p:sldId id="358" r:id="rId24"/>
    <p:sldId id="359" r:id="rId25"/>
    <p:sldId id="360" r:id="rId26"/>
    <p:sldId id="361" r:id="rId27"/>
    <p:sldId id="362" r:id="rId28"/>
    <p:sldId id="406" r:id="rId29"/>
    <p:sldId id="364" r:id="rId30"/>
    <p:sldId id="365" r:id="rId31"/>
    <p:sldId id="366" r:id="rId32"/>
    <p:sldId id="367" r:id="rId33"/>
    <p:sldId id="368" r:id="rId34"/>
    <p:sldId id="411" r:id="rId35"/>
    <p:sldId id="369" r:id="rId36"/>
    <p:sldId id="407" r:id="rId37"/>
    <p:sldId id="370" r:id="rId38"/>
    <p:sldId id="371" r:id="rId39"/>
    <p:sldId id="408"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6" r:id="rId53"/>
    <p:sldId id="387" r:id="rId54"/>
    <p:sldId id="388" r:id="rId55"/>
    <p:sldId id="389" r:id="rId56"/>
    <p:sldId id="390" r:id="rId57"/>
    <p:sldId id="391" r:id="rId58"/>
    <p:sldId id="392" r:id="rId59"/>
    <p:sldId id="393" r:id="rId60"/>
    <p:sldId id="394" r:id="rId61"/>
    <p:sldId id="395" r:id="rId62"/>
    <p:sldId id="396" r:id="rId63"/>
    <p:sldId id="397" r:id="rId64"/>
    <p:sldId id="398" r:id="rId65"/>
    <p:sldId id="409" r:id="rId66"/>
    <p:sldId id="413" r:id="rId67"/>
    <p:sldId id="400" r:id="rId68"/>
    <p:sldId id="401" r:id="rId69"/>
    <p:sldId id="402" r:id="rId70"/>
    <p:sldId id="403" r:id="rId71"/>
    <p:sldId id="404" r:id="rId72"/>
    <p:sldId id="33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7" autoAdjust="0"/>
    <p:restoredTop sz="94660"/>
  </p:normalViewPr>
  <p:slideViewPr>
    <p:cSldViewPr snapToGrid="0">
      <p:cViewPr>
        <p:scale>
          <a:sx n="66" d="100"/>
          <a:sy n="66" d="100"/>
        </p:scale>
        <p:origin x="-1282" y="-5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F87853-E675-4D8D-BEB4-D3B6C995A69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1294C24-4D1D-4A58-AB54-3773C1920E8D}">
      <dgm:prSet phldrT="[Text]" custT="1"/>
      <dgm:spPr/>
      <dgm:t>
        <a:bodyPr/>
        <a:lstStyle/>
        <a:p>
          <a:r>
            <a:rPr lang="en-GB" altLang="en-US" sz="2000" b="0" dirty="0" smtClean="0"/>
            <a:t>Copernicus </a:t>
          </a:r>
          <a:r>
            <a:rPr lang="en-GB" altLang="en-US" sz="2000" b="0" dirty="0" smtClean="0"/>
            <a:t>Data Access</a:t>
          </a:r>
          <a:endParaRPr lang="en-GB" sz="2000" b="0" dirty="0"/>
        </a:p>
      </dgm:t>
    </dgm:pt>
    <dgm:pt modelId="{D7F2DDBE-A9FF-4A98-850A-C0219B464499}" type="parTrans" cxnId="{5A74E575-3B0E-4332-9CF5-6CBAE68380B5}">
      <dgm:prSet/>
      <dgm:spPr/>
      <dgm:t>
        <a:bodyPr/>
        <a:lstStyle/>
        <a:p>
          <a:endParaRPr lang="en-GB" sz="1600"/>
        </a:p>
      </dgm:t>
    </dgm:pt>
    <dgm:pt modelId="{405FF555-92AA-47B1-80AA-209653AB0275}" type="sibTrans" cxnId="{5A74E575-3B0E-4332-9CF5-6CBAE68380B5}">
      <dgm:prSet/>
      <dgm:spPr/>
      <dgm:t>
        <a:bodyPr/>
        <a:lstStyle/>
        <a:p>
          <a:endParaRPr lang="en-GB" sz="1600"/>
        </a:p>
      </dgm:t>
    </dgm:pt>
    <dgm:pt modelId="{E68AF1A2-255C-43F7-AD26-FE073A034313}">
      <dgm:prSet phldrT="[Text]" custT="1"/>
      <dgm:spPr/>
      <dgm:t>
        <a:bodyPr/>
        <a:lstStyle/>
        <a:p>
          <a:r>
            <a:rPr lang="en-US" sz="2000" dirty="0" smtClean="0"/>
            <a:t>Sentinel Application Platform </a:t>
          </a:r>
          <a:r>
            <a:rPr lang="en-GB" sz="2000" b="0" dirty="0" smtClean="0">
              <a:solidFill>
                <a:schemeClr val="bg1"/>
              </a:solidFill>
            </a:rPr>
            <a:t>| SNAP</a:t>
          </a:r>
          <a:r>
            <a:rPr lang="en-US" sz="2000" dirty="0" smtClean="0"/>
            <a:t> </a:t>
          </a:r>
          <a:endParaRPr lang="en-GB" sz="2000" dirty="0"/>
        </a:p>
      </dgm:t>
    </dgm:pt>
    <dgm:pt modelId="{696E424A-E66E-4D80-92B0-32BC85E192B4}" type="parTrans" cxnId="{4D6123B5-969B-496A-9EDA-B01655030348}">
      <dgm:prSet/>
      <dgm:spPr/>
      <dgm:t>
        <a:bodyPr/>
        <a:lstStyle/>
        <a:p>
          <a:endParaRPr lang="en-GB" sz="1600"/>
        </a:p>
      </dgm:t>
    </dgm:pt>
    <dgm:pt modelId="{EE32CD0D-DD7D-4F75-9195-F120B522BFA5}" type="sibTrans" cxnId="{4D6123B5-969B-496A-9EDA-B01655030348}">
      <dgm:prSet/>
      <dgm:spPr/>
      <dgm:t>
        <a:bodyPr/>
        <a:lstStyle/>
        <a:p>
          <a:endParaRPr lang="en-GB" sz="1600"/>
        </a:p>
      </dgm:t>
    </dgm:pt>
    <dgm:pt modelId="{A84A30BA-53A3-44E9-8AB4-1AAC5B3CAD28}">
      <dgm:prSet phldrT="[Text]" custT="1"/>
      <dgm:spPr/>
      <dgm:t>
        <a:bodyPr/>
        <a:lstStyle/>
        <a:p>
          <a:r>
            <a:rPr lang="en-GB" sz="2000" b="0" dirty="0" smtClean="0">
              <a:solidFill>
                <a:schemeClr val="bg1"/>
              </a:solidFill>
            </a:rPr>
            <a:t>Science Toolbox Exploitation Platform | STEP</a:t>
          </a:r>
          <a:endParaRPr lang="en-GB" sz="2000" b="0" dirty="0"/>
        </a:p>
      </dgm:t>
    </dgm:pt>
    <dgm:pt modelId="{56AB0BB9-6807-48A6-B228-49F9C2BED7CE}" type="parTrans" cxnId="{8EEFC985-4EAA-40F8-9B18-8B6A06FF6C1F}">
      <dgm:prSet/>
      <dgm:spPr/>
      <dgm:t>
        <a:bodyPr/>
        <a:lstStyle/>
        <a:p>
          <a:endParaRPr lang="en-GB" sz="1600"/>
        </a:p>
      </dgm:t>
    </dgm:pt>
    <dgm:pt modelId="{F891CA3D-962F-42EE-AAED-2F37C4005568}" type="sibTrans" cxnId="{8EEFC985-4EAA-40F8-9B18-8B6A06FF6C1F}">
      <dgm:prSet/>
      <dgm:spPr/>
      <dgm:t>
        <a:bodyPr/>
        <a:lstStyle/>
        <a:p>
          <a:endParaRPr lang="en-GB" sz="1600"/>
        </a:p>
      </dgm:t>
    </dgm:pt>
    <dgm:pt modelId="{A52BF0C4-CB5A-47AA-B250-6812492346DA}">
      <dgm:prSet custT="1"/>
      <dgm:spPr/>
      <dgm:t>
        <a:bodyPr/>
        <a:lstStyle/>
        <a:p>
          <a:r>
            <a:rPr lang="en-US" sz="2000" dirty="0" smtClean="0"/>
            <a:t>Copernicus Sentinels (Missions &amp; Products Overview)</a:t>
          </a:r>
          <a:endParaRPr lang="en-GB" sz="2000" dirty="0"/>
        </a:p>
      </dgm:t>
    </dgm:pt>
    <dgm:pt modelId="{9F2E22EB-0388-46F6-B179-E4117D8F669F}" type="parTrans" cxnId="{300E4975-06A8-48F6-BD86-E2754D79362D}">
      <dgm:prSet/>
      <dgm:spPr/>
      <dgm:t>
        <a:bodyPr/>
        <a:lstStyle/>
        <a:p>
          <a:endParaRPr lang="en-GB" sz="1600"/>
        </a:p>
      </dgm:t>
    </dgm:pt>
    <dgm:pt modelId="{B5544975-B292-48CF-B9FF-752EAB794D13}" type="sibTrans" cxnId="{300E4975-06A8-48F6-BD86-E2754D79362D}">
      <dgm:prSet/>
      <dgm:spPr/>
      <dgm:t>
        <a:bodyPr/>
        <a:lstStyle/>
        <a:p>
          <a:endParaRPr lang="en-GB" sz="1600"/>
        </a:p>
      </dgm:t>
    </dgm:pt>
    <dgm:pt modelId="{2287D49B-CD95-45AF-B9ED-6CFCAE3C9B8D}" type="pres">
      <dgm:prSet presAssocID="{BBF87853-E675-4D8D-BEB4-D3B6C995A69E}" presName="Name0" presStyleCnt="0">
        <dgm:presLayoutVars>
          <dgm:chMax val="7"/>
          <dgm:chPref val="7"/>
          <dgm:dir/>
        </dgm:presLayoutVars>
      </dgm:prSet>
      <dgm:spPr/>
      <dgm:t>
        <a:bodyPr/>
        <a:lstStyle/>
        <a:p>
          <a:endParaRPr lang="en-GB"/>
        </a:p>
      </dgm:t>
    </dgm:pt>
    <dgm:pt modelId="{BB0AEB59-D66A-45A3-ACB9-1D000C047903}" type="pres">
      <dgm:prSet presAssocID="{BBF87853-E675-4D8D-BEB4-D3B6C995A69E}" presName="Name1" presStyleCnt="0"/>
      <dgm:spPr/>
    </dgm:pt>
    <dgm:pt modelId="{A76ED2CA-70F7-4B28-8BE4-DFF6670960BB}" type="pres">
      <dgm:prSet presAssocID="{BBF87853-E675-4D8D-BEB4-D3B6C995A69E}" presName="cycle" presStyleCnt="0"/>
      <dgm:spPr/>
    </dgm:pt>
    <dgm:pt modelId="{36ECD8BF-1F14-42B9-8B93-8EE5AEF8D69D}" type="pres">
      <dgm:prSet presAssocID="{BBF87853-E675-4D8D-BEB4-D3B6C995A69E}" presName="srcNode" presStyleLbl="node1" presStyleIdx="0" presStyleCnt="4"/>
      <dgm:spPr/>
    </dgm:pt>
    <dgm:pt modelId="{BE85A17C-87FC-4BFA-B375-C5D9E5D074E8}" type="pres">
      <dgm:prSet presAssocID="{BBF87853-E675-4D8D-BEB4-D3B6C995A69E}" presName="conn" presStyleLbl="parChTrans1D2" presStyleIdx="0" presStyleCnt="1"/>
      <dgm:spPr/>
      <dgm:t>
        <a:bodyPr/>
        <a:lstStyle/>
        <a:p>
          <a:endParaRPr lang="en-GB"/>
        </a:p>
      </dgm:t>
    </dgm:pt>
    <dgm:pt modelId="{1E4AE8AD-08C6-4395-94A7-02E0F7557599}" type="pres">
      <dgm:prSet presAssocID="{BBF87853-E675-4D8D-BEB4-D3B6C995A69E}" presName="extraNode" presStyleLbl="node1" presStyleIdx="0" presStyleCnt="4"/>
      <dgm:spPr/>
    </dgm:pt>
    <dgm:pt modelId="{D0129867-9D1A-4E36-BD10-500012FD4B1A}" type="pres">
      <dgm:prSet presAssocID="{BBF87853-E675-4D8D-BEB4-D3B6C995A69E}" presName="dstNode" presStyleLbl="node1" presStyleIdx="0" presStyleCnt="4"/>
      <dgm:spPr/>
    </dgm:pt>
    <dgm:pt modelId="{547C3C95-234E-4A57-B8EC-B1BF429B2444}" type="pres">
      <dgm:prSet presAssocID="{A52BF0C4-CB5A-47AA-B250-6812492346DA}" presName="text_1" presStyleLbl="node1" presStyleIdx="0" presStyleCnt="4">
        <dgm:presLayoutVars>
          <dgm:bulletEnabled val="1"/>
        </dgm:presLayoutVars>
      </dgm:prSet>
      <dgm:spPr/>
      <dgm:t>
        <a:bodyPr/>
        <a:lstStyle/>
        <a:p>
          <a:endParaRPr lang="en-GB"/>
        </a:p>
      </dgm:t>
    </dgm:pt>
    <dgm:pt modelId="{D47A5043-2DF1-4C6D-AF57-88FA97D42488}" type="pres">
      <dgm:prSet presAssocID="{A52BF0C4-CB5A-47AA-B250-6812492346DA}" presName="accent_1" presStyleCnt="0"/>
      <dgm:spPr/>
    </dgm:pt>
    <dgm:pt modelId="{9915D79E-2036-4595-873B-7B195937D4E8}" type="pres">
      <dgm:prSet presAssocID="{A52BF0C4-CB5A-47AA-B250-6812492346DA}" presName="accentRepeatNode" presStyleLbl="solidFgAcc1" presStyleIdx="0" presStyleCnt="4"/>
      <dgm:spPr/>
    </dgm:pt>
    <dgm:pt modelId="{F0D81E9A-F712-4436-8114-B133269AB159}" type="pres">
      <dgm:prSet presAssocID="{F1294C24-4D1D-4A58-AB54-3773C1920E8D}" presName="text_2" presStyleLbl="node1" presStyleIdx="1" presStyleCnt="4">
        <dgm:presLayoutVars>
          <dgm:bulletEnabled val="1"/>
        </dgm:presLayoutVars>
      </dgm:prSet>
      <dgm:spPr/>
      <dgm:t>
        <a:bodyPr/>
        <a:lstStyle/>
        <a:p>
          <a:endParaRPr lang="en-GB"/>
        </a:p>
      </dgm:t>
    </dgm:pt>
    <dgm:pt modelId="{9837E5D6-FED3-4008-BFEA-464B67937BCF}" type="pres">
      <dgm:prSet presAssocID="{F1294C24-4D1D-4A58-AB54-3773C1920E8D}" presName="accent_2" presStyleCnt="0"/>
      <dgm:spPr/>
    </dgm:pt>
    <dgm:pt modelId="{4ADEAF90-6DB5-43D7-95E5-F186B9B19D8C}" type="pres">
      <dgm:prSet presAssocID="{F1294C24-4D1D-4A58-AB54-3773C1920E8D}" presName="accentRepeatNode" presStyleLbl="solidFgAcc1" presStyleIdx="1" presStyleCnt="4"/>
      <dgm:spPr/>
    </dgm:pt>
    <dgm:pt modelId="{BFC8B2B3-9905-47B6-B4E1-F8C0D5D022E6}" type="pres">
      <dgm:prSet presAssocID="{E68AF1A2-255C-43F7-AD26-FE073A034313}" presName="text_3" presStyleLbl="node1" presStyleIdx="2" presStyleCnt="4">
        <dgm:presLayoutVars>
          <dgm:bulletEnabled val="1"/>
        </dgm:presLayoutVars>
      </dgm:prSet>
      <dgm:spPr/>
      <dgm:t>
        <a:bodyPr/>
        <a:lstStyle/>
        <a:p>
          <a:endParaRPr lang="en-GB"/>
        </a:p>
      </dgm:t>
    </dgm:pt>
    <dgm:pt modelId="{087C7A22-E4E5-4800-81E9-30CBB93703BB}" type="pres">
      <dgm:prSet presAssocID="{E68AF1A2-255C-43F7-AD26-FE073A034313}" presName="accent_3" presStyleCnt="0"/>
      <dgm:spPr/>
    </dgm:pt>
    <dgm:pt modelId="{C96B8C32-1BE9-4D60-8456-B7325A74240C}" type="pres">
      <dgm:prSet presAssocID="{E68AF1A2-255C-43F7-AD26-FE073A034313}" presName="accentRepeatNode" presStyleLbl="solidFgAcc1" presStyleIdx="2" presStyleCnt="4"/>
      <dgm:spPr/>
    </dgm:pt>
    <dgm:pt modelId="{47B8D1B0-AD6D-4F5F-8F65-0D9B760F02F7}" type="pres">
      <dgm:prSet presAssocID="{A84A30BA-53A3-44E9-8AB4-1AAC5B3CAD28}" presName="text_4" presStyleLbl="node1" presStyleIdx="3" presStyleCnt="4">
        <dgm:presLayoutVars>
          <dgm:bulletEnabled val="1"/>
        </dgm:presLayoutVars>
      </dgm:prSet>
      <dgm:spPr/>
      <dgm:t>
        <a:bodyPr/>
        <a:lstStyle/>
        <a:p>
          <a:endParaRPr lang="en-GB"/>
        </a:p>
      </dgm:t>
    </dgm:pt>
    <dgm:pt modelId="{7F4A8BAF-0515-4FAE-B5D9-06E9C1321E5B}" type="pres">
      <dgm:prSet presAssocID="{A84A30BA-53A3-44E9-8AB4-1AAC5B3CAD28}" presName="accent_4" presStyleCnt="0"/>
      <dgm:spPr/>
    </dgm:pt>
    <dgm:pt modelId="{BD303654-A02F-4AB1-A08F-B3F98D79A3F9}" type="pres">
      <dgm:prSet presAssocID="{A84A30BA-53A3-44E9-8AB4-1AAC5B3CAD28}" presName="accentRepeatNode" presStyleLbl="solidFgAcc1" presStyleIdx="3" presStyleCnt="4"/>
      <dgm:spPr/>
    </dgm:pt>
  </dgm:ptLst>
  <dgm:cxnLst>
    <dgm:cxn modelId="{90E798C7-CB82-47A0-AABA-5FD624DBE9A3}" type="presOf" srcId="{B5544975-B292-48CF-B9FF-752EAB794D13}" destId="{BE85A17C-87FC-4BFA-B375-C5D9E5D074E8}" srcOrd="0" destOrd="0" presId="urn:microsoft.com/office/officeart/2008/layout/VerticalCurvedList"/>
    <dgm:cxn modelId="{6379155B-7F39-4FB0-95EF-DEDFAE9CE2A1}" type="presOf" srcId="{A84A30BA-53A3-44E9-8AB4-1AAC5B3CAD28}" destId="{47B8D1B0-AD6D-4F5F-8F65-0D9B760F02F7}" srcOrd="0" destOrd="0" presId="urn:microsoft.com/office/officeart/2008/layout/VerticalCurvedList"/>
    <dgm:cxn modelId="{D82B196B-ED84-4261-919B-F058CF06288B}" type="presOf" srcId="{BBF87853-E675-4D8D-BEB4-D3B6C995A69E}" destId="{2287D49B-CD95-45AF-B9ED-6CFCAE3C9B8D}" srcOrd="0" destOrd="0" presId="urn:microsoft.com/office/officeart/2008/layout/VerticalCurvedList"/>
    <dgm:cxn modelId="{8EEFC985-4EAA-40F8-9B18-8B6A06FF6C1F}" srcId="{BBF87853-E675-4D8D-BEB4-D3B6C995A69E}" destId="{A84A30BA-53A3-44E9-8AB4-1AAC5B3CAD28}" srcOrd="3" destOrd="0" parTransId="{56AB0BB9-6807-48A6-B228-49F9C2BED7CE}" sibTransId="{F891CA3D-962F-42EE-AAED-2F37C4005568}"/>
    <dgm:cxn modelId="{ABB59C4C-73D4-4AB5-AD01-10B3E7ACDD1A}" type="presOf" srcId="{E68AF1A2-255C-43F7-AD26-FE073A034313}" destId="{BFC8B2B3-9905-47B6-B4E1-F8C0D5D022E6}" srcOrd="0" destOrd="0" presId="urn:microsoft.com/office/officeart/2008/layout/VerticalCurvedList"/>
    <dgm:cxn modelId="{F9F0C994-6669-4277-B2C1-349A58985D27}" type="presOf" srcId="{F1294C24-4D1D-4A58-AB54-3773C1920E8D}" destId="{F0D81E9A-F712-4436-8114-B133269AB159}" srcOrd="0" destOrd="0" presId="urn:microsoft.com/office/officeart/2008/layout/VerticalCurvedList"/>
    <dgm:cxn modelId="{4D6123B5-969B-496A-9EDA-B01655030348}" srcId="{BBF87853-E675-4D8D-BEB4-D3B6C995A69E}" destId="{E68AF1A2-255C-43F7-AD26-FE073A034313}" srcOrd="2" destOrd="0" parTransId="{696E424A-E66E-4D80-92B0-32BC85E192B4}" sibTransId="{EE32CD0D-DD7D-4F75-9195-F120B522BFA5}"/>
    <dgm:cxn modelId="{BDF49B24-7B91-4707-9AB5-C8B0CD40C68A}" type="presOf" srcId="{A52BF0C4-CB5A-47AA-B250-6812492346DA}" destId="{547C3C95-234E-4A57-B8EC-B1BF429B2444}" srcOrd="0" destOrd="0" presId="urn:microsoft.com/office/officeart/2008/layout/VerticalCurvedList"/>
    <dgm:cxn modelId="{5A74E575-3B0E-4332-9CF5-6CBAE68380B5}" srcId="{BBF87853-E675-4D8D-BEB4-D3B6C995A69E}" destId="{F1294C24-4D1D-4A58-AB54-3773C1920E8D}" srcOrd="1" destOrd="0" parTransId="{D7F2DDBE-A9FF-4A98-850A-C0219B464499}" sibTransId="{405FF555-92AA-47B1-80AA-209653AB0275}"/>
    <dgm:cxn modelId="{300E4975-06A8-48F6-BD86-E2754D79362D}" srcId="{BBF87853-E675-4D8D-BEB4-D3B6C995A69E}" destId="{A52BF0C4-CB5A-47AA-B250-6812492346DA}" srcOrd="0" destOrd="0" parTransId="{9F2E22EB-0388-46F6-B179-E4117D8F669F}" sibTransId="{B5544975-B292-48CF-B9FF-752EAB794D13}"/>
    <dgm:cxn modelId="{C3308A36-9F5F-4374-9355-3B2C3A58118D}" type="presParOf" srcId="{2287D49B-CD95-45AF-B9ED-6CFCAE3C9B8D}" destId="{BB0AEB59-D66A-45A3-ACB9-1D000C047903}" srcOrd="0" destOrd="0" presId="urn:microsoft.com/office/officeart/2008/layout/VerticalCurvedList"/>
    <dgm:cxn modelId="{7130C376-BB4F-4B20-8390-D772D12BAE8D}" type="presParOf" srcId="{BB0AEB59-D66A-45A3-ACB9-1D000C047903}" destId="{A76ED2CA-70F7-4B28-8BE4-DFF6670960BB}" srcOrd="0" destOrd="0" presId="urn:microsoft.com/office/officeart/2008/layout/VerticalCurvedList"/>
    <dgm:cxn modelId="{25933FE9-338D-4834-BECD-50CDBB8BFE05}" type="presParOf" srcId="{A76ED2CA-70F7-4B28-8BE4-DFF6670960BB}" destId="{36ECD8BF-1F14-42B9-8B93-8EE5AEF8D69D}" srcOrd="0" destOrd="0" presId="urn:microsoft.com/office/officeart/2008/layout/VerticalCurvedList"/>
    <dgm:cxn modelId="{0F7AA37A-BDEF-4738-9B9E-65CFF19AE36F}" type="presParOf" srcId="{A76ED2CA-70F7-4B28-8BE4-DFF6670960BB}" destId="{BE85A17C-87FC-4BFA-B375-C5D9E5D074E8}" srcOrd="1" destOrd="0" presId="urn:microsoft.com/office/officeart/2008/layout/VerticalCurvedList"/>
    <dgm:cxn modelId="{A3496FC1-6174-4C0A-9C85-CFD4A3FC1CF4}" type="presParOf" srcId="{A76ED2CA-70F7-4B28-8BE4-DFF6670960BB}" destId="{1E4AE8AD-08C6-4395-94A7-02E0F7557599}" srcOrd="2" destOrd="0" presId="urn:microsoft.com/office/officeart/2008/layout/VerticalCurvedList"/>
    <dgm:cxn modelId="{58E254F3-BAB4-4B0C-816C-ABBAB5D8FC78}" type="presParOf" srcId="{A76ED2CA-70F7-4B28-8BE4-DFF6670960BB}" destId="{D0129867-9D1A-4E36-BD10-500012FD4B1A}" srcOrd="3" destOrd="0" presId="urn:microsoft.com/office/officeart/2008/layout/VerticalCurvedList"/>
    <dgm:cxn modelId="{E9DE4B2A-7939-4B8D-8A86-A48166D60599}" type="presParOf" srcId="{BB0AEB59-D66A-45A3-ACB9-1D000C047903}" destId="{547C3C95-234E-4A57-B8EC-B1BF429B2444}" srcOrd="1" destOrd="0" presId="urn:microsoft.com/office/officeart/2008/layout/VerticalCurvedList"/>
    <dgm:cxn modelId="{B7AB4906-9990-4B03-AA89-8B85A5A499A8}" type="presParOf" srcId="{BB0AEB59-D66A-45A3-ACB9-1D000C047903}" destId="{D47A5043-2DF1-4C6D-AF57-88FA97D42488}" srcOrd="2" destOrd="0" presId="urn:microsoft.com/office/officeart/2008/layout/VerticalCurvedList"/>
    <dgm:cxn modelId="{50BE5B40-13EB-4BCC-AE89-2255F030504A}" type="presParOf" srcId="{D47A5043-2DF1-4C6D-AF57-88FA97D42488}" destId="{9915D79E-2036-4595-873B-7B195937D4E8}" srcOrd="0" destOrd="0" presId="urn:microsoft.com/office/officeart/2008/layout/VerticalCurvedList"/>
    <dgm:cxn modelId="{5BC1672F-EB0B-4BBA-AC3A-BF55AF538B60}" type="presParOf" srcId="{BB0AEB59-D66A-45A3-ACB9-1D000C047903}" destId="{F0D81E9A-F712-4436-8114-B133269AB159}" srcOrd="3" destOrd="0" presId="urn:microsoft.com/office/officeart/2008/layout/VerticalCurvedList"/>
    <dgm:cxn modelId="{A7D48783-7C8E-453C-94CD-9EB456A2AEC9}" type="presParOf" srcId="{BB0AEB59-D66A-45A3-ACB9-1D000C047903}" destId="{9837E5D6-FED3-4008-BFEA-464B67937BCF}" srcOrd="4" destOrd="0" presId="urn:microsoft.com/office/officeart/2008/layout/VerticalCurvedList"/>
    <dgm:cxn modelId="{01251E8D-846A-4D00-BD2D-7055FD9694EB}" type="presParOf" srcId="{9837E5D6-FED3-4008-BFEA-464B67937BCF}" destId="{4ADEAF90-6DB5-43D7-95E5-F186B9B19D8C}" srcOrd="0" destOrd="0" presId="urn:microsoft.com/office/officeart/2008/layout/VerticalCurvedList"/>
    <dgm:cxn modelId="{18B070C4-A88C-4650-BC85-C19B2059F862}" type="presParOf" srcId="{BB0AEB59-D66A-45A3-ACB9-1D000C047903}" destId="{BFC8B2B3-9905-47B6-B4E1-F8C0D5D022E6}" srcOrd="5" destOrd="0" presId="urn:microsoft.com/office/officeart/2008/layout/VerticalCurvedList"/>
    <dgm:cxn modelId="{FDA12804-9F88-4A65-B495-F477AC5A7B3E}" type="presParOf" srcId="{BB0AEB59-D66A-45A3-ACB9-1D000C047903}" destId="{087C7A22-E4E5-4800-81E9-30CBB93703BB}" srcOrd="6" destOrd="0" presId="urn:microsoft.com/office/officeart/2008/layout/VerticalCurvedList"/>
    <dgm:cxn modelId="{94727014-58BE-4E46-96D5-CA0100ED1F22}" type="presParOf" srcId="{087C7A22-E4E5-4800-81E9-30CBB93703BB}" destId="{C96B8C32-1BE9-4D60-8456-B7325A74240C}" srcOrd="0" destOrd="0" presId="urn:microsoft.com/office/officeart/2008/layout/VerticalCurvedList"/>
    <dgm:cxn modelId="{C96B38ED-0BEF-4F81-A2B4-7E3C6E7AA9A4}" type="presParOf" srcId="{BB0AEB59-D66A-45A3-ACB9-1D000C047903}" destId="{47B8D1B0-AD6D-4F5F-8F65-0D9B760F02F7}" srcOrd="7" destOrd="0" presId="urn:microsoft.com/office/officeart/2008/layout/VerticalCurvedList"/>
    <dgm:cxn modelId="{F8B49AFD-A93A-432C-B080-F9BF4D8B8354}" type="presParOf" srcId="{BB0AEB59-D66A-45A3-ACB9-1D000C047903}" destId="{7F4A8BAF-0515-4FAE-B5D9-06E9C1321E5B}" srcOrd="8" destOrd="0" presId="urn:microsoft.com/office/officeart/2008/layout/VerticalCurvedList"/>
    <dgm:cxn modelId="{75312DFE-9DED-47AE-BCCC-1B0688F6E20E}" type="presParOf" srcId="{7F4A8BAF-0515-4FAE-B5D9-06E9C1321E5B}" destId="{BD303654-A02F-4AB1-A08F-B3F98D79A3F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F87853-E675-4D8D-BEB4-D3B6C995A69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1294C24-4D1D-4A58-AB54-3773C1920E8D}">
      <dgm:prSet phldrT="[Text]" custT="1"/>
      <dgm:spPr/>
      <dgm:t>
        <a:bodyPr/>
        <a:lstStyle/>
        <a:p>
          <a:r>
            <a:rPr lang="en-GB" altLang="en-US" sz="2000" b="0" dirty="0" smtClean="0"/>
            <a:t>Copernicus </a:t>
          </a:r>
          <a:r>
            <a:rPr lang="en-GB" altLang="en-US" sz="2000" b="0" dirty="0" smtClean="0"/>
            <a:t>Data Access</a:t>
          </a:r>
          <a:endParaRPr lang="en-GB" sz="2000" b="0" dirty="0"/>
        </a:p>
      </dgm:t>
    </dgm:pt>
    <dgm:pt modelId="{D7F2DDBE-A9FF-4A98-850A-C0219B464499}" type="parTrans" cxnId="{5A74E575-3B0E-4332-9CF5-6CBAE68380B5}">
      <dgm:prSet/>
      <dgm:spPr/>
      <dgm:t>
        <a:bodyPr/>
        <a:lstStyle/>
        <a:p>
          <a:endParaRPr lang="en-GB" sz="1600"/>
        </a:p>
      </dgm:t>
    </dgm:pt>
    <dgm:pt modelId="{405FF555-92AA-47B1-80AA-209653AB0275}" type="sibTrans" cxnId="{5A74E575-3B0E-4332-9CF5-6CBAE68380B5}">
      <dgm:prSet/>
      <dgm:spPr/>
      <dgm:t>
        <a:bodyPr/>
        <a:lstStyle/>
        <a:p>
          <a:endParaRPr lang="en-GB" sz="1600"/>
        </a:p>
      </dgm:t>
    </dgm:pt>
    <dgm:pt modelId="{E68AF1A2-255C-43F7-AD26-FE073A034313}">
      <dgm:prSet phldrT="[Text]" custT="1"/>
      <dgm:spPr/>
      <dgm:t>
        <a:bodyPr/>
        <a:lstStyle/>
        <a:p>
          <a:r>
            <a:rPr lang="en-US" sz="2000" dirty="0" smtClean="0"/>
            <a:t>Sentinel Application Platform </a:t>
          </a:r>
          <a:r>
            <a:rPr lang="en-GB" sz="2000" b="0" dirty="0" smtClean="0">
              <a:solidFill>
                <a:schemeClr val="bg1"/>
              </a:solidFill>
            </a:rPr>
            <a:t>| SNAP</a:t>
          </a:r>
          <a:r>
            <a:rPr lang="en-US" sz="2000" dirty="0" smtClean="0"/>
            <a:t> </a:t>
          </a:r>
          <a:endParaRPr lang="en-GB" sz="2000" dirty="0"/>
        </a:p>
      </dgm:t>
    </dgm:pt>
    <dgm:pt modelId="{696E424A-E66E-4D80-92B0-32BC85E192B4}" type="parTrans" cxnId="{4D6123B5-969B-496A-9EDA-B01655030348}">
      <dgm:prSet/>
      <dgm:spPr/>
      <dgm:t>
        <a:bodyPr/>
        <a:lstStyle/>
        <a:p>
          <a:endParaRPr lang="en-GB" sz="1600"/>
        </a:p>
      </dgm:t>
    </dgm:pt>
    <dgm:pt modelId="{EE32CD0D-DD7D-4F75-9195-F120B522BFA5}" type="sibTrans" cxnId="{4D6123B5-969B-496A-9EDA-B01655030348}">
      <dgm:prSet/>
      <dgm:spPr/>
      <dgm:t>
        <a:bodyPr/>
        <a:lstStyle/>
        <a:p>
          <a:endParaRPr lang="en-GB" sz="1600"/>
        </a:p>
      </dgm:t>
    </dgm:pt>
    <dgm:pt modelId="{A84A30BA-53A3-44E9-8AB4-1AAC5B3CAD28}">
      <dgm:prSet phldrT="[Text]" custT="1"/>
      <dgm:spPr/>
      <dgm:t>
        <a:bodyPr/>
        <a:lstStyle/>
        <a:p>
          <a:r>
            <a:rPr lang="en-GB" sz="2000" b="0" dirty="0" smtClean="0">
              <a:solidFill>
                <a:schemeClr val="bg1"/>
              </a:solidFill>
            </a:rPr>
            <a:t>Science Toolbox Exploitation Platform | STEP</a:t>
          </a:r>
          <a:endParaRPr lang="en-GB" sz="2000" b="0" dirty="0"/>
        </a:p>
      </dgm:t>
    </dgm:pt>
    <dgm:pt modelId="{56AB0BB9-6807-48A6-B228-49F9C2BED7CE}" type="parTrans" cxnId="{8EEFC985-4EAA-40F8-9B18-8B6A06FF6C1F}">
      <dgm:prSet/>
      <dgm:spPr/>
      <dgm:t>
        <a:bodyPr/>
        <a:lstStyle/>
        <a:p>
          <a:endParaRPr lang="en-GB" sz="1600"/>
        </a:p>
      </dgm:t>
    </dgm:pt>
    <dgm:pt modelId="{F891CA3D-962F-42EE-AAED-2F37C4005568}" type="sibTrans" cxnId="{8EEFC985-4EAA-40F8-9B18-8B6A06FF6C1F}">
      <dgm:prSet/>
      <dgm:spPr/>
      <dgm:t>
        <a:bodyPr/>
        <a:lstStyle/>
        <a:p>
          <a:endParaRPr lang="en-GB" sz="1600"/>
        </a:p>
      </dgm:t>
    </dgm:pt>
    <dgm:pt modelId="{A52BF0C4-CB5A-47AA-B250-6812492346DA}">
      <dgm:prSet custT="1"/>
      <dgm:spPr/>
      <dgm:t>
        <a:bodyPr/>
        <a:lstStyle/>
        <a:p>
          <a:r>
            <a:rPr lang="en-US" sz="2000" dirty="0" smtClean="0">
              <a:solidFill>
                <a:schemeClr val="tx1"/>
              </a:solidFill>
            </a:rPr>
            <a:t>Copernicus Sentinels (Missions &amp; Products Overview)</a:t>
          </a:r>
          <a:endParaRPr lang="en-GB" sz="2000" dirty="0">
            <a:solidFill>
              <a:schemeClr val="tx1"/>
            </a:solidFill>
          </a:endParaRPr>
        </a:p>
      </dgm:t>
    </dgm:pt>
    <dgm:pt modelId="{9F2E22EB-0388-46F6-B179-E4117D8F669F}" type="parTrans" cxnId="{300E4975-06A8-48F6-BD86-E2754D79362D}">
      <dgm:prSet/>
      <dgm:spPr/>
      <dgm:t>
        <a:bodyPr/>
        <a:lstStyle/>
        <a:p>
          <a:endParaRPr lang="en-GB" sz="1600"/>
        </a:p>
      </dgm:t>
    </dgm:pt>
    <dgm:pt modelId="{B5544975-B292-48CF-B9FF-752EAB794D13}" type="sibTrans" cxnId="{300E4975-06A8-48F6-BD86-E2754D79362D}">
      <dgm:prSet/>
      <dgm:spPr/>
      <dgm:t>
        <a:bodyPr/>
        <a:lstStyle/>
        <a:p>
          <a:endParaRPr lang="en-GB" sz="1600"/>
        </a:p>
      </dgm:t>
    </dgm:pt>
    <dgm:pt modelId="{2287D49B-CD95-45AF-B9ED-6CFCAE3C9B8D}" type="pres">
      <dgm:prSet presAssocID="{BBF87853-E675-4D8D-BEB4-D3B6C995A69E}" presName="Name0" presStyleCnt="0">
        <dgm:presLayoutVars>
          <dgm:chMax val="7"/>
          <dgm:chPref val="7"/>
          <dgm:dir/>
        </dgm:presLayoutVars>
      </dgm:prSet>
      <dgm:spPr/>
      <dgm:t>
        <a:bodyPr/>
        <a:lstStyle/>
        <a:p>
          <a:endParaRPr lang="en-GB"/>
        </a:p>
      </dgm:t>
    </dgm:pt>
    <dgm:pt modelId="{BB0AEB59-D66A-45A3-ACB9-1D000C047903}" type="pres">
      <dgm:prSet presAssocID="{BBF87853-E675-4D8D-BEB4-D3B6C995A69E}" presName="Name1" presStyleCnt="0"/>
      <dgm:spPr/>
    </dgm:pt>
    <dgm:pt modelId="{A76ED2CA-70F7-4B28-8BE4-DFF6670960BB}" type="pres">
      <dgm:prSet presAssocID="{BBF87853-E675-4D8D-BEB4-D3B6C995A69E}" presName="cycle" presStyleCnt="0"/>
      <dgm:spPr/>
    </dgm:pt>
    <dgm:pt modelId="{36ECD8BF-1F14-42B9-8B93-8EE5AEF8D69D}" type="pres">
      <dgm:prSet presAssocID="{BBF87853-E675-4D8D-BEB4-D3B6C995A69E}" presName="srcNode" presStyleLbl="node1" presStyleIdx="0" presStyleCnt="4"/>
      <dgm:spPr/>
    </dgm:pt>
    <dgm:pt modelId="{BE85A17C-87FC-4BFA-B375-C5D9E5D074E8}" type="pres">
      <dgm:prSet presAssocID="{BBF87853-E675-4D8D-BEB4-D3B6C995A69E}" presName="conn" presStyleLbl="parChTrans1D2" presStyleIdx="0" presStyleCnt="1"/>
      <dgm:spPr/>
      <dgm:t>
        <a:bodyPr/>
        <a:lstStyle/>
        <a:p>
          <a:endParaRPr lang="en-GB"/>
        </a:p>
      </dgm:t>
    </dgm:pt>
    <dgm:pt modelId="{1E4AE8AD-08C6-4395-94A7-02E0F7557599}" type="pres">
      <dgm:prSet presAssocID="{BBF87853-E675-4D8D-BEB4-D3B6C995A69E}" presName="extraNode" presStyleLbl="node1" presStyleIdx="0" presStyleCnt="4"/>
      <dgm:spPr/>
    </dgm:pt>
    <dgm:pt modelId="{D0129867-9D1A-4E36-BD10-500012FD4B1A}" type="pres">
      <dgm:prSet presAssocID="{BBF87853-E675-4D8D-BEB4-D3B6C995A69E}" presName="dstNode" presStyleLbl="node1" presStyleIdx="0" presStyleCnt="4"/>
      <dgm:spPr/>
    </dgm:pt>
    <dgm:pt modelId="{547C3C95-234E-4A57-B8EC-B1BF429B2444}" type="pres">
      <dgm:prSet presAssocID="{A52BF0C4-CB5A-47AA-B250-6812492346DA}" presName="text_1" presStyleLbl="node1" presStyleIdx="0" presStyleCnt="4">
        <dgm:presLayoutVars>
          <dgm:bulletEnabled val="1"/>
        </dgm:presLayoutVars>
      </dgm:prSet>
      <dgm:spPr/>
      <dgm:t>
        <a:bodyPr/>
        <a:lstStyle/>
        <a:p>
          <a:endParaRPr lang="en-GB"/>
        </a:p>
      </dgm:t>
    </dgm:pt>
    <dgm:pt modelId="{D47A5043-2DF1-4C6D-AF57-88FA97D42488}" type="pres">
      <dgm:prSet presAssocID="{A52BF0C4-CB5A-47AA-B250-6812492346DA}" presName="accent_1" presStyleCnt="0"/>
      <dgm:spPr/>
    </dgm:pt>
    <dgm:pt modelId="{9915D79E-2036-4595-873B-7B195937D4E8}" type="pres">
      <dgm:prSet presAssocID="{A52BF0C4-CB5A-47AA-B250-6812492346DA}" presName="accentRepeatNode" presStyleLbl="solidFgAcc1" presStyleIdx="0" presStyleCnt="4"/>
      <dgm:spPr/>
    </dgm:pt>
    <dgm:pt modelId="{F0D81E9A-F712-4436-8114-B133269AB159}" type="pres">
      <dgm:prSet presAssocID="{F1294C24-4D1D-4A58-AB54-3773C1920E8D}" presName="text_2" presStyleLbl="node1" presStyleIdx="1" presStyleCnt="4">
        <dgm:presLayoutVars>
          <dgm:bulletEnabled val="1"/>
        </dgm:presLayoutVars>
      </dgm:prSet>
      <dgm:spPr/>
      <dgm:t>
        <a:bodyPr/>
        <a:lstStyle/>
        <a:p>
          <a:endParaRPr lang="en-GB"/>
        </a:p>
      </dgm:t>
    </dgm:pt>
    <dgm:pt modelId="{9837E5D6-FED3-4008-BFEA-464B67937BCF}" type="pres">
      <dgm:prSet presAssocID="{F1294C24-4D1D-4A58-AB54-3773C1920E8D}" presName="accent_2" presStyleCnt="0"/>
      <dgm:spPr/>
    </dgm:pt>
    <dgm:pt modelId="{4ADEAF90-6DB5-43D7-95E5-F186B9B19D8C}" type="pres">
      <dgm:prSet presAssocID="{F1294C24-4D1D-4A58-AB54-3773C1920E8D}" presName="accentRepeatNode" presStyleLbl="solidFgAcc1" presStyleIdx="1" presStyleCnt="4"/>
      <dgm:spPr/>
    </dgm:pt>
    <dgm:pt modelId="{BFC8B2B3-9905-47B6-B4E1-F8C0D5D022E6}" type="pres">
      <dgm:prSet presAssocID="{E68AF1A2-255C-43F7-AD26-FE073A034313}" presName="text_3" presStyleLbl="node1" presStyleIdx="2" presStyleCnt="4">
        <dgm:presLayoutVars>
          <dgm:bulletEnabled val="1"/>
        </dgm:presLayoutVars>
      </dgm:prSet>
      <dgm:spPr/>
      <dgm:t>
        <a:bodyPr/>
        <a:lstStyle/>
        <a:p>
          <a:endParaRPr lang="en-GB"/>
        </a:p>
      </dgm:t>
    </dgm:pt>
    <dgm:pt modelId="{087C7A22-E4E5-4800-81E9-30CBB93703BB}" type="pres">
      <dgm:prSet presAssocID="{E68AF1A2-255C-43F7-AD26-FE073A034313}" presName="accent_3" presStyleCnt="0"/>
      <dgm:spPr/>
    </dgm:pt>
    <dgm:pt modelId="{C96B8C32-1BE9-4D60-8456-B7325A74240C}" type="pres">
      <dgm:prSet presAssocID="{E68AF1A2-255C-43F7-AD26-FE073A034313}" presName="accentRepeatNode" presStyleLbl="solidFgAcc1" presStyleIdx="2" presStyleCnt="4"/>
      <dgm:spPr/>
    </dgm:pt>
    <dgm:pt modelId="{47B8D1B0-AD6D-4F5F-8F65-0D9B760F02F7}" type="pres">
      <dgm:prSet presAssocID="{A84A30BA-53A3-44E9-8AB4-1AAC5B3CAD28}" presName="text_4" presStyleLbl="node1" presStyleIdx="3" presStyleCnt="4">
        <dgm:presLayoutVars>
          <dgm:bulletEnabled val="1"/>
        </dgm:presLayoutVars>
      </dgm:prSet>
      <dgm:spPr/>
      <dgm:t>
        <a:bodyPr/>
        <a:lstStyle/>
        <a:p>
          <a:endParaRPr lang="en-GB"/>
        </a:p>
      </dgm:t>
    </dgm:pt>
    <dgm:pt modelId="{7F4A8BAF-0515-4FAE-B5D9-06E9C1321E5B}" type="pres">
      <dgm:prSet presAssocID="{A84A30BA-53A3-44E9-8AB4-1AAC5B3CAD28}" presName="accent_4" presStyleCnt="0"/>
      <dgm:spPr/>
    </dgm:pt>
    <dgm:pt modelId="{BD303654-A02F-4AB1-A08F-B3F98D79A3F9}" type="pres">
      <dgm:prSet presAssocID="{A84A30BA-53A3-44E9-8AB4-1AAC5B3CAD28}" presName="accentRepeatNode" presStyleLbl="solidFgAcc1" presStyleIdx="3" presStyleCnt="4"/>
      <dgm:spPr/>
    </dgm:pt>
  </dgm:ptLst>
  <dgm:cxnLst>
    <dgm:cxn modelId="{DA76136D-98E3-4F52-BCBD-6F279B516DB3}" type="presOf" srcId="{B5544975-B292-48CF-B9FF-752EAB794D13}" destId="{BE85A17C-87FC-4BFA-B375-C5D9E5D074E8}" srcOrd="0" destOrd="0" presId="urn:microsoft.com/office/officeart/2008/layout/VerticalCurvedList"/>
    <dgm:cxn modelId="{5A74E575-3B0E-4332-9CF5-6CBAE68380B5}" srcId="{BBF87853-E675-4D8D-BEB4-D3B6C995A69E}" destId="{F1294C24-4D1D-4A58-AB54-3773C1920E8D}" srcOrd="1" destOrd="0" parTransId="{D7F2DDBE-A9FF-4A98-850A-C0219B464499}" sibTransId="{405FF555-92AA-47B1-80AA-209653AB0275}"/>
    <dgm:cxn modelId="{4D6123B5-969B-496A-9EDA-B01655030348}" srcId="{BBF87853-E675-4D8D-BEB4-D3B6C995A69E}" destId="{E68AF1A2-255C-43F7-AD26-FE073A034313}" srcOrd="2" destOrd="0" parTransId="{696E424A-E66E-4D80-92B0-32BC85E192B4}" sibTransId="{EE32CD0D-DD7D-4F75-9195-F120B522BFA5}"/>
    <dgm:cxn modelId="{C27D9FDE-8AE5-43B7-B5FB-7FB8B8A9F5C6}" type="presOf" srcId="{BBF87853-E675-4D8D-BEB4-D3B6C995A69E}" destId="{2287D49B-CD95-45AF-B9ED-6CFCAE3C9B8D}" srcOrd="0" destOrd="0" presId="urn:microsoft.com/office/officeart/2008/layout/VerticalCurvedList"/>
    <dgm:cxn modelId="{5C43410A-550D-461B-B7D1-17560ADB8BAE}" type="presOf" srcId="{E68AF1A2-255C-43F7-AD26-FE073A034313}" destId="{BFC8B2B3-9905-47B6-B4E1-F8C0D5D022E6}" srcOrd="0" destOrd="0" presId="urn:microsoft.com/office/officeart/2008/layout/VerticalCurvedList"/>
    <dgm:cxn modelId="{AF73A805-0863-4525-888B-5D19CEEF9FAB}" type="presOf" srcId="{A84A30BA-53A3-44E9-8AB4-1AAC5B3CAD28}" destId="{47B8D1B0-AD6D-4F5F-8F65-0D9B760F02F7}" srcOrd="0" destOrd="0" presId="urn:microsoft.com/office/officeart/2008/layout/VerticalCurvedList"/>
    <dgm:cxn modelId="{8EEFC985-4EAA-40F8-9B18-8B6A06FF6C1F}" srcId="{BBF87853-E675-4D8D-BEB4-D3B6C995A69E}" destId="{A84A30BA-53A3-44E9-8AB4-1AAC5B3CAD28}" srcOrd="3" destOrd="0" parTransId="{56AB0BB9-6807-48A6-B228-49F9C2BED7CE}" sibTransId="{F891CA3D-962F-42EE-AAED-2F37C4005568}"/>
    <dgm:cxn modelId="{300E4975-06A8-48F6-BD86-E2754D79362D}" srcId="{BBF87853-E675-4D8D-BEB4-D3B6C995A69E}" destId="{A52BF0C4-CB5A-47AA-B250-6812492346DA}" srcOrd="0" destOrd="0" parTransId="{9F2E22EB-0388-46F6-B179-E4117D8F669F}" sibTransId="{B5544975-B292-48CF-B9FF-752EAB794D13}"/>
    <dgm:cxn modelId="{329EA1A7-4658-419D-B3C1-1665F1618EBA}" type="presOf" srcId="{A52BF0C4-CB5A-47AA-B250-6812492346DA}" destId="{547C3C95-234E-4A57-B8EC-B1BF429B2444}" srcOrd="0" destOrd="0" presId="urn:microsoft.com/office/officeart/2008/layout/VerticalCurvedList"/>
    <dgm:cxn modelId="{6AEDA9C1-93AB-4F0B-BE09-EED29CFD3428}" type="presOf" srcId="{F1294C24-4D1D-4A58-AB54-3773C1920E8D}" destId="{F0D81E9A-F712-4436-8114-B133269AB159}" srcOrd="0" destOrd="0" presId="urn:microsoft.com/office/officeart/2008/layout/VerticalCurvedList"/>
    <dgm:cxn modelId="{D0BCBAFA-ACC2-478F-8D54-8708AE0A34BC}" type="presParOf" srcId="{2287D49B-CD95-45AF-B9ED-6CFCAE3C9B8D}" destId="{BB0AEB59-D66A-45A3-ACB9-1D000C047903}" srcOrd="0" destOrd="0" presId="urn:microsoft.com/office/officeart/2008/layout/VerticalCurvedList"/>
    <dgm:cxn modelId="{C4E279EB-BE44-461B-84AD-563072E5BC0D}" type="presParOf" srcId="{BB0AEB59-D66A-45A3-ACB9-1D000C047903}" destId="{A76ED2CA-70F7-4B28-8BE4-DFF6670960BB}" srcOrd="0" destOrd="0" presId="urn:microsoft.com/office/officeart/2008/layout/VerticalCurvedList"/>
    <dgm:cxn modelId="{502956D3-871E-4E21-99EE-CE12C4424EB0}" type="presParOf" srcId="{A76ED2CA-70F7-4B28-8BE4-DFF6670960BB}" destId="{36ECD8BF-1F14-42B9-8B93-8EE5AEF8D69D}" srcOrd="0" destOrd="0" presId="urn:microsoft.com/office/officeart/2008/layout/VerticalCurvedList"/>
    <dgm:cxn modelId="{B3A05BD7-9AB5-4D5E-B1D4-5601FE676CBB}" type="presParOf" srcId="{A76ED2CA-70F7-4B28-8BE4-DFF6670960BB}" destId="{BE85A17C-87FC-4BFA-B375-C5D9E5D074E8}" srcOrd="1" destOrd="0" presId="urn:microsoft.com/office/officeart/2008/layout/VerticalCurvedList"/>
    <dgm:cxn modelId="{BD4AD7F3-39A8-4EBF-BC38-567420EECE4A}" type="presParOf" srcId="{A76ED2CA-70F7-4B28-8BE4-DFF6670960BB}" destId="{1E4AE8AD-08C6-4395-94A7-02E0F7557599}" srcOrd="2" destOrd="0" presId="urn:microsoft.com/office/officeart/2008/layout/VerticalCurvedList"/>
    <dgm:cxn modelId="{3EA276D4-DD89-4B03-A11E-A8B5BC0BFC87}" type="presParOf" srcId="{A76ED2CA-70F7-4B28-8BE4-DFF6670960BB}" destId="{D0129867-9D1A-4E36-BD10-500012FD4B1A}" srcOrd="3" destOrd="0" presId="urn:microsoft.com/office/officeart/2008/layout/VerticalCurvedList"/>
    <dgm:cxn modelId="{4AE89502-E5A6-4C77-9EA1-CCAC742B3419}" type="presParOf" srcId="{BB0AEB59-D66A-45A3-ACB9-1D000C047903}" destId="{547C3C95-234E-4A57-B8EC-B1BF429B2444}" srcOrd="1" destOrd="0" presId="urn:microsoft.com/office/officeart/2008/layout/VerticalCurvedList"/>
    <dgm:cxn modelId="{B5696EB4-E524-41FC-BA1F-AD44F67579D6}" type="presParOf" srcId="{BB0AEB59-D66A-45A3-ACB9-1D000C047903}" destId="{D47A5043-2DF1-4C6D-AF57-88FA97D42488}" srcOrd="2" destOrd="0" presId="urn:microsoft.com/office/officeart/2008/layout/VerticalCurvedList"/>
    <dgm:cxn modelId="{5E7DCFF9-573A-4F33-BFC3-1A266CE3F114}" type="presParOf" srcId="{D47A5043-2DF1-4C6D-AF57-88FA97D42488}" destId="{9915D79E-2036-4595-873B-7B195937D4E8}" srcOrd="0" destOrd="0" presId="urn:microsoft.com/office/officeart/2008/layout/VerticalCurvedList"/>
    <dgm:cxn modelId="{06FDDA2D-1D04-41F3-BD5A-02BAE510094D}" type="presParOf" srcId="{BB0AEB59-D66A-45A3-ACB9-1D000C047903}" destId="{F0D81E9A-F712-4436-8114-B133269AB159}" srcOrd="3" destOrd="0" presId="urn:microsoft.com/office/officeart/2008/layout/VerticalCurvedList"/>
    <dgm:cxn modelId="{4D801E40-A727-4136-91D3-0DA196F98F40}" type="presParOf" srcId="{BB0AEB59-D66A-45A3-ACB9-1D000C047903}" destId="{9837E5D6-FED3-4008-BFEA-464B67937BCF}" srcOrd="4" destOrd="0" presId="urn:microsoft.com/office/officeart/2008/layout/VerticalCurvedList"/>
    <dgm:cxn modelId="{B59DC111-830D-4244-B1C0-C00732A2622E}" type="presParOf" srcId="{9837E5D6-FED3-4008-BFEA-464B67937BCF}" destId="{4ADEAF90-6DB5-43D7-95E5-F186B9B19D8C}" srcOrd="0" destOrd="0" presId="urn:microsoft.com/office/officeart/2008/layout/VerticalCurvedList"/>
    <dgm:cxn modelId="{211E3382-B05F-4AD5-B682-5CC1D8390913}" type="presParOf" srcId="{BB0AEB59-D66A-45A3-ACB9-1D000C047903}" destId="{BFC8B2B3-9905-47B6-B4E1-F8C0D5D022E6}" srcOrd="5" destOrd="0" presId="urn:microsoft.com/office/officeart/2008/layout/VerticalCurvedList"/>
    <dgm:cxn modelId="{4FC59CD1-1C69-4F46-98F2-F83112AC4473}" type="presParOf" srcId="{BB0AEB59-D66A-45A3-ACB9-1D000C047903}" destId="{087C7A22-E4E5-4800-81E9-30CBB93703BB}" srcOrd="6" destOrd="0" presId="urn:microsoft.com/office/officeart/2008/layout/VerticalCurvedList"/>
    <dgm:cxn modelId="{D1E8440F-F01F-4830-A0B2-92AD2714ADEC}" type="presParOf" srcId="{087C7A22-E4E5-4800-81E9-30CBB93703BB}" destId="{C96B8C32-1BE9-4D60-8456-B7325A74240C}" srcOrd="0" destOrd="0" presId="urn:microsoft.com/office/officeart/2008/layout/VerticalCurvedList"/>
    <dgm:cxn modelId="{D0A43A3B-53C8-4B01-92A2-522A736A5415}" type="presParOf" srcId="{BB0AEB59-D66A-45A3-ACB9-1D000C047903}" destId="{47B8D1B0-AD6D-4F5F-8F65-0D9B760F02F7}" srcOrd="7" destOrd="0" presId="urn:microsoft.com/office/officeart/2008/layout/VerticalCurvedList"/>
    <dgm:cxn modelId="{3E182CAB-2150-44ED-8CC2-1CF74A0DDF2D}" type="presParOf" srcId="{BB0AEB59-D66A-45A3-ACB9-1D000C047903}" destId="{7F4A8BAF-0515-4FAE-B5D9-06E9C1321E5B}" srcOrd="8" destOrd="0" presId="urn:microsoft.com/office/officeart/2008/layout/VerticalCurvedList"/>
    <dgm:cxn modelId="{03B23A0F-1A86-44D7-AB9B-E5BF63E49F78}" type="presParOf" srcId="{7F4A8BAF-0515-4FAE-B5D9-06E9C1321E5B}" destId="{BD303654-A02F-4AB1-A08F-B3F98D79A3F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D2F440-145F-B845-B3C5-34079387B04A}" type="doc">
      <dgm:prSet loTypeId="urn:microsoft.com/office/officeart/2005/8/layout/hierarchy5" loCatId="" qsTypeId="urn:microsoft.com/office/officeart/2005/8/quickstyle/simple4" qsCatId="simple" csTypeId="urn:microsoft.com/office/officeart/2005/8/colors/accent1_2" csCatId="accent1" phldr="1"/>
      <dgm:spPr/>
      <dgm:t>
        <a:bodyPr/>
        <a:lstStyle/>
        <a:p>
          <a:endParaRPr lang="en-US"/>
        </a:p>
      </dgm:t>
    </dgm:pt>
    <dgm:pt modelId="{117B4F59-3E86-694D-B88F-354A2561A202}">
      <dgm:prSet custT="1"/>
      <dgm:spPr/>
      <dgm:t>
        <a:bodyPr/>
        <a:lstStyle/>
        <a:p>
          <a:r>
            <a:rPr lang="en-US" sz="1800" dirty="0" smtClean="0"/>
            <a:t>S-1 Core product family</a:t>
          </a:r>
          <a:endParaRPr lang="en-US" sz="1800" dirty="0"/>
        </a:p>
      </dgm:t>
    </dgm:pt>
    <dgm:pt modelId="{D91CA03B-FE5E-5643-A43A-B01E956AB6E2}" type="parTrans" cxnId="{0995B50B-F80A-5441-B2B5-E49B2CF7E0BD}">
      <dgm:prSet/>
      <dgm:spPr/>
      <dgm:t>
        <a:bodyPr/>
        <a:lstStyle/>
        <a:p>
          <a:endParaRPr lang="en-US" sz="2800"/>
        </a:p>
      </dgm:t>
    </dgm:pt>
    <dgm:pt modelId="{7D83BC46-874F-CC43-8E30-A35F4F4E395D}" type="sibTrans" cxnId="{0995B50B-F80A-5441-B2B5-E49B2CF7E0BD}">
      <dgm:prSet/>
      <dgm:spPr/>
      <dgm:t>
        <a:bodyPr/>
        <a:lstStyle/>
        <a:p>
          <a:endParaRPr lang="en-US" sz="2800"/>
        </a:p>
      </dgm:t>
    </dgm:pt>
    <dgm:pt modelId="{5F883011-13A2-4F43-A704-1BCFBFB327B8}">
      <dgm:prSet custT="1"/>
      <dgm:spPr/>
      <dgm:t>
        <a:bodyPr/>
        <a:lstStyle/>
        <a:p>
          <a:r>
            <a:rPr lang="en-US" sz="1800" dirty="0" smtClean="0"/>
            <a:t>Level 0</a:t>
          </a:r>
          <a:endParaRPr lang="en-US" sz="1800" dirty="0"/>
        </a:p>
      </dgm:t>
    </dgm:pt>
    <dgm:pt modelId="{E7A0FC42-030D-D143-A58A-4BCF23BC89CD}" type="parTrans" cxnId="{A62E4AAB-D2D7-5A4D-9DF4-EC702AEF98C4}">
      <dgm:prSet custT="1"/>
      <dgm:spPr/>
      <dgm:t>
        <a:bodyPr/>
        <a:lstStyle/>
        <a:p>
          <a:endParaRPr lang="en-US" sz="800"/>
        </a:p>
      </dgm:t>
    </dgm:pt>
    <dgm:pt modelId="{456D8AE8-8C31-DD4D-A59A-042AF1CC0BAD}" type="sibTrans" cxnId="{A62E4AAB-D2D7-5A4D-9DF4-EC702AEF98C4}">
      <dgm:prSet/>
      <dgm:spPr/>
      <dgm:t>
        <a:bodyPr/>
        <a:lstStyle/>
        <a:p>
          <a:endParaRPr lang="en-US" sz="2800"/>
        </a:p>
      </dgm:t>
    </dgm:pt>
    <dgm:pt modelId="{622D3FA4-29FF-154C-AC4C-52068DFF4E35}">
      <dgm:prSet custT="1"/>
      <dgm:spPr/>
      <dgm:t>
        <a:bodyPr/>
        <a:lstStyle/>
        <a:p>
          <a:r>
            <a:rPr lang="en-US" sz="1800" dirty="0" smtClean="0"/>
            <a:t>Level 1</a:t>
          </a:r>
          <a:endParaRPr lang="en-US" sz="1800" dirty="0"/>
        </a:p>
      </dgm:t>
    </dgm:pt>
    <dgm:pt modelId="{1CBE3926-5CC8-A245-B734-D82FF4B114E0}" type="parTrans" cxnId="{3B5BFE59-0916-1A4B-AABF-A26778BDDDB0}">
      <dgm:prSet custT="1"/>
      <dgm:spPr/>
      <dgm:t>
        <a:bodyPr/>
        <a:lstStyle/>
        <a:p>
          <a:endParaRPr lang="en-US" sz="800"/>
        </a:p>
      </dgm:t>
    </dgm:pt>
    <dgm:pt modelId="{C708DC10-63F1-AE45-9901-F136370F1488}" type="sibTrans" cxnId="{3B5BFE59-0916-1A4B-AABF-A26778BDDDB0}">
      <dgm:prSet/>
      <dgm:spPr/>
      <dgm:t>
        <a:bodyPr/>
        <a:lstStyle/>
        <a:p>
          <a:endParaRPr lang="en-US" sz="2800"/>
        </a:p>
      </dgm:t>
    </dgm:pt>
    <dgm:pt modelId="{6C678A31-EA1C-AE49-8645-E56039570F90}">
      <dgm:prSet custT="1"/>
      <dgm:spPr/>
      <dgm:t>
        <a:bodyPr/>
        <a:lstStyle/>
        <a:p>
          <a:r>
            <a:rPr lang="en-US" sz="1800" dirty="0" smtClean="0"/>
            <a:t>Level 2</a:t>
          </a:r>
          <a:endParaRPr lang="en-US" sz="1800" dirty="0"/>
        </a:p>
      </dgm:t>
    </dgm:pt>
    <dgm:pt modelId="{7BF9D106-230E-3547-B684-F37B88AEF273}" type="parTrans" cxnId="{6BCCABD3-2843-BF45-88AF-841B779D5B65}">
      <dgm:prSet custT="1"/>
      <dgm:spPr/>
      <dgm:t>
        <a:bodyPr/>
        <a:lstStyle/>
        <a:p>
          <a:endParaRPr lang="en-US" sz="1050"/>
        </a:p>
      </dgm:t>
    </dgm:pt>
    <dgm:pt modelId="{ADBE47B8-71EA-044A-A250-9C47AC9ED7DE}" type="sibTrans" cxnId="{6BCCABD3-2843-BF45-88AF-841B779D5B65}">
      <dgm:prSet/>
      <dgm:spPr/>
      <dgm:t>
        <a:bodyPr/>
        <a:lstStyle/>
        <a:p>
          <a:endParaRPr lang="en-US" sz="2800"/>
        </a:p>
      </dgm:t>
    </dgm:pt>
    <dgm:pt modelId="{433F2B6E-51B3-C849-8031-40BAC90724DF}">
      <dgm:prSet custT="1"/>
      <dgm:spPr/>
      <dgm:t>
        <a:bodyPr/>
        <a:lstStyle/>
        <a:p>
          <a:r>
            <a:rPr lang="en-US" sz="1800" dirty="0" smtClean="0"/>
            <a:t>OCN</a:t>
          </a:r>
          <a:endParaRPr lang="en-US" sz="1800" dirty="0"/>
        </a:p>
      </dgm:t>
    </dgm:pt>
    <dgm:pt modelId="{341E20F1-C406-DA43-A26D-4E7E6F799AEC}" type="parTrans" cxnId="{D1BB401E-A11E-D144-AF34-4004F7DDDC27}">
      <dgm:prSet custT="1"/>
      <dgm:spPr/>
      <dgm:t>
        <a:bodyPr/>
        <a:lstStyle/>
        <a:p>
          <a:endParaRPr lang="en-US" sz="800"/>
        </a:p>
      </dgm:t>
    </dgm:pt>
    <dgm:pt modelId="{1B169240-38B0-6447-BD64-4525C09D6490}" type="sibTrans" cxnId="{D1BB401E-A11E-D144-AF34-4004F7DDDC27}">
      <dgm:prSet/>
      <dgm:spPr/>
      <dgm:t>
        <a:bodyPr/>
        <a:lstStyle/>
        <a:p>
          <a:endParaRPr lang="en-US" sz="2800"/>
        </a:p>
      </dgm:t>
    </dgm:pt>
    <dgm:pt modelId="{7C358376-86A1-CA41-A353-F98B67E09C27}">
      <dgm:prSet custT="1"/>
      <dgm:spPr/>
      <dgm:t>
        <a:bodyPr/>
        <a:lstStyle/>
        <a:p>
          <a:r>
            <a:rPr lang="en-US" sz="1800" dirty="0" smtClean="0"/>
            <a:t>GRD</a:t>
          </a:r>
          <a:endParaRPr lang="en-US" sz="1800" dirty="0"/>
        </a:p>
      </dgm:t>
    </dgm:pt>
    <dgm:pt modelId="{38ABCB0C-8E09-884C-8139-6014B27628E1}" type="parTrans" cxnId="{A4ADC93A-46E6-BF4E-8CA9-3B51C3F89ED2}">
      <dgm:prSet custT="1"/>
      <dgm:spPr/>
      <dgm:t>
        <a:bodyPr/>
        <a:lstStyle/>
        <a:p>
          <a:endParaRPr lang="en-US" sz="800"/>
        </a:p>
      </dgm:t>
    </dgm:pt>
    <dgm:pt modelId="{CD57C1AE-CB9B-984E-9553-5A6A61951995}" type="sibTrans" cxnId="{A4ADC93A-46E6-BF4E-8CA9-3B51C3F89ED2}">
      <dgm:prSet/>
      <dgm:spPr/>
      <dgm:t>
        <a:bodyPr/>
        <a:lstStyle/>
        <a:p>
          <a:endParaRPr lang="en-US" sz="2800"/>
        </a:p>
      </dgm:t>
    </dgm:pt>
    <dgm:pt modelId="{FF7F7427-8BFA-074D-8C87-8AC25DBCE77C}">
      <dgm:prSet custT="1"/>
      <dgm:spPr/>
      <dgm:t>
        <a:bodyPr/>
        <a:lstStyle/>
        <a:p>
          <a:r>
            <a:rPr lang="en-US" sz="1800" dirty="0" smtClean="0"/>
            <a:t>RAW</a:t>
          </a:r>
          <a:endParaRPr lang="en-US" sz="1800" dirty="0"/>
        </a:p>
      </dgm:t>
    </dgm:pt>
    <dgm:pt modelId="{FC0E0BB7-7C3F-8744-948B-5125ADD1CADA}" type="parTrans" cxnId="{44204DD8-7E4E-0B4F-8034-C50B02F724DA}">
      <dgm:prSet custT="1"/>
      <dgm:spPr/>
      <dgm:t>
        <a:bodyPr/>
        <a:lstStyle/>
        <a:p>
          <a:endParaRPr lang="en-US" sz="800"/>
        </a:p>
      </dgm:t>
    </dgm:pt>
    <dgm:pt modelId="{E746A232-46D4-5747-A0D6-BF30500B5EDC}" type="sibTrans" cxnId="{44204DD8-7E4E-0B4F-8034-C50B02F724DA}">
      <dgm:prSet/>
      <dgm:spPr/>
      <dgm:t>
        <a:bodyPr/>
        <a:lstStyle/>
        <a:p>
          <a:endParaRPr lang="en-US" sz="2800"/>
        </a:p>
      </dgm:t>
    </dgm:pt>
    <dgm:pt modelId="{72D9C638-1D98-CE4F-813D-DA7F9FA33599}">
      <dgm:prSet custT="1"/>
      <dgm:spPr/>
      <dgm:t>
        <a:bodyPr/>
        <a:lstStyle/>
        <a:p>
          <a:r>
            <a:rPr lang="en-US" sz="1200" dirty="0" smtClean="0"/>
            <a:t>Medium Res. (MR)</a:t>
          </a:r>
          <a:endParaRPr lang="en-US" sz="1200" dirty="0"/>
        </a:p>
      </dgm:t>
    </dgm:pt>
    <dgm:pt modelId="{03A9A60B-F31B-A949-93AE-90438BA80161}" type="parTrans" cxnId="{BF34C2FF-4D70-0445-9E5A-A53D96980BFE}">
      <dgm:prSet/>
      <dgm:spPr/>
      <dgm:t>
        <a:bodyPr/>
        <a:lstStyle/>
        <a:p>
          <a:endParaRPr lang="en-US"/>
        </a:p>
      </dgm:t>
    </dgm:pt>
    <dgm:pt modelId="{98C6A383-31D2-9C47-ADD8-663BD3556BC5}" type="sibTrans" cxnId="{BF34C2FF-4D70-0445-9E5A-A53D96980BFE}">
      <dgm:prSet/>
      <dgm:spPr/>
      <dgm:t>
        <a:bodyPr/>
        <a:lstStyle/>
        <a:p>
          <a:endParaRPr lang="en-US"/>
        </a:p>
      </dgm:t>
    </dgm:pt>
    <dgm:pt modelId="{508D84D2-46BC-2541-BEE1-1D1329BDE229}">
      <dgm:prSet custT="1"/>
      <dgm:spPr/>
      <dgm:t>
        <a:bodyPr/>
        <a:lstStyle/>
        <a:p>
          <a:r>
            <a:rPr lang="en-US" sz="1200" dirty="0" smtClean="0"/>
            <a:t>High Res. (HR)</a:t>
          </a:r>
          <a:endParaRPr lang="en-US" sz="1200" dirty="0"/>
        </a:p>
      </dgm:t>
    </dgm:pt>
    <dgm:pt modelId="{F59CEDB5-E586-BA40-8A40-1132E0A42E42}" type="parTrans" cxnId="{E264B627-637F-D94E-9B6D-6527F6E8C7F5}">
      <dgm:prSet/>
      <dgm:spPr/>
      <dgm:t>
        <a:bodyPr/>
        <a:lstStyle/>
        <a:p>
          <a:endParaRPr lang="en-US"/>
        </a:p>
      </dgm:t>
    </dgm:pt>
    <dgm:pt modelId="{2AF1A22C-C480-F048-9685-508DBF3D71E2}" type="sibTrans" cxnId="{E264B627-637F-D94E-9B6D-6527F6E8C7F5}">
      <dgm:prSet/>
      <dgm:spPr/>
      <dgm:t>
        <a:bodyPr/>
        <a:lstStyle/>
        <a:p>
          <a:endParaRPr lang="en-US"/>
        </a:p>
      </dgm:t>
    </dgm:pt>
    <dgm:pt modelId="{7311F312-4DFD-BF49-875B-65F29A1DFE01}">
      <dgm:prSet custT="1"/>
      <dgm:spPr/>
      <dgm:t>
        <a:bodyPr/>
        <a:lstStyle/>
        <a:p>
          <a:r>
            <a:rPr lang="en-US" sz="1200" dirty="0" smtClean="0"/>
            <a:t>Full Res. (FR)</a:t>
          </a:r>
          <a:endParaRPr lang="en-US" sz="1200" dirty="0"/>
        </a:p>
      </dgm:t>
    </dgm:pt>
    <dgm:pt modelId="{F46E3061-F0FE-064C-91E1-5E8C999F33F4}" type="parTrans" cxnId="{F13EB638-3450-0C4F-B489-DE72E24A4D45}">
      <dgm:prSet/>
      <dgm:spPr/>
      <dgm:t>
        <a:bodyPr/>
        <a:lstStyle/>
        <a:p>
          <a:endParaRPr lang="en-US"/>
        </a:p>
      </dgm:t>
    </dgm:pt>
    <dgm:pt modelId="{4A7E38E2-04D0-684E-A87F-1323656E4E9C}" type="sibTrans" cxnId="{F13EB638-3450-0C4F-B489-DE72E24A4D45}">
      <dgm:prSet/>
      <dgm:spPr/>
      <dgm:t>
        <a:bodyPr/>
        <a:lstStyle/>
        <a:p>
          <a:endParaRPr lang="en-US"/>
        </a:p>
      </dgm:t>
    </dgm:pt>
    <dgm:pt modelId="{C123EB01-450C-C74C-B72B-F0A1F5DBF89C}">
      <dgm:prSet custT="1"/>
      <dgm:spPr/>
      <dgm:t>
        <a:bodyPr/>
        <a:lstStyle/>
        <a:p>
          <a:r>
            <a:rPr lang="en-US" sz="1800" smtClean="0"/>
            <a:t>SLC</a:t>
          </a:r>
          <a:endParaRPr lang="en-US"/>
        </a:p>
      </dgm:t>
    </dgm:pt>
    <dgm:pt modelId="{924233F5-822F-2B41-97E5-7DA93FD5CD4A}" type="parTrans" cxnId="{F9367CB1-001D-8744-96BD-55253B22B6B7}">
      <dgm:prSet/>
      <dgm:spPr/>
      <dgm:t>
        <a:bodyPr/>
        <a:lstStyle/>
        <a:p>
          <a:endParaRPr lang="en-US"/>
        </a:p>
      </dgm:t>
    </dgm:pt>
    <dgm:pt modelId="{701532B0-AC1C-9142-80F7-02471537E308}" type="sibTrans" cxnId="{F9367CB1-001D-8744-96BD-55253B22B6B7}">
      <dgm:prSet/>
      <dgm:spPr/>
      <dgm:t>
        <a:bodyPr/>
        <a:lstStyle/>
        <a:p>
          <a:endParaRPr lang="en-US"/>
        </a:p>
      </dgm:t>
    </dgm:pt>
    <dgm:pt modelId="{06E8D01E-8EDF-1A41-B542-3235A901563E}" type="pres">
      <dgm:prSet presAssocID="{1ED2F440-145F-B845-B3C5-34079387B04A}" presName="mainComposite" presStyleCnt="0">
        <dgm:presLayoutVars>
          <dgm:chPref val="1"/>
          <dgm:dir/>
          <dgm:animOne val="branch"/>
          <dgm:animLvl val="lvl"/>
          <dgm:resizeHandles val="exact"/>
        </dgm:presLayoutVars>
      </dgm:prSet>
      <dgm:spPr/>
      <dgm:t>
        <a:bodyPr/>
        <a:lstStyle/>
        <a:p>
          <a:endParaRPr lang="en-US"/>
        </a:p>
      </dgm:t>
    </dgm:pt>
    <dgm:pt modelId="{F03C3E61-7D27-0D46-850D-880707C87301}" type="pres">
      <dgm:prSet presAssocID="{1ED2F440-145F-B845-B3C5-34079387B04A}" presName="hierFlow" presStyleCnt="0"/>
      <dgm:spPr/>
    </dgm:pt>
    <dgm:pt modelId="{B39F5C1D-36A7-A445-B1A7-DF45094CFE66}" type="pres">
      <dgm:prSet presAssocID="{1ED2F440-145F-B845-B3C5-34079387B04A}" presName="hierChild1" presStyleCnt="0">
        <dgm:presLayoutVars>
          <dgm:chPref val="1"/>
          <dgm:animOne val="branch"/>
          <dgm:animLvl val="lvl"/>
        </dgm:presLayoutVars>
      </dgm:prSet>
      <dgm:spPr/>
    </dgm:pt>
    <dgm:pt modelId="{9063E373-8481-7542-B4B8-623653BB019B}" type="pres">
      <dgm:prSet presAssocID="{117B4F59-3E86-694D-B88F-354A2561A202}" presName="Name17" presStyleCnt="0"/>
      <dgm:spPr/>
    </dgm:pt>
    <dgm:pt modelId="{B516BE52-42C7-B242-B515-2E47EF61FF98}" type="pres">
      <dgm:prSet presAssocID="{117B4F59-3E86-694D-B88F-354A2561A202}" presName="level1Shape" presStyleLbl="node0" presStyleIdx="0" presStyleCnt="1" custScaleY="747562">
        <dgm:presLayoutVars>
          <dgm:chPref val="3"/>
        </dgm:presLayoutVars>
      </dgm:prSet>
      <dgm:spPr/>
      <dgm:t>
        <a:bodyPr/>
        <a:lstStyle/>
        <a:p>
          <a:endParaRPr lang="en-US"/>
        </a:p>
      </dgm:t>
    </dgm:pt>
    <dgm:pt modelId="{17E18F7E-7B7E-6B4C-9276-60A1D9BAC4A5}" type="pres">
      <dgm:prSet presAssocID="{117B4F59-3E86-694D-B88F-354A2561A202}" presName="hierChild2" presStyleCnt="0"/>
      <dgm:spPr/>
    </dgm:pt>
    <dgm:pt modelId="{B43DF1C9-540B-AB4B-ACF5-3D72A34AB1CD}" type="pres">
      <dgm:prSet presAssocID="{E7A0FC42-030D-D143-A58A-4BCF23BC89CD}" presName="Name25" presStyleLbl="parChTrans1D2" presStyleIdx="0" presStyleCnt="3"/>
      <dgm:spPr/>
      <dgm:t>
        <a:bodyPr/>
        <a:lstStyle/>
        <a:p>
          <a:endParaRPr lang="en-US"/>
        </a:p>
      </dgm:t>
    </dgm:pt>
    <dgm:pt modelId="{E3450C06-610C-0641-AC46-77C27E362C6F}" type="pres">
      <dgm:prSet presAssocID="{E7A0FC42-030D-D143-A58A-4BCF23BC89CD}" presName="connTx" presStyleLbl="parChTrans1D2" presStyleIdx="0" presStyleCnt="3"/>
      <dgm:spPr/>
      <dgm:t>
        <a:bodyPr/>
        <a:lstStyle/>
        <a:p>
          <a:endParaRPr lang="en-US"/>
        </a:p>
      </dgm:t>
    </dgm:pt>
    <dgm:pt modelId="{04E9EAAB-2AB8-6D4C-ADCE-844193FA43CF}" type="pres">
      <dgm:prSet presAssocID="{5F883011-13A2-4F43-A704-1BCFBFB327B8}" presName="Name30" presStyleCnt="0"/>
      <dgm:spPr/>
    </dgm:pt>
    <dgm:pt modelId="{5B3BE7B8-F310-3643-B0AE-62CDDACA22B3}" type="pres">
      <dgm:prSet presAssocID="{5F883011-13A2-4F43-A704-1BCFBFB327B8}" presName="level2Shape" presStyleLbl="node2" presStyleIdx="0" presStyleCnt="3" custLinFactY="-43429" custLinFactNeighborY="-100000"/>
      <dgm:spPr/>
      <dgm:t>
        <a:bodyPr/>
        <a:lstStyle/>
        <a:p>
          <a:endParaRPr lang="en-US"/>
        </a:p>
      </dgm:t>
    </dgm:pt>
    <dgm:pt modelId="{058E6F64-B4E9-AE4A-823A-3552A2B921B0}" type="pres">
      <dgm:prSet presAssocID="{5F883011-13A2-4F43-A704-1BCFBFB327B8}" presName="hierChild3" presStyleCnt="0"/>
      <dgm:spPr/>
    </dgm:pt>
    <dgm:pt modelId="{90B009A3-A5B3-F247-8F55-FF77542E028D}" type="pres">
      <dgm:prSet presAssocID="{FC0E0BB7-7C3F-8744-948B-5125ADD1CADA}" presName="Name25" presStyleLbl="parChTrans1D3" presStyleIdx="0" presStyleCnt="4"/>
      <dgm:spPr/>
      <dgm:t>
        <a:bodyPr/>
        <a:lstStyle/>
        <a:p>
          <a:endParaRPr lang="en-US"/>
        </a:p>
      </dgm:t>
    </dgm:pt>
    <dgm:pt modelId="{95A39756-E8B5-4F4C-B260-8EAB6C8E66D8}" type="pres">
      <dgm:prSet presAssocID="{FC0E0BB7-7C3F-8744-948B-5125ADD1CADA}" presName="connTx" presStyleLbl="parChTrans1D3" presStyleIdx="0" presStyleCnt="4"/>
      <dgm:spPr/>
      <dgm:t>
        <a:bodyPr/>
        <a:lstStyle/>
        <a:p>
          <a:endParaRPr lang="en-US"/>
        </a:p>
      </dgm:t>
    </dgm:pt>
    <dgm:pt modelId="{7FA50A76-A7F8-B14D-A50E-E2EEC0BAD4BD}" type="pres">
      <dgm:prSet presAssocID="{FF7F7427-8BFA-074D-8C87-8AC25DBCE77C}" presName="Name30" presStyleCnt="0"/>
      <dgm:spPr/>
    </dgm:pt>
    <dgm:pt modelId="{CDC27A60-3104-AB4B-AB40-362A15751337}" type="pres">
      <dgm:prSet presAssocID="{FF7F7427-8BFA-074D-8C87-8AC25DBCE77C}" presName="level2Shape" presStyleLbl="node3" presStyleIdx="0" presStyleCnt="4" custLinFactY="-43429" custLinFactNeighborY="-100000"/>
      <dgm:spPr/>
      <dgm:t>
        <a:bodyPr/>
        <a:lstStyle/>
        <a:p>
          <a:endParaRPr lang="en-US"/>
        </a:p>
      </dgm:t>
    </dgm:pt>
    <dgm:pt modelId="{2A9B6C09-0E69-9247-BB00-AC3C38915E65}" type="pres">
      <dgm:prSet presAssocID="{FF7F7427-8BFA-074D-8C87-8AC25DBCE77C}" presName="hierChild3" presStyleCnt="0"/>
      <dgm:spPr/>
    </dgm:pt>
    <dgm:pt modelId="{6D5693A4-4755-614E-B49C-5D61F1832684}" type="pres">
      <dgm:prSet presAssocID="{1CBE3926-5CC8-A245-B734-D82FF4B114E0}" presName="Name25" presStyleLbl="parChTrans1D2" presStyleIdx="1" presStyleCnt="3"/>
      <dgm:spPr/>
      <dgm:t>
        <a:bodyPr/>
        <a:lstStyle/>
        <a:p>
          <a:endParaRPr lang="en-US"/>
        </a:p>
      </dgm:t>
    </dgm:pt>
    <dgm:pt modelId="{A5090131-E55F-3849-8879-C1D2BF205894}" type="pres">
      <dgm:prSet presAssocID="{1CBE3926-5CC8-A245-B734-D82FF4B114E0}" presName="connTx" presStyleLbl="parChTrans1D2" presStyleIdx="1" presStyleCnt="3"/>
      <dgm:spPr/>
      <dgm:t>
        <a:bodyPr/>
        <a:lstStyle/>
        <a:p>
          <a:endParaRPr lang="en-US"/>
        </a:p>
      </dgm:t>
    </dgm:pt>
    <dgm:pt modelId="{9DEFB757-4164-A249-80E9-579C931D73B4}" type="pres">
      <dgm:prSet presAssocID="{622D3FA4-29FF-154C-AC4C-52068DFF4E35}" presName="Name30" presStyleCnt="0"/>
      <dgm:spPr/>
    </dgm:pt>
    <dgm:pt modelId="{A6BE50C6-5E6C-CA4F-8916-9F3A04EFD9EE}" type="pres">
      <dgm:prSet presAssocID="{622D3FA4-29FF-154C-AC4C-52068DFF4E35}" presName="level2Shape" presStyleLbl="node2" presStyleIdx="1" presStyleCnt="3"/>
      <dgm:spPr/>
      <dgm:t>
        <a:bodyPr/>
        <a:lstStyle/>
        <a:p>
          <a:endParaRPr lang="en-US"/>
        </a:p>
      </dgm:t>
    </dgm:pt>
    <dgm:pt modelId="{2C992B3F-8E7A-C448-93BD-432F5AFCA329}" type="pres">
      <dgm:prSet presAssocID="{622D3FA4-29FF-154C-AC4C-52068DFF4E35}" presName="hierChild3" presStyleCnt="0"/>
      <dgm:spPr/>
    </dgm:pt>
    <dgm:pt modelId="{49993581-8213-8E4D-A73A-4A6C93EDB9BF}" type="pres">
      <dgm:prSet presAssocID="{38ABCB0C-8E09-884C-8139-6014B27628E1}" presName="Name25" presStyleLbl="parChTrans1D3" presStyleIdx="1" presStyleCnt="4"/>
      <dgm:spPr/>
      <dgm:t>
        <a:bodyPr/>
        <a:lstStyle/>
        <a:p>
          <a:endParaRPr lang="en-US"/>
        </a:p>
      </dgm:t>
    </dgm:pt>
    <dgm:pt modelId="{1EC13E61-0002-614E-986F-71BF7533E673}" type="pres">
      <dgm:prSet presAssocID="{38ABCB0C-8E09-884C-8139-6014B27628E1}" presName="connTx" presStyleLbl="parChTrans1D3" presStyleIdx="1" presStyleCnt="4"/>
      <dgm:spPr/>
      <dgm:t>
        <a:bodyPr/>
        <a:lstStyle/>
        <a:p>
          <a:endParaRPr lang="en-US"/>
        </a:p>
      </dgm:t>
    </dgm:pt>
    <dgm:pt modelId="{3A3F8405-919E-D548-99CB-B60E6DB149C0}" type="pres">
      <dgm:prSet presAssocID="{7C358376-86A1-CA41-A353-F98B67E09C27}" presName="Name30" presStyleCnt="0"/>
      <dgm:spPr/>
    </dgm:pt>
    <dgm:pt modelId="{B965ABFE-99BC-5945-9F09-83A77F176C46}" type="pres">
      <dgm:prSet presAssocID="{7C358376-86A1-CA41-A353-F98B67E09C27}" presName="level2Shape" presStyleLbl="node3" presStyleIdx="1" presStyleCnt="4"/>
      <dgm:spPr/>
      <dgm:t>
        <a:bodyPr/>
        <a:lstStyle/>
        <a:p>
          <a:endParaRPr lang="en-US"/>
        </a:p>
      </dgm:t>
    </dgm:pt>
    <dgm:pt modelId="{F5583DF2-BF17-A14A-A3CC-0CF97BE20B43}" type="pres">
      <dgm:prSet presAssocID="{7C358376-86A1-CA41-A353-F98B67E09C27}" presName="hierChild3" presStyleCnt="0"/>
      <dgm:spPr/>
    </dgm:pt>
    <dgm:pt modelId="{5157F219-B5DC-0E42-BA60-2CA09D2A3B72}" type="pres">
      <dgm:prSet presAssocID="{03A9A60B-F31B-A949-93AE-90438BA80161}" presName="Name25" presStyleLbl="parChTrans1D4" presStyleIdx="0" presStyleCnt="3"/>
      <dgm:spPr/>
      <dgm:t>
        <a:bodyPr/>
        <a:lstStyle/>
        <a:p>
          <a:endParaRPr lang="en-US"/>
        </a:p>
      </dgm:t>
    </dgm:pt>
    <dgm:pt modelId="{F10B2A79-43FD-1546-B677-62800125B6B8}" type="pres">
      <dgm:prSet presAssocID="{03A9A60B-F31B-A949-93AE-90438BA80161}" presName="connTx" presStyleLbl="parChTrans1D4" presStyleIdx="0" presStyleCnt="3"/>
      <dgm:spPr/>
      <dgm:t>
        <a:bodyPr/>
        <a:lstStyle/>
        <a:p>
          <a:endParaRPr lang="en-US"/>
        </a:p>
      </dgm:t>
    </dgm:pt>
    <dgm:pt modelId="{75947FB5-08DC-7A42-BBD5-17BAE915A260}" type="pres">
      <dgm:prSet presAssocID="{72D9C638-1D98-CE4F-813D-DA7F9FA33599}" presName="Name30" presStyleCnt="0"/>
      <dgm:spPr/>
    </dgm:pt>
    <dgm:pt modelId="{FBE8CFAA-8FD2-3B41-BBB5-26B489FF8413}" type="pres">
      <dgm:prSet presAssocID="{72D9C638-1D98-CE4F-813D-DA7F9FA33599}" presName="level2Shape" presStyleLbl="node4" presStyleIdx="0" presStyleCnt="3"/>
      <dgm:spPr/>
      <dgm:t>
        <a:bodyPr/>
        <a:lstStyle/>
        <a:p>
          <a:endParaRPr lang="en-US"/>
        </a:p>
      </dgm:t>
    </dgm:pt>
    <dgm:pt modelId="{50749AA7-AA0C-8648-AFA7-9F74D09FDF11}" type="pres">
      <dgm:prSet presAssocID="{72D9C638-1D98-CE4F-813D-DA7F9FA33599}" presName="hierChild3" presStyleCnt="0"/>
      <dgm:spPr/>
    </dgm:pt>
    <dgm:pt modelId="{CBCD431D-F2F8-CF42-90F3-579D368276FB}" type="pres">
      <dgm:prSet presAssocID="{F59CEDB5-E586-BA40-8A40-1132E0A42E42}" presName="Name25" presStyleLbl="parChTrans1D4" presStyleIdx="1" presStyleCnt="3"/>
      <dgm:spPr/>
      <dgm:t>
        <a:bodyPr/>
        <a:lstStyle/>
        <a:p>
          <a:endParaRPr lang="en-US"/>
        </a:p>
      </dgm:t>
    </dgm:pt>
    <dgm:pt modelId="{0E14273F-A54C-9940-A361-A217E13DB29B}" type="pres">
      <dgm:prSet presAssocID="{F59CEDB5-E586-BA40-8A40-1132E0A42E42}" presName="connTx" presStyleLbl="parChTrans1D4" presStyleIdx="1" presStyleCnt="3"/>
      <dgm:spPr/>
      <dgm:t>
        <a:bodyPr/>
        <a:lstStyle/>
        <a:p>
          <a:endParaRPr lang="en-US"/>
        </a:p>
      </dgm:t>
    </dgm:pt>
    <dgm:pt modelId="{EAB144C4-1553-0146-B5A3-E9EC9F464A82}" type="pres">
      <dgm:prSet presAssocID="{508D84D2-46BC-2541-BEE1-1D1329BDE229}" presName="Name30" presStyleCnt="0"/>
      <dgm:spPr/>
    </dgm:pt>
    <dgm:pt modelId="{47538037-FB4F-5A48-9655-52BDCA5BDCEE}" type="pres">
      <dgm:prSet presAssocID="{508D84D2-46BC-2541-BEE1-1D1329BDE229}" presName="level2Shape" presStyleLbl="node4" presStyleIdx="1" presStyleCnt="3"/>
      <dgm:spPr/>
      <dgm:t>
        <a:bodyPr/>
        <a:lstStyle/>
        <a:p>
          <a:endParaRPr lang="en-US"/>
        </a:p>
      </dgm:t>
    </dgm:pt>
    <dgm:pt modelId="{90FA85F8-2899-CE41-8D9E-AC8CD6425C0B}" type="pres">
      <dgm:prSet presAssocID="{508D84D2-46BC-2541-BEE1-1D1329BDE229}" presName="hierChild3" presStyleCnt="0"/>
      <dgm:spPr/>
    </dgm:pt>
    <dgm:pt modelId="{65286946-AE2F-B144-B717-2F391341920A}" type="pres">
      <dgm:prSet presAssocID="{F46E3061-F0FE-064C-91E1-5E8C999F33F4}" presName="Name25" presStyleLbl="parChTrans1D4" presStyleIdx="2" presStyleCnt="3"/>
      <dgm:spPr/>
      <dgm:t>
        <a:bodyPr/>
        <a:lstStyle/>
        <a:p>
          <a:endParaRPr lang="en-US"/>
        </a:p>
      </dgm:t>
    </dgm:pt>
    <dgm:pt modelId="{7645AE5F-19F1-6540-9BBF-7736F90B6A33}" type="pres">
      <dgm:prSet presAssocID="{F46E3061-F0FE-064C-91E1-5E8C999F33F4}" presName="connTx" presStyleLbl="parChTrans1D4" presStyleIdx="2" presStyleCnt="3"/>
      <dgm:spPr/>
      <dgm:t>
        <a:bodyPr/>
        <a:lstStyle/>
        <a:p>
          <a:endParaRPr lang="en-US"/>
        </a:p>
      </dgm:t>
    </dgm:pt>
    <dgm:pt modelId="{ED1C947F-6A69-BB46-821C-BCB34197C815}" type="pres">
      <dgm:prSet presAssocID="{7311F312-4DFD-BF49-875B-65F29A1DFE01}" presName="Name30" presStyleCnt="0"/>
      <dgm:spPr/>
    </dgm:pt>
    <dgm:pt modelId="{882F6740-76EF-CE40-85C1-9B86D3529A3A}" type="pres">
      <dgm:prSet presAssocID="{7311F312-4DFD-BF49-875B-65F29A1DFE01}" presName="level2Shape" presStyleLbl="node4" presStyleIdx="2" presStyleCnt="3"/>
      <dgm:spPr/>
      <dgm:t>
        <a:bodyPr/>
        <a:lstStyle/>
        <a:p>
          <a:endParaRPr lang="en-US"/>
        </a:p>
      </dgm:t>
    </dgm:pt>
    <dgm:pt modelId="{D7799BC2-724E-1749-AEAF-A67D373E9CB9}" type="pres">
      <dgm:prSet presAssocID="{7311F312-4DFD-BF49-875B-65F29A1DFE01}" presName="hierChild3" presStyleCnt="0"/>
      <dgm:spPr/>
    </dgm:pt>
    <dgm:pt modelId="{008E04DE-212D-514F-9731-68AB794445C5}" type="pres">
      <dgm:prSet presAssocID="{924233F5-822F-2B41-97E5-7DA93FD5CD4A}" presName="Name25" presStyleLbl="parChTrans1D3" presStyleIdx="2" presStyleCnt="4"/>
      <dgm:spPr/>
      <dgm:t>
        <a:bodyPr/>
        <a:lstStyle/>
        <a:p>
          <a:endParaRPr lang="en-US"/>
        </a:p>
      </dgm:t>
    </dgm:pt>
    <dgm:pt modelId="{C3DA8DD6-D422-C649-8472-AD5869DB2DB3}" type="pres">
      <dgm:prSet presAssocID="{924233F5-822F-2B41-97E5-7DA93FD5CD4A}" presName="connTx" presStyleLbl="parChTrans1D3" presStyleIdx="2" presStyleCnt="4"/>
      <dgm:spPr/>
      <dgm:t>
        <a:bodyPr/>
        <a:lstStyle/>
        <a:p>
          <a:endParaRPr lang="en-US"/>
        </a:p>
      </dgm:t>
    </dgm:pt>
    <dgm:pt modelId="{AE2EDC2A-C178-134A-B171-05FB99FA1BEA}" type="pres">
      <dgm:prSet presAssocID="{C123EB01-450C-C74C-B72B-F0A1F5DBF89C}" presName="Name30" presStyleCnt="0"/>
      <dgm:spPr/>
    </dgm:pt>
    <dgm:pt modelId="{4BF5E666-0B29-5D45-9082-15941D0BC5B5}" type="pres">
      <dgm:prSet presAssocID="{C123EB01-450C-C74C-B72B-F0A1F5DBF89C}" presName="level2Shape" presStyleLbl="node3" presStyleIdx="2" presStyleCnt="4"/>
      <dgm:spPr/>
      <dgm:t>
        <a:bodyPr/>
        <a:lstStyle/>
        <a:p>
          <a:endParaRPr lang="en-US"/>
        </a:p>
      </dgm:t>
    </dgm:pt>
    <dgm:pt modelId="{1A6A8F29-24BA-974B-9E3C-FF6D1C3B0EFD}" type="pres">
      <dgm:prSet presAssocID="{C123EB01-450C-C74C-B72B-F0A1F5DBF89C}" presName="hierChild3" presStyleCnt="0"/>
      <dgm:spPr/>
    </dgm:pt>
    <dgm:pt modelId="{9694F941-12C2-B742-B384-524AC171BB68}" type="pres">
      <dgm:prSet presAssocID="{7BF9D106-230E-3547-B684-F37B88AEF273}" presName="Name25" presStyleLbl="parChTrans1D2" presStyleIdx="2" presStyleCnt="3"/>
      <dgm:spPr/>
      <dgm:t>
        <a:bodyPr/>
        <a:lstStyle/>
        <a:p>
          <a:endParaRPr lang="en-US"/>
        </a:p>
      </dgm:t>
    </dgm:pt>
    <dgm:pt modelId="{E3EF7590-916D-924C-89C1-A0A51A18F66D}" type="pres">
      <dgm:prSet presAssocID="{7BF9D106-230E-3547-B684-F37B88AEF273}" presName="connTx" presStyleLbl="parChTrans1D2" presStyleIdx="2" presStyleCnt="3"/>
      <dgm:spPr/>
      <dgm:t>
        <a:bodyPr/>
        <a:lstStyle/>
        <a:p>
          <a:endParaRPr lang="en-US"/>
        </a:p>
      </dgm:t>
    </dgm:pt>
    <dgm:pt modelId="{9509B571-BC4D-C740-9403-BD32F0CBAA82}" type="pres">
      <dgm:prSet presAssocID="{6C678A31-EA1C-AE49-8645-E56039570F90}" presName="Name30" presStyleCnt="0"/>
      <dgm:spPr/>
    </dgm:pt>
    <dgm:pt modelId="{8B993B49-2C49-2247-99BA-6CD4383E13F0}" type="pres">
      <dgm:prSet presAssocID="{6C678A31-EA1C-AE49-8645-E56039570F90}" presName="level2Shape" presStyleLbl="node2" presStyleIdx="2" presStyleCnt="3" custLinFactY="44078" custLinFactNeighborY="100000"/>
      <dgm:spPr/>
      <dgm:t>
        <a:bodyPr/>
        <a:lstStyle/>
        <a:p>
          <a:endParaRPr lang="en-US"/>
        </a:p>
      </dgm:t>
    </dgm:pt>
    <dgm:pt modelId="{0733561B-F3DF-F14A-873C-A6896EC9D15D}" type="pres">
      <dgm:prSet presAssocID="{6C678A31-EA1C-AE49-8645-E56039570F90}" presName="hierChild3" presStyleCnt="0"/>
      <dgm:spPr/>
    </dgm:pt>
    <dgm:pt modelId="{A9EAB5D9-1D37-AE47-8D57-2894509581E0}" type="pres">
      <dgm:prSet presAssocID="{341E20F1-C406-DA43-A26D-4E7E6F799AEC}" presName="Name25" presStyleLbl="parChTrans1D3" presStyleIdx="3" presStyleCnt="4"/>
      <dgm:spPr/>
      <dgm:t>
        <a:bodyPr/>
        <a:lstStyle/>
        <a:p>
          <a:endParaRPr lang="en-US"/>
        </a:p>
      </dgm:t>
    </dgm:pt>
    <dgm:pt modelId="{CCD0F8F4-1A80-B243-A1C6-5377C52FDDDB}" type="pres">
      <dgm:prSet presAssocID="{341E20F1-C406-DA43-A26D-4E7E6F799AEC}" presName="connTx" presStyleLbl="parChTrans1D3" presStyleIdx="3" presStyleCnt="4"/>
      <dgm:spPr/>
      <dgm:t>
        <a:bodyPr/>
        <a:lstStyle/>
        <a:p>
          <a:endParaRPr lang="en-US"/>
        </a:p>
      </dgm:t>
    </dgm:pt>
    <dgm:pt modelId="{374B275C-9EE8-B247-B88E-F5846EE6F151}" type="pres">
      <dgm:prSet presAssocID="{433F2B6E-51B3-C849-8031-40BAC90724DF}" presName="Name30" presStyleCnt="0"/>
      <dgm:spPr/>
    </dgm:pt>
    <dgm:pt modelId="{044DCD46-DBCF-0E4D-8BE7-4E8185C21D84}" type="pres">
      <dgm:prSet presAssocID="{433F2B6E-51B3-C849-8031-40BAC90724DF}" presName="level2Shape" presStyleLbl="node3" presStyleIdx="3" presStyleCnt="4" custLinFactY="44078" custLinFactNeighborY="100000"/>
      <dgm:spPr/>
      <dgm:t>
        <a:bodyPr/>
        <a:lstStyle/>
        <a:p>
          <a:endParaRPr lang="en-US"/>
        </a:p>
      </dgm:t>
    </dgm:pt>
    <dgm:pt modelId="{CE0E32D7-B014-DF46-A37E-332D856E875B}" type="pres">
      <dgm:prSet presAssocID="{433F2B6E-51B3-C849-8031-40BAC90724DF}" presName="hierChild3" presStyleCnt="0"/>
      <dgm:spPr/>
    </dgm:pt>
    <dgm:pt modelId="{CB7E4172-D292-1E48-8D7C-AD3448C880E7}" type="pres">
      <dgm:prSet presAssocID="{1ED2F440-145F-B845-B3C5-34079387B04A}" presName="bgShapesFlow" presStyleCnt="0"/>
      <dgm:spPr/>
    </dgm:pt>
  </dgm:ptLst>
  <dgm:cxnLst>
    <dgm:cxn modelId="{A62E4AAB-D2D7-5A4D-9DF4-EC702AEF98C4}" srcId="{117B4F59-3E86-694D-B88F-354A2561A202}" destId="{5F883011-13A2-4F43-A704-1BCFBFB327B8}" srcOrd="0" destOrd="0" parTransId="{E7A0FC42-030D-D143-A58A-4BCF23BC89CD}" sibTransId="{456D8AE8-8C31-DD4D-A59A-042AF1CC0BAD}"/>
    <dgm:cxn modelId="{4A96A412-0B18-4E76-B5B2-A4D9B25FB82B}" type="presOf" srcId="{924233F5-822F-2B41-97E5-7DA93FD5CD4A}" destId="{008E04DE-212D-514F-9731-68AB794445C5}" srcOrd="0" destOrd="0" presId="urn:microsoft.com/office/officeart/2005/8/layout/hierarchy5"/>
    <dgm:cxn modelId="{B7B6E3C8-25B8-477E-AEE8-491C17EFE112}" type="presOf" srcId="{1ED2F440-145F-B845-B3C5-34079387B04A}" destId="{06E8D01E-8EDF-1A41-B542-3235A901563E}" srcOrd="0" destOrd="0" presId="urn:microsoft.com/office/officeart/2005/8/layout/hierarchy5"/>
    <dgm:cxn modelId="{A70E96D2-A008-408B-8256-3C17CAC106ED}" type="presOf" srcId="{F59CEDB5-E586-BA40-8A40-1132E0A42E42}" destId="{CBCD431D-F2F8-CF42-90F3-579D368276FB}" srcOrd="0" destOrd="0" presId="urn:microsoft.com/office/officeart/2005/8/layout/hierarchy5"/>
    <dgm:cxn modelId="{CD8A410A-C47E-4EFA-885F-553BB3C8F5BF}" type="presOf" srcId="{433F2B6E-51B3-C849-8031-40BAC90724DF}" destId="{044DCD46-DBCF-0E4D-8BE7-4E8185C21D84}" srcOrd="0" destOrd="0" presId="urn:microsoft.com/office/officeart/2005/8/layout/hierarchy5"/>
    <dgm:cxn modelId="{DCEC91D0-658A-4C02-9A9F-D8BE612D737D}" type="presOf" srcId="{5F883011-13A2-4F43-A704-1BCFBFB327B8}" destId="{5B3BE7B8-F310-3643-B0AE-62CDDACA22B3}" srcOrd="0" destOrd="0" presId="urn:microsoft.com/office/officeart/2005/8/layout/hierarchy5"/>
    <dgm:cxn modelId="{7D0F716A-B367-47C0-98CF-D8E64F5682A9}" type="presOf" srcId="{341E20F1-C406-DA43-A26D-4E7E6F799AEC}" destId="{CCD0F8F4-1A80-B243-A1C6-5377C52FDDDB}" srcOrd="1" destOrd="0" presId="urn:microsoft.com/office/officeart/2005/8/layout/hierarchy5"/>
    <dgm:cxn modelId="{9BD27A16-18E1-45AA-907A-79CFB7A049CB}" type="presOf" srcId="{F59CEDB5-E586-BA40-8A40-1132E0A42E42}" destId="{0E14273F-A54C-9940-A361-A217E13DB29B}" srcOrd="1" destOrd="0" presId="urn:microsoft.com/office/officeart/2005/8/layout/hierarchy5"/>
    <dgm:cxn modelId="{84FE27C6-C05E-4AFB-9974-695466DD05E8}" type="presOf" srcId="{622D3FA4-29FF-154C-AC4C-52068DFF4E35}" destId="{A6BE50C6-5E6C-CA4F-8916-9F3A04EFD9EE}" srcOrd="0" destOrd="0" presId="urn:microsoft.com/office/officeart/2005/8/layout/hierarchy5"/>
    <dgm:cxn modelId="{B3C27423-0284-4CB1-9184-FB66651FDCF2}" type="presOf" srcId="{E7A0FC42-030D-D143-A58A-4BCF23BC89CD}" destId="{E3450C06-610C-0641-AC46-77C27E362C6F}" srcOrd="1" destOrd="0" presId="urn:microsoft.com/office/officeart/2005/8/layout/hierarchy5"/>
    <dgm:cxn modelId="{F9367CB1-001D-8744-96BD-55253B22B6B7}" srcId="{622D3FA4-29FF-154C-AC4C-52068DFF4E35}" destId="{C123EB01-450C-C74C-B72B-F0A1F5DBF89C}" srcOrd="1" destOrd="0" parTransId="{924233F5-822F-2B41-97E5-7DA93FD5CD4A}" sibTransId="{701532B0-AC1C-9142-80F7-02471537E308}"/>
    <dgm:cxn modelId="{0995B50B-F80A-5441-B2B5-E49B2CF7E0BD}" srcId="{1ED2F440-145F-B845-B3C5-34079387B04A}" destId="{117B4F59-3E86-694D-B88F-354A2561A202}" srcOrd="0" destOrd="0" parTransId="{D91CA03B-FE5E-5643-A43A-B01E956AB6E2}" sibTransId="{7D83BC46-874F-CC43-8E30-A35F4F4E395D}"/>
    <dgm:cxn modelId="{E264B627-637F-D94E-9B6D-6527F6E8C7F5}" srcId="{72D9C638-1D98-CE4F-813D-DA7F9FA33599}" destId="{508D84D2-46BC-2541-BEE1-1D1329BDE229}" srcOrd="0" destOrd="0" parTransId="{F59CEDB5-E586-BA40-8A40-1132E0A42E42}" sibTransId="{2AF1A22C-C480-F048-9685-508DBF3D71E2}"/>
    <dgm:cxn modelId="{43682226-C341-4212-966F-979EEB455BEE}" type="presOf" srcId="{F46E3061-F0FE-064C-91E1-5E8C999F33F4}" destId="{7645AE5F-19F1-6540-9BBF-7736F90B6A33}" srcOrd="1" destOrd="0" presId="urn:microsoft.com/office/officeart/2005/8/layout/hierarchy5"/>
    <dgm:cxn modelId="{3B5BFE59-0916-1A4B-AABF-A26778BDDDB0}" srcId="{117B4F59-3E86-694D-B88F-354A2561A202}" destId="{622D3FA4-29FF-154C-AC4C-52068DFF4E35}" srcOrd="1" destOrd="0" parTransId="{1CBE3926-5CC8-A245-B734-D82FF4B114E0}" sibTransId="{C708DC10-63F1-AE45-9901-F136370F1488}"/>
    <dgm:cxn modelId="{3EEA030A-07CE-4DD9-BCCB-C48CC7DA37EF}" type="presOf" srcId="{7BF9D106-230E-3547-B684-F37B88AEF273}" destId="{E3EF7590-916D-924C-89C1-A0A51A18F66D}" srcOrd="1" destOrd="0" presId="urn:microsoft.com/office/officeart/2005/8/layout/hierarchy5"/>
    <dgm:cxn modelId="{C87DF1AB-C98F-4A69-B1B2-C009D00BAFF4}" type="presOf" srcId="{C123EB01-450C-C74C-B72B-F0A1F5DBF89C}" destId="{4BF5E666-0B29-5D45-9082-15941D0BC5B5}" srcOrd="0" destOrd="0" presId="urn:microsoft.com/office/officeart/2005/8/layout/hierarchy5"/>
    <dgm:cxn modelId="{A4ADC93A-46E6-BF4E-8CA9-3B51C3F89ED2}" srcId="{622D3FA4-29FF-154C-AC4C-52068DFF4E35}" destId="{7C358376-86A1-CA41-A353-F98B67E09C27}" srcOrd="0" destOrd="0" parTransId="{38ABCB0C-8E09-884C-8139-6014B27628E1}" sibTransId="{CD57C1AE-CB9B-984E-9553-5A6A61951995}"/>
    <dgm:cxn modelId="{00F232ED-7722-4D15-A3B4-EA1C2CB1C6DC}" type="presOf" srcId="{7311F312-4DFD-BF49-875B-65F29A1DFE01}" destId="{882F6740-76EF-CE40-85C1-9B86D3529A3A}" srcOrd="0" destOrd="0" presId="urn:microsoft.com/office/officeart/2005/8/layout/hierarchy5"/>
    <dgm:cxn modelId="{3BFCACF0-4DF0-4A47-878C-BD33454D874B}" type="presOf" srcId="{03A9A60B-F31B-A949-93AE-90438BA80161}" destId="{F10B2A79-43FD-1546-B677-62800125B6B8}" srcOrd="1" destOrd="0" presId="urn:microsoft.com/office/officeart/2005/8/layout/hierarchy5"/>
    <dgm:cxn modelId="{FA75FA56-47AE-4CC6-81C6-EBDA1E269279}" type="presOf" srcId="{72D9C638-1D98-CE4F-813D-DA7F9FA33599}" destId="{FBE8CFAA-8FD2-3B41-BBB5-26B489FF8413}" srcOrd="0" destOrd="0" presId="urn:microsoft.com/office/officeart/2005/8/layout/hierarchy5"/>
    <dgm:cxn modelId="{19080496-EFB6-4098-B896-8A2F9E71343C}" type="presOf" srcId="{38ABCB0C-8E09-884C-8139-6014B27628E1}" destId="{1EC13E61-0002-614E-986F-71BF7533E673}" srcOrd="1" destOrd="0" presId="urn:microsoft.com/office/officeart/2005/8/layout/hierarchy5"/>
    <dgm:cxn modelId="{7B00C301-8D31-445B-BF98-C2DABD99A7F9}" type="presOf" srcId="{F46E3061-F0FE-064C-91E1-5E8C999F33F4}" destId="{65286946-AE2F-B144-B717-2F391341920A}" srcOrd="0" destOrd="0" presId="urn:microsoft.com/office/officeart/2005/8/layout/hierarchy5"/>
    <dgm:cxn modelId="{68917B59-2F9D-4A7D-826C-E463812BF79D}" type="presOf" srcId="{924233F5-822F-2B41-97E5-7DA93FD5CD4A}" destId="{C3DA8DD6-D422-C649-8472-AD5869DB2DB3}" srcOrd="1" destOrd="0" presId="urn:microsoft.com/office/officeart/2005/8/layout/hierarchy5"/>
    <dgm:cxn modelId="{4197F45F-B007-48B1-A03A-62EE0749FE2E}" type="presOf" srcId="{FC0E0BB7-7C3F-8744-948B-5125ADD1CADA}" destId="{95A39756-E8B5-4F4C-B260-8EAB6C8E66D8}" srcOrd="1" destOrd="0" presId="urn:microsoft.com/office/officeart/2005/8/layout/hierarchy5"/>
    <dgm:cxn modelId="{2EAB83CF-677B-4D12-B238-9D407F471DCF}" type="presOf" srcId="{6C678A31-EA1C-AE49-8645-E56039570F90}" destId="{8B993B49-2C49-2247-99BA-6CD4383E13F0}" srcOrd="0" destOrd="0" presId="urn:microsoft.com/office/officeart/2005/8/layout/hierarchy5"/>
    <dgm:cxn modelId="{F7A7433C-372F-4D19-8CDD-7096F6D84CC6}" type="presOf" srcId="{FF7F7427-8BFA-074D-8C87-8AC25DBCE77C}" destId="{CDC27A60-3104-AB4B-AB40-362A15751337}" srcOrd="0" destOrd="0" presId="urn:microsoft.com/office/officeart/2005/8/layout/hierarchy5"/>
    <dgm:cxn modelId="{304DA9DE-587C-4BB6-B095-681D55BF0B16}" type="presOf" srcId="{7C358376-86A1-CA41-A353-F98B67E09C27}" destId="{B965ABFE-99BC-5945-9F09-83A77F176C46}" srcOrd="0" destOrd="0" presId="urn:microsoft.com/office/officeart/2005/8/layout/hierarchy5"/>
    <dgm:cxn modelId="{4CFAFC54-6D07-4D02-A1F1-AC8F6825A3F4}" type="presOf" srcId="{117B4F59-3E86-694D-B88F-354A2561A202}" destId="{B516BE52-42C7-B242-B515-2E47EF61FF98}" srcOrd="0" destOrd="0" presId="urn:microsoft.com/office/officeart/2005/8/layout/hierarchy5"/>
    <dgm:cxn modelId="{1BC90A61-B909-484A-935B-256F357088D8}" type="presOf" srcId="{E7A0FC42-030D-D143-A58A-4BCF23BC89CD}" destId="{B43DF1C9-540B-AB4B-ACF5-3D72A34AB1CD}" srcOrd="0" destOrd="0" presId="urn:microsoft.com/office/officeart/2005/8/layout/hierarchy5"/>
    <dgm:cxn modelId="{6BCCABD3-2843-BF45-88AF-841B779D5B65}" srcId="{117B4F59-3E86-694D-B88F-354A2561A202}" destId="{6C678A31-EA1C-AE49-8645-E56039570F90}" srcOrd="2" destOrd="0" parTransId="{7BF9D106-230E-3547-B684-F37B88AEF273}" sibTransId="{ADBE47B8-71EA-044A-A250-9C47AC9ED7DE}"/>
    <dgm:cxn modelId="{E132225B-100B-4D10-8118-C2CB77DB50EC}" type="presOf" srcId="{341E20F1-C406-DA43-A26D-4E7E6F799AEC}" destId="{A9EAB5D9-1D37-AE47-8D57-2894509581E0}" srcOrd="0" destOrd="0" presId="urn:microsoft.com/office/officeart/2005/8/layout/hierarchy5"/>
    <dgm:cxn modelId="{1DB3D75D-CB77-4AA9-A9DB-5646CB2A1447}" type="presOf" srcId="{FC0E0BB7-7C3F-8744-948B-5125ADD1CADA}" destId="{90B009A3-A5B3-F247-8F55-FF77542E028D}" srcOrd="0" destOrd="0" presId="urn:microsoft.com/office/officeart/2005/8/layout/hierarchy5"/>
    <dgm:cxn modelId="{28379033-9030-46A5-A14C-EE95ABCC8C83}" type="presOf" srcId="{38ABCB0C-8E09-884C-8139-6014B27628E1}" destId="{49993581-8213-8E4D-A73A-4A6C93EDB9BF}" srcOrd="0" destOrd="0" presId="urn:microsoft.com/office/officeart/2005/8/layout/hierarchy5"/>
    <dgm:cxn modelId="{D1BB401E-A11E-D144-AF34-4004F7DDDC27}" srcId="{6C678A31-EA1C-AE49-8645-E56039570F90}" destId="{433F2B6E-51B3-C849-8031-40BAC90724DF}" srcOrd="0" destOrd="0" parTransId="{341E20F1-C406-DA43-A26D-4E7E6F799AEC}" sibTransId="{1B169240-38B0-6447-BD64-4525C09D6490}"/>
    <dgm:cxn modelId="{0950D518-C0E6-4E0A-AAED-89050CDF41A5}" type="presOf" srcId="{508D84D2-46BC-2541-BEE1-1D1329BDE229}" destId="{47538037-FB4F-5A48-9655-52BDCA5BDCEE}" srcOrd="0" destOrd="0" presId="urn:microsoft.com/office/officeart/2005/8/layout/hierarchy5"/>
    <dgm:cxn modelId="{0F75FDE9-6D2D-4828-8C7E-22B9EC72E5FE}" type="presOf" srcId="{1CBE3926-5CC8-A245-B734-D82FF4B114E0}" destId="{6D5693A4-4755-614E-B49C-5D61F1832684}" srcOrd="0" destOrd="0" presId="urn:microsoft.com/office/officeart/2005/8/layout/hierarchy5"/>
    <dgm:cxn modelId="{BF34C2FF-4D70-0445-9E5A-A53D96980BFE}" srcId="{7C358376-86A1-CA41-A353-F98B67E09C27}" destId="{72D9C638-1D98-CE4F-813D-DA7F9FA33599}" srcOrd="0" destOrd="0" parTransId="{03A9A60B-F31B-A949-93AE-90438BA80161}" sibTransId="{98C6A383-31D2-9C47-ADD8-663BD3556BC5}"/>
    <dgm:cxn modelId="{F13EB638-3450-0C4F-B489-DE72E24A4D45}" srcId="{508D84D2-46BC-2541-BEE1-1D1329BDE229}" destId="{7311F312-4DFD-BF49-875B-65F29A1DFE01}" srcOrd="0" destOrd="0" parTransId="{F46E3061-F0FE-064C-91E1-5E8C999F33F4}" sibTransId="{4A7E38E2-04D0-684E-A87F-1323656E4E9C}"/>
    <dgm:cxn modelId="{44204DD8-7E4E-0B4F-8034-C50B02F724DA}" srcId="{5F883011-13A2-4F43-A704-1BCFBFB327B8}" destId="{FF7F7427-8BFA-074D-8C87-8AC25DBCE77C}" srcOrd="0" destOrd="0" parTransId="{FC0E0BB7-7C3F-8744-948B-5125ADD1CADA}" sibTransId="{E746A232-46D4-5747-A0D6-BF30500B5EDC}"/>
    <dgm:cxn modelId="{D72716B0-6181-48D0-ADDC-ED7C4A2DE327}" type="presOf" srcId="{7BF9D106-230E-3547-B684-F37B88AEF273}" destId="{9694F941-12C2-B742-B384-524AC171BB68}" srcOrd="0" destOrd="0" presId="urn:microsoft.com/office/officeart/2005/8/layout/hierarchy5"/>
    <dgm:cxn modelId="{7B11F2D7-0620-499D-94A6-6B2C863075C4}" type="presOf" srcId="{1CBE3926-5CC8-A245-B734-D82FF4B114E0}" destId="{A5090131-E55F-3849-8879-C1D2BF205894}" srcOrd="1" destOrd="0" presId="urn:microsoft.com/office/officeart/2005/8/layout/hierarchy5"/>
    <dgm:cxn modelId="{47157D08-6E66-4402-82D9-D8DFE1D78B63}" type="presOf" srcId="{03A9A60B-F31B-A949-93AE-90438BA80161}" destId="{5157F219-B5DC-0E42-BA60-2CA09D2A3B72}" srcOrd="0" destOrd="0" presId="urn:microsoft.com/office/officeart/2005/8/layout/hierarchy5"/>
    <dgm:cxn modelId="{FF476086-B0F7-475B-A0E4-62953EE96AB5}" type="presParOf" srcId="{06E8D01E-8EDF-1A41-B542-3235A901563E}" destId="{F03C3E61-7D27-0D46-850D-880707C87301}" srcOrd="0" destOrd="0" presId="urn:microsoft.com/office/officeart/2005/8/layout/hierarchy5"/>
    <dgm:cxn modelId="{FDAAE093-8002-4DCD-ACB3-F7B2757007E6}" type="presParOf" srcId="{F03C3E61-7D27-0D46-850D-880707C87301}" destId="{B39F5C1D-36A7-A445-B1A7-DF45094CFE66}" srcOrd="0" destOrd="0" presId="urn:microsoft.com/office/officeart/2005/8/layout/hierarchy5"/>
    <dgm:cxn modelId="{ED56C025-4576-4C6D-8822-73BCA7E5F48F}" type="presParOf" srcId="{B39F5C1D-36A7-A445-B1A7-DF45094CFE66}" destId="{9063E373-8481-7542-B4B8-623653BB019B}" srcOrd="0" destOrd="0" presId="urn:microsoft.com/office/officeart/2005/8/layout/hierarchy5"/>
    <dgm:cxn modelId="{3477A76F-6665-4B4D-B2EF-76C50DDEF1AB}" type="presParOf" srcId="{9063E373-8481-7542-B4B8-623653BB019B}" destId="{B516BE52-42C7-B242-B515-2E47EF61FF98}" srcOrd="0" destOrd="0" presId="urn:microsoft.com/office/officeart/2005/8/layout/hierarchy5"/>
    <dgm:cxn modelId="{6D7AE9A3-DEFC-44E5-A763-1263E5B939C8}" type="presParOf" srcId="{9063E373-8481-7542-B4B8-623653BB019B}" destId="{17E18F7E-7B7E-6B4C-9276-60A1D9BAC4A5}" srcOrd="1" destOrd="0" presId="urn:microsoft.com/office/officeart/2005/8/layout/hierarchy5"/>
    <dgm:cxn modelId="{55D9B7AA-CF38-4147-8992-DB6846F18C21}" type="presParOf" srcId="{17E18F7E-7B7E-6B4C-9276-60A1D9BAC4A5}" destId="{B43DF1C9-540B-AB4B-ACF5-3D72A34AB1CD}" srcOrd="0" destOrd="0" presId="urn:microsoft.com/office/officeart/2005/8/layout/hierarchy5"/>
    <dgm:cxn modelId="{F81F8144-70E7-4CC4-A1E7-D3E1BC5317EA}" type="presParOf" srcId="{B43DF1C9-540B-AB4B-ACF5-3D72A34AB1CD}" destId="{E3450C06-610C-0641-AC46-77C27E362C6F}" srcOrd="0" destOrd="0" presId="urn:microsoft.com/office/officeart/2005/8/layout/hierarchy5"/>
    <dgm:cxn modelId="{490DDBCF-2F54-4DE6-A11F-FE52330D3BBF}" type="presParOf" srcId="{17E18F7E-7B7E-6B4C-9276-60A1D9BAC4A5}" destId="{04E9EAAB-2AB8-6D4C-ADCE-844193FA43CF}" srcOrd="1" destOrd="0" presId="urn:microsoft.com/office/officeart/2005/8/layout/hierarchy5"/>
    <dgm:cxn modelId="{05461000-8979-4ECE-A619-3C1FBC3E5158}" type="presParOf" srcId="{04E9EAAB-2AB8-6D4C-ADCE-844193FA43CF}" destId="{5B3BE7B8-F310-3643-B0AE-62CDDACA22B3}" srcOrd="0" destOrd="0" presId="urn:microsoft.com/office/officeart/2005/8/layout/hierarchy5"/>
    <dgm:cxn modelId="{96D4D2CA-9041-444D-952D-0FAF62E4DFE3}" type="presParOf" srcId="{04E9EAAB-2AB8-6D4C-ADCE-844193FA43CF}" destId="{058E6F64-B4E9-AE4A-823A-3552A2B921B0}" srcOrd="1" destOrd="0" presId="urn:microsoft.com/office/officeart/2005/8/layout/hierarchy5"/>
    <dgm:cxn modelId="{949CCA7E-7B83-46F4-AD5F-46354161C5B5}" type="presParOf" srcId="{058E6F64-B4E9-AE4A-823A-3552A2B921B0}" destId="{90B009A3-A5B3-F247-8F55-FF77542E028D}" srcOrd="0" destOrd="0" presId="urn:microsoft.com/office/officeart/2005/8/layout/hierarchy5"/>
    <dgm:cxn modelId="{FB07D6D1-B909-487C-ACCC-90FBACC17725}" type="presParOf" srcId="{90B009A3-A5B3-F247-8F55-FF77542E028D}" destId="{95A39756-E8B5-4F4C-B260-8EAB6C8E66D8}" srcOrd="0" destOrd="0" presId="urn:microsoft.com/office/officeart/2005/8/layout/hierarchy5"/>
    <dgm:cxn modelId="{5E93FC32-D397-4FD6-9764-7F8069FCDDF7}" type="presParOf" srcId="{058E6F64-B4E9-AE4A-823A-3552A2B921B0}" destId="{7FA50A76-A7F8-B14D-A50E-E2EEC0BAD4BD}" srcOrd="1" destOrd="0" presId="urn:microsoft.com/office/officeart/2005/8/layout/hierarchy5"/>
    <dgm:cxn modelId="{176F5FFE-ED94-41AC-824C-2995449B1F92}" type="presParOf" srcId="{7FA50A76-A7F8-B14D-A50E-E2EEC0BAD4BD}" destId="{CDC27A60-3104-AB4B-AB40-362A15751337}" srcOrd="0" destOrd="0" presId="urn:microsoft.com/office/officeart/2005/8/layout/hierarchy5"/>
    <dgm:cxn modelId="{46315659-EA59-46EE-A0CE-59FF546F85AE}" type="presParOf" srcId="{7FA50A76-A7F8-B14D-A50E-E2EEC0BAD4BD}" destId="{2A9B6C09-0E69-9247-BB00-AC3C38915E65}" srcOrd="1" destOrd="0" presId="urn:microsoft.com/office/officeart/2005/8/layout/hierarchy5"/>
    <dgm:cxn modelId="{BFCBB5BB-34FF-4A89-9B22-ADDC38011FBA}" type="presParOf" srcId="{17E18F7E-7B7E-6B4C-9276-60A1D9BAC4A5}" destId="{6D5693A4-4755-614E-B49C-5D61F1832684}" srcOrd="2" destOrd="0" presId="urn:microsoft.com/office/officeart/2005/8/layout/hierarchy5"/>
    <dgm:cxn modelId="{3819D66F-FD11-4975-810F-D5B47275E154}" type="presParOf" srcId="{6D5693A4-4755-614E-B49C-5D61F1832684}" destId="{A5090131-E55F-3849-8879-C1D2BF205894}" srcOrd="0" destOrd="0" presId="urn:microsoft.com/office/officeart/2005/8/layout/hierarchy5"/>
    <dgm:cxn modelId="{513BF9B2-62AA-45E5-AF45-4EEDEA79CF5B}" type="presParOf" srcId="{17E18F7E-7B7E-6B4C-9276-60A1D9BAC4A5}" destId="{9DEFB757-4164-A249-80E9-579C931D73B4}" srcOrd="3" destOrd="0" presId="urn:microsoft.com/office/officeart/2005/8/layout/hierarchy5"/>
    <dgm:cxn modelId="{DFA9B12B-3D00-4E00-8FA9-025FA9FE6A3A}" type="presParOf" srcId="{9DEFB757-4164-A249-80E9-579C931D73B4}" destId="{A6BE50C6-5E6C-CA4F-8916-9F3A04EFD9EE}" srcOrd="0" destOrd="0" presId="urn:microsoft.com/office/officeart/2005/8/layout/hierarchy5"/>
    <dgm:cxn modelId="{AEFFB3CB-1F77-4A74-B8D6-B9C057333D29}" type="presParOf" srcId="{9DEFB757-4164-A249-80E9-579C931D73B4}" destId="{2C992B3F-8E7A-C448-93BD-432F5AFCA329}" srcOrd="1" destOrd="0" presId="urn:microsoft.com/office/officeart/2005/8/layout/hierarchy5"/>
    <dgm:cxn modelId="{6B18A08B-DD2F-44D4-88BE-402329F0D8AC}" type="presParOf" srcId="{2C992B3F-8E7A-C448-93BD-432F5AFCA329}" destId="{49993581-8213-8E4D-A73A-4A6C93EDB9BF}" srcOrd="0" destOrd="0" presId="urn:microsoft.com/office/officeart/2005/8/layout/hierarchy5"/>
    <dgm:cxn modelId="{DBB1E020-EF14-4E20-AEC5-6CFDF42B9172}" type="presParOf" srcId="{49993581-8213-8E4D-A73A-4A6C93EDB9BF}" destId="{1EC13E61-0002-614E-986F-71BF7533E673}" srcOrd="0" destOrd="0" presId="urn:microsoft.com/office/officeart/2005/8/layout/hierarchy5"/>
    <dgm:cxn modelId="{073719DE-A472-487D-B0F4-7ED3A1972F39}" type="presParOf" srcId="{2C992B3F-8E7A-C448-93BD-432F5AFCA329}" destId="{3A3F8405-919E-D548-99CB-B60E6DB149C0}" srcOrd="1" destOrd="0" presId="urn:microsoft.com/office/officeart/2005/8/layout/hierarchy5"/>
    <dgm:cxn modelId="{B0B8114D-937E-47A3-A633-3E0B01DB8CE5}" type="presParOf" srcId="{3A3F8405-919E-D548-99CB-B60E6DB149C0}" destId="{B965ABFE-99BC-5945-9F09-83A77F176C46}" srcOrd="0" destOrd="0" presId="urn:microsoft.com/office/officeart/2005/8/layout/hierarchy5"/>
    <dgm:cxn modelId="{2180B662-BF13-4F81-850C-95EE753AEC98}" type="presParOf" srcId="{3A3F8405-919E-D548-99CB-B60E6DB149C0}" destId="{F5583DF2-BF17-A14A-A3CC-0CF97BE20B43}" srcOrd="1" destOrd="0" presId="urn:microsoft.com/office/officeart/2005/8/layout/hierarchy5"/>
    <dgm:cxn modelId="{CD26DCC4-F275-407E-9675-57D1A25B1F1A}" type="presParOf" srcId="{F5583DF2-BF17-A14A-A3CC-0CF97BE20B43}" destId="{5157F219-B5DC-0E42-BA60-2CA09D2A3B72}" srcOrd="0" destOrd="0" presId="urn:microsoft.com/office/officeart/2005/8/layout/hierarchy5"/>
    <dgm:cxn modelId="{48B7E125-F29F-45A5-9DC1-A254769AC17B}" type="presParOf" srcId="{5157F219-B5DC-0E42-BA60-2CA09D2A3B72}" destId="{F10B2A79-43FD-1546-B677-62800125B6B8}" srcOrd="0" destOrd="0" presId="urn:microsoft.com/office/officeart/2005/8/layout/hierarchy5"/>
    <dgm:cxn modelId="{B1943BDE-E60F-4066-AFDF-7ECA833DE3A4}" type="presParOf" srcId="{F5583DF2-BF17-A14A-A3CC-0CF97BE20B43}" destId="{75947FB5-08DC-7A42-BBD5-17BAE915A260}" srcOrd="1" destOrd="0" presId="urn:microsoft.com/office/officeart/2005/8/layout/hierarchy5"/>
    <dgm:cxn modelId="{DB846B3A-6670-462A-A991-23DC865F56E3}" type="presParOf" srcId="{75947FB5-08DC-7A42-BBD5-17BAE915A260}" destId="{FBE8CFAA-8FD2-3B41-BBB5-26B489FF8413}" srcOrd="0" destOrd="0" presId="urn:microsoft.com/office/officeart/2005/8/layout/hierarchy5"/>
    <dgm:cxn modelId="{9BCC3FBA-8F32-42BB-BC4A-D355A640E5F4}" type="presParOf" srcId="{75947FB5-08DC-7A42-BBD5-17BAE915A260}" destId="{50749AA7-AA0C-8648-AFA7-9F74D09FDF11}" srcOrd="1" destOrd="0" presId="urn:microsoft.com/office/officeart/2005/8/layout/hierarchy5"/>
    <dgm:cxn modelId="{ACA3D2E1-A0C5-4D18-8DAA-CE71437362B9}" type="presParOf" srcId="{50749AA7-AA0C-8648-AFA7-9F74D09FDF11}" destId="{CBCD431D-F2F8-CF42-90F3-579D368276FB}" srcOrd="0" destOrd="0" presId="urn:microsoft.com/office/officeart/2005/8/layout/hierarchy5"/>
    <dgm:cxn modelId="{EC343682-E68B-46B2-821A-14FF2C691865}" type="presParOf" srcId="{CBCD431D-F2F8-CF42-90F3-579D368276FB}" destId="{0E14273F-A54C-9940-A361-A217E13DB29B}" srcOrd="0" destOrd="0" presId="urn:microsoft.com/office/officeart/2005/8/layout/hierarchy5"/>
    <dgm:cxn modelId="{ABFF1764-92E2-44E4-BF1F-4481946D60C4}" type="presParOf" srcId="{50749AA7-AA0C-8648-AFA7-9F74D09FDF11}" destId="{EAB144C4-1553-0146-B5A3-E9EC9F464A82}" srcOrd="1" destOrd="0" presId="urn:microsoft.com/office/officeart/2005/8/layout/hierarchy5"/>
    <dgm:cxn modelId="{E99C5240-7D2E-45BC-9857-2EF846DBBEF4}" type="presParOf" srcId="{EAB144C4-1553-0146-B5A3-E9EC9F464A82}" destId="{47538037-FB4F-5A48-9655-52BDCA5BDCEE}" srcOrd="0" destOrd="0" presId="urn:microsoft.com/office/officeart/2005/8/layout/hierarchy5"/>
    <dgm:cxn modelId="{06C4323F-9497-43A6-9040-1EE4FC5ADAC8}" type="presParOf" srcId="{EAB144C4-1553-0146-B5A3-E9EC9F464A82}" destId="{90FA85F8-2899-CE41-8D9E-AC8CD6425C0B}" srcOrd="1" destOrd="0" presId="urn:microsoft.com/office/officeart/2005/8/layout/hierarchy5"/>
    <dgm:cxn modelId="{AE99CC0B-AD4A-4AD7-80DE-84B5CBF539CC}" type="presParOf" srcId="{90FA85F8-2899-CE41-8D9E-AC8CD6425C0B}" destId="{65286946-AE2F-B144-B717-2F391341920A}" srcOrd="0" destOrd="0" presId="urn:microsoft.com/office/officeart/2005/8/layout/hierarchy5"/>
    <dgm:cxn modelId="{6C25A209-E187-45F4-B4F2-E91843473EFE}" type="presParOf" srcId="{65286946-AE2F-B144-B717-2F391341920A}" destId="{7645AE5F-19F1-6540-9BBF-7736F90B6A33}" srcOrd="0" destOrd="0" presId="urn:microsoft.com/office/officeart/2005/8/layout/hierarchy5"/>
    <dgm:cxn modelId="{70060C09-978A-4B4C-915E-0FDA13C520BD}" type="presParOf" srcId="{90FA85F8-2899-CE41-8D9E-AC8CD6425C0B}" destId="{ED1C947F-6A69-BB46-821C-BCB34197C815}" srcOrd="1" destOrd="0" presId="urn:microsoft.com/office/officeart/2005/8/layout/hierarchy5"/>
    <dgm:cxn modelId="{EC3A29AA-6BBC-406E-989F-55F29F14D966}" type="presParOf" srcId="{ED1C947F-6A69-BB46-821C-BCB34197C815}" destId="{882F6740-76EF-CE40-85C1-9B86D3529A3A}" srcOrd="0" destOrd="0" presId="urn:microsoft.com/office/officeart/2005/8/layout/hierarchy5"/>
    <dgm:cxn modelId="{4BC91C94-3829-4947-B978-0CB34F1C99B7}" type="presParOf" srcId="{ED1C947F-6A69-BB46-821C-BCB34197C815}" destId="{D7799BC2-724E-1749-AEAF-A67D373E9CB9}" srcOrd="1" destOrd="0" presId="urn:microsoft.com/office/officeart/2005/8/layout/hierarchy5"/>
    <dgm:cxn modelId="{23D4D6CF-E558-4961-82F2-296D418159A7}" type="presParOf" srcId="{2C992B3F-8E7A-C448-93BD-432F5AFCA329}" destId="{008E04DE-212D-514F-9731-68AB794445C5}" srcOrd="2" destOrd="0" presId="urn:microsoft.com/office/officeart/2005/8/layout/hierarchy5"/>
    <dgm:cxn modelId="{8BF18D8D-71BF-494A-AA97-130AE4EA601E}" type="presParOf" srcId="{008E04DE-212D-514F-9731-68AB794445C5}" destId="{C3DA8DD6-D422-C649-8472-AD5869DB2DB3}" srcOrd="0" destOrd="0" presId="urn:microsoft.com/office/officeart/2005/8/layout/hierarchy5"/>
    <dgm:cxn modelId="{2D759312-F2CA-47B8-9BBB-4AB468F39A7B}" type="presParOf" srcId="{2C992B3F-8E7A-C448-93BD-432F5AFCA329}" destId="{AE2EDC2A-C178-134A-B171-05FB99FA1BEA}" srcOrd="3" destOrd="0" presId="urn:microsoft.com/office/officeart/2005/8/layout/hierarchy5"/>
    <dgm:cxn modelId="{1B3967D5-9E3B-405B-910E-39F7E537145B}" type="presParOf" srcId="{AE2EDC2A-C178-134A-B171-05FB99FA1BEA}" destId="{4BF5E666-0B29-5D45-9082-15941D0BC5B5}" srcOrd="0" destOrd="0" presId="urn:microsoft.com/office/officeart/2005/8/layout/hierarchy5"/>
    <dgm:cxn modelId="{7EA1589F-66B0-4BF8-93BF-ACB24F88FAEC}" type="presParOf" srcId="{AE2EDC2A-C178-134A-B171-05FB99FA1BEA}" destId="{1A6A8F29-24BA-974B-9E3C-FF6D1C3B0EFD}" srcOrd="1" destOrd="0" presId="urn:microsoft.com/office/officeart/2005/8/layout/hierarchy5"/>
    <dgm:cxn modelId="{DE112F01-4E9E-4321-B7B4-1B7ECB27D847}" type="presParOf" srcId="{17E18F7E-7B7E-6B4C-9276-60A1D9BAC4A5}" destId="{9694F941-12C2-B742-B384-524AC171BB68}" srcOrd="4" destOrd="0" presId="urn:microsoft.com/office/officeart/2005/8/layout/hierarchy5"/>
    <dgm:cxn modelId="{72C06289-997F-43AB-B9EA-0EB760E6E69F}" type="presParOf" srcId="{9694F941-12C2-B742-B384-524AC171BB68}" destId="{E3EF7590-916D-924C-89C1-A0A51A18F66D}" srcOrd="0" destOrd="0" presId="urn:microsoft.com/office/officeart/2005/8/layout/hierarchy5"/>
    <dgm:cxn modelId="{B73F14BF-E200-409E-9965-A2E23D65E564}" type="presParOf" srcId="{17E18F7E-7B7E-6B4C-9276-60A1D9BAC4A5}" destId="{9509B571-BC4D-C740-9403-BD32F0CBAA82}" srcOrd="5" destOrd="0" presId="urn:microsoft.com/office/officeart/2005/8/layout/hierarchy5"/>
    <dgm:cxn modelId="{62F7B114-CA16-49CE-9D21-FB661A11482F}" type="presParOf" srcId="{9509B571-BC4D-C740-9403-BD32F0CBAA82}" destId="{8B993B49-2C49-2247-99BA-6CD4383E13F0}" srcOrd="0" destOrd="0" presId="urn:microsoft.com/office/officeart/2005/8/layout/hierarchy5"/>
    <dgm:cxn modelId="{B7C40523-5D64-4D5C-BF00-AC2FA6A8F043}" type="presParOf" srcId="{9509B571-BC4D-C740-9403-BD32F0CBAA82}" destId="{0733561B-F3DF-F14A-873C-A6896EC9D15D}" srcOrd="1" destOrd="0" presId="urn:microsoft.com/office/officeart/2005/8/layout/hierarchy5"/>
    <dgm:cxn modelId="{CD36450E-E142-4E8A-AE1F-2B1D91913B20}" type="presParOf" srcId="{0733561B-F3DF-F14A-873C-A6896EC9D15D}" destId="{A9EAB5D9-1D37-AE47-8D57-2894509581E0}" srcOrd="0" destOrd="0" presId="urn:microsoft.com/office/officeart/2005/8/layout/hierarchy5"/>
    <dgm:cxn modelId="{185250D6-CCCF-4FBC-8BE2-6FBF27ADADEA}" type="presParOf" srcId="{A9EAB5D9-1D37-AE47-8D57-2894509581E0}" destId="{CCD0F8F4-1A80-B243-A1C6-5377C52FDDDB}" srcOrd="0" destOrd="0" presId="urn:microsoft.com/office/officeart/2005/8/layout/hierarchy5"/>
    <dgm:cxn modelId="{38ECDB47-AEDC-4906-9BD9-39340767D8F6}" type="presParOf" srcId="{0733561B-F3DF-F14A-873C-A6896EC9D15D}" destId="{374B275C-9EE8-B247-B88E-F5846EE6F151}" srcOrd="1" destOrd="0" presId="urn:microsoft.com/office/officeart/2005/8/layout/hierarchy5"/>
    <dgm:cxn modelId="{44B517FE-9C9F-4556-8F92-7FFDD2FF3097}" type="presParOf" srcId="{374B275C-9EE8-B247-B88E-F5846EE6F151}" destId="{044DCD46-DBCF-0E4D-8BE7-4E8185C21D84}" srcOrd="0" destOrd="0" presId="urn:microsoft.com/office/officeart/2005/8/layout/hierarchy5"/>
    <dgm:cxn modelId="{A31850FA-8D5F-461A-9C28-F0B7C3E27C7E}" type="presParOf" srcId="{374B275C-9EE8-B247-B88E-F5846EE6F151}" destId="{CE0E32D7-B014-DF46-A37E-332D856E875B}" srcOrd="1" destOrd="0" presId="urn:microsoft.com/office/officeart/2005/8/layout/hierarchy5"/>
    <dgm:cxn modelId="{4EB09F92-27F6-47FD-9E8E-9BB45846525F}" type="presParOf" srcId="{06E8D01E-8EDF-1A41-B542-3235A901563E}" destId="{CB7E4172-D292-1E48-8D7C-AD3448C880E7}"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F87853-E675-4D8D-BEB4-D3B6C995A69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1294C24-4D1D-4A58-AB54-3773C1920E8D}">
      <dgm:prSet phldrT="[Text]" custT="1"/>
      <dgm:spPr/>
      <dgm:t>
        <a:bodyPr/>
        <a:lstStyle/>
        <a:p>
          <a:r>
            <a:rPr lang="en-GB" altLang="en-US" sz="2000" b="0" dirty="0" smtClean="0">
              <a:solidFill>
                <a:schemeClr val="tx1"/>
              </a:solidFill>
            </a:rPr>
            <a:t>Copernicus </a:t>
          </a:r>
          <a:r>
            <a:rPr lang="en-GB" altLang="en-US" sz="2000" b="0" dirty="0" smtClean="0">
              <a:solidFill>
                <a:schemeClr val="tx1"/>
              </a:solidFill>
            </a:rPr>
            <a:t>Data Access</a:t>
          </a:r>
          <a:endParaRPr lang="en-GB" sz="2000" b="0" dirty="0">
            <a:solidFill>
              <a:schemeClr val="tx1"/>
            </a:solidFill>
          </a:endParaRPr>
        </a:p>
      </dgm:t>
    </dgm:pt>
    <dgm:pt modelId="{D7F2DDBE-A9FF-4A98-850A-C0219B464499}" type="parTrans" cxnId="{5A74E575-3B0E-4332-9CF5-6CBAE68380B5}">
      <dgm:prSet/>
      <dgm:spPr/>
      <dgm:t>
        <a:bodyPr/>
        <a:lstStyle/>
        <a:p>
          <a:endParaRPr lang="en-GB" sz="1600"/>
        </a:p>
      </dgm:t>
    </dgm:pt>
    <dgm:pt modelId="{405FF555-92AA-47B1-80AA-209653AB0275}" type="sibTrans" cxnId="{5A74E575-3B0E-4332-9CF5-6CBAE68380B5}">
      <dgm:prSet/>
      <dgm:spPr/>
      <dgm:t>
        <a:bodyPr/>
        <a:lstStyle/>
        <a:p>
          <a:endParaRPr lang="en-GB" sz="1600"/>
        </a:p>
      </dgm:t>
    </dgm:pt>
    <dgm:pt modelId="{E68AF1A2-255C-43F7-AD26-FE073A034313}">
      <dgm:prSet phldrT="[Text]" custT="1"/>
      <dgm:spPr/>
      <dgm:t>
        <a:bodyPr/>
        <a:lstStyle/>
        <a:p>
          <a:r>
            <a:rPr lang="en-US" sz="2000" dirty="0" smtClean="0"/>
            <a:t>Sentinel Application Platform </a:t>
          </a:r>
          <a:r>
            <a:rPr lang="en-GB" sz="2000" b="0" dirty="0" smtClean="0">
              <a:solidFill>
                <a:schemeClr val="bg1"/>
              </a:solidFill>
            </a:rPr>
            <a:t>| SNAP</a:t>
          </a:r>
          <a:r>
            <a:rPr lang="en-US" sz="2000" dirty="0" smtClean="0"/>
            <a:t> </a:t>
          </a:r>
          <a:endParaRPr lang="en-GB" sz="2000" dirty="0"/>
        </a:p>
      </dgm:t>
    </dgm:pt>
    <dgm:pt modelId="{696E424A-E66E-4D80-92B0-32BC85E192B4}" type="parTrans" cxnId="{4D6123B5-969B-496A-9EDA-B01655030348}">
      <dgm:prSet/>
      <dgm:spPr/>
      <dgm:t>
        <a:bodyPr/>
        <a:lstStyle/>
        <a:p>
          <a:endParaRPr lang="en-GB" sz="1600"/>
        </a:p>
      </dgm:t>
    </dgm:pt>
    <dgm:pt modelId="{EE32CD0D-DD7D-4F75-9195-F120B522BFA5}" type="sibTrans" cxnId="{4D6123B5-969B-496A-9EDA-B01655030348}">
      <dgm:prSet/>
      <dgm:spPr/>
      <dgm:t>
        <a:bodyPr/>
        <a:lstStyle/>
        <a:p>
          <a:endParaRPr lang="en-GB" sz="1600"/>
        </a:p>
      </dgm:t>
    </dgm:pt>
    <dgm:pt modelId="{A84A30BA-53A3-44E9-8AB4-1AAC5B3CAD28}">
      <dgm:prSet phldrT="[Text]" custT="1"/>
      <dgm:spPr/>
      <dgm:t>
        <a:bodyPr/>
        <a:lstStyle/>
        <a:p>
          <a:r>
            <a:rPr lang="en-GB" sz="2000" b="0" dirty="0" smtClean="0">
              <a:solidFill>
                <a:schemeClr val="bg1"/>
              </a:solidFill>
            </a:rPr>
            <a:t>Science Toolbox Exploitation Platform | STEP</a:t>
          </a:r>
          <a:endParaRPr lang="en-GB" sz="2000" b="0" dirty="0"/>
        </a:p>
      </dgm:t>
    </dgm:pt>
    <dgm:pt modelId="{56AB0BB9-6807-48A6-B228-49F9C2BED7CE}" type="parTrans" cxnId="{8EEFC985-4EAA-40F8-9B18-8B6A06FF6C1F}">
      <dgm:prSet/>
      <dgm:spPr/>
      <dgm:t>
        <a:bodyPr/>
        <a:lstStyle/>
        <a:p>
          <a:endParaRPr lang="en-GB" sz="1600"/>
        </a:p>
      </dgm:t>
    </dgm:pt>
    <dgm:pt modelId="{F891CA3D-962F-42EE-AAED-2F37C4005568}" type="sibTrans" cxnId="{8EEFC985-4EAA-40F8-9B18-8B6A06FF6C1F}">
      <dgm:prSet/>
      <dgm:spPr/>
      <dgm:t>
        <a:bodyPr/>
        <a:lstStyle/>
        <a:p>
          <a:endParaRPr lang="en-GB" sz="1600"/>
        </a:p>
      </dgm:t>
    </dgm:pt>
    <dgm:pt modelId="{A52BF0C4-CB5A-47AA-B250-6812492346DA}">
      <dgm:prSet custT="1"/>
      <dgm:spPr/>
      <dgm:t>
        <a:bodyPr/>
        <a:lstStyle/>
        <a:p>
          <a:r>
            <a:rPr lang="en-US" sz="2000" dirty="0" smtClean="0">
              <a:solidFill>
                <a:schemeClr val="bg1"/>
              </a:solidFill>
            </a:rPr>
            <a:t>Copernicus Sentinels (Missions &amp; Products Overview)</a:t>
          </a:r>
          <a:endParaRPr lang="en-GB" sz="2000" dirty="0">
            <a:solidFill>
              <a:schemeClr val="bg1"/>
            </a:solidFill>
          </a:endParaRPr>
        </a:p>
      </dgm:t>
    </dgm:pt>
    <dgm:pt modelId="{9F2E22EB-0388-46F6-B179-E4117D8F669F}" type="parTrans" cxnId="{300E4975-06A8-48F6-BD86-E2754D79362D}">
      <dgm:prSet/>
      <dgm:spPr/>
      <dgm:t>
        <a:bodyPr/>
        <a:lstStyle/>
        <a:p>
          <a:endParaRPr lang="en-GB" sz="1600"/>
        </a:p>
      </dgm:t>
    </dgm:pt>
    <dgm:pt modelId="{B5544975-B292-48CF-B9FF-752EAB794D13}" type="sibTrans" cxnId="{300E4975-06A8-48F6-BD86-E2754D79362D}">
      <dgm:prSet/>
      <dgm:spPr/>
      <dgm:t>
        <a:bodyPr/>
        <a:lstStyle/>
        <a:p>
          <a:endParaRPr lang="en-GB" sz="1600"/>
        </a:p>
      </dgm:t>
    </dgm:pt>
    <dgm:pt modelId="{2287D49B-CD95-45AF-B9ED-6CFCAE3C9B8D}" type="pres">
      <dgm:prSet presAssocID="{BBF87853-E675-4D8D-BEB4-D3B6C995A69E}" presName="Name0" presStyleCnt="0">
        <dgm:presLayoutVars>
          <dgm:chMax val="7"/>
          <dgm:chPref val="7"/>
          <dgm:dir/>
        </dgm:presLayoutVars>
      </dgm:prSet>
      <dgm:spPr/>
      <dgm:t>
        <a:bodyPr/>
        <a:lstStyle/>
        <a:p>
          <a:endParaRPr lang="en-GB"/>
        </a:p>
      </dgm:t>
    </dgm:pt>
    <dgm:pt modelId="{BB0AEB59-D66A-45A3-ACB9-1D000C047903}" type="pres">
      <dgm:prSet presAssocID="{BBF87853-E675-4D8D-BEB4-D3B6C995A69E}" presName="Name1" presStyleCnt="0"/>
      <dgm:spPr/>
    </dgm:pt>
    <dgm:pt modelId="{A76ED2CA-70F7-4B28-8BE4-DFF6670960BB}" type="pres">
      <dgm:prSet presAssocID="{BBF87853-E675-4D8D-BEB4-D3B6C995A69E}" presName="cycle" presStyleCnt="0"/>
      <dgm:spPr/>
    </dgm:pt>
    <dgm:pt modelId="{36ECD8BF-1F14-42B9-8B93-8EE5AEF8D69D}" type="pres">
      <dgm:prSet presAssocID="{BBF87853-E675-4D8D-BEB4-D3B6C995A69E}" presName="srcNode" presStyleLbl="node1" presStyleIdx="0" presStyleCnt="4"/>
      <dgm:spPr/>
    </dgm:pt>
    <dgm:pt modelId="{BE85A17C-87FC-4BFA-B375-C5D9E5D074E8}" type="pres">
      <dgm:prSet presAssocID="{BBF87853-E675-4D8D-BEB4-D3B6C995A69E}" presName="conn" presStyleLbl="parChTrans1D2" presStyleIdx="0" presStyleCnt="1"/>
      <dgm:spPr/>
      <dgm:t>
        <a:bodyPr/>
        <a:lstStyle/>
        <a:p>
          <a:endParaRPr lang="en-GB"/>
        </a:p>
      </dgm:t>
    </dgm:pt>
    <dgm:pt modelId="{1E4AE8AD-08C6-4395-94A7-02E0F7557599}" type="pres">
      <dgm:prSet presAssocID="{BBF87853-E675-4D8D-BEB4-D3B6C995A69E}" presName="extraNode" presStyleLbl="node1" presStyleIdx="0" presStyleCnt="4"/>
      <dgm:spPr/>
    </dgm:pt>
    <dgm:pt modelId="{D0129867-9D1A-4E36-BD10-500012FD4B1A}" type="pres">
      <dgm:prSet presAssocID="{BBF87853-E675-4D8D-BEB4-D3B6C995A69E}" presName="dstNode" presStyleLbl="node1" presStyleIdx="0" presStyleCnt="4"/>
      <dgm:spPr/>
    </dgm:pt>
    <dgm:pt modelId="{547C3C95-234E-4A57-B8EC-B1BF429B2444}" type="pres">
      <dgm:prSet presAssocID="{A52BF0C4-CB5A-47AA-B250-6812492346DA}" presName="text_1" presStyleLbl="node1" presStyleIdx="0" presStyleCnt="4">
        <dgm:presLayoutVars>
          <dgm:bulletEnabled val="1"/>
        </dgm:presLayoutVars>
      </dgm:prSet>
      <dgm:spPr/>
      <dgm:t>
        <a:bodyPr/>
        <a:lstStyle/>
        <a:p>
          <a:endParaRPr lang="en-GB"/>
        </a:p>
      </dgm:t>
    </dgm:pt>
    <dgm:pt modelId="{D47A5043-2DF1-4C6D-AF57-88FA97D42488}" type="pres">
      <dgm:prSet presAssocID="{A52BF0C4-CB5A-47AA-B250-6812492346DA}" presName="accent_1" presStyleCnt="0"/>
      <dgm:spPr/>
    </dgm:pt>
    <dgm:pt modelId="{9915D79E-2036-4595-873B-7B195937D4E8}" type="pres">
      <dgm:prSet presAssocID="{A52BF0C4-CB5A-47AA-B250-6812492346DA}" presName="accentRepeatNode" presStyleLbl="solidFgAcc1" presStyleIdx="0" presStyleCnt="4"/>
      <dgm:spPr/>
    </dgm:pt>
    <dgm:pt modelId="{F0D81E9A-F712-4436-8114-B133269AB159}" type="pres">
      <dgm:prSet presAssocID="{F1294C24-4D1D-4A58-AB54-3773C1920E8D}" presName="text_2" presStyleLbl="node1" presStyleIdx="1" presStyleCnt="4">
        <dgm:presLayoutVars>
          <dgm:bulletEnabled val="1"/>
        </dgm:presLayoutVars>
      </dgm:prSet>
      <dgm:spPr/>
      <dgm:t>
        <a:bodyPr/>
        <a:lstStyle/>
        <a:p>
          <a:endParaRPr lang="en-GB"/>
        </a:p>
      </dgm:t>
    </dgm:pt>
    <dgm:pt modelId="{9837E5D6-FED3-4008-BFEA-464B67937BCF}" type="pres">
      <dgm:prSet presAssocID="{F1294C24-4D1D-4A58-AB54-3773C1920E8D}" presName="accent_2" presStyleCnt="0"/>
      <dgm:spPr/>
    </dgm:pt>
    <dgm:pt modelId="{4ADEAF90-6DB5-43D7-95E5-F186B9B19D8C}" type="pres">
      <dgm:prSet presAssocID="{F1294C24-4D1D-4A58-AB54-3773C1920E8D}" presName="accentRepeatNode" presStyleLbl="solidFgAcc1" presStyleIdx="1" presStyleCnt="4"/>
      <dgm:spPr/>
    </dgm:pt>
    <dgm:pt modelId="{BFC8B2B3-9905-47B6-B4E1-F8C0D5D022E6}" type="pres">
      <dgm:prSet presAssocID="{E68AF1A2-255C-43F7-AD26-FE073A034313}" presName="text_3" presStyleLbl="node1" presStyleIdx="2" presStyleCnt="4">
        <dgm:presLayoutVars>
          <dgm:bulletEnabled val="1"/>
        </dgm:presLayoutVars>
      </dgm:prSet>
      <dgm:spPr/>
      <dgm:t>
        <a:bodyPr/>
        <a:lstStyle/>
        <a:p>
          <a:endParaRPr lang="en-GB"/>
        </a:p>
      </dgm:t>
    </dgm:pt>
    <dgm:pt modelId="{087C7A22-E4E5-4800-81E9-30CBB93703BB}" type="pres">
      <dgm:prSet presAssocID="{E68AF1A2-255C-43F7-AD26-FE073A034313}" presName="accent_3" presStyleCnt="0"/>
      <dgm:spPr/>
    </dgm:pt>
    <dgm:pt modelId="{C96B8C32-1BE9-4D60-8456-B7325A74240C}" type="pres">
      <dgm:prSet presAssocID="{E68AF1A2-255C-43F7-AD26-FE073A034313}" presName="accentRepeatNode" presStyleLbl="solidFgAcc1" presStyleIdx="2" presStyleCnt="4"/>
      <dgm:spPr/>
    </dgm:pt>
    <dgm:pt modelId="{47B8D1B0-AD6D-4F5F-8F65-0D9B760F02F7}" type="pres">
      <dgm:prSet presAssocID="{A84A30BA-53A3-44E9-8AB4-1AAC5B3CAD28}" presName="text_4" presStyleLbl="node1" presStyleIdx="3" presStyleCnt="4">
        <dgm:presLayoutVars>
          <dgm:bulletEnabled val="1"/>
        </dgm:presLayoutVars>
      </dgm:prSet>
      <dgm:spPr/>
      <dgm:t>
        <a:bodyPr/>
        <a:lstStyle/>
        <a:p>
          <a:endParaRPr lang="en-GB"/>
        </a:p>
      </dgm:t>
    </dgm:pt>
    <dgm:pt modelId="{7F4A8BAF-0515-4FAE-B5D9-06E9C1321E5B}" type="pres">
      <dgm:prSet presAssocID="{A84A30BA-53A3-44E9-8AB4-1AAC5B3CAD28}" presName="accent_4" presStyleCnt="0"/>
      <dgm:spPr/>
    </dgm:pt>
    <dgm:pt modelId="{BD303654-A02F-4AB1-A08F-B3F98D79A3F9}" type="pres">
      <dgm:prSet presAssocID="{A84A30BA-53A3-44E9-8AB4-1AAC5B3CAD28}" presName="accentRepeatNode" presStyleLbl="solidFgAcc1" presStyleIdx="3" presStyleCnt="4"/>
      <dgm:spPr/>
    </dgm:pt>
  </dgm:ptLst>
  <dgm:cxnLst>
    <dgm:cxn modelId="{5A74E575-3B0E-4332-9CF5-6CBAE68380B5}" srcId="{BBF87853-E675-4D8D-BEB4-D3B6C995A69E}" destId="{F1294C24-4D1D-4A58-AB54-3773C1920E8D}" srcOrd="1" destOrd="0" parTransId="{D7F2DDBE-A9FF-4A98-850A-C0219B464499}" sibTransId="{405FF555-92AA-47B1-80AA-209653AB0275}"/>
    <dgm:cxn modelId="{4D6123B5-969B-496A-9EDA-B01655030348}" srcId="{BBF87853-E675-4D8D-BEB4-D3B6C995A69E}" destId="{E68AF1A2-255C-43F7-AD26-FE073A034313}" srcOrd="2" destOrd="0" parTransId="{696E424A-E66E-4D80-92B0-32BC85E192B4}" sibTransId="{EE32CD0D-DD7D-4F75-9195-F120B522BFA5}"/>
    <dgm:cxn modelId="{309BB892-3C12-4191-844F-B91A5375ABE4}" type="presOf" srcId="{B5544975-B292-48CF-B9FF-752EAB794D13}" destId="{BE85A17C-87FC-4BFA-B375-C5D9E5D074E8}" srcOrd="0" destOrd="0" presId="urn:microsoft.com/office/officeart/2008/layout/VerticalCurvedList"/>
    <dgm:cxn modelId="{538620D1-F63F-4EC1-9BE4-3E525D825D70}" type="presOf" srcId="{BBF87853-E675-4D8D-BEB4-D3B6C995A69E}" destId="{2287D49B-CD95-45AF-B9ED-6CFCAE3C9B8D}" srcOrd="0" destOrd="0" presId="urn:microsoft.com/office/officeart/2008/layout/VerticalCurvedList"/>
    <dgm:cxn modelId="{2AC761E5-EE59-407D-AD0A-CD5B3105547D}" type="presOf" srcId="{A84A30BA-53A3-44E9-8AB4-1AAC5B3CAD28}" destId="{47B8D1B0-AD6D-4F5F-8F65-0D9B760F02F7}" srcOrd="0" destOrd="0" presId="urn:microsoft.com/office/officeart/2008/layout/VerticalCurvedList"/>
    <dgm:cxn modelId="{2EC0EBDF-DBAA-4D1D-BBD6-9B977E0F4E57}" type="presOf" srcId="{F1294C24-4D1D-4A58-AB54-3773C1920E8D}" destId="{F0D81E9A-F712-4436-8114-B133269AB159}" srcOrd="0" destOrd="0" presId="urn:microsoft.com/office/officeart/2008/layout/VerticalCurvedList"/>
    <dgm:cxn modelId="{8EEFC985-4EAA-40F8-9B18-8B6A06FF6C1F}" srcId="{BBF87853-E675-4D8D-BEB4-D3B6C995A69E}" destId="{A84A30BA-53A3-44E9-8AB4-1AAC5B3CAD28}" srcOrd="3" destOrd="0" parTransId="{56AB0BB9-6807-48A6-B228-49F9C2BED7CE}" sibTransId="{F891CA3D-962F-42EE-AAED-2F37C4005568}"/>
    <dgm:cxn modelId="{8D6B7E76-DFB6-4B17-885B-0765438A3F41}" type="presOf" srcId="{E68AF1A2-255C-43F7-AD26-FE073A034313}" destId="{BFC8B2B3-9905-47B6-B4E1-F8C0D5D022E6}" srcOrd="0" destOrd="0" presId="urn:microsoft.com/office/officeart/2008/layout/VerticalCurvedList"/>
    <dgm:cxn modelId="{DFAD9C39-E98A-41DF-B14F-78C11B05C6B2}" type="presOf" srcId="{A52BF0C4-CB5A-47AA-B250-6812492346DA}" destId="{547C3C95-234E-4A57-B8EC-B1BF429B2444}" srcOrd="0" destOrd="0" presId="urn:microsoft.com/office/officeart/2008/layout/VerticalCurvedList"/>
    <dgm:cxn modelId="{300E4975-06A8-48F6-BD86-E2754D79362D}" srcId="{BBF87853-E675-4D8D-BEB4-D3B6C995A69E}" destId="{A52BF0C4-CB5A-47AA-B250-6812492346DA}" srcOrd="0" destOrd="0" parTransId="{9F2E22EB-0388-46F6-B179-E4117D8F669F}" sibTransId="{B5544975-B292-48CF-B9FF-752EAB794D13}"/>
    <dgm:cxn modelId="{D135692A-0C16-4C12-A92F-24578E5FA256}" type="presParOf" srcId="{2287D49B-CD95-45AF-B9ED-6CFCAE3C9B8D}" destId="{BB0AEB59-D66A-45A3-ACB9-1D000C047903}" srcOrd="0" destOrd="0" presId="urn:microsoft.com/office/officeart/2008/layout/VerticalCurvedList"/>
    <dgm:cxn modelId="{912AD5BD-6F8C-47C8-BCA5-DE04B8E081A1}" type="presParOf" srcId="{BB0AEB59-D66A-45A3-ACB9-1D000C047903}" destId="{A76ED2CA-70F7-4B28-8BE4-DFF6670960BB}" srcOrd="0" destOrd="0" presId="urn:microsoft.com/office/officeart/2008/layout/VerticalCurvedList"/>
    <dgm:cxn modelId="{2FE4159E-F361-4F98-A54C-00D240594DB0}" type="presParOf" srcId="{A76ED2CA-70F7-4B28-8BE4-DFF6670960BB}" destId="{36ECD8BF-1F14-42B9-8B93-8EE5AEF8D69D}" srcOrd="0" destOrd="0" presId="urn:microsoft.com/office/officeart/2008/layout/VerticalCurvedList"/>
    <dgm:cxn modelId="{CC0DC090-7980-410D-ACC9-1481FF60F4AD}" type="presParOf" srcId="{A76ED2CA-70F7-4B28-8BE4-DFF6670960BB}" destId="{BE85A17C-87FC-4BFA-B375-C5D9E5D074E8}" srcOrd="1" destOrd="0" presId="urn:microsoft.com/office/officeart/2008/layout/VerticalCurvedList"/>
    <dgm:cxn modelId="{1B47D2A4-9D07-4383-9DBB-A23201073811}" type="presParOf" srcId="{A76ED2CA-70F7-4B28-8BE4-DFF6670960BB}" destId="{1E4AE8AD-08C6-4395-94A7-02E0F7557599}" srcOrd="2" destOrd="0" presId="urn:microsoft.com/office/officeart/2008/layout/VerticalCurvedList"/>
    <dgm:cxn modelId="{8B9D5563-70A0-4F85-8907-C04C89F1C03C}" type="presParOf" srcId="{A76ED2CA-70F7-4B28-8BE4-DFF6670960BB}" destId="{D0129867-9D1A-4E36-BD10-500012FD4B1A}" srcOrd="3" destOrd="0" presId="urn:microsoft.com/office/officeart/2008/layout/VerticalCurvedList"/>
    <dgm:cxn modelId="{2DC4C5DA-0D67-4195-BDD2-1ADFA934BFAB}" type="presParOf" srcId="{BB0AEB59-D66A-45A3-ACB9-1D000C047903}" destId="{547C3C95-234E-4A57-B8EC-B1BF429B2444}" srcOrd="1" destOrd="0" presId="urn:microsoft.com/office/officeart/2008/layout/VerticalCurvedList"/>
    <dgm:cxn modelId="{02DA3791-3527-4DA3-B440-24AF41846325}" type="presParOf" srcId="{BB0AEB59-D66A-45A3-ACB9-1D000C047903}" destId="{D47A5043-2DF1-4C6D-AF57-88FA97D42488}" srcOrd="2" destOrd="0" presId="urn:microsoft.com/office/officeart/2008/layout/VerticalCurvedList"/>
    <dgm:cxn modelId="{2101EE7E-D4D6-4CF4-8DB8-A5B4AF2CE3CC}" type="presParOf" srcId="{D47A5043-2DF1-4C6D-AF57-88FA97D42488}" destId="{9915D79E-2036-4595-873B-7B195937D4E8}" srcOrd="0" destOrd="0" presId="urn:microsoft.com/office/officeart/2008/layout/VerticalCurvedList"/>
    <dgm:cxn modelId="{1814F91B-F505-4957-84D1-D58FC639136E}" type="presParOf" srcId="{BB0AEB59-D66A-45A3-ACB9-1D000C047903}" destId="{F0D81E9A-F712-4436-8114-B133269AB159}" srcOrd="3" destOrd="0" presId="urn:microsoft.com/office/officeart/2008/layout/VerticalCurvedList"/>
    <dgm:cxn modelId="{3F53D1FE-E6D8-494F-8B2B-3FED38D6B1DF}" type="presParOf" srcId="{BB0AEB59-D66A-45A3-ACB9-1D000C047903}" destId="{9837E5D6-FED3-4008-BFEA-464B67937BCF}" srcOrd="4" destOrd="0" presId="urn:microsoft.com/office/officeart/2008/layout/VerticalCurvedList"/>
    <dgm:cxn modelId="{A582201D-1E4D-47C1-89EE-EB8EEED4C393}" type="presParOf" srcId="{9837E5D6-FED3-4008-BFEA-464B67937BCF}" destId="{4ADEAF90-6DB5-43D7-95E5-F186B9B19D8C}" srcOrd="0" destOrd="0" presId="urn:microsoft.com/office/officeart/2008/layout/VerticalCurvedList"/>
    <dgm:cxn modelId="{B02A7628-BF6D-4119-ABF5-0340B3FA4F4D}" type="presParOf" srcId="{BB0AEB59-D66A-45A3-ACB9-1D000C047903}" destId="{BFC8B2B3-9905-47B6-B4E1-F8C0D5D022E6}" srcOrd="5" destOrd="0" presId="urn:microsoft.com/office/officeart/2008/layout/VerticalCurvedList"/>
    <dgm:cxn modelId="{582B9AC4-90C5-4B07-9FCB-5CE0C205061B}" type="presParOf" srcId="{BB0AEB59-D66A-45A3-ACB9-1D000C047903}" destId="{087C7A22-E4E5-4800-81E9-30CBB93703BB}" srcOrd="6" destOrd="0" presId="urn:microsoft.com/office/officeart/2008/layout/VerticalCurvedList"/>
    <dgm:cxn modelId="{016818E5-E7B9-4B21-A0B5-F36A9C5F615B}" type="presParOf" srcId="{087C7A22-E4E5-4800-81E9-30CBB93703BB}" destId="{C96B8C32-1BE9-4D60-8456-B7325A74240C}" srcOrd="0" destOrd="0" presId="urn:microsoft.com/office/officeart/2008/layout/VerticalCurvedList"/>
    <dgm:cxn modelId="{084B016F-E6C3-4E46-8B77-370DD11A282D}" type="presParOf" srcId="{BB0AEB59-D66A-45A3-ACB9-1D000C047903}" destId="{47B8D1B0-AD6D-4F5F-8F65-0D9B760F02F7}" srcOrd="7" destOrd="0" presId="urn:microsoft.com/office/officeart/2008/layout/VerticalCurvedList"/>
    <dgm:cxn modelId="{61AD1A30-ACA3-4EF8-928D-EE5FB3CE978F}" type="presParOf" srcId="{BB0AEB59-D66A-45A3-ACB9-1D000C047903}" destId="{7F4A8BAF-0515-4FAE-B5D9-06E9C1321E5B}" srcOrd="8" destOrd="0" presId="urn:microsoft.com/office/officeart/2008/layout/VerticalCurvedList"/>
    <dgm:cxn modelId="{AB031A71-4FEB-4895-97A1-04ACEEC1A085}" type="presParOf" srcId="{7F4A8BAF-0515-4FAE-B5D9-06E9C1321E5B}" destId="{BD303654-A02F-4AB1-A08F-B3F98D79A3F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F87853-E675-4D8D-BEB4-D3B6C995A69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1294C24-4D1D-4A58-AB54-3773C1920E8D}">
      <dgm:prSet phldrT="[Text]" custT="1"/>
      <dgm:spPr/>
      <dgm:t>
        <a:bodyPr/>
        <a:lstStyle/>
        <a:p>
          <a:r>
            <a:rPr lang="en-GB" altLang="en-US" sz="2000" b="0" dirty="0" smtClean="0">
              <a:solidFill>
                <a:schemeClr val="bg1"/>
              </a:solidFill>
            </a:rPr>
            <a:t>Copernicus </a:t>
          </a:r>
          <a:r>
            <a:rPr lang="en-GB" altLang="en-US" sz="2000" b="0" dirty="0" smtClean="0">
              <a:solidFill>
                <a:schemeClr val="bg1"/>
              </a:solidFill>
            </a:rPr>
            <a:t>Data Access</a:t>
          </a:r>
          <a:endParaRPr lang="en-GB" sz="2000" b="0" dirty="0">
            <a:solidFill>
              <a:schemeClr val="bg1"/>
            </a:solidFill>
          </a:endParaRPr>
        </a:p>
      </dgm:t>
    </dgm:pt>
    <dgm:pt modelId="{D7F2DDBE-A9FF-4A98-850A-C0219B464499}" type="parTrans" cxnId="{5A74E575-3B0E-4332-9CF5-6CBAE68380B5}">
      <dgm:prSet/>
      <dgm:spPr/>
      <dgm:t>
        <a:bodyPr/>
        <a:lstStyle/>
        <a:p>
          <a:endParaRPr lang="en-GB" sz="1600"/>
        </a:p>
      </dgm:t>
    </dgm:pt>
    <dgm:pt modelId="{405FF555-92AA-47B1-80AA-209653AB0275}" type="sibTrans" cxnId="{5A74E575-3B0E-4332-9CF5-6CBAE68380B5}">
      <dgm:prSet/>
      <dgm:spPr/>
      <dgm:t>
        <a:bodyPr/>
        <a:lstStyle/>
        <a:p>
          <a:endParaRPr lang="en-GB" sz="1600"/>
        </a:p>
      </dgm:t>
    </dgm:pt>
    <dgm:pt modelId="{E68AF1A2-255C-43F7-AD26-FE073A034313}">
      <dgm:prSet phldrT="[Text]" custT="1"/>
      <dgm:spPr/>
      <dgm:t>
        <a:bodyPr/>
        <a:lstStyle/>
        <a:p>
          <a:r>
            <a:rPr lang="en-US" sz="2000" dirty="0" smtClean="0">
              <a:solidFill>
                <a:schemeClr val="tx1"/>
              </a:solidFill>
            </a:rPr>
            <a:t>Sentinel Application Platform </a:t>
          </a:r>
          <a:r>
            <a:rPr lang="en-GB" sz="2000" b="0" dirty="0" smtClean="0">
              <a:solidFill>
                <a:schemeClr val="tx1"/>
              </a:solidFill>
            </a:rPr>
            <a:t>| SNAP</a:t>
          </a:r>
          <a:r>
            <a:rPr lang="en-US" sz="2000" dirty="0" smtClean="0">
              <a:solidFill>
                <a:schemeClr val="tx1"/>
              </a:solidFill>
            </a:rPr>
            <a:t> </a:t>
          </a:r>
          <a:endParaRPr lang="en-GB" sz="2000" dirty="0">
            <a:solidFill>
              <a:schemeClr val="tx1"/>
            </a:solidFill>
          </a:endParaRPr>
        </a:p>
      </dgm:t>
    </dgm:pt>
    <dgm:pt modelId="{696E424A-E66E-4D80-92B0-32BC85E192B4}" type="parTrans" cxnId="{4D6123B5-969B-496A-9EDA-B01655030348}">
      <dgm:prSet/>
      <dgm:spPr/>
      <dgm:t>
        <a:bodyPr/>
        <a:lstStyle/>
        <a:p>
          <a:endParaRPr lang="en-GB" sz="1600"/>
        </a:p>
      </dgm:t>
    </dgm:pt>
    <dgm:pt modelId="{EE32CD0D-DD7D-4F75-9195-F120B522BFA5}" type="sibTrans" cxnId="{4D6123B5-969B-496A-9EDA-B01655030348}">
      <dgm:prSet/>
      <dgm:spPr/>
      <dgm:t>
        <a:bodyPr/>
        <a:lstStyle/>
        <a:p>
          <a:endParaRPr lang="en-GB" sz="1600"/>
        </a:p>
      </dgm:t>
    </dgm:pt>
    <dgm:pt modelId="{A84A30BA-53A3-44E9-8AB4-1AAC5B3CAD28}">
      <dgm:prSet phldrT="[Text]" custT="1"/>
      <dgm:spPr/>
      <dgm:t>
        <a:bodyPr/>
        <a:lstStyle/>
        <a:p>
          <a:r>
            <a:rPr lang="en-GB" sz="2000" b="0" dirty="0" smtClean="0">
              <a:solidFill>
                <a:schemeClr val="bg1"/>
              </a:solidFill>
            </a:rPr>
            <a:t>Science Toolbox Exploitation Platform | STEP</a:t>
          </a:r>
          <a:endParaRPr lang="en-GB" sz="2000" b="0" dirty="0"/>
        </a:p>
      </dgm:t>
    </dgm:pt>
    <dgm:pt modelId="{56AB0BB9-6807-48A6-B228-49F9C2BED7CE}" type="parTrans" cxnId="{8EEFC985-4EAA-40F8-9B18-8B6A06FF6C1F}">
      <dgm:prSet/>
      <dgm:spPr/>
      <dgm:t>
        <a:bodyPr/>
        <a:lstStyle/>
        <a:p>
          <a:endParaRPr lang="en-GB" sz="1600"/>
        </a:p>
      </dgm:t>
    </dgm:pt>
    <dgm:pt modelId="{F891CA3D-962F-42EE-AAED-2F37C4005568}" type="sibTrans" cxnId="{8EEFC985-4EAA-40F8-9B18-8B6A06FF6C1F}">
      <dgm:prSet/>
      <dgm:spPr/>
      <dgm:t>
        <a:bodyPr/>
        <a:lstStyle/>
        <a:p>
          <a:endParaRPr lang="en-GB" sz="1600"/>
        </a:p>
      </dgm:t>
    </dgm:pt>
    <dgm:pt modelId="{A52BF0C4-CB5A-47AA-B250-6812492346DA}">
      <dgm:prSet custT="1"/>
      <dgm:spPr/>
      <dgm:t>
        <a:bodyPr/>
        <a:lstStyle/>
        <a:p>
          <a:r>
            <a:rPr lang="en-US" sz="2000" dirty="0" smtClean="0">
              <a:solidFill>
                <a:schemeClr val="bg1"/>
              </a:solidFill>
            </a:rPr>
            <a:t>Copernicus Sentinels (Missions &amp; Products Overview)</a:t>
          </a:r>
          <a:endParaRPr lang="en-GB" sz="2000" dirty="0">
            <a:solidFill>
              <a:schemeClr val="bg1"/>
            </a:solidFill>
          </a:endParaRPr>
        </a:p>
      </dgm:t>
    </dgm:pt>
    <dgm:pt modelId="{9F2E22EB-0388-46F6-B179-E4117D8F669F}" type="parTrans" cxnId="{300E4975-06A8-48F6-BD86-E2754D79362D}">
      <dgm:prSet/>
      <dgm:spPr/>
      <dgm:t>
        <a:bodyPr/>
        <a:lstStyle/>
        <a:p>
          <a:endParaRPr lang="en-GB" sz="1600"/>
        </a:p>
      </dgm:t>
    </dgm:pt>
    <dgm:pt modelId="{B5544975-B292-48CF-B9FF-752EAB794D13}" type="sibTrans" cxnId="{300E4975-06A8-48F6-BD86-E2754D79362D}">
      <dgm:prSet/>
      <dgm:spPr/>
      <dgm:t>
        <a:bodyPr/>
        <a:lstStyle/>
        <a:p>
          <a:endParaRPr lang="en-GB" sz="1600"/>
        </a:p>
      </dgm:t>
    </dgm:pt>
    <dgm:pt modelId="{2287D49B-CD95-45AF-B9ED-6CFCAE3C9B8D}" type="pres">
      <dgm:prSet presAssocID="{BBF87853-E675-4D8D-BEB4-D3B6C995A69E}" presName="Name0" presStyleCnt="0">
        <dgm:presLayoutVars>
          <dgm:chMax val="7"/>
          <dgm:chPref val="7"/>
          <dgm:dir/>
        </dgm:presLayoutVars>
      </dgm:prSet>
      <dgm:spPr/>
      <dgm:t>
        <a:bodyPr/>
        <a:lstStyle/>
        <a:p>
          <a:endParaRPr lang="en-GB"/>
        </a:p>
      </dgm:t>
    </dgm:pt>
    <dgm:pt modelId="{BB0AEB59-D66A-45A3-ACB9-1D000C047903}" type="pres">
      <dgm:prSet presAssocID="{BBF87853-E675-4D8D-BEB4-D3B6C995A69E}" presName="Name1" presStyleCnt="0"/>
      <dgm:spPr/>
    </dgm:pt>
    <dgm:pt modelId="{A76ED2CA-70F7-4B28-8BE4-DFF6670960BB}" type="pres">
      <dgm:prSet presAssocID="{BBF87853-E675-4D8D-BEB4-D3B6C995A69E}" presName="cycle" presStyleCnt="0"/>
      <dgm:spPr/>
    </dgm:pt>
    <dgm:pt modelId="{36ECD8BF-1F14-42B9-8B93-8EE5AEF8D69D}" type="pres">
      <dgm:prSet presAssocID="{BBF87853-E675-4D8D-BEB4-D3B6C995A69E}" presName="srcNode" presStyleLbl="node1" presStyleIdx="0" presStyleCnt="4"/>
      <dgm:spPr/>
    </dgm:pt>
    <dgm:pt modelId="{BE85A17C-87FC-4BFA-B375-C5D9E5D074E8}" type="pres">
      <dgm:prSet presAssocID="{BBF87853-E675-4D8D-BEB4-D3B6C995A69E}" presName="conn" presStyleLbl="parChTrans1D2" presStyleIdx="0" presStyleCnt="1"/>
      <dgm:spPr/>
      <dgm:t>
        <a:bodyPr/>
        <a:lstStyle/>
        <a:p>
          <a:endParaRPr lang="en-GB"/>
        </a:p>
      </dgm:t>
    </dgm:pt>
    <dgm:pt modelId="{1E4AE8AD-08C6-4395-94A7-02E0F7557599}" type="pres">
      <dgm:prSet presAssocID="{BBF87853-E675-4D8D-BEB4-D3B6C995A69E}" presName="extraNode" presStyleLbl="node1" presStyleIdx="0" presStyleCnt="4"/>
      <dgm:spPr/>
    </dgm:pt>
    <dgm:pt modelId="{D0129867-9D1A-4E36-BD10-500012FD4B1A}" type="pres">
      <dgm:prSet presAssocID="{BBF87853-E675-4D8D-BEB4-D3B6C995A69E}" presName="dstNode" presStyleLbl="node1" presStyleIdx="0" presStyleCnt="4"/>
      <dgm:spPr/>
    </dgm:pt>
    <dgm:pt modelId="{547C3C95-234E-4A57-B8EC-B1BF429B2444}" type="pres">
      <dgm:prSet presAssocID="{A52BF0C4-CB5A-47AA-B250-6812492346DA}" presName="text_1" presStyleLbl="node1" presStyleIdx="0" presStyleCnt="4">
        <dgm:presLayoutVars>
          <dgm:bulletEnabled val="1"/>
        </dgm:presLayoutVars>
      </dgm:prSet>
      <dgm:spPr/>
      <dgm:t>
        <a:bodyPr/>
        <a:lstStyle/>
        <a:p>
          <a:endParaRPr lang="en-GB"/>
        </a:p>
      </dgm:t>
    </dgm:pt>
    <dgm:pt modelId="{D47A5043-2DF1-4C6D-AF57-88FA97D42488}" type="pres">
      <dgm:prSet presAssocID="{A52BF0C4-CB5A-47AA-B250-6812492346DA}" presName="accent_1" presStyleCnt="0"/>
      <dgm:spPr/>
    </dgm:pt>
    <dgm:pt modelId="{9915D79E-2036-4595-873B-7B195937D4E8}" type="pres">
      <dgm:prSet presAssocID="{A52BF0C4-CB5A-47AA-B250-6812492346DA}" presName="accentRepeatNode" presStyleLbl="solidFgAcc1" presStyleIdx="0" presStyleCnt="4"/>
      <dgm:spPr/>
    </dgm:pt>
    <dgm:pt modelId="{F0D81E9A-F712-4436-8114-B133269AB159}" type="pres">
      <dgm:prSet presAssocID="{F1294C24-4D1D-4A58-AB54-3773C1920E8D}" presName="text_2" presStyleLbl="node1" presStyleIdx="1" presStyleCnt="4">
        <dgm:presLayoutVars>
          <dgm:bulletEnabled val="1"/>
        </dgm:presLayoutVars>
      </dgm:prSet>
      <dgm:spPr/>
      <dgm:t>
        <a:bodyPr/>
        <a:lstStyle/>
        <a:p>
          <a:endParaRPr lang="en-GB"/>
        </a:p>
      </dgm:t>
    </dgm:pt>
    <dgm:pt modelId="{9837E5D6-FED3-4008-BFEA-464B67937BCF}" type="pres">
      <dgm:prSet presAssocID="{F1294C24-4D1D-4A58-AB54-3773C1920E8D}" presName="accent_2" presStyleCnt="0"/>
      <dgm:spPr/>
    </dgm:pt>
    <dgm:pt modelId="{4ADEAF90-6DB5-43D7-95E5-F186B9B19D8C}" type="pres">
      <dgm:prSet presAssocID="{F1294C24-4D1D-4A58-AB54-3773C1920E8D}" presName="accentRepeatNode" presStyleLbl="solidFgAcc1" presStyleIdx="1" presStyleCnt="4"/>
      <dgm:spPr/>
    </dgm:pt>
    <dgm:pt modelId="{BFC8B2B3-9905-47B6-B4E1-F8C0D5D022E6}" type="pres">
      <dgm:prSet presAssocID="{E68AF1A2-255C-43F7-AD26-FE073A034313}" presName="text_3" presStyleLbl="node1" presStyleIdx="2" presStyleCnt="4">
        <dgm:presLayoutVars>
          <dgm:bulletEnabled val="1"/>
        </dgm:presLayoutVars>
      </dgm:prSet>
      <dgm:spPr/>
      <dgm:t>
        <a:bodyPr/>
        <a:lstStyle/>
        <a:p>
          <a:endParaRPr lang="en-GB"/>
        </a:p>
      </dgm:t>
    </dgm:pt>
    <dgm:pt modelId="{087C7A22-E4E5-4800-81E9-30CBB93703BB}" type="pres">
      <dgm:prSet presAssocID="{E68AF1A2-255C-43F7-AD26-FE073A034313}" presName="accent_3" presStyleCnt="0"/>
      <dgm:spPr/>
    </dgm:pt>
    <dgm:pt modelId="{C96B8C32-1BE9-4D60-8456-B7325A74240C}" type="pres">
      <dgm:prSet presAssocID="{E68AF1A2-255C-43F7-AD26-FE073A034313}" presName="accentRepeatNode" presStyleLbl="solidFgAcc1" presStyleIdx="2" presStyleCnt="4"/>
      <dgm:spPr/>
    </dgm:pt>
    <dgm:pt modelId="{47B8D1B0-AD6D-4F5F-8F65-0D9B760F02F7}" type="pres">
      <dgm:prSet presAssocID="{A84A30BA-53A3-44E9-8AB4-1AAC5B3CAD28}" presName="text_4" presStyleLbl="node1" presStyleIdx="3" presStyleCnt="4">
        <dgm:presLayoutVars>
          <dgm:bulletEnabled val="1"/>
        </dgm:presLayoutVars>
      </dgm:prSet>
      <dgm:spPr/>
      <dgm:t>
        <a:bodyPr/>
        <a:lstStyle/>
        <a:p>
          <a:endParaRPr lang="en-GB"/>
        </a:p>
      </dgm:t>
    </dgm:pt>
    <dgm:pt modelId="{7F4A8BAF-0515-4FAE-B5D9-06E9C1321E5B}" type="pres">
      <dgm:prSet presAssocID="{A84A30BA-53A3-44E9-8AB4-1AAC5B3CAD28}" presName="accent_4" presStyleCnt="0"/>
      <dgm:spPr/>
    </dgm:pt>
    <dgm:pt modelId="{BD303654-A02F-4AB1-A08F-B3F98D79A3F9}" type="pres">
      <dgm:prSet presAssocID="{A84A30BA-53A3-44E9-8AB4-1AAC5B3CAD28}" presName="accentRepeatNode" presStyleLbl="solidFgAcc1" presStyleIdx="3" presStyleCnt="4"/>
      <dgm:spPr/>
    </dgm:pt>
  </dgm:ptLst>
  <dgm:cxnLst>
    <dgm:cxn modelId="{7EEAB32B-A006-42F3-A443-B5595470009A}" type="presOf" srcId="{B5544975-B292-48CF-B9FF-752EAB794D13}" destId="{BE85A17C-87FC-4BFA-B375-C5D9E5D074E8}" srcOrd="0" destOrd="0" presId="urn:microsoft.com/office/officeart/2008/layout/VerticalCurvedList"/>
    <dgm:cxn modelId="{5A74E575-3B0E-4332-9CF5-6CBAE68380B5}" srcId="{BBF87853-E675-4D8D-BEB4-D3B6C995A69E}" destId="{F1294C24-4D1D-4A58-AB54-3773C1920E8D}" srcOrd="1" destOrd="0" parTransId="{D7F2DDBE-A9FF-4A98-850A-C0219B464499}" sibTransId="{405FF555-92AA-47B1-80AA-209653AB0275}"/>
    <dgm:cxn modelId="{FFE108DC-750E-4F46-9BE1-59F0F2482EC6}" type="presOf" srcId="{BBF87853-E675-4D8D-BEB4-D3B6C995A69E}" destId="{2287D49B-CD95-45AF-B9ED-6CFCAE3C9B8D}" srcOrd="0" destOrd="0" presId="urn:microsoft.com/office/officeart/2008/layout/VerticalCurvedList"/>
    <dgm:cxn modelId="{4D6123B5-969B-496A-9EDA-B01655030348}" srcId="{BBF87853-E675-4D8D-BEB4-D3B6C995A69E}" destId="{E68AF1A2-255C-43F7-AD26-FE073A034313}" srcOrd="2" destOrd="0" parTransId="{696E424A-E66E-4D80-92B0-32BC85E192B4}" sibTransId="{EE32CD0D-DD7D-4F75-9195-F120B522BFA5}"/>
    <dgm:cxn modelId="{8EEFC985-4EAA-40F8-9B18-8B6A06FF6C1F}" srcId="{BBF87853-E675-4D8D-BEB4-D3B6C995A69E}" destId="{A84A30BA-53A3-44E9-8AB4-1AAC5B3CAD28}" srcOrd="3" destOrd="0" parTransId="{56AB0BB9-6807-48A6-B228-49F9C2BED7CE}" sibTransId="{F891CA3D-962F-42EE-AAED-2F37C4005568}"/>
    <dgm:cxn modelId="{3E420C99-39E1-4712-BEE5-B46B73091350}" type="presOf" srcId="{A84A30BA-53A3-44E9-8AB4-1AAC5B3CAD28}" destId="{47B8D1B0-AD6D-4F5F-8F65-0D9B760F02F7}" srcOrd="0" destOrd="0" presId="urn:microsoft.com/office/officeart/2008/layout/VerticalCurvedList"/>
    <dgm:cxn modelId="{300E4975-06A8-48F6-BD86-E2754D79362D}" srcId="{BBF87853-E675-4D8D-BEB4-D3B6C995A69E}" destId="{A52BF0C4-CB5A-47AA-B250-6812492346DA}" srcOrd="0" destOrd="0" parTransId="{9F2E22EB-0388-46F6-B179-E4117D8F669F}" sibTransId="{B5544975-B292-48CF-B9FF-752EAB794D13}"/>
    <dgm:cxn modelId="{2C02A796-F831-461E-8B82-3B80C74241FF}" type="presOf" srcId="{E68AF1A2-255C-43F7-AD26-FE073A034313}" destId="{BFC8B2B3-9905-47B6-B4E1-F8C0D5D022E6}" srcOrd="0" destOrd="0" presId="urn:microsoft.com/office/officeart/2008/layout/VerticalCurvedList"/>
    <dgm:cxn modelId="{796CC695-E8F4-4382-A226-5F838D96BF82}" type="presOf" srcId="{A52BF0C4-CB5A-47AA-B250-6812492346DA}" destId="{547C3C95-234E-4A57-B8EC-B1BF429B2444}" srcOrd="0" destOrd="0" presId="urn:microsoft.com/office/officeart/2008/layout/VerticalCurvedList"/>
    <dgm:cxn modelId="{73FEFDE8-99FF-4F0F-8EE4-6F2554121FF8}" type="presOf" srcId="{F1294C24-4D1D-4A58-AB54-3773C1920E8D}" destId="{F0D81E9A-F712-4436-8114-B133269AB159}" srcOrd="0" destOrd="0" presId="urn:microsoft.com/office/officeart/2008/layout/VerticalCurvedList"/>
    <dgm:cxn modelId="{01D0288A-F0A5-4043-B0AF-20D6AE2BBFD8}" type="presParOf" srcId="{2287D49B-CD95-45AF-B9ED-6CFCAE3C9B8D}" destId="{BB0AEB59-D66A-45A3-ACB9-1D000C047903}" srcOrd="0" destOrd="0" presId="urn:microsoft.com/office/officeart/2008/layout/VerticalCurvedList"/>
    <dgm:cxn modelId="{712BE137-8B90-48C6-865B-764DF60BB3B7}" type="presParOf" srcId="{BB0AEB59-D66A-45A3-ACB9-1D000C047903}" destId="{A76ED2CA-70F7-4B28-8BE4-DFF6670960BB}" srcOrd="0" destOrd="0" presId="urn:microsoft.com/office/officeart/2008/layout/VerticalCurvedList"/>
    <dgm:cxn modelId="{11A9DA91-8129-4928-8AF5-1053235F7599}" type="presParOf" srcId="{A76ED2CA-70F7-4B28-8BE4-DFF6670960BB}" destId="{36ECD8BF-1F14-42B9-8B93-8EE5AEF8D69D}" srcOrd="0" destOrd="0" presId="urn:microsoft.com/office/officeart/2008/layout/VerticalCurvedList"/>
    <dgm:cxn modelId="{B6115D3A-730F-4981-BC56-F9C8167B01B3}" type="presParOf" srcId="{A76ED2CA-70F7-4B28-8BE4-DFF6670960BB}" destId="{BE85A17C-87FC-4BFA-B375-C5D9E5D074E8}" srcOrd="1" destOrd="0" presId="urn:microsoft.com/office/officeart/2008/layout/VerticalCurvedList"/>
    <dgm:cxn modelId="{94D94807-7FBC-47A2-A64D-B307BA83BB40}" type="presParOf" srcId="{A76ED2CA-70F7-4B28-8BE4-DFF6670960BB}" destId="{1E4AE8AD-08C6-4395-94A7-02E0F7557599}" srcOrd="2" destOrd="0" presId="urn:microsoft.com/office/officeart/2008/layout/VerticalCurvedList"/>
    <dgm:cxn modelId="{BD648D76-ACB2-49CA-A233-A9F0382457F1}" type="presParOf" srcId="{A76ED2CA-70F7-4B28-8BE4-DFF6670960BB}" destId="{D0129867-9D1A-4E36-BD10-500012FD4B1A}" srcOrd="3" destOrd="0" presId="urn:microsoft.com/office/officeart/2008/layout/VerticalCurvedList"/>
    <dgm:cxn modelId="{149E58B2-F288-4716-9B8E-FFA3F39A9D90}" type="presParOf" srcId="{BB0AEB59-D66A-45A3-ACB9-1D000C047903}" destId="{547C3C95-234E-4A57-B8EC-B1BF429B2444}" srcOrd="1" destOrd="0" presId="urn:microsoft.com/office/officeart/2008/layout/VerticalCurvedList"/>
    <dgm:cxn modelId="{36550B04-1FDB-4A57-B8E2-93085883972E}" type="presParOf" srcId="{BB0AEB59-D66A-45A3-ACB9-1D000C047903}" destId="{D47A5043-2DF1-4C6D-AF57-88FA97D42488}" srcOrd="2" destOrd="0" presId="urn:microsoft.com/office/officeart/2008/layout/VerticalCurvedList"/>
    <dgm:cxn modelId="{90E3067E-E8F2-47AC-B0AA-E87EC3316B9D}" type="presParOf" srcId="{D47A5043-2DF1-4C6D-AF57-88FA97D42488}" destId="{9915D79E-2036-4595-873B-7B195937D4E8}" srcOrd="0" destOrd="0" presId="urn:microsoft.com/office/officeart/2008/layout/VerticalCurvedList"/>
    <dgm:cxn modelId="{D6280273-306E-4799-A568-AFF778920472}" type="presParOf" srcId="{BB0AEB59-D66A-45A3-ACB9-1D000C047903}" destId="{F0D81E9A-F712-4436-8114-B133269AB159}" srcOrd="3" destOrd="0" presId="urn:microsoft.com/office/officeart/2008/layout/VerticalCurvedList"/>
    <dgm:cxn modelId="{E9C430D7-DCD9-4A01-B02E-C04A342B053A}" type="presParOf" srcId="{BB0AEB59-D66A-45A3-ACB9-1D000C047903}" destId="{9837E5D6-FED3-4008-BFEA-464B67937BCF}" srcOrd="4" destOrd="0" presId="urn:microsoft.com/office/officeart/2008/layout/VerticalCurvedList"/>
    <dgm:cxn modelId="{97474B05-2712-4EEE-9BA6-A620FEA72688}" type="presParOf" srcId="{9837E5D6-FED3-4008-BFEA-464B67937BCF}" destId="{4ADEAF90-6DB5-43D7-95E5-F186B9B19D8C}" srcOrd="0" destOrd="0" presId="urn:microsoft.com/office/officeart/2008/layout/VerticalCurvedList"/>
    <dgm:cxn modelId="{2FAEE550-F42E-47D6-9332-91E914A97300}" type="presParOf" srcId="{BB0AEB59-D66A-45A3-ACB9-1D000C047903}" destId="{BFC8B2B3-9905-47B6-B4E1-F8C0D5D022E6}" srcOrd="5" destOrd="0" presId="urn:microsoft.com/office/officeart/2008/layout/VerticalCurvedList"/>
    <dgm:cxn modelId="{7F318387-DC47-4113-817D-4CA6028CF679}" type="presParOf" srcId="{BB0AEB59-D66A-45A3-ACB9-1D000C047903}" destId="{087C7A22-E4E5-4800-81E9-30CBB93703BB}" srcOrd="6" destOrd="0" presId="urn:microsoft.com/office/officeart/2008/layout/VerticalCurvedList"/>
    <dgm:cxn modelId="{60E78379-FED7-4950-AF40-680160FDD0EE}" type="presParOf" srcId="{087C7A22-E4E5-4800-81E9-30CBB93703BB}" destId="{C96B8C32-1BE9-4D60-8456-B7325A74240C}" srcOrd="0" destOrd="0" presId="urn:microsoft.com/office/officeart/2008/layout/VerticalCurvedList"/>
    <dgm:cxn modelId="{199540F1-B462-40D0-AC47-43C625797566}" type="presParOf" srcId="{BB0AEB59-D66A-45A3-ACB9-1D000C047903}" destId="{47B8D1B0-AD6D-4F5F-8F65-0D9B760F02F7}" srcOrd="7" destOrd="0" presId="urn:microsoft.com/office/officeart/2008/layout/VerticalCurvedList"/>
    <dgm:cxn modelId="{EC1F2480-4AA3-49D2-BBB4-A2691075EC4C}" type="presParOf" srcId="{BB0AEB59-D66A-45A3-ACB9-1D000C047903}" destId="{7F4A8BAF-0515-4FAE-B5D9-06E9C1321E5B}" srcOrd="8" destOrd="0" presId="urn:microsoft.com/office/officeart/2008/layout/VerticalCurvedList"/>
    <dgm:cxn modelId="{853C3F3E-93F0-4295-A46F-E70A8EED24D4}" type="presParOf" srcId="{7F4A8BAF-0515-4FAE-B5D9-06E9C1321E5B}" destId="{BD303654-A02F-4AB1-A08F-B3F98D79A3F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1B9FBD-D547-493A-86B1-E975B0862FC0}"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5661B5C-E398-4CF6-84D7-97DEF1594431}">
      <dgm:prSet/>
      <dgm:spPr/>
      <dgm:t>
        <a:bodyPr/>
        <a:lstStyle/>
        <a:p>
          <a:pPr rtl="0"/>
          <a:r>
            <a:rPr lang="en-GB" b="1" dirty="0" smtClean="0"/>
            <a:t>Login</a:t>
          </a:r>
          <a:endParaRPr lang="en-US" dirty="0"/>
        </a:p>
      </dgm:t>
    </dgm:pt>
    <dgm:pt modelId="{3D2C940F-C900-4EDD-918E-81B79005724D}" type="parTrans" cxnId="{8929DB1A-55DA-4992-A2CA-B51FDC6A71BB}">
      <dgm:prSet/>
      <dgm:spPr/>
      <dgm:t>
        <a:bodyPr/>
        <a:lstStyle/>
        <a:p>
          <a:endParaRPr lang="en-US"/>
        </a:p>
      </dgm:t>
    </dgm:pt>
    <dgm:pt modelId="{76F81739-0F3C-4946-AE68-A1CCA412BD77}" type="sibTrans" cxnId="{8929DB1A-55DA-4992-A2CA-B51FDC6A71BB}">
      <dgm:prSet/>
      <dgm:spPr>
        <a:solidFill>
          <a:schemeClr val="tx2">
            <a:lumMod val="60000"/>
            <a:lumOff val="40000"/>
          </a:schemeClr>
        </a:solidFill>
      </dgm:spPr>
      <dgm:t>
        <a:bodyPr/>
        <a:lstStyle/>
        <a:p>
          <a:endParaRPr lang="en-US"/>
        </a:p>
      </dgm:t>
    </dgm:pt>
    <dgm:pt modelId="{579CF945-72DD-454F-9BDD-3B0B3CF32D9C}">
      <dgm:prSet/>
      <dgm:spPr/>
      <dgm:t>
        <a:bodyPr/>
        <a:lstStyle/>
        <a:p>
          <a:pPr rtl="0"/>
          <a:r>
            <a:rPr lang="en-GB" b="1" dirty="0" smtClean="0"/>
            <a:t>Query the available data in the remote repository</a:t>
          </a:r>
          <a:endParaRPr lang="en-US" dirty="0"/>
        </a:p>
      </dgm:t>
    </dgm:pt>
    <dgm:pt modelId="{BE9D83A6-09BD-427A-8D6E-5E34E5EE9D5B}" type="parTrans" cxnId="{49DE9283-2A0E-44EF-8D4D-D88CCEB2BD75}">
      <dgm:prSet/>
      <dgm:spPr/>
      <dgm:t>
        <a:bodyPr/>
        <a:lstStyle/>
        <a:p>
          <a:endParaRPr lang="en-US"/>
        </a:p>
      </dgm:t>
    </dgm:pt>
    <dgm:pt modelId="{D185050C-D830-4E4A-B8EB-FC1038C7DA2C}" type="sibTrans" cxnId="{49DE9283-2A0E-44EF-8D4D-D88CCEB2BD75}">
      <dgm:prSet/>
      <dgm:spPr>
        <a:solidFill>
          <a:schemeClr val="tx2">
            <a:lumMod val="60000"/>
            <a:lumOff val="40000"/>
          </a:schemeClr>
        </a:solidFill>
      </dgm:spPr>
      <dgm:t>
        <a:bodyPr/>
        <a:lstStyle/>
        <a:p>
          <a:endParaRPr lang="en-US"/>
        </a:p>
      </dgm:t>
    </dgm:pt>
    <dgm:pt modelId="{9304582E-1D1C-45B8-8E9B-1C4D7819C460}">
      <dgm:prSet/>
      <dgm:spPr/>
      <dgm:t>
        <a:bodyPr/>
        <a:lstStyle/>
        <a:p>
          <a:pPr rtl="0"/>
          <a:r>
            <a:rPr lang="en-GB" b="1" dirty="0" smtClean="0"/>
            <a:t>Create a processing chain</a:t>
          </a:r>
          <a:endParaRPr lang="en-US" dirty="0"/>
        </a:p>
      </dgm:t>
    </dgm:pt>
    <dgm:pt modelId="{C1988DDE-ED10-47D1-8B00-B3D065952F82}" type="parTrans" cxnId="{84D17B10-99D1-4CD7-82D4-D5F0E41AC5F4}">
      <dgm:prSet/>
      <dgm:spPr/>
      <dgm:t>
        <a:bodyPr/>
        <a:lstStyle/>
        <a:p>
          <a:endParaRPr lang="en-US"/>
        </a:p>
      </dgm:t>
    </dgm:pt>
    <dgm:pt modelId="{353561A5-B816-4719-8C44-B34E1CA00183}" type="sibTrans" cxnId="{84D17B10-99D1-4CD7-82D4-D5F0E41AC5F4}">
      <dgm:prSet/>
      <dgm:spPr>
        <a:solidFill>
          <a:schemeClr val="tx2">
            <a:lumMod val="60000"/>
            <a:lumOff val="40000"/>
          </a:schemeClr>
        </a:solidFill>
      </dgm:spPr>
      <dgm:t>
        <a:bodyPr/>
        <a:lstStyle/>
        <a:p>
          <a:endParaRPr lang="en-US"/>
        </a:p>
      </dgm:t>
    </dgm:pt>
    <dgm:pt modelId="{E45D02EB-A601-4D0E-8692-E49416CDE05E}">
      <dgm:prSet/>
      <dgm:spPr/>
      <dgm:t>
        <a:bodyPr/>
        <a:lstStyle/>
        <a:p>
          <a:pPr rtl="0"/>
          <a:r>
            <a:rPr lang="en-GB" b="1" dirty="0" smtClean="0"/>
            <a:t>Submit a processing job to the cloud service</a:t>
          </a:r>
          <a:endParaRPr lang="en-US" dirty="0"/>
        </a:p>
      </dgm:t>
    </dgm:pt>
    <dgm:pt modelId="{66FF1DA8-D4F6-4FD7-854B-97E0CBC203A6}" type="parTrans" cxnId="{21600277-B3A0-4811-A884-7195F9456A5C}">
      <dgm:prSet/>
      <dgm:spPr/>
      <dgm:t>
        <a:bodyPr/>
        <a:lstStyle/>
        <a:p>
          <a:endParaRPr lang="en-US"/>
        </a:p>
      </dgm:t>
    </dgm:pt>
    <dgm:pt modelId="{F313FA5B-C93A-43F5-9995-75B286383CAD}" type="sibTrans" cxnId="{21600277-B3A0-4811-A884-7195F9456A5C}">
      <dgm:prSet/>
      <dgm:spPr>
        <a:solidFill>
          <a:schemeClr val="tx2">
            <a:lumMod val="60000"/>
            <a:lumOff val="40000"/>
          </a:schemeClr>
        </a:solidFill>
      </dgm:spPr>
      <dgm:t>
        <a:bodyPr/>
        <a:lstStyle/>
        <a:p>
          <a:endParaRPr lang="en-US"/>
        </a:p>
      </dgm:t>
    </dgm:pt>
    <dgm:pt modelId="{FD0EB904-A0B5-427D-ABC7-7AA1E42266B0}">
      <dgm:prSet/>
      <dgm:spPr/>
      <dgm:t>
        <a:bodyPr/>
        <a:lstStyle/>
        <a:p>
          <a:pPr rtl="0"/>
          <a:r>
            <a:rPr lang="en-GB" b="1" dirty="0" smtClean="0"/>
            <a:t>Retrieve result</a:t>
          </a:r>
          <a:endParaRPr lang="en-US" b="1" dirty="0"/>
        </a:p>
      </dgm:t>
    </dgm:pt>
    <dgm:pt modelId="{495622EB-7F65-442F-BF5C-6B8E7EF44509}" type="parTrans" cxnId="{36FFBDA4-F6B4-4E2B-92D4-33985A5A25CF}">
      <dgm:prSet/>
      <dgm:spPr/>
      <dgm:t>
        <a:bodyPr/>
        <a:lstStyle/>
        <a:p>
          <a:endParaRPr lang="en-US"/>
        </a:p>
      </dgm:t>
    </dgm:pt>
    <dgm:pt modelId="{7F84FFC0-6DE8-4E25-91AA-681E6C5458B9}" type="sibTrans" cxnId="{36FFBDA4-F6B4-4E2B-92D4-33985A5A25CF}">
      <dgm:prSet/>
      <dgm:spPr/>
      <dgm:t>
        <a:bodyPr/>
        <a:lstStyle/>
        <a:p>
          <a:endParaRPr lang="en-US"/>
        </a:p>
      </dgm:t>
    </dgm:pt>
    <dgm:pt modelId="{5282164E-CEC3-43B3-9FAD-B342038D00B6}" type="pres">
      <dgm:prSet presAssocID="{021B9FBD-D547-493A-86B1-E975B0862FC0}" presName="linearFlow" presStyleCnt="0">
        <dgm:presLayoutVars>
          <dgm:resizeHandles val="exact"/>
        </dgm:presLayoutVars>
      </dgm:prSet>
      <dgm:spPr/>
      <dgm:t>
        <a:bodyPr/>
        <a:lstStyle/>
        <a:p>
          <a:endParaRPr lang="en-CA"/>
        </a:p>
      </dgm:t>
    </dgm:pt>
    <dgm:pt modelId="{E5576A1B-EDBB-4F78-A3A9-B5E2E34AD0A7}" type="pres">
      <dgm:prSet presAssocID="{D5661B5C-E398-4CF6-84D7-97DEF1594431}" presName="node" presStyleLbl="node1" presStyleIdx="0" presStyleCnt="5">
        <dgm:presLayoutVars>
          <dgm:bulletEnabled val="1"/>
        </dgm:presLayoutVars>
      </dgm:prSet>
      <dgm:spPr/>
      <dgm:t>
        <a:bodyPr/>
        <a:lstStyle/>
        <a:p>
          <a:endParaRPr lang="en-CA"/>
        </a:p>
      </dgm:t>
    </dgm:pt>
    <dgm:pt modelId="{76E5302D-5606-4075-9645-76C85AB98635}" type="pres">
      <dgm:prSet presAssocID="{76F81739-0F3C-4946-AE68-A1CCA412BD77}" presName="sibTrans" presStyleLbl="sibTrans2D1" presStyleIdx="0" presStyleCnt="4"/>
      <dgm:spPr/>
      <dgm:t>
        <a:bodyPr/>
        <a:lstStyle/>
        <a:p>
          <a:endParaRPr lang="en-CA"/>
        </a:p>
      </dgm:t>
    </dgm:pt>
    <dgm:pt modelId="{2223E559-E279-4D85-B4FD-7D55F99E6308}" type="pres">
      <dgm:prSet presAssocID="{76F81739-0F3C-4946-AE68-A1CCA412BD77}" presName="connectorText" presStyleLbl="sibTrans2D1" presStyleIdx="0" presStyleCnt="4"/>
      <dgm:spPr/>
      <dgm:t>
        <a:bodyPr/>
        <a:lstStyle/>
        <a:p>
          <a:endParaRPr lang="en-CA"/>
        </a:p>
      </dgm:t>
    </dgm:pt>
    <dgm:pt modelId="{E11D4B16-383F-4FEB-A36B-B43E573D13B2}" type="pres">
      <dgm:prSet presAssocID="{579CF945-72DD-454F-9BDD-3B0B3CF32D9C}" presName="node" presStyleLbl="node1" presStyleIdx="1" presStyleCnt="5">
        <dgm:presLayoutVars>
          <dgm:bulletEnabled val="1"/>
        </dgm:presLayoutVars>
      </dgm:prSet>
      <dgm:spPr/>
      <dgm:t>
        <a:bodyPr/>
        <a:lstStyle/>
        <a:p>
          <a:endParaRPr lang="en-US"/>
        </a:p>
      </dgm:t>
    </dgm:pt>
    <dgm:pt modelId="{CE2A0417-3D0E-48E0-B16E-3576C6F87FFE}" type="pres">
      <dgm:prSet presAssocID="{D185050C-D830-4E4A-B8EB-FC1038C7DA2C}" presName="sibTrans" presStyleLbl="sibTrans2D1" presStyleIdx="1" presStyleCnt="4"/>
      <dgm:spPr/>
      <dgm:t>
        <a:bodyPr/>
        <a:lstStyle/>
        <a:p>
          <a:endParaRPr lang="en-CA"/>
        </a:p>
      </dgm:t>
    </dgm:pt>
    <dgm:pt modelId="{A3429CDD-5406-403B-A31B-9D0563141235}" type="pres">
      <dgm:prSet presAssocID="{D185050C-D830-4E4A-B8EB-FC1038C7DA2C}" presName="connectorText" presStyleLbl="sibTrans2D1" presStyleIdx="1" presStyleCnt="4"/>
      <dgm:spPr/>
      <dgm:t>
        <a:bodyPr/>
        <a:lstStyle/>
        <a:p>
          <a:endParaRPr lang="en-CA"/>
        </a:p>
      </dgm:t>
    </dgm:pt>
    <dgm:pt modelId="{C3775551-D54D-4119-A8EA-412B2665FA5C}" type="pres">
      <dgm:prSet presAssocID="{9304582E-1D1C-45B8-8E9B-1C4D7819C460}" presName="node" presStyleLbl="node1" presStyleIdx="2" presStyleCnt="5">
        <dgm:presLayoutVars>
          <dgm:bulletEnabled val="1"/>
        </dgm:presLayoutVars>
      </dgm:prSet>
      <dgm:spPr/>
      <dgm:t>
        <a:bodyPr/>
        <a:lstStyle/>
        <a:p>
          <a:endParaRPr lang="en-US"/>
        </a:p>
      </dgm:t>
    </dgm:pt>
    <dgm:pt modelId="{07FD897A-4A18-4BDA-9C7A-F38F14FF98A2}" type="pres">
      <dgm:prSet presAssocID="{353561A5-B816-4719-8C44-B34E1CA00183}" presName="sibTrans" presStyleLbl="sibTrans2D1" presStyleIdx="2" presStyleCnt="4"/>
      <dgm:spPr/>
      <dgm:t>
        <a:bodyPr/>
        <a:lstStyle/>
        <a:p>
          <a:endParaRPr lang="en-CA"/>
        </a:p>
      </dgm:t>
    </dgm:pt>
    <dgm:pt modelId="{D2264842-0756-472A-BF39-976F8A083946}" type="pres">
      <dgm:prSet presAssocID="{353561A5-B816-4719-8C44-B34E1CA00183}" presName="connectorText" presStyleLbl="sibTrans2D1" presStyleIdx="2" presStyleCnt="4"/>
      <dgm:spPr/>
      <dgm:t>
        <a:bodyPr/>
        <a:lstStyle/>
        <a:p>
          <a:endParaRPr lang="en-CA"/>
        </a:p>
      </dgm:t>
    </dgm:pt>
    <dgm:pt modelId="{906333F3-44AD-41B7-9EF5-B10F82CE8607}" type="pres">
      <dgm:prSet presAssocID="{E45D02EB-A601-4D0E-8692-E49416CDE05E}" presName="node" presStyleLbl="node1" presStyleIdx="3" presStyleCnt="5">
        <dgm:presLayoutVars>
          <dgm:bulletEnabled val="1"/>
        </dgm:presLayoutVars>
      </dgm:prSet>
      <dgm:spPr/>
      <dgm:t>
        <a:bodyPr/>
        <a:lstStyle/>
        <a:p>
          <a:endParaRPr lang="en-US"/>
        </a:p>
      </dgm:t>
    </dgm:pt>
    <dgm:pt modelId="{A65A839A-E99F-4C9F-A1B2-805902BC0936}" type="pres">
      <dgm:prSet presAssocID="{F313FA5B-C93A-43F5-9995-75B286383CAD}" presName="sibTrans" presStyleLbl="sibTrans2D1" presStyleIdx="3" presStyleCnt="4"/>
      <dgm:spPr/>
      <dgm:t>
        <a:bodyPr/>
        <a:lstStyle/>
        <a:p>
          <a:endParaRPr lang="en-CA"/>
        </a:p>
      </dgm:t>
    </dgm:pt>
    <dgm:pt modelId="{B090420A-1CA6-4351-9F99-C2D6DAA602D7}" type="pres">
      <dgm:prSet presAssocID="{F313FA5B-C93A-43F5-9995-75B286383CAD}" presName="connectorText" presStyleLbl="sibTrans2D1" presStyleIdx="3" presStyleCnt="4"/>
      <dgm:spPr/>
      <dgm:t>
        <a:bodyPr/>
        <a:lstStyle/>
        <a:p>
          <a:endParaRPr lang="en-CA"/>
        </a:p>
      </dgm:t>
    </dgm:pt>
    <dgm:pt modelId="{1503FDE2-3355-424B-A87E-875DFF0838A0}" type="pres">
      <dgm:prSet presAssocID="{FD0EB904-A0B5-427D-ABC7-7AA1E42266B0}" presName="node" presStyleLbl="node1" presStyleIdx="4" presStyleCnt="5">
        <dgm:presLayoutVars>
          <dgm:bulletEnabled val="1"/>
        </dgm:presLayoutVars>
      </dgm:prSet>
      <dgm:spPr/>
      <dgm:t>
        <a:bodyPr/>
        <a:lstStyle/>
        <a:p>
          <a:endParaRPr lang="en-CA"/>
        </a:p>
      </dgm:t>
    </dgm:pt>
  </dgm:ptLst>
  <dgm:cxnLst>
    <dgm:cxn modelId="{D6D10747-7E5A-4EC5-BEA7-B2529CDB2143}" type="presOf" srcId="{76F81739-0F3C-4946-AE68-A1CCA412BD77}" destId="{76E5302D-5606-4075-9645-76C85AB98635}" srcOrd="0" destOrd="0" presId="urn:microsoft.com/office/officeart/2005/8/layout/process2"/>
    <dgm:cxn modelId="{36E218BA-839B-4BC5-9129-5DC76B3F3291}" type="presOf" srcId="{021B9FBD-D547-493A-86B1-E975B0862FC0}" destId="{5282164E-CEC3-43B3-9FAD-B342038D00B6}" srcOrd="0" destOrd="0" presId="urn:microsoft.com/office/officeart/2005/8/layout/process2"/>
    <dgm:cxn modelId="{1B9438CA-6E6C-4B31-9A76-8104688ABB46}" type="presOf" srcId="{F313FA5B-C93A-43F5-9995-75B286383CAD}" destId="{A65A839A-E99F-4C9F-A1B2-805902BC0936}" srcOrd="0" destOrd="0" presId="urn:microsoft.com/office/officeart/2005/8/layout/process2"/>
    <dgm:cxn modelId="{73A0E293-9B86-4058-8624-E0AE0BC638FE}" type="presOf" srcId="{F313FA5B-C93A-43F5-9995-75B286383CAD}" destId="{B090420A-1CA6-4351-9F99-C2D6DAA602D7}" srcOrd="1" destOrd="0" presId="urn:microsoft.com/office/officeart/2005/8/layout/process2"/>
    <dgm:cxn modelId="{84D17B10-99D1-4CD7-82D4-D5F0E41AC5F4}" srcId="{021B9FBD-D547-493A-86B1-E975B0862FC0}" destId="{9304582E-1D1C-45B8-8E9B-1C4D7819C460}" srcOrd="2" destOrd="0" parTransId="{C1988DDE-ED10-47D1-8B00-B3D065952F82}" sibTransId="{353561A5-B816-4719-8C44-B34E1CA00183}"/>
    <dgm:cxn modelId="{BC6393D9-13D7-4CEE-833B-B1DFBF17FF73}" type="presOf" srcId="{76F81739-0F3C-4946-AE68-A1CCA412BD77}" destId="{2223E559-E279-4D85-B4FD-7D55F99E6308}" srcOrd="1" destOrd="0" presId="urn:microsoft.com/office/officeart/2005/8/layout/process2"/>
    <dgm:cxn modelId="{8929DB1A-55DA-4992-A2CA-B51FDC6A71BB}" srcId="{021B9FBD-D547-493A-86B1-E975B0862FC0}" destId="{D5661B5C-E398-4CF6-84D7-97DEF1594431}" srcOrd="0" destOrd="0" parTransId="{3D2C940F-C900-4EDD-918E-81B79005724D}" sibTransId="{76F81739-0F3C-4946-AE68-A1CCA412BD77}"/>
    <dgm:cxn modelId="{24F40098-F356-4FBC-8B02-855354C9A6D4}" type="presOf" srcId="{D185050C-D830-4E4A-B8EB-FC1038C7DA2C}" destId="{CE2A0417-3D0E-48E0-B16E-3576C6F87FFE}" srcOrd="0" destOrd="0" presId="urn:microsoft.com/office/officeart/2005/8/layout/process2"/>
    <dgm:cxn modelId="{3F5B67BF-9668-46C9-8B01-F0CF21292C7B}" type="presOf" srcId="{353561A5-B816-4719-8C44-B34E1CA00183}" destId="{D2264842-0756-472A-BF39-976F8A083946}" srcOrd="1" destOrd="0" presId="urn:microsoft.com/office/officeart/2005/8/layout/process2"/>
    <dgm:cxn modelId="{21600277-B3A0-4811-A884-7195F9456A5C}" srcId="{021B9FBD-D547-493A-86B1-E975B0862FC0}" destId="{E45D02EB-A601-4D0E-8692-E49416CDE05E}" srcOrd="3" destOrd="0" parTransId="{66FF1DA8-D4F6-4FD7-854B-97E0CBC203A6}" sibTransId="{F313FA5B-C93A-43F5-9995-75B286383CAD}"/>
    <dgm:cxn modelId="{13141BA4-7A5D-4F3D-9166-676E39FDBE79}" type="presOf" srcId="{579CF945-72DD-454F-9BDD-3B0B3CF32D9C}" destId="{E11D4B16-383F-4FEB-A36B-B43E573D13B2}" srcOrd="0" destOrd="0" presId="urn:microsoft.com/office/officeart/2005/8/layout/process2"/>
    <dgm:cxn modelId="{07FCF446-8F28-479C-9524-21C2EF26A334}" type="presOf" srcId="{353561A5-B816-4719-8C44-B34E1CA00183}" destId="{07FD897A-4A18-4BDA-9C7A-F38F14FF98A2}" srcOrd="0" destOrd="0" presId="urn:microsoft.com/office/officeart/2005/8/layout/process2"/>
    <dgm:cxn modelId="{2A4830BD-C6C3-4177-8D10-902BC7021397}" type="presOf" srcId="{FD0EB904-A0B5-427D-ABC7-7AA1E42266B0}" destId="{1503FDE2-3355-424B-A87E-875DFF0838A0}" srcOrd="0" destOrd="0" presId="urn:microsoft.com/office/officeart/2005/8/layout/process2"/>
    <dgm:cxn modelId="{DC370EDD-1177-49E4-8D1C-DA196C351CA1}" type="presOf" srcId="{D185050C-D830-4E4A-B8EB-FC1038C7DA2C}" destId="{A3429CDD-5406-403B-A31B-9D0563141235}" srcOrd="1" destOrd="0" presId="urn:microsoft.com/office/officeart/2005/8/layout/process2"/>
    <dgm:cxn modelId="{155DA805-75CD-4FF4-88A7-0F36B9D7DA03}" type="presOf" srcId="{9304582E-1D1C-45B8-8E9B-1C4D7819C460}" destId="{C3775551-D54D-4119-A8EA-412B2665FA5C}" srcOrd="0" destOrd="0" presId="urn:microsoft.com/office/officeart/2005/8/layout/process2"/>
    <dgm:cxn modelId="{49DE9283-2A0E-44EF-8D4D-D88CCEB2BD75}" srcId="{021B9FBD-D547-493A-86B1-E975B0862FC0}" destId="{579CF945-72DD-454F-9BDD-3B0B3CF32D9C}" srcOrd="1" destOrd="0" parTransId="{BE9D83A6-09BD-427A-8D6E-5E34E5EE9D5B}" sibTransId="{D185050C-D830-4E4A-B8EB-FC1038C7DA2C}"/>
    <dgm:cxn modelId="{09A90542-8647-48CC-A908-5C8E2695AC27}" type="presOf" srcId="{E45D02EB-A601-4D0E-8692-E49416CDE05E}" destId="{906333F3-44AD-41B7-9EF5-B10F82CE8607}" srcOrd="0" destOrd="0" presId="urn:microsoft.com/office/officeart/2005/8/layout/process2"/>
    <dgm:cxn modelId="{1CD3C925-B09C-43E4-93BA-099509E2FE43}" type="presOf" srcId="{D5661B5C-E398-4CF6-84D7-97DEF1594431}" destId="{E5576A1B-EDBB-4F78-A3A9-B5E2E34AD0A7}" srcOrd="0" destOrd="0" presId="urn:microsoft.com/office/officeart/2005/8/layout/process2"/>
    <dgm:cxn modelId="{36FFBDA4-F6B4-4E2B-92D4-33985A5A25CF}" srcId="{021B9FBD-D547-493A-86B1-E975B0862FC0}" destId="{FD0EB904-A0B5-427D-ABC7-7AA1E42266B0}" srcOrd="4" destOrd="0" parTransId="{495622EB-7F65-442F-BF5C-6B8E7EF44509}" sibTransId="{7F84FFC0-6DE8-4E25-91AA-681E6C5458B9}"/>
    <dgm:cxn modelId="{877DA520-26A0-4408-B91C-C2B5BD1E849A}" type="presParOf" srcId="{5282164E-CEC3-43B3-9FAD-B342038D00B6}" destId="{E5576A1B-EDBB-4F78-A3A9-B5E2E34AD0A7}" srcOrd="0" destOrd="0" presId="urn:microsoft.com/office/officeart/2005/8/layout/process2"/>
    <dgm:cxn modelId="{0AE34CF8-2909-495E-B212-EBE93153547A}" type="presParOf" srcId="{5282164E-CEC3-43B3-9FAD-B342038D00B6}" destId="{76E5302D-5606-4075-9645-76C85AB98635}" srcOrd="1" destOrd="0" presId="urn:microsoft.com/office/officeart/2005/8/layout/process2"/>
    <dgm:cxn modelId="{1787971B-2758-48C9-8C3C-5E493E3A74A8}" type="presParOf" srcId="{76E5302D-5606-4075-9645-76C85AB98635}" destId="{2223E559-E279-4D85-B4FD-7D55F99E6308}" srcOrd="0" destOrd="0" presId="urn:microsoft.com/office/officeart/2005/8/layout/process2"/>
    <dgm:cxn modelId="{661E7D7F-4716-4E18-9155-F17C23BD7368}" type="presParOf" srcId="{5282164E-CEC3-43B3-9FAD-B342038D00B6}" destId="{E11D4B16-383F-4FEB-A36B-B43E573D13B2}" srcOrd="2" destOrd="0" presId="urn:microsoft.com/office/officeart/2005/8/layout/process2"/>
    <dgm:cxn modelId="{D333C455-6730-497C-908C-24E45B9AFCA9}" type="presParOf" srcId="{5282164E-CEC3-43B3-9FAD-B342038D00B6}" destId="{CE2A0417-3D0E-48E0-B16E-3576C6F87FFE}" srcOrd="3" destOrd="0" presId="urn:microsoft.com/office/officeart/2005/8/layout/process2"/>
    <dgm:cxn modelId="{EAD35CD6-10D2-4C6A-8782-603620961BBA}" type="presParOf" srcId="{CE2A0417-3D0E-48E0-B16E-3576C6F87FFE}" destId="{A3429CDD-5406-403B-A31B-9D0563141235}" srcOrd="0" destOrd="0" presId="urn:microsoft.com/office/officeart/2005/8/layout/process2"/>
    <dgm:cxn modelId="{9EC3D889-8367-4153-AE72-891111E48C30}" type="presParOf" srcId="{5282164E-CEC3-43B3-9FAD-B342038D00B6}" destId="{C3775551-D54D-4119-A8EA-412B2665FA5C}" srcOrd="4" destOrd="0" presId="urn:microsoft.com/office/officeart/2005/8/layout/process2"/>
    <dgm:cxn modelId="{034090D2-62BD-4C2C-9E8C-D2E4C873BC33}" type="presParOf" srcId="{5282164E-CEC3-43B3-9FAD-B342038D00B6}" destId="{07FD897A-4A18-4BDA-9C7A-F38F14FF98A2}" srcOrd="5" destOrd="0" presId="urn:microsoft.com/office/officeart/2005/8/layout/process2"/>
    <dgm:cxn modelId="{067380F2-8F49-4937-89DD-084D53749B90}" type="presParOf" srcId="{07FD897A-4A18-4BDA-9C7A-F38F14FF98A2}" destId="{D2264842-0756-472A-BF39-976F8A083946}" srcOrd="0" destOrd="0" presId="urn:microsoft.com/office/officeart/2005/8/layout/process2"/>
    <dgm:cxn modelId="{38E2639E-7DC3-48E7-8169-8810F2D6DF85}" type="presParOf" srcId="{5282164E-CEC3-43B3-9FAD-B342038D00B6}" destId="{906333F3-44AD-41B7-9EF5-B10F82CE8607}" srcOrd="6" destOrd="0" presId="urn:microsoft.com/office/officeart/2005/8/layout/process2"/>
    <dgm:cxn modelId="{BBD63E5B-7192-48D2-AFCC-805930C73BB1}" type="presParOf" srcId="{5282164E-CEC3-43B3-9FAD-B342038D00B6}" destId="{A65A839A-E99F-4C9F-A1B2-805902BC0936}" srcOrd="7" destOrd="0" presId="urn:microsoft.com/office/officeart/2005/8/layout/process2"/>
    <dgm:cxn modelId="{F921E039-273E-4EF6-914F-011539B63E28}" type="presParOf" srcId="{A65A839A-E99F-4C9F-A1B2-805902BC0936}" destId="{B090420A-1CA6-4351-9F99-C2D6DAA602D7}" srcOrd="0" destOrd="0" presId="urn:microsoft.com/office/officeart/2005/8/layout/process2"/>
    <dgm:cxn modelId="{AF6437DE-D00E-497A-9063-A3D53CA03B89}" type="presParOf" srcId="{5282164E-CEC3-43B3-9FAD-B342038D00B6}" destId="{1503FDE2-3355-424B-A87E-875DFF0838A0}"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F87853-E675-4D8D-BEB4-D3B6C995A69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1294C24-4D1D-4A58-AB54-3773C1920E8D}">
      <dgm:prSet phldrT="[Text]" custT="1"/>
      <dgm:spPr/>
      <dgm:t>
        <a:bodyPr/>
        <a:lstStyle/>
        <a:p>
          <a:r>
            <a:rPr lang="en-GB" altLang="en-US" sz="2000" b="0" dirty="0" smtClean="0">
              <a:solidFill>
                <a:schemeClr val="bg1"/>
              </a:solidFill>
            </a:rPr>
            <a:t>Copernicus </a:t>
          </a:r>
          <a:r>
            <a:rPr lang="en-GB" altLang="en-US" sz="2000" b="0" dirty="0" smtClean="0">
              <a:solidFill>
                <a:schemeClr val="bg1"/>
              </a:solidFill>
            </a:rPr>
            <a:t>Data Access</a:t>
          </a:r>
          <a:endParaRPr lang="en-GB" sz="2000" b="0" dirty="0">
            <a:solidFill>
              <a:schemeClr val="bg1"/>
            </a:solidFill>
          </a:endParaRPr>
        </a:p>
      </dgm:t>
    </dgm:pt>
    <dgm:pt modelId="{D7F2DDBE-A9FF-4A98-850A-C0219B464499}" type="parTrans" cxnId="{5A74E575-3B0E-4332-9CF5-6CBAE68380B5}">
      <dgm:prSet/>
      <dgm:spPr/>
      <dgm:t>
        <a:bodyPr/>
        <a:lstStyle/>
        <a:p>
          <a:endParaRPr lang="en-GB" sz="1600"/>
        </a:p>
      </dgm:t>
    </dgm:pt>
    <dgm:pt modelId="{405FF555-92AA-47B1-80AA-209653AB0275}" type="sibTrans" cxnId="{5A74E575-3B0E-4332-9CF5-6CBAE68380B5}">
      <dgm:prSet/>
      <dgm:spPr/>
      <dgm:t>
        <a:bodyPr/>
        <a:lstStyle/>
        <a:p>
          <a:endParaRPr lang="en-GB" sz="1600"/>
        </a:p>
      </dgm:t>
    </dgm:pt>
    <dgm:pt modelId="{E68AF1A2-255C-43F7-AD26-FE073A034313}">
      <dgm:prSet phldrT="[Text]" custT="1"/>
      <dgm:spPr/>
      <dgm:t>
        <a:bodyPr/>
        <a:lstStyle/>
        <a:p>
          <a:r>
            <a:rPr lang="en-US" sz="2000" dirty="0" smtClean="0">
              <a:solidFill>
                <a:schemeClr val="bg1"/>
              </a:solidFill>
            </a:rPr>
            <a:t>Sentinel Application Platform </a:t>
          </a:r>
          <a:r>
            <a:rPr lang="en-GB" sz="2000" b="0" dirty="0" smtClean="0">
              <a:solidFill>
                <a:schemeClr val="bg1"/>
              </a:solidFill>
            </a:rPr>
            <a:t>| SNAP</a:t>
          </a:r>
          <a:r>
            <a:rPr lang="en-US" sz="2000" dirty="0" smtClean="0">
              <a:solidFill>
                <a:schemeClr val="bg1"/>
              </a:solidFill>
            </a:rPr>
            <a:t> </a:t>
          </a:r>
          <a:endParaRPr lang="en-GB" sz="2000" dirty="0">
            <a:solidFill>
              <a:schemeClr val="bg1"/>
            </a:solidFill>
          </a:endParaRPr>
        </a:p>
      </dgm:t>
    </dgm:pt>
    <dgm:pt modelId="{696E424A-E66E-4D80-92B0-32BC85E192B4}" type="parTrans" cxnId="{4D6123B5-969B-496A-9EDA-B01655030348}">
      <dgm:prSet/>
      <dgm:spPr/>
      <dgm:t>
        <a:bodyPr/>
        <a:lstStyle/>
        <a:p>
          <a:endParaRPr lang="en-GB" sz="1600"/>
        </a:p>
      </dgm:t>
    </dgm:pt>
    <dgm:pt modelId="{EE32CD0D-DD7D-4F75-9195-F120B522BFA5}" type="sibTrans" cxnId="{4D6123B5-969B-496A-9EDA-B01655030348}">
      <dgm:prSet/>
      <dgm:spPr/>
      <dgm:t>
        <a:bodyPr/>
        <a:lstStyle/>
        <a:p>
          <a:endParaRPr lang="en-GB" sz="1600"/>
        </a:p>
      </dgm:t>
    </dgm:pt>
    <dgm:pt modelId="{A84A30BA-53A3-44E9-8AB4-1AAC5B3CAD28}">
      <dgm:prSet phldrT="[Text]" custT="1"/>
      <dgm:spPr/>
      <dgm:t>
        <a:bodyPr/>
        <a:lstStyle/>
        <a:p>
          <a:r>
            <a:rPr lang="en-GB" sz="2000" b="0" dirty="0" smtClean="0">
              <a:solidFill>
                <a:schemeClr val="tx1"/>
              </a:solidFill>
            </a:rPr>
            <a:t>Science Toolbox Exploitation Platform | STEP</a:t>
          </a:r>
          <a:endParaRPr lang="en-GB" sz="2000" b="0" dirty="0">
            <a:solidFill>
              <a:schemeClr val="tx1"/>
            </a:solidFill>
          </a:endParaRPr>
        </a:p>
      </dgm:t>
    </dgm:pt>
    <dgm:pt modelId="{56AB0BB9-6807-48A6-B228-49F9C2BED7CE}" type="parTrans" cxnId="{8EEFC985-4EAA-40F8-9B18-8B6A06FF6C1F}">
      <dgm:prSet/>
      <dgm:spPr/>
      <dgm:t>
        <a:bodyPr/>
        <a:lstStyle/>
        <a:p>
          <a:endParaRPr lang="en-GB" sz="1600"/>
        </a:p>
      </dgm:t>
    </dgm:pt>
    <dgm:pt modelId="{F891CA3D-962F-42EE-AAED-2F37C4005568}" type="sibTrans" cxnId="{8EEFC985-4EAA-40F8-9B18-8B6A06FF6C1F}">
      <dgm:prSet/>
      <dgm:spPr/>
      <dgm:t>
        <a:bodyPr/>
        <a:lstStyle/>
        <a:p>
          <a:endParaRPr lang="en-GB" sz="1600"/>
        </a:p>
      </dgm:t>
    </dgm:pt>
    <dgm:pt modelId="{A52BF0C4-CB5A-47AA-B250-6812492346DA}">
      <dgm:prSet custT="1"/>
      <dgm:spPr/>
      <dgm:t>
        <a:bodyPr/>
        <a:lstStyle/>
        <a:p>
          <a:r>
            <a:rPr lang="en-US" sz="2000" dirty="0" smtClean="0">
              <a:solidFill>
                <a:schemeClr val="bg1"/>
              </a:solidFill>
            </a:rPr>
            <a:t>Copernicus Sentinels (Missions &amp; Products Overview)</a:t>
          </a:r>
          <a:endParaRPr lang="en-GB" sz="2000" dirty="0">
            <a:solidFill>
              <a:schemeClr val="bg1"/>
            </a:solidFill>
          </a:endParaRPr>
        </a:p>
      </dgm:t>
    </dgm:pt>
    <dgm:pt modelId="{9F2E22EB-0388-46F6-B179-E4117D8F669F}" type="parTrans" cxnId="{300E4975-06A8-48F6-BD86-E2754D79362D}">
      <dgm:prSet/>
      <dgm:spPr/>
      <dgm:t>
        <a:bodyPr/>
        <a:lstStyle/>
        <a:p>
          <a:endParaRPr lang="en-GB" sz="1600"/>
        </a:p>
      </dgm:t>
    </dgm:pt>
    <dgm:pt modelId="{B5544975-B292-48CF-B9FF-752EAB794D13}" type="sibTrans" cxnId="{300E4975-06A8-48F6-BD86-E2754D79362D}">
      <dgm:prSet/>
      <dgm:spPr/>
      <dgm:t>
        <a:bodyPr/>
        <a:lstStyle/>
        <a:p>
          <a:endParaRPr lang="en-GB" sz="1600"/>
        </a:p>
      </dgm:t>
    </dgm:pt>
    <dgm:pt modelId="{2287D49B-CD95-45AF-B9ED-6CFCAE3C9B8D}" type="pres">
      <dgm:prSet presAssocID="{BBF87853-E675-4D8D-BEB4-D3B6C995A69E}" presName="Name0" presStyleCnt="0">
        <dgm:presLayoutVars>
          <dgm:chMax val="7"/>
          <dgm:chPref val="7"/>
          <dgm:dir/>
        </dgm:presLayoutVars>
      </dgm:prSet>
      <dgm:spPr/>
      <dgm:t>
        <a:bodyPr/>
        <a:lstStyle/>
        <a:p>
          <a:endParaRPr lang="en-GB"/>
        </a:p>
      </dgm:t>
    </dgm:pt>
    <dgm:pt modelId="{BB0AEB59-D66A-45A3-ACB9-1D000C047903}" type="pres">
      <dgm:prSet presAssocID="{BBF87853-E675-4D8D-BEB4-D3B6C995A69E}" presName="Name1" presStyleCnt="0"/>
      <dgm:spPr/>
    </dgm:pt>
    <dgm:pt modelId="{A76ED2CA-70F7-4B28-8BE4-DFF6670960BB}" type="pres">
      <dgm:prSet presAssocID="{BBF87853-E675-4D8D-BEB4-D3B6C995A69E}" presName="cycle" presStyleCnt="0"/>
      <dgm:spPr/>
    </dgm:pt>
    <dgm:pt modelId="{36ECD8BF-1F14-42B9-8B93-8EE5AEF8D69D}" type="pres">
      <dgm:prSet presAssocID="{BBF87853-E675-4D8D-BEB4-D3B6C995A69E}" presName="srcNode" presStyleLbl="node1" presStyleIdx="0" presStyleCnt="4"/>
      <dgm:spPr/>
    </dgm:pt>
    <dgm:pt modelId="{BE85A17C-87FC-4BFA-B375-C5D9E5D074E8}" type="pres">
      <dgm:prSet presAssocID="{BBF87853-E675-4D8D-BEB4-D3B6C995A69E}" presName="conn" presStyleLbl="parChTrans1D2" presStyleIdx="0" presStyleCnt="1"/>
      <dgm:spPr/>
      <dgm:t>
        <a:bodyPr/>
        <a:lstStyle/>
        <a:p>
          <a:endParaRPr lang="en-GB"/>
        </a:p>
      </dgm:t>
    </dgm:pt>
    <dgm:pt modelId="{1E4AE8AD-08C6-4395-94A7-02E0F7557599}" type="pres">
      <dgm:prSet presAssocID="{BBF87853-E675-4D8D-BEB4-D3B6C995A69E}" presName="extraNode" presStyleLbl="node1" presStyleIdx="0" presStyleCnt="4"/>
      <dgm:spPr/>
    </dgm:pt>
    <dgm:pt modelId="{D0129867-9D1A-4E36-BD10-500012FD4B1A}" type="pres">
      <dgm:prSet presAssocID="{BBF87853-E675-4D8D-BEB4-D3B6C995A69E}" presName="dstNode" presStyleLbl="node1" presStyleIdx="0" presStyleCnt="4"/>
      <dgm:spPr/>
    </dgm:pt>
    <dgm:pt modelId="{547C3C95-234E-4A57-B8EC-B1BF429B2444}" type="pres">
      <dgm:prSet presAssocID="{A52BF0C4-CB5A-47AA-B250-6812492346DA}" presName="text_1" presStyleLbl="node1" presStyleIdx="0" presStyleCnt="4">
        <dgm:presLayoutVars>
          <dgm:bulletEnabled val="1"/>
        </dgm:presLayoutVars>
      </dgm:prSet>
      <dgm:spPr/>
      <dgm:t>
        <a:bodyPr/>
        <a:lstStyle/>
        <a:p>
          <a:endParaRPr lang="en-GB"/>
        </a:p>
      </dgm:t>
    </dgm:pt>
    <dgm:pt modelId="{D47A5043-2DF1-4C6D-AF57-88FA97D42488}" type="pres">
      <dgm:prSet presAssocID="{A52BF0C4-CB5A-47AA-B250-6812492346DA}" presName="accent_1" presStyleCnt="0"/>
      <dgm:spPr/>
    </dgm:pt>
    <dgm:pt modelId="{9915D79E-2036-4595-873B-7B195937D4E8}" type="pres">
      <dgm:prSet presAssocID="{A52BF0C4-CB5A-47AA-B250-6812492346DA}" presName="accentRepeatNode" presStyleLbl="solidFgAcc1" presStyleIdx="0" presStyleCnt="4"/>
      <dgm:spPr/>
    </dgm:pt>
    <dgm:pt modelId="{F0D81E9A-F712-4436-8114-B133269AB159}" type="pres">
      <dgm:prSet presAssocID="{F1294C24-4D1D-4A58-AB54-3773C1920E8D}" presName="text_2" presStyleLbl="node1" presStyleIdx="1" presStyleCnt="4">
        <dgm:presLayoutVars>
          <dgm:bulletEnabled val="1"/>
        </dgm:presLayoutVars>
      </dgm:prSet>
      <dgm:spPr/>
      <dgm:t>
        <a:bodyPr/>
        <a:lstStyle/>
        <a:p>
          <a:endParaRPr lang="en-GB"/>
        </a:p>
      </dgm:t>
    </dgm:pt>
    <dgm:pt modelId="{9837E5D6-FED3-4008-BFEA-464B67937BCF}" type="pres">
      <dgm:prSet presAssocID="{F1294C24-4D1D-4A58-AB54-3773C1920E8D}" presName="accent_2" presStyleCnt="0"/>
      <dgm:spPr/>
    </dgm:pt>
    <dgm:pt modelId="{4ADEAF90-6DB5-43D7-95E5-F186B9B19D8C}" type="pres">
      <dgm:prSet presAssocID="{F1294C24-4D1D-4A58-AB54-3773C1920E8D}" presName="accentRepeatNode" presStyleLbl="solidFgAcc1" presStyleIdx="1" presStyleCnt="4"/>
      <dgm:spPr/>
    </dgm:pt>
    <dgm:pt modelId="{BFC8B2B3-9905-47B6-B4E1-F8C0D5D022E6}" type="pres">
      <dgm:prSet presAssocID="{E68AF1A2-255C-43F7-AD26-FE073A034313}" presName="text_3" presStyleLbl="node1" presStyleIdx="2" presStyleCnt="4">
        <dgm:presLayoutVars>
          <dgm:bulletEnabled val="1"/>
        </dgm:presLayoutVars>
      </dgm:prSet>
      <dgm:spPr/>
      <dgm:t>
        <a:bodyPr/>
        <a:lstStyle/>
        <a:p>
          <a:endParaRPr lang="en-GB"/>
        </a:p>
      </dgm:t>
    </dgm:pt>
    <dgm:pt modelId="{087C7A22-E4E5-4800-81E9-30CBB93703BB}" type="pres">
      <dgm:prSet presAssocID="{E68AF1A2-255C-43F7-AD26-FE073A034313}" presName="accent_3" presStyleCnt="0"/>
      <dgm:spPr/>
    </dgm:pt>
    <dgm:pt modelId="{C96B8C32-1BE9-4D60-8456-B7325A74240C}" type="pres">
      <dgm:prSet presAssocID="{E68AF1A2-255C-43F7-AD26-FE073A034313}" presName="accentRepeatNode" presStyleLbl="solidFgAcc1" presStyleIdx="2" presStyleCnt="4"/>
      <dgm:spPr/>
    </dgm:pt>
    <dgm:pt modelId="{47B8D1B0-AD6D-4F5F-8F65-0D9B760F02F7}" type="pres">
      <dgm:prSet presAssocID="{A84A30BA-53A3-44E9-8AB4-1AAC5B3CAD28}" presName="text_4" presStyleLbl="node1" presStyleIdx="3" presStyleCnt="4">
        <dgm:presLayoutVars>
          <dgm:bulletEnabled val="1"/>
        </dgm:presLayoutVars>
      </dgm:prSet>
      <dgm:spPr/>
      <dgm:t>
        <a:bodyPr/>
        <a:lstStyle/>
        <a:p>
          <a:endParaRPr lang="en-GB"/>
        </a:p>
      </dgm:t>
    </dgm:pt>
    <dgm:pt modelId="{7F4A8BAF-0515-4FAE-B5D9-06E9C1321E5B}" type="pres">
      <dgm:prSet presAssocID="{A84A30BA-53A3-44E9-8AB4-1AAC5B3CAD28}" presName="accent_4" presStyleCnt="0"/>
      <dgm:spPr/>
    </dgm:pt>
    <dgm:pt modelId="{BD303654-A02F-4AB1-A08F-B3F98D79A3F9}" type="pres">
      <dgm:prSet presAssocID="{A84A30BA-53A3-44E9-8AB4-1AAC5B3CAD28}" presName="accentRepeatNode" presStyleLbl="solidFgAcc1" presStyleIdx="3" presStyleCnt="4"/>
      <dgm:spPr/>
    </dgm:pt>
  </dgm:ptLst>
  <dgm:cxnLst>
    <dgm:cxn modelId="{4978CF97-2166-4B5B-BE7A-A0342603A995}" type="presOf" srcId="{A52BF0C4-CB5A-47AA-B250-6812492346DA}" destId="{547C3C95-234E-4A57-B8EC-B1BF429B2444}" srcOrd="0" destOrd="0" presId="urn:microsoft.com/office/officeart/2008/layout/VerticalCurvedList"/>
    <dgm:cxn modelId="{C86D4392-5471-4B1D-B72C-F2D9F205FA12}" type="presOf" srcId="{F1294C24-4D1D-4A58-AB54-3773C1920E8D}" destId="{F0D81E9A-F712-4436-8114-B133269AB159}" srcOrd="0" destOrd="0" presId="urn:microsoft.com/office/officeart/2008/layout/VerticalCurvedList"/>
    <dgm:cxn modelId="{8EEFC985-4EAA-40F8-9B18-8B6A06FF6C1F}" srcId="{BBF87853-E675-4D8D-BEB4-D3B6C995A69E}" destId="{A84A30BA-53A3-44E9-8AB4-1AAC5B3CAD28}" srcOrd="3" destOrd="0" parTransId="{56AB0BB9-6807-48A6-B228-49F9C2BED7CE}" sibTransId="{F891CA3D-962F-42EE-AAED-2F37C4005568}"/>
    <dgm:cxn modelId="{63F854EE-745D-4C57-9748-9A3668CAD9D5}" type="presOf" srcId="{B5544975-B292-48CF-B9FF-752EAB794D13}" destId="{BE85A17C-87FC-4BFA-B375-C5D9E5D074E8}" srcOrd="0" destOrd="0" presId="urn:microsoft.com/office/officeart/2008/layout/VerticalCurvedList"/>
    <dgm:cxn modelId="{7EBF71D2-9F88-4ABE-BB75-AC7600D4C4E4}" type="presOf" srcId="{E68AF1A2-255C-43F7-AD26-FE073A034313}" destId="{BFC8B2B3-9905-47B6-B4E1-F8C0D5D022E6}" srcOrd="0" destOrd="0" presId="urn:microsoft.com/office/officeart/2008/layout/VerticalCurvedList"/>
    <dgm:cxn modelId="{4D6123B5-969B-496A-9EDA-B01655030348}" srcId="{BBF87853-E675-4D8D-BEB4-D3B6C995A69E}" destId="{E68AF1A2-255C-43F7-AD26-FE073A034313}" srcOrd="2" destOrd="0" parTransId="{696E424A-E66E-4D80-92B0-32BC85E192B4}" sibTransId="{EE32CD0D-DD7D-4F75-9195-F120B522BFA5}"/>
    <dgm:cxn modelId="{A3619949-B629-4734-B9CC-F17A989FB952}" type="presOf" srcId="{BBF87853-E675-4D8D-BEB4-D3B6C995A69E}" destId="{2287D49B-CD95-45AF-B9ED-6CFCAE3C9B8D}" srcOrd="0" destOrd="0" presId="urn:microsoft.com/office/officeart/2008/layout/VerticalCurvedList"/>
    <dgm:cxn modelId="{5A74E575-3B0E-4332-9CF5-6CBAE68380B5}" srcId="{BBF87853-E675-4D8D-BEB4-D3B6C995A69E}" destId="{F1294C24-4D1D-4A58-AB54-3773C1920E8D}" srcOrd="1" destOrd="0" parTransId="{D7F2DDBE-A9FF-4A98-850A-C0219B464499}" sibTransId="{405FF555-92AA-47B1-80AA-209653AB0275}"/>
    <dgm:cxn modelId="{E9829CE8-E5D9-409B-9504-FEF9EBD093B9}" type="presOf" srcId="{A84A30BA-53A3-44E9-8AB4-1AAC5B3CAD28}" destId="{47B8D1B0-AD6D-4F5F-8F65-0D9B760F02F7}" srcOrd="0" destOrd="0" presId="urn:microsoft.com/office/officeart/2008/layout/VerticalCurvedList"/>
    <dgm:cxn modelId="{300E4975-06A8-48F6-BD86-E2754D79362D}" srcId="{BBF87853-E675-4D8D-BEB4-D3B6C995A69E}" destId="{A52BF0C4-CB5A-47AA-B250-6812492346DA}" srcOrd="0" destOrd="0" parTransId="{9F2E22EB-0388-46F6-B179-E4117D8F669F}" sibTransId="{B5544975-B292-48CF-B9FF-752EAB794D13}"/>
    <dgm:cxn modelId="{1B4459A6-4D66-490A-A937-3EA1C0A9DB3E}" type="presParOf" srcId="{2287D49B-CD95-45AF-B9ED-6CFCAE3C9B8D}" destId="{BB0AEB59-D66A-45A3-ACB9-1D000C047903}" srcOrd="0" destOrd="0" presId="urn:microsoft.com/office/officeart/2008/layout/VerticalCurvedList"/>
    <dgm:cxn modelId="{9839EA86-C142-4967-BA36-1B52DF34AF35}" type="presParOf" srcId="{BB0AEB59-D66A-45A3-ACB9-1D000C047903}" destId="{A76ED2CA-70F7-4B28-8BE4-DFF6670960BB}" srcOrd="0" destOrd="0" presId="urn:microsoft.com/office/officeart/2008/layout/VerticalCurvedList"/>
    <dgm:cxn modelId="{FE0BE317-AA87-4F54-8603-954357701868}" type="presParOf" srcId="{A76ED2CA-70F7-4B28-8BE4-DFF6670960BB}" destId="{36ECD8BF-1F14-42B9-8B93-8EE5AEF8D69D}" srcOrd="0" destOrd="0" presId="urn:microsoft.com/office/officeart/2008/layout/VerticalCurvedList"/>
    <dgm:cxn modelId="{3B13206B-F329-41B9-BEB1-10A2F0BC57D6}" type="presParOf" srcId="{A76ED2CA-70F7-4B28-8BE4-DFF6670960BB}" destId="{BE85A17C-87FC-4BFA-B375-C5D9E5D074E8}" srcOrd="1" destOrd="0" presId="urn:microsoft.com/office/officeart/2008/layout/VerticalCurvedList"/>
    <dgm:cxn modelId="{55C7C243-DBD1-4940-A192-59B61DE15430}" type="presParOf" srcId="{A76ED2CA-70F7-4B28-8BE4-DFF6670960BB}" destId="{1E4AE8AD-08C6-4395-94A7-02E0F7557599}" srcOrd="2" destOrd="0" presId="urn:microsoft.com/office/officeart/2008/layout/VerticalCurvedList"/>
    <dgm:cxn modelId="{89E9E4BE-3A73-4CC7-A037-DB61BDF538B8}" type="presParOf" srcId="{A76ED2CA-70F7-4B28-8BE4-DFF6670960BB}" destId="{D0129867-9D1A-4E36-BD10-500012FD4B1A}" srcOrd="3" destOrd="0" presId="urn:microsoft.com/office/officeart/2008/layout/VerticalCurvedList"/>
    <dgm:cxn modelId="{6D4D9F40-5C37-449D-81BA-F5C294DD6E30}" type="presParOf" srcId="{BB0AEB59-D66A-45A3-ACB9-1D000C047903}" destId="{547C3C95-234E-4A57-B8EC-B1BF429B2444}" srcOrd="1" destOrd="0" presId="urn:microsoft.com/office/officeart/2008/layout/VerticalCurvedList"/>
    <dgm:cxn modelId="{846B4B21-2848-404F-A213-B3A8C97A5CEF}" type="presParOf" srcId="{BB0AEB59-D66A-45A3-ACB9-1D000C047903}" destId="{D47A5043-2DF1-4C6D-AF57-88FA97D42488}" srcOrd="2" destOrd="0" presId="urn:microsoft.com/office/officeart/2008/layout/VerticalCurvedList"/>
    <dgm:cxn modelId="{E4256EE4-5B5C-40B2-A783-FF2CBE3CFA66}" type="presParOf" srcId="{D47A5043-2DF1-4C6D-AF57-88FA97D42488}" destId="{9915D79E-2036-4595-873B-7B195937D4E8}" srcOrd="0" destOrd="0" presId="urn:microsoft.com/office/officeart/2008/layout/VerticalCurvedList"/>
    <dgm:cxn modelId="{DD71C8D2-D3C5-46B5-A457-19D5617A2961}" type="presParOf" srcId="{BB0AEB59-D66A-45A3-ACB9-1D000C047903}" destId="{F0D81E9A-F712-4436-8114-B133269AB159}" srcOrd="3" destOrd="0" presId="urn:microsoft.com/office/officeart/2008/layout/VerticalCurvedList"/>
    <dgm:cxn modelId="{156A7C28-F97D-4367-85F7-61C9D9A23F13}" type="presParOf" srcId="{BB0AEB59-D66A-45A3-ACB9-1D000C047903}" destId="{9837E5D6-FED3-4008-BFEA-464B67937BCF}" srcOrd="4" destOrd="0" presId="urn:microsoft.com/office/officeart/2008/layout/VerticalCurvedList"/>
    <dgm:cxn modelId="{1F68C57D-93FF-443C-8F0F-9BCF6E226901}" type="presParOf" srcId="{9837E5D6-FED3-4008-BFEA-464B67937BCF}" destId="{4ADEAF90-6DB5-43D7-95E5-F186B9B19D8C}" srcOrd="0" destOrd="0" presId="urn:microsoft.com/office/officeart/2008/layout/VerticalCurvedList"/>
    <dgm:cxn modelId="{8AFFFFD8-3CF8-4620-91E8-02B127740380}" type="presParOf" srcId="{BB0AEB59-D66A-45A3-ACB9-1D000C047903}" destId="{BFC8B2B3-9905-47B6-B4E1-F8C0D5D022E6}" srcOrd="5" destOrd="0" presId="urn:microsoft.com/office/officeart/2008/layout/VerticalCurvedList"/>
    <dgm:cxn modelId="{8FD9C2CE-EA59-48E4-976C-099FBDF12C38}" type="presParOf" srcId="{BB0AEB59-D66A-45A3-ACB9-1D000C047903}" destId="{087C7A22-E4E5-4800-81E9-30CBB93703BB}" srcOrd="6" destOrd="0" presId="urn:microsoft.com/office/officeart/2008/layout/VerticalCurvedList"/>
    <dgm:cxn modelId="{2A33E9B2-8F70-40B2-B8A5-830DD6075FD0}" type="presParOf" srcId="{087C7A22-E4E5-4800-81E9-30CBB93703BB}" destId="{C96B8C32-1BE9-4D60-8456-B7325A74240C}" srcOrd="0" destOrd="0" presId="urn:microsoft.com/office/officeart/2008/layout/VerticalCurvedList"/>
    <dgm:cxn modelId="{0B6CC57A-8DC1-4FDC-8032-22701F694A19}" type="presParOf" srcId="{BB0AEB59-D66A-45A3-ACB9-1D000C047903}" destId="{47B8D1B0-AD6D-4F5F-8F65-0D9B760F02F7}" srcOrd="7" destOrd="0" presId="urn:microsoft.com/office/officeart/2008/layout/VerticalCurvedList"/>
    <dgm:cxn modelId="{85E585EB-C583-439F-B4AD-FB1BDCAF65A3}" type="presParOf" srcId="{BB0AEB59-D66A-45A3-ACB9-1D000C047903}" destId="{7F4A8BAF-0515-4FAE-B5D9-06E9C1321E5B}" srcOrd="8" destOrd="0" presId="urn:microsoft.com/office/officeart/2008/layout/VerticalCurvedList"/>
    <dgm:cxn modelId="{030AB897-A282-499E-B97E-CD813F58BC02}" type="presParOf" srcId="{7F4A8BAF-0515-4FAE-B5D9-06E9C1321E5B}" destId="{BD303654-A02F-4AB1-A08F-B3F98D79A3F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A17C-87FC-4BFA-B375-C5D9E5D074E8}">
      <dsp:nvSpPr>
        <dsp:cNvPr id="0" name=""/>
        <dsp:cNvSpPr/>
      </dsp:nvSpPr>
      <dsp:spPr>
        <a:xfrm>
          <a:off x="-3506928" y="-539093"/>
          <a:ext cx="4181054" cy="4181054"/>
        </a:xfrm>
        <a:prstGeom prst="blockArc">
          <a:avLst>
            <a:gd name="adj1" fmla="val 18900000"/>
            <a:gd name="adj2" fmla="val 2700000"/>
            <a:gd name="adj3" fmla="val 5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C3C95-234E-4A57-B8EC-B1BF429B2444}">
      <dsp:nvSpPr>
        <dsp:cNvPr id="0" name=""/>
        <dsp:cNvSpPr/>
      </dsp:nvSpPr>
      <dsp:spPr>
        <a:xfrm>
          <a:off x="353437" y="238548"/>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Copernicus Sentinels (Missions &amp; Products Overview)</a:t>
          </a:r>
          <a:endParaRPr lang="en-GB" sz="2000" kern="1200" dirty="0"/>
        </a:p>
      </dsp:txBody>
      <dsp:txXfrm>
        <a:off x="353437" y="238548"/>
        <a:ext cx="10311065" cy="477345"/>
      </dsp:txXfrm>
    </dsp:sp>
    <dsp:sp modelId="{9915D79E-2036-4595-873B-7B195937D4E8}">
      <dsp:nvSpPr>
        <dsp:cNvPr id="0" name=""/>
        <dsp:cNvSpPr/>
      </dsp:nvSpPr>
      <dsp:spPr>
        <a:xfrm>
          <a:off x="55096" y="178880"/>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D81E9A-F712-4436-8114-B133269AB159}">
      <dsp:nvSpPr>
        <dsp:cNvPr id="0" name=""/>
        <dsp:cNvSpPr/>
      </dsp:nvSpPr>
      <dsp:spPr>
        <a:xfrm>
          <a:off x="627110" y="954690"/>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altLang="en-US" sz="2000" b="0" kern="1200" dirty="0" smtClean="0"/>
            <a:t>Copernicus </a:t>
          </a:r>
          <a:r>
            <a:rPr lang="en-GB" altLang="en-US" sz="2000" b="0" kern="1200" dirty="0" smtClean="0"/>
            <a:t>Data Access</a:t>
          </a:r>
          <a:endParaRPr lang="en-GB" sz="2000" b="0" kern="1200" dirty="0"/>
        </a:p>
      </dsp:txBody>
      <dsp:txXfrm>
        <a:off x="627110" y="954690"/>
        <a:ext cx="10037392" cy="477345"/>
      </dsp:txXfrm>
    </dsp:sp>
    <dsp:sp modelId="{4ADEAF90-6DB5-43D7-95E5-F186B9B19D8C}">
      <dsp:nvSpPr>
        <dsp:cNvPr id="0" name=""/>
        <dsp:cNvSpPr/>
      </dsp:nvSpPr>
      <dsp:spPr>
        <a:xfrm>
          <a:off x="328769" y="895022"/>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C8B2B3-9905-47B6-B4E1-F8C0D5D022E6}">
      <dsp:nvSpPr>
        <dsp:cNvPr id="0" name=""/>
        <dsp:cNvSpPr/>
      </dsp:nvSpPr>
      <dsp:spPr>
        <a:xfrm>
          <a:off x="627110" y="1670832"/>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Sentinel Application Platform </a:t>
          </a:r>
          <a:r>
            <a:rPr lang="en-GB" sz="2000" b="0" kern="1200" dirty="0" smtClean="0">
              <a:solidFill>
                <a:schemeClr val="bg1"/>
              </a:solidFill>
            </a:rPr>
            <a:t>| SNAP</a:t>
          </a:r>
          <a:r>
            <a:rPr lang="en-US" sz="2000" kern="1200" dirty="0" smtClean="0"/>
            <a:t> </a:t>
          </a:r>
          <a:endParaRPr lang="en-GB" sz="2000" kern="1200" dirty="0"/>
        </a:p>
      </dsp:txBody>
      <dsp:txXfrm>
        <a:off x="627110" y="1670832"/>
        <a:ext cx="10037392" cy="477345"/>
      </dsp:txXfrm>
    </dsp:sp>
    <dsp:sp modelId="{C96B8C32-1BE9-4D60-8456-B7325A74240C}">
      <dsp:nvSpPr>
        <dsp:cNvPr id="0" name=""/>
        <dsp:cNvSpPr/>
      </dsp:nvSpPr>
      <dsp:spPr>
        <a:xfrm>
          <a:off x="328769" y="1611164"/>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8D1B0-AD6D-4F5F-8F65-0D9B760F02F7}">
      <dsp:nvSpPr>
        <dsp:cNvPr id="0" name=""/>
        <dsp:cNvSpPr/>
      </dsp:nvSpPr>
      <dsp:spPr>
        <a:xfrm>
          <a:off x="353437" y="2386974"/>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sz="2000" b="0" kern="1200" dirty="0" smtClean="0">
              <a:solidFill>
                <a:schemeClr val="bg1"/>
              </a:solidFill>
            </a:rPr>
            <a:t>Science Toolbox Exploitation Platform | STEP</a:t>
          </a:r>
          <a:endParaRPr lang="en-GB" sz="2000" b="0" kern="1200" dirty="0"/>
        </a:p>
      </dsp:txBody>
      <dsp:txXfrm>
        <a:off x="353437" y="2386974"/>
        <a:ext cx="10311065" cy="477345"/>
      </dsp:txXfrm>
    </dsp:sp>
    <dsp:sp modelId="{BD303654-A02F-4AB1-A08F-B3F98D79A3F9}">
      <dsp:nvSpPr>
        <dsp:cNvPr id="0" name=""/>
        <dsp:cNvSpPr/>
      </dsp:nvSpPr>
      <dsp:spPr>
        <a:xfrm>
          <a:off x="55096" y="2327306"/>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A17C-87FC-4BFA-B375-C5D9E5D074E8}">
      <dsp:nvSpPr>
        <dsp:cNvPr id="0" name=""/>
        <dsp:cNvSpPr/>
      </dsp:nvSpPr>
      <dsp:spPr>
        <a:xfrm>
          <a:off x="-3506928" y="-539093"/>
          <a:ext cx="4181054" cy="4181054"/>
        </a:xfrm>
        <a:prstGeom prst="blockArc">
          <a:avLst>
            <a:gd name="adj1" fmla="val 18900000"/>
            <a:gd name="adj2" fmla="val 2700000"/>
            <a:gd name="adj3" fmla="val 5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C3C95-234E-4A57-B8EC-B1BF429B2444}">
      <dsp:nvSpPr>
        <dsp:cNvPr id="0" name=""/>
        <dsp:cNvSpPr/>
      </dsp:nvSpPr>
      <dsp:spPr>
        <a:xfrm>
          <a:off x="353437" y="238548"/>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rPr>
            <a:t>Copernicus Sentinels (Missions &amp; Products Overview)</a:t>
          </a:r>
          <a:endParaRPr lang="en-GB" sz="2000" kern="1200" dirty="0">
            <a:solidFill>
              <a:schemeClr val="tx1"/>
            </a:solidFill>
          </a:endParaRPr>
        </a:p>
      </dsp:txBody>
      <dsp:txXfrm>
        <a:off x="353437" y="238548"/>
        <a:ext cx="10311065" cy="477345"/>
      </dsp:txXfrm>
    </dsp:sp>
    <dsp:sp modelId="{9915D79E-2036-4595-873B-7B195937D4E8}">
      <dsp:nvSpPr>
        <dsp:cNvPr id="0" name=""/>
        <dsp:cNvSpPr/>
      </dsp:nvSpPr>
      <dsp:spPr>
        <a:xfrm>
          <a:off x="55096" y="178880"/>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D81E9A-F712-4436-8114-B133269AB159}">
      <dsp:nvSpPr>
        <dsp:cNvPr id="0" name=""/>
        <dsp:cNvSpPr/>
      </dsp:nvSpPr>
      <dsp:spPr>
        <a:xfrm>
          <a:off x="627110" y="954690"/>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altLang="en-US" sz="2000" b="0" kern="1200" dirty="0" smtClean="0"/>
            <a:t>Copernicus </a:t>
          </a:r>
          <a:r>
            <a:rPr lang="en-GB" altLang="en-US" sz="2000" b="0" kern="1200" dirty="0" smtClean="0"/>
            <a:t>Data Access</a:t>
          </a:r>
          <a:endParaRPr lang="en-GB" sz="2000" b="0" kern="1200" dirty="0"/>
        </a:p>
      </dsp:txBody>
      <dsp:txXfrm>
        <a:off x="627110" y="954690"/>
        <a:ext cx="10037392" cy="477345"/>
      </dsp:txXfrm>
    </dsp:sp>
    <dsp:sp modelId="{4ADEAF90-6DB5-43D7-95E5-F186B9B19D8C}">
      <dsp:nvSpPr>
        <dsp:cNvPr id="0" name=""/>
        <dsp:cNvSpPr/>
      </dsp:nvSpPr>
      <dsp:spPr>
        <a:xfrm>
          <a:off x="328769" y="895022"/>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C8B2B3-9905-47B6-B4E1-F8C0D5D022E6}">
      <dsp:nvSpPr>
        <dsp:cNvPr id="0" name=""/>
        <dsp:cNvSpPr/>
      </dsp:nvSpPr>
      <dsp:spPr>
        <a:xfrm>
          <a:off x="627110" y="1670832"/>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Sentinel Application Platform </a:t>
          </a:r>
          <a:r>
            <a:rPr lang="en-GB" sz="2000" b="0" kern="1200" dirty="0" smtClean="0">
              <a:solidFill>
                <a:schemeClr val="bg1"/>
              </a:solidFill>
            </a:rPr>
            <a:t>| SNAP</a:t>
          </a:r>
          <a:r>
            <a:rPr lang="en-US" sz="2000" kern="1200" dirty="0" smtClean="0"/>
            <a:t> </a:t>
          </a:r>
          <a:endParaRPr lang="en-GB" sz="2000" kern="1200" dirty="0"/>
        </a:p>
      </dsp:txBody>
      <dsp:txXfrm>
        <a:off x="627110" y="1670832"/>
        <a:ext cx="10037392" cy="477345"/>
      </dsp:txXfrm>
    </dsp:sp>
    <dsp:sp modelId="{C96B8C32-1BE9-4D60-8456-B7325A74240C}">
      <dsp:nvSpPr>
        <dsp:cNvPr id="0" name=""/>
        <dsp:cNvSpPr/>
      </dsp:nvSpPr>
      <dsp:spPr>
        <a:xfrm>
          <a:off x="328769" y="1611164"/>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8D1B0-AD6D-4F5F-8F65-0D9B760F02F7}">
      <dsp:nvSpPr>
        <dsp:cNvPr id="0" name=""/>
        <dsp:cNvSpPr/>
      </dsp:nvSpPr>
      <dsp:spPr>
        <a:xfrm>
          <a:off x="353437" y="2386974"/>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sz="2000" b="0" kern="1200" dirty="0" smtClean="0">
              <a:solidFill>
                <a:schemeClr val="bg1"/>
              </a:solidFill>
            </a:rPr>
            <a:t>Science Toolbox Exploitation Platform | STEP</a:t>
          </a:r>
          <a:endParaRPr lang="en-GB" sz="2000" b="0" kern="1200" dirty="0"/>
        </a:p>
      </dsp:txBody>
      <dsp:txXfrm>
        <a:off x="353437" y="2386974"/>
        <a:ext cx="10311065" cy="477345"/>
      </dsp:txXfrm>
    </dsp:sp>
    <dsp:sp modelId="{BD303654-A02F-4AB1-A08F-B3F98D79A3F9}">
      <dsp:nvSpPr>
        <dsp:cNvPr id="0" name=""/>
        <dsp:cNvSpPr/>
      </dsp:nvSpPr>
      <dsp:spPr>
        <a:xfrm>
          <a:off x="55096" y="2327306"/>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6BE52-42C7-B242-B515-2E47EF61FF98}">
      <dsp:nvSpPr>
        <dsp:cNvPr id="0" name=""/>
        <dsp:cNvSpPr/>
      </dsp:nvSpPr>
      <dsp:spPr>
        <a:xfrm>
          <a:off x="1266629" y="3093"/>
          <a:ext cx="990308" cy="370158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S-1 Core product family</a:t>
          </a:r>
          <a:endParaRPr lang="en-US" sz="1800" kern="1200" dirty="0"/>
        </a:p>
      </dsp:txBody>
      <dsp:txXfrm>
        <a:off x="1295634" y="32098"/>
        <a:ext cx="932298" cy="3643574"/>
      </dsp:txXfrm>
    </dsp:sp>
    <dsp:sp modelId="{B43DF1C9-540B-AB4B-ACF5-3D72A34AB1CD}">
      <dsp:nvSpPr>
        <dsp:cNvPr id="0" name=""/>
        <dsp:cNvSpPr/>
      </dsp:nvSpPr>
      <dsp:spPr>
        <a:xfrm rot="17052590">
          <a:off x="1648144" y="1059699"/>
          <a:ext cx="1613709" cy="24038"/>
        </a:xfrm>
        <a:custGeom>
          <a:avLst/>
          <a:gdLst/>
          <a:ahLst/>
          <a:cxnLst/>
          <a:rect l="0" t="0" r="0" b="0"/>
          <a:pathLst>
            <a:path>
              <a:moveTo>
                <a:pt x="0" y="12019"/>
              </a:moveTo>
              <a:lnTo>
                <a:pt x="1613709" y="1201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414656" y="1031375"/>
        <a:ext cx="80685" cy="80685"/>
      </dsp:txXfrm>
    </dsp:sp>
    <dsp:sp modelId="{5B3BE7B8-F310-3643-B0AE-62CDDACA22B3}">
      <dsp:nvSpPr>
        <dsp:cNvPr id="0" name=""/>
        <dsp:cNvSpPr/>
      </dsp:nvSpPr>
      <dsp:spPr>
        <a:xfrm>
          <a:off x="2653061" y="41973"/>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Level 0</a:t>
          </a:r>
          <a:endParaRPr lang="en-US" sz="1800" kern="1200" dirty="0"/>
        </a:p>
      </dsp:txBody>
      <dsp:txXfrm>
        <a:off x="2667564" y="56476"/>
        <a:ext cx="961302" cy="466148"/>
      </dsp:txXfrm>
    </dsp:sp>
    <dsp:sp modelId="{90B009A3-A5B3-F247-8F55-FF77542E028D}">
      <dsp:nvSpPr>
        <dsp:cNvPr id="0" name=""/>
        <dsp:cNvSpPr/>
      </dsp:nvSpPr>
      <dsp:spPr>
        <a:xfrm>
          <a:off x="3643369" y="277531"/>
          <a:ext cx="396123" cy="24038"/>
        </a:xfrm>
        <a:custGeom>
          <a:avLst/>
          <a:gdLst/>
          <a:ahLst/>
          <a:cxnLst/>
          <a:rect l="0" t="0" r="0" b="0"/>
          <a:pathLst>
            <a:path>
              <a:moveTo>
                <a:pt x="0" y="12019"/>
              </a:moveTo>
              <a:lnTo>
                <a:pt x="396123" y="1201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3831527" y="279647"/>
        <a:ext cx="19806" cy="19806"/>
      </dsp:txXfrm>
    </dsp:sp>
    <dsp:sp modelId="{CDC27A60-3104-AB4B-AB40-362A15751337}">
      <dsp:nvSpPr>
        <dsp:cNvPr id="0" name=""/>
        <dsp:cNvSpPr/>
      </dsp:nvSpPr>
      <dsp:spPr>
        <a:xfrm>
          <a:off x="4039492" y="41973"/>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RAW</a:t>
          </a:r>
          <a:endParaRPr lang="en-US" sz="1800" kern="1200" dirty="0"/>
        </a:p>
      </dsp:txBody>
      <dsp:txXfrm>
        <a:off x="4053995" y="56476"/>
        <a:ext cx="961302" cy="466148"/>
      </dsp:txXfrm>
    </dsp:sp>
    <dsp:sp modelId="{6D5693A4-4755-614E-B49C-5D61F1832684}">
      <dsp:nvSpPr>
        <dsp:cNvPr id="0" name=""/>
        <dsp:cNvSpPr/>
      </dsp:nvSpPr>
      <dsp:spPr>
        <a:xfrm>
          <a:off x="2256937" y="1841866"/>
          <a:ext cx="396123" cy="24038"/>
        </a:xfrm>
        <a:custGeom>
          <a:avLst/>
          <a:gdLst/>
          <a:ahLst/>
          <a:cxnLst/>
          <a:rect l="0" t="0" r="0" b="0"/>
          <a:pathLst>
            <a:path>
              <a:moveTo>
                <a:pt x="0" y="12019"/>
              </a:moveTo>
              <a:lnTo>
                <a:pt x="396123" y="1201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445096" y="1843982"/>
        <a:ext cx="19806" cy="19806"/>
      </dsp:txXfrm>
    </dsp:sp>
    <dsp:sp modelId="{A6BE50C6-5E6C-CA4F-8916-9F3A04EFD9EE}">
      <dsp:nvSpPr>
        <dsp:cNvPr id="0" name=""/>
        <dsp:cNvSpPr/>
      </dsp:nvSpPr>
      <dsp:spPr>
        <a:xfrm>
          <a:off x="2653061" y="1606308"/>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Level 1</a:t>
          </a:r>
          <a:endParaRPr lang="en-US" sz="1800" kern="1200" dirty="0"/>
        </a:p>
      </dsp:txBody>
      <dsp:txXfrm>
        <a:off x="2667564" y="1620811"/>
        <a:ext cx="961302" cy="466148"/>
      </dsp:txXfrm>
    </dsp:sp>
    <dsp:sp modelId="{49993581-8213-8E4D-A73A-4A6C93EDB9BF}">
      <dsp:nvSpPr>
        <dsp:cNvPr id="0" name=""/>
        <dsp:cNvSpPr/>
      </dsp:nvSpPr>
      <dsp:spPr>
        <a:xfrm rot="19457599">
          <a:off x="3597517" y="1699510"/>
          <a:ext cx="487827" cy="24038"/>
        </a:xfrm>
        <a:custGeom>
          <a:avLst/>
          <a:gdLst/>
          <a:ahLst/>
          <a:cxnLst/>
          <a:rect l="0" t="0" r="0" b="0"/>
          <a:pathLst>
            <a:path>
              <a:moveTo>
                <a:pt x="0" y="12019"/>
              </a:moveTo>
              <a:lnTo>
                <a:pt x="487827" y="1201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3829235" y="1699333"/>
        <a:ext cx="24391" cy="24391"/>
      </dsp:txXfrm>
    </dsp:sp>
    <dsp:sp modelId="{B965ABFE-99BC-5945-9F09-83A77F176C46}">
      <dsp:nvSpPr>
        <dsp:cNvPr id="0" name=""/>
        <dsp:cNvSpPr/>
      </dsp:nvSpPr>
      <dsp:spPr>
        <a:xfrm>
          <a:off x="4039492" y="1321595"/>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GRD</a:t>
          </a:r>
          <a:endParaRPr lang="en-US" sz="1800" kern="1200" dirty="0"/>
        </a:p>
      </dsp:txBody>
      <dsp:txXfrm>
        <a:off x="4053995" y="1336098"/>
        <a:ext cx="961302" cy="466148"/>
      </dsp:txXfrm>
    </dsp:sp>
    <dsp:sp modelId="{5157F219-B5DC-0E42-BA60-2CA09D2A3B72}">
      <dsp:nvSpPr>
        <dsp:cNvPr id="0" name=""/>
        <dsp:cNvSpPr/>
      </dsp:nvSpPr>
      <dsp:spPr>
        <a:xfrm>
          <a:off x="5029800" y="1557153"/>
          <a:ext cx="396123" cy="24038"/>
        </a:xfrm>
        <a:custGeom>
          <a:avLst/>
          <a:gdLst/>
          <a:ahLst/>
          <a:cxnLst/>
          <a:rect l="0" t="0" r="0" b="0"/>
          <a:pathLst>
            <a:path>
              <a:moveTo>
                <a:pt x="0" y="12019"/>
              </a:moveTo>
              <a:lnTo>
                <a:pt x="396123" y="1201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17959" y="1559269"/>
        <a:ext cx="19806" cy="19806"/>
      </dsp:txXfrm>
    </dsp:sp>
    <dsp:sp modelId="{FBE8CFAA-8FD2-3B41-BBB5-26B489FF8413}">
      <dsp:nvSpPr>
        <dsp:cNvPr id="0" name=""/>
        <dsp:cNvSpPr/>
      </dsp:nvSpPr>
      <dsp:spPr>
        <a:xfrm>
          <a:off x="5425924" y="1321595"/>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Medium Res. (MR)</a:t>
          </a:r>
          <a:endParaRPr lang="en-US" sz="1200" kern="1200" dirty="0"/>
        </a:p>
      </dsp:txBody>
      <dsp:txXfrm>
        <a:off x="5440427" y="1336098"/>
        <a:ext cx="961302" cy="466148"/>
      </dsp:txXfrm>
    </dsp:sp>
    <dsp:sp modelId="{CBCD431D-F2F8-CF42-90F3-579D368276FB}">
      <dsp:nvSpPr>
        <dsp:cNvPr id="0" name=""/>
        <dsp:cNvSpPr/>
      </dsp:nvSpPr>
      <dsp:spPr>
        <a:xfrm>
          <a:off x="6416232" y="1557153"/>
          <a:ext cx="396123" cy="24038"/>
        </a:xfrm>
        <a:custGeom>
          <a:avLst/>
          <a:gdLst/>
          <a:ahLst/>
          <a:cxnLst/>
          <a:rect l="0" t="0" r="0" b="0"/>
          <a:pathLst>
            <a:path>
              <a:moveTo>
                <a:pt x="0" y="12019"/>
              </a:moveTo>
              <a:lnTo>
                <a:pt x="396123" y="1201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604390" y="1559269"/>
        <a:ext cx="19806" cy="19806"/>
      </dsp:txXfrm>
    </dsp:sp>
    <dsp:sp modelId="{47538037-FB4F-5A48-9655-52BDCA5BDCEE}">
      <dsp:nvSpPr>
        <dsp:cNvPr id="0" name=""/>
        <dsp:cNvSpPr/>
      </dsp:nvSpPr>
      <dsp:spPr>
        <a:xfrm>
          <a:off x="6812355" y="1321595"/>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High Res. (HR)</a:t>
          </a:r>
          <a:endParaRPr lang="en-US" sz="1200" kern="1200" dirty="0"/>
        </a:p>
      </dsp:txBody>
      <dsp:txXfrm>
        <a:off x="6826858" y="1336098"/>
        <a:ext cx="961302" cy="466148"/>
      </dsp:txXfrm>
    </dsp:sp>
    <dsp:sp modelId="{65286946-AE2F-B144-B717-2F391341920A}">
      <dsp:nvSpPr>
        <dsp:cNvPr id="0" name=""/>
        <dsp:cNvSpPr/>
      </dsp:nvSpPr>
      <dsp:spPr>
        <a:xfrm>
          <a:off x="7802663" y="1557153"/>
          <a:ext cx="396123" cy="24038"/>
        </a:xfrm>
        <a:custGeom>
          <a:avLst/>
          <a:gdLst/>
          <a:ahLst/>
          <a:cxnLst/>
          <a:rect l="0" t="0" r="0" b="0"/>
          <a:pathLst>
            <a:path>
              <a:moveTo>
                <a:pt x="0" y="12019"/>
              </a:moveTo>
              <a:lnTo>
                <a:pt x="396123" y="1201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90822" y="1559269"/>
        <a:ext cx="19806" cy="19806"/>
      </dsp:txXfrm>
    </dsp:sp>
    <dsp:sp modelId="{882F6740-76EF-CE40-85C1-9B86D3529A3A}">
      <dsp:nvSpPr>
        <dsp:cNvPr id="0" name=""/>
        <dsp:cNvSpPr/>
      </dsp:nvSpPr>
      <dsp:spPr>
        <a:xfrm>
          <a:off x="8198787" y="1321595"/>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Full Res. (FR)</a:t>
          </a:r>
          <a:endParaRPr lang="en-US" sz="1200" kern="1200" dirty="0"/>
        </a:p>
      </dsp:txBody>
      <dsp:txXfrm>
        <a:off x="8213290" y="1336098"/>
        <a:ext cx="961302" cy="466148"/>
      </dsp:txXfrm>
    </dsp:sp>
    <dsp:sp modelId="{008E04DE-212D-514F-9731-68AB794445C5}">
      <dsp:nvSpPr>
        <dsp:cNvPr id="0" name=""/>
        <dsp:cNvSpPr/>
      </dsp:nvSpPr>
      <dsp:spPr>
        <a:xfrm rot="2142401">
          <a:off x="3597517" y="1984223"/>
          <a:ext cx="487827" cy="24038"/>
        </a:xfrm>
        <a:custGeom>
          <a:avLst/>
          <a:gdLst/>
          <a:ahLst/>
          <a:cxnLst/>
          <a:rect l="0" t="0" r="0" b="0"/>
          <a:pathLst>
            <a:path>
              <a:moveTo>
                <a:pt x="0" y="12019"/>
              </a:moveTo>
              <a:lnTo>
                <a:pt x="487827" y="1201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29235" y="1984047"/>
        <a:ext cx="24391" cy="24391"/>
      </dsp:txXfrm>
    </dsp:sp>
    <dsp:sp modelId="{4BF5E666-0B29-5D45-9082-15941D0BC5B5}">
      <dsp:nvSpPr>
        <dsp:cNvPr id="0" name=""/>
        <dsp:cNvSpPr/>
      </dsp:nvSpPr>
      <dsp:spPr>
        <a:xfrm>
          <a:off x="4039492" y="1891022"/>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smtClean="0"/>
            <a:t>SLC</a:t>
          </a:r>
          <a:endParaRPr lang="en-US" kern="1200"/>
        </a:p>
      </dsp:txBody>
      <dsp:txXfrm>
        <a:off x="4053995" y="1905525"/>
        <a:ext cx="961302" cy="466148"/>
      </dsp:txXfrm>
    </dsp:sp>
    <dsp:sp modelId="{9694F941-12C2-B742-B384-524AC171BB68}">
      <dsp:nvSpPr>
        <dsp:cNvPr id="0" name=""/>
        <dsp:cNvSpPr/>
      </dsp:nvSpPr>
      <dsp:spPr>
        <a:xfrm rot="4549087">
          <a:off x="1646586" y="2625641"/>
          <a:ext cx="1616825" cy="24038"/>
        </a:xfrm>
        <a:custGeom>
          <a:avLst/>
          <a:gdLst/>
          <a:ahLst/>
          <a:cxnLst/>
          <a:rect l="0" t="0" r="0" b="0"/>
          <a:pathLst>
            <a:path>
              <a:moveTo>
                <a:pt x="0" y="12019"/>
              </a:moveTo>
              <a:lnTo>
                <a:pt x="1616825" y="1201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n-US" sz="1050" kern="1200"/>
        </a:p>
      </dsp:txBody>
      <dsp:txXfrm>
        <a:off x="2414578" y="2597239"/>
        <a:ext cx="80841" cy="80841"/>
      </dsp:txXfrm>
    </dsp:sp>
    <dsp:sp modelId="{8B993B49-2C49-2247-99BA-6CD4383E13F0}">
      <dsp:nvSpPr>
        <dsp:cNvPr id="0" name=""/>
        <dsp:cNvSpPr/>
      </dsp:nvSpPr>
      <dsp:spPr>
        <a:xfrm>
          <a:off x="2653061" y="3173857"/>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Level 2</a:t>
          </a:r>
          <a:endParaRPr lang="en-US" sz="1800" kern="1200" dirty="0"/>
        </a:p>
      </dsp:txBody>
      <dsp:txXfrm>
        <a:off x="2667564" y="3188360"/>
        <a:ext cx="961302" cy="466148"/>
      </dsp:txXfrm>
    </dsp:sp>
    <dsp:sp modelId="{A9EAB5D9-1D37-AE47-8D57-2894509581E0}">
      <dsp:nvSpPr>
        <dsp:cNvPr id="0" name=""/>
        <dsp:cNvSpPr/>
      </dsp:nvSpPr>
      <dsp:spPr>
        <a:xfrm>
          <a:off x="3643369" y="3409415"/>
          <a:ext cx="396123" cy="24038"/>
        </a:xfrm>
        <a:custGeom>
          <a:avLst/>
          <a:gdLst/>
          <a:ahLst/>
          <a:cxnLst/>
          <a:rect l="0" t="0" r="0" b="0"/>
          <a:pathLst>
            <a:path>
              <a:moveTo>
                <a:pt x="0" y="12019"/>
              </a:moveTo>
              <a:lnTo>
                <a:pt x="396123" y="1201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3831527" y="3411531"/>
        <a:ext cx="19806" cy="19806"/>
      </dsp:txXfrm>
    </dsp:sp>
    <dsp:sp modelId="{044DCD46-DBCF-0E4D-8BE7-4E8185C21D84}">
      <dsp:nvSpPr>
        <dsp:cNvPr id="0" name=""/>
        <dsp:cNvSpPr/>
      </dsp:nvSpPr>
      <dsp:spPr>
        <a:xfrm>
          <a:off x="4039492" y="3173857"/>
          <a:ext cx="990308" cy="49515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OCN</a:t>
          </a:r>
          <a:endParaRPr lang="en-US" sz="1800" kern="1200" dirty="0"/>
        </a:p>
      </dsp:txBody>
      <dsp:txXfrm>
        <a:off x="4053995" y="3188360"/>
        <a:ext cx="961302" cy="4661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A17C-87FC-4BFA-B375-C5D9E5D074E8}">
      <dsp:nvSpPr>
        <dsp:cNvPr id="0" name=""/>
        <dsp:cNvSpPr/>
      </dsp:nvSpPr>
      <dsp:spPr>
        <a:xfrm>
          <a:off x="-3506928" y="-539093"/>
          <a:ext cx="4181054" cy="4181054"/>
        </a:xfrm>
        <a:prstGeom prst="blockArc">
          <a:avLst>
            <a:gd name="adj1" fmla="val 18900000"/>
            <a:gd name="adj2" fmla="val 2700000"/>
            <a:gd name="adj3" fmla="val 5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C3C95-234E-4A57-B8EC-B1BF429B2444}">
      <dsp:nvSpPr>
        <dsp:cNvPr id="0" name=""/>
        <dsp:cNvSpPr/>
      </dsp:nvSpPr>
      <dsp:spPr>
        <a:xfrm>
          <a:off x="353437" y="238548"/>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1"/>
              </a:solidFill>
            </a:rPr>
            <a:t>Copernicus Sentinels (Missions &amp; Products Overview)</a:t>
          </a:r>
          <a:endParaRPr lang="en-GB" sz="2000" kern="1200" dirty="0">
            <a:solidFill>
              <a:schemeClr val="bg1"/>
            </a:solidFill>
          </a:endParaRPr>
        </a:p>
      </dsp:txBody>
      <dsp:txXfrm>
        <a:off x="353437" y="238548"/>
        <a:ext cx="10311065" cy="477345"/>
      </dsp:txXfrm>
    </dsp:sp>
    <dsp:sp modelId="{9915D79E-2036-4595-873B-7B195937D4E8}">
      <dsp:nvSpPr>
        <dsp:cNvPr id="0" name=""/>
        <dsp:cNvSpPr/>
      </dsp:nvSpPr>
      <dsp:spPr>
        <a:xfrm>
          <a:off x="55096" y="178880"/>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D81E9A-F712-4436-8114-B133269AB159}">
      <dsp:nvSpPr>
        <dsp:cNvPr id="0" name=""/>
        <dsp:cNvSpPr/>
      </dsp:nvSpPr>
      <dsp:spPr>
        <a:xfrm>
          <a:off x="627110" y="954690"/>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altLang="en-US" sz="2000" b="0" kern="1200" dirty="0" smtClean="0">
              <a:solidFill>
                <a:schemeClr val="tx1"/>
              </a:solidFill>
            </a:rPr>
            <a:t>Copernicus </a:t>
          </a:r>
          <a:r>
            <a:rPr lang="en-GB" altLang="en-US" sz="2000" b="0" kern="1200" dirty="0" smtClean="0">
              <a:solidFill>
                <a:schemeClr val="tx1"/>
              </a:solidFill>
            </a:rPr>
            <a:t>Data Access</a:t>
          </a:r>
          <a:endParaRPr lang="en-GB" sz="2000" b="0" kern="1200" dirty="0">
            <a:solidFill>
              <a:schemeClr val="tx1"/>
            </a:solidFill>
          </a:endParaRPr>
        </a:p>
      </dsp:txBody>
      <dsp:txXfrm>
        <a:off x="627110" y="954690"/>
        <a:ext cx="10037392" cy="477345"/>
      </dsp:txXfrm>
    </dsp:sp>
    <dsp:sp modelId="{4ADEAF90-6DB5-43D7-95E5-F186B9B19D8C}">
      <dsp:nvSpPr>
        <dsp:cNvPr id="0" name=""/>
        <dsp:cNvSpPr/>
      </dsp:nvSpPr>
      <dsp:spPr>
        <a:xfrm>
          <a:off x="328769" y="895022"/>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C8B2B3-9905-47B6-B4E1-F8C0D5D022E6}">
      <dsp:nvSpPr>
        <dsp:cNvPr id="0" name=""/>
        <dsp:cNvSpPr/>
      </dsp:nvSpPr>
      <dsp:spPr>
        <a:xfrm>
          <a:off x="627110" y="1670832"/>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Sentinel Application Platform </a:t>
          </a:r>
          <a:r>
            <a:rPr lang="en-GB" sz="2000" b="0" kern="1200" dirty="0" smtClean="0">
              <a:solidFill>
                <a:schemeClr val="bg1"/>
              </a:solidFill>
            </a:rPr>
            <a:t>| SNAP</a:t>
          </a:r>
          <a:r>
            <a:rPr lang="en-US" sz="2000" kern="1200" dirty="0" smtClean="0"/>
            <a:t> </a:t>
          </a:r>
          <a:endParaRPr lang="en-GB" sz="2000" kern="1200" dirty="0"/>
        </a:p>
      </dsp:txBody>
      <dsp:txXfrm>
        <a:off x="627110" y="1670832"/>
        <a:ext cx="10037392" cy="477345"/>
      </dsp:txXfrm>
    </dsp:sp>
    <dsp:sp modelId="{C96B8C32-1BE9-4D60-8456-B7325A74240C}">
      <dsp:nvSpPr>
        <dsp:cNvPr id="0" name=""/>
        <dsp:cNvSpPr/>
      </dsp:nvSpPr>
      <dsp:spPr>
        <a:xfrm>
          <a:off x="328769" y="1611164"/>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8D1B0-AD6D-4F5F-8F65-0D9B760F02F7}">
      <dsp:nvSpPr>
        <dsp:cNvPr id="0" name=""/>
        <dsp:cNvSpPr/>
      </dsp:nvSpPr>
      <dsp:spPr>
        <a:xfrm>
          <a:off x="353437" y="2386974"/>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sz="2000" b="0" kern="1200" dirty="0" smtClean="0">
              <a:solidFill>
                <a:schemeClr val="bg1"/>
              </a:solidFill>
            </a:rPr>
            <a:t>Science Toolbox Exploitation Platform | STEP</a:t>
          </a:r>
          <a:endParaRPr lang="en-GB" sz="2000" b="0" kern="1200" dirty="0"/>
        </a:p>
      </dsp:txBody>
      <dsp:txXfrm>
        <a:off x="353437" y="2386974"/>
        <a:ext cx="10311065" cy="477345"/>
      </dsp:txXfrm>
    </dsp:sp>
    <dsp:sp modelId="{BD303654-A02F-4AB1-A08F-B3F98D79A3F9}">
      <dsp:nvSpPr>
        <dsp:cNvPr id="0" name=""/>
        <dsp:cNvSpPr/>
      </dsp:nvSpPr>
      <dsp:spPr>
        <a:xfrm>
          <a:off x="55096" y="2327306"/>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A17C-87FC-4BFA-B375-C5D9E5D074E8}">
      <dsp:nvSpPr>
        <dsp:cNvPr id="0" name=""/>
        <dsp:cNvSpPr/>
      </dsp:nvSpPr>
      <dsp:spPr>
        <a:xfrm>
          <a:off x="-3506928" y="-539093"/>
          <a:ext cx="4181054" cy="4181054"/>
        </a:xfrm>
        <a:prstGeom prst="blockArc">
          <a:avLst>
            <a:gd name="adj1" fmla="val 18900000"/>
            <a:gd name="adj2" fmla="val 2700000"/>
            <a:gd name="adj3" fmla="val 5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C3C95-234E-4A57-B8EC-B1BF429B2444}">
      <dsp:nvSpPr>
        <dsp:cNvPr id="0" name=""/>
        <dsp:cNvSpPr/>
      </dsp:nvSpPr>
      <dsp:spPr>
        <a:xfrm>
          <a:off x="353437" y="238548"/>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1"/>
              </a:solidFill>
            </a:rPr>
            <a:t>Copernicus Sentinels (Missions &amp; Products Overview)</a:t>
          </a:r>
          <a:endParaRPr lang="en-GB" sz="2000" kern="1200" dirty="0">
            <a:solidFill>
              <a:schemeClr val="bg1"/>
            </a:solidFill>
          </a:endParaRPr>
        </a:p>
      </dsp:txBody>
      <dsp:txXfrm>
        <a:off x="353437" y="238548"/>
        <a:ext cx="10311065" cy="477345"/>
      </dsp:txXfrm>
    </dsp:sp>
    <dsp:sp modelId="{9915D79E-2036-4595-873B-7B195937D4E8}">
      <dsp:nvSpPr>
        <dsp:cNvPr id="0" name=""/>
        <dsp:cNvSpPr/>
      </dsp:nvSpPr>
      <dsp:spPr>
        <a:xfrm>
          <a:off x="55096" y="178880"/>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D81E9A-F712-4436-8114-B133269AB159}">
      <dsp:nvSpPr>
        <dsp:cNvPr id="0" name=""/>
        <dsp:cNvSpPr/>
      </dsp:nvSpPr>
      <dsp:spPr>
        <a:xfrm>
          <a:off x="627110" y="954690"/>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altLang="en-US" sz="2000" b="0" kern="1200" dirty="0" smtClean="0">
              <a:solidFill>
                <a:schemeClr val="bg1"/>
              </a:solidFill>
            </a:rPr>
            <a:t>Copernicus </a:t>
          </a:r>
          <a:r>
            <a:rPr lang="en-GB" altLang="en-US" sz="2000" b="0" kern="1200" dirty="0" smtClean="0">
              <a:solidFill>
                <a:schemeClr val="bg1"/>
              </a:solidFill>
            </a:rPr>
            <a:t>Data Access</a:t>
          </a:r>
          <a:endParaRPr lang="en-GB" sz="2000" b="0" kern="1200" dirty="0">
            <a:solidFill>
              <a:schemeClr val="bg1"/>
            </a:solidFill>
          </a:endParaRPr>
        </a:p>
      </dsp:txBody>
      <dsp:txXfrm>
        <a:off x="627110" y="954690"/>
        <a:ext cx="10037392" cy="477345"/>
      </dsp:txXfrm>
    </dsp:sp>
    <dsp:sp modelId="{4ADEAF90-6DB5-43D7-95E5-F186B9B19D8C}">
      <dsp:nvSpPr>
        <dsp:cNvPr id="0" name=""/>
        <dsp:cNvSpPr/>
      </dsp:nvSpPr>
      <dsp:spPr>
        <a:xfrm>
          <a:off x="328769" y="895022"/>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C8B2B3-9905-47B6-B4E1-F8C0D5D022E6}">
      <dsp:nvSpPr>
        <dsp:cNvPr id="0" name=""/>
        <dsp:cNvSpPr/>
      </dsp:nvSpPr>
      <dsp:spPr>
        <a:xfrm>
          <a:off x="627110" y="1670832"/>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rPr>
            <a:t>Sentinel Application Platform </a:t>
          </a:r>
          <a:r>
            <a:rPr lang="en-GB" sz="2000" b="0" kern="1200" dirty="0" smtClean="0">
              <a:solidFill>
                <a:schemeClr val="tx1"/>
              </a:solidFill>
            </a:rPr>
            <a:t>| SNAP</a:t>
          </a:r>
          <a:r>
            <a:rPr lang="en-US" sz="2000" kern="1200" dirty="0" smtClean="0">
              <a:solidFill>
                <a:schemeClr val="tx1"/>
              </a:solidFill>
            </a:rPr>
            <a:t> </a:t>
          </a:r>
          <a:endParaRPr lang="en-GB" sz="2000" kern="1200" dirty="0">
            <a:solidFill>
              <a:schemeClr val="tx1"/>
            </a:solidFill>
          </a:endParaRPr>
        </a:p>
      </dsp:txBody>
      <dsp:txXfrm>
        <a:off x="627110" y="1670832"/>
        <a:ext cx="10037392" cy="477345"/>
      </dsp:txXfrm>
    </dsp:sp>
    <dsp:sp modelId="{C96B8C32-1BE9-4D60-8456-B7325A74240C}">
      <dsp:nvSpPr>
        <dsp:cNvPr id="0" name=""/>
        <dsp:cNvSpPr/>
      </dsp:nvSpPr>
      <dsp:spPr>
        <a:xfrm>
          <a:off x="328769" y="1611164"/>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8D1B0-AD6D-4F5F-8F65-0D9B760F02F7}">
      <dsp:nvSpPr>
        <dsp:cNvPr id="0" name=""/>
        <dsp:cNvSpPr/>
      </dsp:nvSpPr>
      <dsp:spPr>
        <a:xfrm>
          <a:off x="353437" y="2386974"/>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sz="2000" b="0" kern="1200" dirty="0" smtClean="0">
              <a:solidFill>
                <a:schemeClr val="bg1"/>
              </a:solidFill>
            </a:rPr>
            <a:t>Science Toolbox Exploitation Platform | STEP</a:t>
          </a:r>
          <a:endParaRPr lang="en-GB" sz="2000" b="0" kern="1200" dirty="0"/>
        </a:p>
      </dsp:txBody>
      <dsp:txXfrm>
        <a:off x="353437" y="2386974"/>
        <a:ext cx="10311065" cy="477345"/>
      </dsp:txXfrm>
    </dsp:sp>
    <dsp:sp modelId="{BD303654-A02F-4AB1-A08F-B3F98D79A3F9}">
      <dsp:nvSpPr>
        <dsp:cNvPr id="0" name=""/>
        <dsp:cNvSpPr/>
      </dsp:nvSpPr>
      <dsp:spPr>
        <a:xfrm>
          <a:off x="55096" y="2327306"/>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76A1B-EDBB-4F78-A3A9-B5E2E34AD0A7}">
      <dsp:nvSpPr>
        <dsp:cNvPr id="0" name=""/>
        <dsp:cNvSpPr/>
      </dsp:nvSpPr>
      <dsp:spPr>
        <a:xfrm>
          <a:off x="760331" y="552"/>
          <a:ext cx="2407870" cy="646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Login</a:t>
          </a:r>
          <a:endParaRPr lang="en-US" sz="1700" kern="1200" dirty="0"/>
        </a:p>
      </dsp:txBody>
      <dsp:txXfrm>
        <a:off x="779264" y="19485"/>
        <a:ext cx="2370004" cy="608542"/>
      </dsp:txXfrm>
    </dsp:sp>
    <dsp:sp modelId="{76E5302D-5606-4075-9645-76C85AB98635}">
      <dsp:nvSpPr>
        <dsp:cNvPr id="0" name=""/>
        <dsp:cNvSpPr/>
      </dsp:nvSpPr>
      <dsp:spPr>
        <a:xfrm rot="5400000">
          <a:off x="1843064" y="663120"/>
          <a:ext cx="242403" cy="290883"/>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877002" y="687360"/>
        <a:ext cx="174529" cy="169682"/>
      </dsp:txXfrm>
    </dsp:sp>
    <dsp:sp modelId="{E11D4B16-383F-4FEB-A36B-B43E573D13B2}">
      <dsp:nvSpPr>
        <dsp:cNvPr id="0" name=""/>
        <dsp:cNvSpPr/>
      </dsp:nvSpPr>
      <dsp:spPr>
        <a:xfrm>
          <a:off x="760331" y="970164"/>
          <a:ext cx="2407870" cy="646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Query the available data in the remote repository</a:t>
          </a:r>
          <a:endParaRPr lang="en-US" sz="1700" kern="1200" dirty="0"/>
        </a:p>
      </dsp:txBody>
      <dsp:txXfrm>
        <a:off x="779264" y="989097"/>
        <a:ext cx="2370004" cy="608542"/>
      </dsp:txXfrm>
    </dsp:sp>
    <dsp:sp modelId="{CE2A0417-3D0E-48E0-B16E-3576C6F87FFE}">
      <dsp:nvSpPr>
        <dsp:cNvPr id="0" name=""/>
        <dsp:cNvSpPr/>
      </dsp:nvSpPr>
      <dsp:spPr>
        <a:xfrm rot="5400000">
          <a:off x="1843064" y="1632733"/>
          <a:ext cx="242403" cy="290883"/>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877002" y="1656973"/>
        <a:ext cx="174529" cy="169682"/>
      </dsp:txXfrm>
    </dsp:sp>
    <dsp:sp modelId="{C3775551-D54D-4119-A8EA-412B2665FA5C}">
      <dsp:nvSpPr>
        <dsp:cNvPr id="0" name=""/>
        <dsp:cNvSpPr/>
      </dsp:nvSpPr>
      <dsp:spPr>
        <a:xfrm>
          <a:off x="760331" y="1939777"/>
          <a:ext cx="2407870" cy="646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Create a processing chain</a:t>
          </a:r>
          <a:endParaRPr lang="en-US" sz="1700" kern="1200" dirty="0"/>
        </a:p>
      </dsp:txBody>
      <dsp:txXfrm>
        <a:off x="779264" y="1958710"/>
        <a:ext cx="2370004" cy="608542"/>
      </dsp:txXfrm>
    </dsp:sp>
    <dsp:sp modelId="{07FD897A-4A18-4BDA-9C7A-F38F14FF98A2}">
      <dsp:nvSpPr>
        <dsp:cNvPr id="0" name=""/>
        <dsp:cNvSpPr/>
      </dsp:nvSpPr>
      <dsp:spPr>
        <a:xfrm rot="5400000">
          <a:off x="1843064" y="2602345"/>
          <a:ext cx="242403" cy="290883"/>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877002" y="2626585"/>
        <a:ext cx="174529" cy="169682"/>
      </dsp:txXfrm>
    </dsp:sp>
    <dsp:sp modelId="{906333F3-44AD-41B7-9EF5-B10F82CE8607}">
      <dsp:nvSpPr>
        <dsp:cNvPr id="0" name=""/>
        <dsp:cNvSpPr/>
      </dsp:nvSpPr>
      <dsp:spPr>
        <a:xfrm>
          <a:off x="760331" y="2909389"/>
          <a:ext cx="2407870" cy="646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Submit a processing job to the cloud service</a:t>
          </a:r>
          <a:endParaRPr lang="en-US" sz="1700" kern="1200" dirty="0"/>
        </a:p>
      </dsp:txBody>
      <dsp:txXfrm>
        <a:off x="779264" y="2928322"/>
        <a:ext cx="2370004" cy="608542"/>
      </dsp:txXfrm>
    </dsp:sp>
    <dsp:sp modelId="{A65A839A-E99F-4C9F-A1B2-805902BC0936}">
      <dsp:nvSpPr>
        <dsp:cNvPr id="0" name=""/>
        <dsp:cNvSpPr/>
      </dsp:nvSpPr>
      <dsp:spPr>
        <a:xfrm rot="5400000">
          <a:off x="1843064" y="3571958"/>
          <a:ext cx="242403" cy="290883"/>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877002" y="3596198"/>
        <a:ext cx="174529" cy="169682"/>
      </dsp:txXfrm>
    </dsp:sp>
    <dsp:sp modelId="{1503FDE2-3355-424B-A87E-875DFF0838A0}">
      <dsp:nvSpPr>
        <dsp:cNvPr id="0" name=""/>
        <dsp:cNvSpPr/>
      </dsp:nvSpPr>
      <dsp:spPr>
        <a:xfrm>
          <a:off x="760331" y="3879002"/>
          <a:ext cx="2407870" cy="6464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GB" sz="1700" b="1" kern="1200" dirty="0" smtClean="0"/>
            <a:t>Retrieve result</a:t>
          </a:r>
          <a:endParaRPr lang="en-US" sz="1700" b="1" kern="1200" dirty="0"/>
        </a:p>
      </dsp:txBody>
      <dsp:txXfrm>
        <a:off x="779264" y="3897935"/>
        <a:ext cx="2370004" cy="608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A17C-87FC-4BFA-B375-C5D9E5D074E8}">
      <dsp:nvSpPr>
        <dsp:cNvPr id="0" name=""/>
        <dsp:cNvSpPr/>
      </dsp:nvSpPr>
      <dsp:spPr>
        <a:xfrm>
          <a:off x="-3506928" y="-539093"/>
          <a:ext cx="4181054" cy="4181054"/>
        </a:xfrm>
        <a:prstGeom prst="blockArc">
          <a:avLst>
            <a:gd name="adj1" fmla="val 18900000"/>
            <a:gd name="adj2" fmla="val 2700000"/>
            <a:gd name="adj3" fmla="val 5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C3C95-234E-4A57-B8EC-B1BF429B2444}">
      <dsp:nvSpPr>
        <dsp:cNvPr id="0" name=""/>
        <dsp:cNvSpPr/>
      </dsp:nvSpPr>
      <dsp:spPr>
        <a:xfrm>
          <a:off x="353437" y="238548"/>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1"/>
              </a:solidFill>
            </a:rPr>
            <a:t>Copernicus Sentinels (Missions &amp; Products Overview)</a:t>
          </a:r>
          <a:endParaRPr lang="en-GB" sz="2000" kern="1200" dirty="0">
            <a:solidFill>
              <a:schemeClr val="bg1"/>
            </a:solidFill>
          </a:endParaRPr>
        </a:p>
      </dsp:txBody>
      <dsp:txXfrm>
        <a:off x="353437" y="238548"/>
        <a:ext cx="10311065" cy="477345"/>
      </dsp:txXfrm>
    </dsp:sp>
    <dsp:sp modelId="{9915D79E-2036-4595-873B-7B195937D4E8}">
      <dsp:nvSpPr>
        <dsp:cNvPr id="0" name=""/>
        <dsp:cNvSpPr/>
      </dsp:nvSpPr>
      <dsp:spPr>
        <a:xfrm>
          <a:off x="55096" y="178880"/>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D81E9A-F712-4436-8114-B133269AB159}">
      <dsp:nvSpPr>
        <dsp:cNvPr id="0" name=""/>
        <dsp:cNvSpPr/>
      </dsp:nvSpPr>
      <dsp:spPr>
        <a:xfrm>
          <a:off x="627110" y="954690"/>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altLang="en-US" sz="2000" b="0" kern="1200" dirty="0" smtClean="0">
              <a:solidFill>
                <a:schemeClr val="bg1"/>
              </a:solidFill>
            </a:rPr>
            <a:t>Copernicus </a:t>
          </a:r>
          <a:r>
            <a:rPr lang="en-GB" altLang="en-US" sz="2000" b="0" kern="1200" dirty="0" smtClean="0">
              <a:solidFill>
                <a:schemeClr val="bg1"/>
              </a:solidFill>
            </a:rPr>
            <a:t>Data Access</a:t>
          </a:r>
          <a:endParaRPr lang="en-GB" sz="2000" b="0" kern="1200" dirty="0">
            <a:solidFill>
              <a:schemeClr val="bg1"/>
            </a:solidFill>
          </a:endParaRPr>
        </a:p>
      </dsp:txBody>
      <dsp:txXfrm>
        <a:off x="627110" y="954690"/>
        <a:ext cx="10037392" cy="477345"/>
      </dsp:txXfrm>
    </dsp:sp>
    <dsp:sp modelId="{4ADEAF90-6DB5-43D7-95E5-F186B9B19D8C}">
      <dsp:nvSpPr>
        <dsp:cNvPr id="0" name=""/>
        <dsp:cNvSpPr/>
      </dsp:nvSpPr>
      <dsp:spPr>
        <a:xfrm>
          <a:off x="328769" y="895022"/>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C8B2B3-9905-47B6-B4E1-F8C0D5D022E6}">
      <dsp:nvSpPr>
        <dsp:cNvPr id="0" name=""/>
        <dsp:cNvSpPr/>
      </dsp:nvSpPr>
      <dsp:spPr>
        <a:xfrm>
          <a:off x="627110" y="1670832"/>
          <a:ext cx="10037392"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1"/>
              </a:solidFill>
            </a:rPr>
            <a:t>Sentinel Application Platform </a:t>
          </a:r>
          <a:r>
            <a:rPr lang="en-GB" sz="2000" b="0" kern="1200" dirty="0" smtClean="0">
              <a:solidFill>
                <a:schemeClr val="bg1"/>
              </a:solidFill>
            </a:rPr>
            <a:t>| SNAP</a:t>
          </a:r>
          <a:r>
            <a:rPr lang="en-US" sz="2000" kern="1200" dirty="0" smtClean="0">
              <a:solidFill>
                <a:schemeClr val="bg1"/>
              </a:solidFill>
            </a:rPr>
            <a:t> </a:t>
          </a:r>
          <a:endParaRPr lang="en-GB" sz="2000" kern="1200" dirty="0">
            <a:solidFill>
              <a:schemeClr val="bg1"/>
            </a:solidFill>
          </a:endParaRPr>
        </a:p>
      </dsp:txBody>
      <dsp:txXfrm>
        <a:off x="627110" y="1670832"/>
        <a:ext cx="10037392" cy="477345"/>
      </dsp:txXfrm>
    </dsp:sp>
    <dsp:sp modelId="{C96B8C32-1BE9-4D60-8456-B7325A74240C}">
      <dsp:nvSpPr>
        <dsp:cNvPr id="0" name=""/>
        <dsp:cNvSpPr/>
      </dsp:nvSpPr>
      <dsp:spPr>
        <a:xfrm>
          <a:off x="328769" y="1611164"/>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8D1B0-AD6D-4F5F-8F65-0D9B760F02F7}">
      <dsp:nvSpPr>
        <dsp:cNvPr id="0" name=""/>
        <dsp:cNvSpPr/>
      </dsp:nvSpPr>
      <dsp:spPr>
        <a:xfrm>
          <a:off x="353437" y="2386974"/>
          <a:ext cx="10311065" cy="477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8893" tIns="50800" rIns="50800" bIns="50800" numCol="1" spcCol="1270" anchor="ctr" anchorCtr="0">
          <a:noAutofit/>
        </a:bodyPr>
        <a:lstStyle/>
        <a:p>
          <a:pPr lvl="0" algn="l" defTabSz="889000">
            <a:lnSpc>
              <a:spcPct val="90000"/>
            </a:lnSpc>
            <a:spcBef>
              <a:spcPct val="0"/>
            </a:spcBef>
            <a:spcAft>
              <a:spcPct val="35000"/>
            </a:spcAft>
          </a:pPr>
          <a:r>
            <a:rPr lang="en-GB" sz="2000" b="0" kern="1200" dirty="0" smtClean="0">
              <a:solidFill>
                <a:schemeClr val="tx1"/>
              </a:solidFill>
            </a:rPr>
            <a:t>Science Toolbox Exploitation Platform | STEP</a:t>
          </a:r>
          <a:endParaRPr lang="en-GB" sz="2000" b="0" kern="1200" dirty="0">
            <a:solidFill>
              <a:schemeClr val="tx1"/>
            </a:solidFill>
          </a:endParaRPr>
        </a:p>
      </dsp:txBody>
      <dsp:txXfrm>
        <a:off x="353437" y="2386974"/>
        <a:ext cx="10311065" cy="477345"/>
      </dsp:txXfrm>
    </dsp:sp>
    <dsp:sp modelId="{BD303654-A02F-4AB1-A08F-B3F98D79A3F9}">
      <dsp:nvSpPr>
        <dsp:cNvPr id="0" name=""/>
        <dsp:cNvSpPr/>
      </dsp:nvSpPr>
      <dsp:spPr>
        <a:xfrm>
          <a:off x="55096" y="2327306"/>
          <a:ext cx="596681" cy="59668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4BF40D-1829-402F-9D23-7561F6BA3391}" type="datetimeFigureOut">
              <a:rPr lang="en-US" smtClean="0"/>
              <a:t>11/20/2017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675108-31D3-4F4A-A88F-07660F24C579}" type="slidenum">
              <a:rPr lang="en-US" smtClean="0"/>
              <a:t>‹#›</a:t>
            </a:fld>
            <a:endParaRPr lang="en-US"/>
          </a:p>
        </p:txBody>
      </p:sp>
    </p:spTree>
    <p:extLst>
      <p:ext uri="{BB962C8B-B14F-4D97-AF65-F5344CB8AC3E}">
        <p14:creationId xmlns:p14="http://schemas.microsoft.com/office/powerpoint/2010/main" val="426385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3738"/>
            <a:ext cx="6175375" cy="3475037"/>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800" b="0" i="0" u="none" strike="noStrike" kern="1200" cap="none" spc="0" normalizeH="0" baseline="0" noProof="0" smtClean="0">
                <a:ln>
                  <a:noFill/>
                </a:ln>
                <a:solidFill>
                  <a:prstClr val="black"/>
                </a:solidFill>
                <a:effectLst/>
                <a:uLnTx/>
                <a:uFillTx/>
                <a:latin typeface="Arial"/>
                <a:ea typeface="DejaVu Sans"/>
                <a:cs typeface="DejaVu San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212579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01BB84-789D-4B33-80EF-81EC90649923}" type="slidenum">
              <a:rPr lang="fr-FR" smtClean="0"/>
              <a:t>59</a:t>
            </a:fld>
            <a:endParaRPr lang="fr-FR"/>
          </a:p>
        </p:txBody>
      </p:sp>
    </p:spTree>
    <p:extLst>
      <p:ext uri="{BB962C8B-B14F-4D97-AF65-F5344CB8AC3E}">
        <p14:creationId xmlns:p14="http://schemas.microsoft.com/office/powerpoint/2010/main" val="4162189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3738"/>
            <a:ext cx="6175375" cy="3475037"/>
          </a:xfrm>
          <a:prstGeom prst="rect">
            <a:avLst/>
          </a:prstGeo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4441626" y="8799085"/>
            <a:ext cx="3397929" cy="463195"/>
          </a:xfrm>
          <a:prstGeom prst="rect">
            <a:avLst/>
          </a:prstGeom>
          <a:noFill/>
          <a:ln>
            <a:noFill/>
          </a:ln>
        </p:spPr>
        <p:txBody>
          <a:bodyPr vert="horz" wrap="square" lIns="101882" tIns="50941" rIns="101882" bIns="50941" anchor="b" anchorCtr="0" compatLnSpc="1"/>
          <a:lstStyle/>
          <a:p>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456829D-FB24-4BB1-918D-6F8A05809F72}" type="slidenum">
              <a:rPr kumimoji="0" sz="1800" b="0" i="0" u="none" strike="noStrike" kern="0" cap="none" spc="0" normalizeH="0" baseline="0" noProof="0">
                <a:ln>
                  <a:noFill/>
                </a:ln>
                <a:solidFill>
                  <a:srgbClr val="000000"/>
                </a:solidFill>
                <a:effectLst/>
                <a:uLnTx/>
                <a:uFillTx/>
                <a:latin typeface="Arial"/>
                <a:ea typeface="DejaVu Sans"/>
                <a:cs typeface="DejaVu Sans"/>
              </a:rPr>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66</a:t>
            </a:fld>
            <a:endParaRPr kumimoji="0" lang="en-US" sz="1300" b="0" i="0" u="none" strike="noStrike" kern="0" cap="none" spc="0" normalizeH="0" baseline="0" noProof="0">
              <a:ln>
                <a:noFill/>
              </a:ln>
              <a:solidFill>
                <a:srgbClr val="000000"/>
              </a:solidFill>
              <a:effectLst/>
              <a:uLnTx/>
              <a:uFillTx/>
              <a:latin typeface="Calibri"/>
              <a:ea typeface=""/>
              <a:cs typeface=""/>
            </a:endParaRPr>
          </a:p>
        </p:txBody>
      </p:sp>
    </p:spTree>
    <p:extLst>
      <p:ext uri="{BB962C8B-B14F-4D97-AF65-F5344CB8AC3E}">
        <p14:creationId xmlns:p14="http://schemas.microsoft.com/office/powerpoint/2010/main" val="2432987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3738"/>
            <a:ext cx="6175375" cy="3475037"/>
          </a:xfrm>
          <a:prstGeom prst="rect">
            <a:avLst/>
          </a:prstGeo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4441626" y="8799085"/>
            <a:ext cx="3397929" cy="463195"/>
          </a:xfrm>
          <a:prstGeom prst="rect">
            <a:avLst/>
          </a:prstGeom>
          <a:noFill/>
          <a:ln>
            <a:noFill/>
          </a:ln>
        </p:spPr>
        <p:txBody>
          <a:bodyPr vert="horz" wrap="square" lIns="101882" tIns="50941" rIns="101882" bIns="50941" anchor="b" anchorCtr="0" compatLnSpc="1"/>
          <a:lstStyle/>
          <a:p>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8AF1B9E-3FEC-4B56-B0BD-B071AC1E5CB8}" type="slidenum">
              <a:rPr kumimoji="0" sz="1800" b="0" i="0" u="none" strike="noStrike" kern="0" cap="none" spc="0" normalizeH="0" baseline="0" noProof="0">
                <a:ln>
                  <a:noFill/>
                </a:ln>
                <a:solidFill>
                  <a:srgbClr val="000000"/>
                </a:solidFill>
                <a:effectLst/>
                <a:uLnTx/>
                <a:uFillTx/>
                <a:latin typeface="Arial"/>
                <a:ea typeface="DejaVu Sans"/>
                <a:cs typeface="DejaVu Sans"/>
              </a:rPr>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67</a:t>
            </a:fld>
            <a:endParaRPr kumimoji="0" lang="en-US" sz="1300" b="0" i="0" u="none" strike="noStrike" kern="0" cap="none" spc="0" normalizeH="0" baseline="0" noProof="0">
              <a:ln>
                <a:noFill/>
              </a:ln>
              <a:solidFill>
                <a:srgbClr val="000000"/>
              </a:solidFill>
              <a:effectLst/>
              <a:uLnTx/>
              <a:uFillTx/>
              <a:latin typeface="Calibri"/>
              <a:ea typeface=""/>
              <a:cs typeface=""/>
            </a:endParaRPr>
          </a:p>
        </p:txBody>
      </p:sp>
    </p:spTree>
    <p:extLst>
      <p:ext uri="{BB962C8B-B14F-4D97-AF65-F5344CB8AC3E}">
        <p14:creationId xmlns:p14="http://schemas.microsoft.com/office/powerpoint/2010/main" val="246970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3738"/>
            <a:ext cx="6175375" cy="3475037"/>
          </a:xfrm>
          <a:prstGeom prst="rect">
            <a:avLst/>
          </a:prstGeo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4441626" y="8799085"/>
            <a:ext cx="3397929" cy="463195"/>
          </a:xfrm>
          <a:prstGeom prst="rect">
            <a:avLst/>
          </a:prstGeom>
          <a:noFill/>
          <a:ln>
            <a:noFill/>
          </a:ln>
        </p:spPr>
        <p:txBody>
          <a:bodyPr vert="horz" wrap="square" lIns="101882" tIns="50941" rIns="101882" bIns="50941" anchor="b" anchorCtr="0" compatLnSpc="1"/>
          <a:lstStyle/>
          <a:p>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1B9E424-6C80-41CF-B706-E2D74D80D96D}" type="slidenum">
              <a:rPr kumimoji="0" sz="1800" b="0" i="0" u="none" strike="noStrike" kern="0" cap="none" spc="0" normalizeH="0" baseline="0" noProof="0">
                <a:ln>
                  <a:noFill/>
                </a:ln>
                <a:solidFill>
                  <a:srgbClr val="000000"/>
                </a:solidFill>
                <a:effectLst/>
                <a:uLnTx/>
                <a:uFillTx/>
                <a:latin typeface="Arial"/>
                <a:ea typeface="DejaVu Sans"/>
                <a:cs typeface="DejaVu Sans"/>
              </a:rPr>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68</a:t>
            </a:fld>
            <a:endParaRPr kumimoji="0" lang="en-US" sz="1300" b="0" i="0" u="none" strike="noStrike" kern="0" cap="none" spc="0" normalizeH="0" baseline="0" noProof="0">
              <a:ln>
                <a:noFill/>
              </a:ln>
              <a:solidFill>
                <a:srgbClr val="000000"/>
              </a:solidFill>
              <a:effectLst/>
              <a:uLnTx/>
              <a:uFillTx/>
              <a:latin typeface="Calibri"/>
              <a:ea typeface=""/>
              <a:cs typeface=""/>
            </a:endParaRPr>
          </a:p>
        </p:txBody>
      </p:sp>
    </p:spTree>
    <p:extLst>
      <p:ext uri="{BB962C8B-B14F-4D97-AF65-F5344CB8AC3E}">
        <p14:creationId xmlns:p14="http://schemas.microsoft.com/office/powerpoint/2010/main" val="96991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3738"/>
            <a:ext cx="6175375" cy="3475037"/>
          </a:xfrm>
          <a:prstGeom prst="rect">
            <a:avLst/>
          </a:prstGeo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4441626" y="8799085"/>
            <a:ext cx="3397929" cy="463195"/>
          </a:xfrm>
          <a:prstGeom prst="rect">
            <a:avLst/>
          </a:prstGeom>
          <a:noFill/>
          <a:ln>
            <a:noFill/>
          </a:ln>
        </p:spPr>
        <p:txBody>
          <a:bodyPr vert="horz" wrap="square" lIns="101882" tIns="50941" rIns="101882" bIns="50941" anchor="b" anchorCtr="0" compatLnSpc="1"/>
          <a:lstStyle/>
          <a:p>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1426E2-BF30-4D38-A318-9D98593997FB}" type="slidenum">
              <a:rPr kumimoji="0" sz="1800" b="0" i="0" u="none" strike="noStrike" kern="0" cap="none" spc="0" normalizeH="0" baseline="0" noProof="0">
                <a:ln>
                  <a:noFill/>
                </a:ln>
                <a:solidFill>
                  <a:srgbClr val="000000"/>
                </a:solidFill>
                <a:effectLst/>
                <a:uLnTx/>
                <a:uFillTx/>
                <a:latin typeface="Arial"/>
                <a:ea typeface="DejaVu Sans"/>
                <a:cs typeface="DejaVu Sans"/>
              </a:rPr>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69</a:t>
            </a:fld>
            <a:endParaRPr kumimoji="0" lang="en-US" sz="1300" b="0" i="0" u="none" strike="noStrike" kern="0" cap="none" spc="0" normalizeH="0" baseline="0" noProof="0">
              <a:ln>
                <a:noFill/>
              </a:ln>
              <a:solidFill>
                <a:srgbClr val="000000"/>
              </a:solidFill>
              <a:effectLst/>
              <a:uLnTx/>
              <a:uFillTx/>
              <a:latin typeface="Calibri"/>
              <a:ea typeface=""/>
              <a:cs typeface=""/>
            </a:endParaRPr>
          </a:p>
        </p:txBody>
      </p:sp>
    </p:spTree>
    <p:extLst>
      <p:ext uri="{BB962C8B-B14F-4D97-AF65-F5344CB8AC3E}">
        <p14:creationId xmlns:p14="http://schemas.microsoft.com/office/powerpoint/2010/main" val="69469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xfrm>
            <a:off x="833438" y="693738"/>
            <a:ext cx="6175375" cy="34750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effectLst>
                  <a:outerShdw blurRad="50800" dist="38100" dir="2700000" algn="tl" rotWithShape="0">
                    <a:prstClr val="black">
                      <a:alpha val="40000"/>
                    </a:prstClr>
                  </a:outerShdw>
                </a:effectLst>
              </a:rPr>
              <a:t>S1 Acquisition modes</a:t>
            </a:r>
          </a:p>
        </p:txBody>
      </p:sp>
    </p:spTree>
    <p:extLst>
      <p:ext uri="{BB962C8B-B14F-4D97-AF65-F5344CB8AC3E}">
        <p14:creationId xmlns:p14="http://schemas.microsoft.com/office/powerpoint/2010/main" val="234500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833438" y="693738"/>
            <a:ext cx="6175375" cy="3475037"/>
          </a:xfrm>
          <a:prstGeom prst="rect">
            <a:avLst/>
          </a:prstGeom>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Sentinel-1 carries an advanced synthetic aperture radar that works in several specialised modes to provide detailed imagery for Europe’s Copernicus programme. These data will be used for applications such as monitoring the oceans, including shipping lanes, sea ice and oil spills. It also provides data to map changing land cover, ground deformation, ice shelves and glaciers, and can be used to help emergency response when disasters such as floods strike and to support humanitarian relief efforts at times of crisis.</a:t>
            </a:r>
          </a:p>
          <a:p>
            <a:endParaRPr lang="en-GB" altLang="en-US"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06" eaLnBrk="0" hangingPunct="0">
              <a:defRPr sz="2600">
                <a:solidFill>
                  <a:schemeClr val="tx1"/>
                </a:solidFill>
                <a:latin typeface="Verdana" pitchFamily="34" charset="0"/>
                <a:ea typeface="MS PGothic" pitchFamily="34" charset="-128"/>
              </a:defRPr>
            </a:lvl1pPr>
            <a:lvl2pPr marL="791985" indent="-304610" defTabSz="918906" eaLnBrk="0" hangingPunct="0">
              <a:defRPr sz="2600">
                <a:solidFill>
                  <a:schemeClr val="tx1"/>
                </a:solidFill>
                <a:latin typeface="Verdana" pitchFamily="34" charset="0"/>
                <a:ea typeface="MS PGothic" pitchFamily="34" charset="-128"/>
              </a:defRPr>
            </a:lvl2pPr>
            <a:lvl3pPr marL="1218438" indent="-243688" defTabSz="918906" eaLnBrk="0" hangingPunct="0">
              <a:defRPr sz="2600">
                <a:solidFill>
                  <a:schemeClr val="tx1"/>
                </a:solidFill>
                <a:latin typeface="Verdana" pitchFamily="34" charset="0"/>
                <a:ea typeface="MS PGothic" pitchFamily="34" charset="-128"/>
              </a:defRPr>
            </a:lvl3pPr>
            <a:lvl4pPr marL="1705813" indent="-243688" defTabSz="918906" eaLnBrk="0" hangingPunct="0">
              <a:defRPr sz="2600">
                <a:solidFill>
                  <a:schemeClr val="tx1"/>
                </a:solidFill>
                <a:latin typeface="Verdana" pitchFamily="34" charset="0"/>
                <a:ea typeface="MS PGothic" pitchFamily="34" charset="-128"/>
              </a:defRPr>
            </a:lvl4pPr>
            <a:lvl5pPr marL="2193188" indent="-243688" defTabSz="918906" eaLnBrk="0" hangingPunct="0">
              <a:defRPr sz="2600">
                <a:solidFill>
                  <a:schemeClr val="tx1"/>
                </a:solidFill>
                <a:latin typeface="Verdana" pitchFamily="34" charset="0"/>
                <a:ea typeface="MS PGothic" pitchFamily="34" charset="-128"/>
              </a:defRPr>
            </a:lvl5pPr>
            <a:lvl6pPr marL="2680564" indent="-243688" defTabSz="918906" eaLnBrk="0" fontAlgn="base" hangingPunct="0">
              <a:spcBef>
                <a:spcPct val="0"/>
              </a:spcBef>
              <a:spcAft>
                <a:spcPct val="0"/>
              </a:spcAft>
              <a:defRPr sz="2600">
                <a:solidFill>
                  <a:schemeClr val="tx1"/>
                </a:solidFill>
                <a:latin typeface="Verdana" pitchFamily="34" charset="0"/>
                <a:ea typeface="MS PGothic" pitchFamily="34" charset="-128"/>
              </a:defRPr>
            </a:lvl6pPr>
            <a:lvl7pPr marL="3167939" indent="-243688" defTabSz="918906" eaLnBrk="0" fontAlgn="base" hangingPunct="0">
              <a:spcBef>
                <a:spcPct val="0"/>
              </a:spcBef>
              <a:spcAft>
                <a:spcPct val="0"/>
              </a:spcAft>
              <a:defRPr sz="2600">
                <a:solidFill>
                  <a:schemeClr val="tx1"/>
                </a:solidFill>
                <a:latin typeface="Verdana" pitchFamily="34" charset="0"/>
                <a:ea typeface="MS PGothic" pitchFamily="34" charset="-128"/>
              </a:defRPr>
            </a:lvl7pPr>
            <a:lvl8pPr marL="3655314" indent="-243688" defTabSz="918906" eaLnBrk="0" fontAlgn="base" hangingPunct="0">
              <a:spcBef>
                <a:spcPct val="0"/>
              </a:spcBef>
              <a:spcAft>
                <a:spcPct val="0"/>
              </a:spcAft>
              <a:defRPr sz="2600">
                <a:solidFill>
                  <a:schemeClr val="tx1"/>
                </a:solidFill>
                <a:latin typeface="Verdana" pitchFamily="34" charset="0"/>
                <a:ea typeface="MS PGothic" pitchFamily="34" charset="-128"/>
              </a:defRPr>
            </a:lvl8pPr>
            <a:lvl9pPr marL="4142689" indent="-243688" defTabSz="918906" eaLnBrk="0" fontAlgn="base" hangingPunct="0">
              <a:spcBef>
                <a:spcPct val="0"/>
              </a:spcBef>
              <a:spcAft>
                <a:spcPct val="0"/>
              </a:spcAft>
              <a:defRPr sz="2600">
                <a:solidFill>
                  <a:schemeClr val="tx1"/>
                </a:solidFill>
                <a:latin typeface="Verdana" pitchFamily="34" charset="0"/>
                <a:ea typeface="MS PGothic" pitchFamily="34" charset="-128"/>
              </a:defRPr>
            </a:lvl9pPr>
          </a:lstStyle>
          <a:p>
            <a:pPr marL="0" marR="0" lvl="0" indent="0" algn="l" defTabSz="918906" rtl="0" eaLnBrk="1" fontAlgn="auto" latinLnBrk="0" hangingPunct="1">
              <a:lnSpc>
                <a:spcPct val="100000"/>
              </a:lnSpc>
              <a:spcBef>
                <a:spcPts val="0"/>
              </a:spcBef>
              <a:spcAft>
                <a:spcPts val="0"/>
              </a:spcAft>
              <a:buClrTx/>
              <a:buSzTx/>
              <a:buFontTx/>
              <a:buNone/>
              <a:tabLst/>
              <a:defRPr/>
            </a:pPr>
            <a:fld id="{48F0FBC4-D96C-4C4A-9AE2-29075DAD857C}" type="slidenum">
              <a:rPr kumimoji="0" lang="en-GB" alt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DejaVu Sans"/>
              </a:rPr>
              <a:pPr marL="0" marR="0" lvl="0" indent="0" algn="l" defTabSz="918906" rtl="0" eaLnBrk="1" fontAlgn="auto" latinLnBrk="0" hangingPunct="1">
                <a:lnSpc>
                  <a:spcPct val="100000"/>
                </a:lnSpc>
                <a:spcBef>
                  <a:spcPts val="0"/>
                </a:spcBef>
                <a:spcAft>
                  <a:spcPts val="0"/>
                </a:spcAft>
                <a:buClrTx/>
                <a:buSzTx/>
                <a:buFontTx/>
                <a:buNone/>
                <a:tabLst/>
                <a:defRPr/>
              </a:pPr>
              <a:t>9</a:t>
            </a:fld>
            <a:endParaRPr kumimoji="0" lang="en-GB" altLang="en-US" sz="1200" b="0" i="0" u="none" strike="noStrike" kern="1200" cap="none" spc="0" normalizeH="0" baseline="0" noProof="0">
              <a:ln>
                <a:noFill/>
              </a:ln>
              <a:solidFill>
                <a:prstClr val="black"/>
              </a:solidFill>
              <a:effectLst/>
              <a:uLnTx/>
              <a:uFillTx/>
              <a:latin typeface="Verdana" pitchFamily="34" charset="0"/>
              <a:ea typeface="MS PGothic" pitchFamily="34" charset="-128"/>
              <a:cs typeface="DejaVu Sans"/>
            </a:endParaRPr>
          </a:p>
        </p:txBody>
      </p:sp>
    </p:spTree>
    <p:extLst>
      <p:ext uri="{BB962C8B-B14F-4D97-AF65-F5344CB8AC3E}">
        <p14:creationId xmlns:p14="http://schemas.microsoft.com/office/powerpoint/2010/main" val="4112413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35025" y="695325"/>
            <a:ext cx="6172200" cy="3473450"/>
          </a:xfrm>
          <a:prstGeom prst="rect">
            <a:avLst/>
          </a:prstGeom>
          <a:ln/>
        </p:spPr>
      </p:sp>
      <p:sp>
        <p:nvSpPr>
          <p:cNvPr id="18435" name="Rectangle 3"/>
          <p:cNvSpPr>
            <a:spLocks noGrp="1" noChangeArrowheads="1"/>
          </p:cNvSpPr>
          <p:nvPr>
            <p:ph type="body" idx="1"/>
          </p:nvPr>
        </p:nvSpPr>
        <p:spPr>
          <a:noFill/>
        </p:spPr>
        <p:txBody>
          <a:bodyPr/>
          <a:lstStyle/>
          <a:p>
            <a:pPr eaLnBrk="1" hangingPunct="1"/>
            <a:endParaRPr lang="el-GR" smtClean="0"/>
          </a:p>
        </p:txBody>
      </p:sp>
    </p:spTree>
    <p:extLst>
      <p:ext uri="{BB962C8B-B14F-4D97-AF65-F5344CB8AC3E}">
        <p14:creationId xmlns:p14="http://schemas.microsoft.com/office/powerpoint/2010/main" val="246820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rgbClr val="000000"/>
                </a:solidFill>
                <a:latin typeface="Arial" charset="0"/>
                <a:ea typeface="ヒラギノ角ゴ ProN W3" charset="0"/>
                <a:cs typeface="ヒラギノ角ゴ ProN W3" charset="0"/>
                <a:sym typeface="Arial" charset="0"/>
              </a:defRPr>
            </a:lvl1pPr>
            <a:lvl2pPr marL="827795" indent="-318383" eaLnBrk="0" hangingPunct="0">
              <a:defRPr sz="2700">
                <a:solidFill>
                  <a:srgbClr val="000000"/>
                </a:solidFill>
                <a:latin typeface="Arial" charset="0"/>
                <a:ea typeface="ヒラギノ角ゴ ProN W3" charset="0"/>
                <a:cs typeface="ヒラギノ角ゴ ProN W3" charset="0"/>
                <a:sym typeface="Arial" charset="0"/>
              </a:defRPr>
            </a:lvl2pPr>
            <a:lvl3pPr marL="1273531" indent="-254706" eaLnBrk="0" hangingPunct="0">
              <a:defRPr sz="2700">
                <a:solidFill>
                  <a:srgbClr val="000000"/>
                </a:solidFill>
                <a:latin typeface="Arial" charset="0"/>
                <a:ea typeface="ヒラギノ角ゴ ProN W3" charset="0"/>
                <a:cs typeface="ヒラギノ角ゴ ProN W3" charset="0"/>
                <a:sym typeface="Arial" charset="0"/>
              </a:defRPr>
            </a:lvl3pPr>
            <a:lvl4pPr marL="1782943" indent="-254706" eaLnBrk="0" hangingPunct="0">
              <a:defRPr sz="2700">
                <a:solidFill>
                  <a:srgbClr val="000000"/>
                </a:solidFill>
                <a:latin typeface="Arial" charset="0"/>
                <a:ea typeface="ヒラギノ角ゴ ProN W3" charset="0"/>
                <a:cs typeface="ヒラギノ角ゴ ProN W3" charset="0"/>
                <a:sym typeface="Arial" charset="0"/>
              </a:defRPr>
            </a:lvl4pPr>
            <a:lvl5pPr marL="2292355" indent="-254706" eaLnBrk="0" hangingPunct="0">
              <a:defRPr sz="2700">
                <a:solidFill>
                  <a:srgbClr val="000000"/>
                </a:solidFill>
                <a:latin typeface="Arial" charset="0"/>
                <a:ea typeface="ヒラギノ角ゴ ProN W3" charset="0"/>
                <a:cs typeface="ヒラギノ角ゴ ProN W3" charset="0"/>
                <a:sym typeface="Arial" charset="0"/>
              </a:defRPr>
            </a:lvl5pPr>
            <a:lvl6pPr marL="2801767" indent="-254706" eaLnBrk="0" fontAlgn="base" hangingPunct="0">
              <a:spcBef>
                <a:spcPct val="0"/>
              </a:spcBef>
              <a:spcAft>
                <a:spcPct val="0"/>
              </a:spcAft>
              <a:defRPr sz="2700">
                <a:solidFill>
                  <a:srgbClr val="000000"/>
                </a:solidFill>
                <a:latin typeface="Arial" charset="0"/>
                <a:ea typeface="ヒラギノ角ゴ ProN W3" charset="0"/>
                <a:cs typeface="ヒラギノ角ゴ ProN W3" charset="0"/>
                <a:sym typeface="Arial" charset="0"/>
              </a:defRPr>
            </a:lvl6pPr>
            <a:lvl7pPr marL="3311180" indent="-254706" eaLnBrk="0" fontAlgn="base" hangingPunct="0">
              <a:spcBef>
                <a:spcPct val="0"/>
              </a:spcBef>
              <a:spcAft>
                <a:spcPct val="0"/>
              </a:spcAft>
              <a:defRPr sz="2700">
                <a:solidFill>
                  <a:srgbClr val="000000"/>
                </a:solidFill>
                <a:latin typeface="Arial" charset="0"/>
                <a:ea typeface="ヒラギノ角ゴ ProN W3" charset="0"/>
                <a:cs typeface="ヒラギノ角ゴ ProN W3" charset="0"/>
                <a:sym typeface="Arial" charset="0"/>
              </a:defRPr>
            </a:lvl7pPr>
            <a:lvl8pPr marL="3820592" indent="-254706" eaLnBrk="0" fontAlgn="base" hangingPunct="0">
              <a:spcBef>
                <a:spcPct val="0"/>
              </a:spcBef>
              <a:spcAft>
                <a:spcPct val="0"/>
              </a:spcAft>
              <a:defRPr sz="2700">
                <a:solidFill>
                  <a:srgbClr val="000000"/>
                </a:solidFill>
                <a:latin typeface="Arial" charset="0"/>
                <a:ea typeface="ヒラギノ角ゴ ProN W3" charset="0"/>
                <a:cs typeface="ヒラギノ角ゴ ProN W3" charset="0"/>
                <a:sym typeface="Arial" charset="0"/>
              </a:defRPr>
            </a:lvl8pPr>
            <a:lvl9pPr marL="4330004" indent="-254706" eaLnBrk="0" fontAlgn="base" hangingPunct="0">
              <a:spcBef>
                <a:spcPct val="0"/>
              </a:spcBef>
              <a:spcAft>
                <a:spcPct val="0"/>
              </a:spcAft>
              <a:defRPr sz="2700">
                <a:solidFill>
                  <a:srgbClr val="000000"/>
                </a:solidFill>
                <a:latin typeface="Arial" charset="0"/>
                <a:ea typeface="ヒラギノ角ゴ ProN W3" charset="0"/>
                <a:cs typeface="ヒラギノ角ゴ ProN W3" charset="0"/>
                <a:sym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8A8C624-1489-8245-9487-B30167CB84FD}" type="slidenum">
              <a:rPr kumimoji="0" lang="en-GB" sz="1300" b="0" i="0" u="none" strike="noStrike" kern="1200" cap="none" spc="0" normalizeH="0" baseline="0" noProof="0">
                <a:ln>
                  <a:noFill/>
                </a:ln>
                <a:solidFill>
                  <a:srgbClr val="000000"/>
                </a:solidFill>
                <a:effectLst/>
                <a:uLnTx/>
                <a:uFillTx/>
                <a:latin typeface="Arial" charset="0"/>
                <a:sym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srgbClr val="000000"/>
              </a:solidFill>
              <a:effectLst/>
              <a:uLnTx/>
              <a:uFillTx/>
              <a:latin typeface="Arial" charset="0"/>
              <a:sym typeface="Arial" charset="0"/>
            </a:endParaRPr>
          </a:p>
        </p:txBody>
      </p:sp>
      <p:sp>
        <p:nvSpPr>
          <p:cNvPr id="30722" name="Rectangle 2"/>
          <p:cNvSpPr>
            <a:spLocks noGrp="1" noRot="1" noChangeAspect="1" noChangeArrowheads="1" noTextEdit="1"/>
          </p:cNvSpPr>
          <p:nvPr>
            <p:ph type="sldImg"/>
          </p:nvPr>
        </p:nvSpPr>
        <p:spPr bwMode="auto">
          <a:xfrm>
            <a:off x="833438" y="693738"/>
            <a:ext cx="6175375" cy="34750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18556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bwMode="auto">
          <a:xfrm>
            <a:off x="835025" y="693738"/>
            <a:ext cx="6173788" cy="34734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Rectangle 3"/>
          <p:cNvSpPr>
            <a:spLocks noGrp="1" noChangeArrowheads="1"/>
          </p:cNvSpPr>
          <p:nvPr>
            <p:ph type="body" idx="1"/>
          </p:nvPr>
        </p:nvSpPr>
        <p:spPr bwMode="auto">
          <a:xfrm>
            <a:off x="784689" y="4401237"/>
            <a:ext cx="6273830" cy="41675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6870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3738"/>
            <a:ext cx="6175375" cy="3475037"/>
          </a:xfrm>
          <a:prstGeom prst="rect">
            <a:avLst/>
          </a:prstGeom>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4441626" y="8799085"/>
            <a:ext cx="3397929" cy="463195"/>
          </a:xfrm>
          <a:prstGeom prst="rect">
            <a:avLst/>
          </a:prstGeom>
          <a:noFill/>
          <a:ln>
            <a:noFill/>
          </a:ln>
        </p:spPr>
        <p:txBody>
          <a:bodyPr vert="horz" wrap="square" lIns="101882" tIns="50941" rIns="101882" bIns="50941" anchor="b" anchorCtr="0" compatLnSpc="1"/>
          <a:lstStyle/>
          <a:p>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D88F4DF0-6298-4F8B-BAC1-A59F46E274DF}" type="slidenum">
              <a:rPr kumimoji="0" sz="1800" b="0" i="0" u="none" strike="noStrike" kern="0" cap="none" spc="0" normalizeH="0" baseline="0" noProof="0">
                <a:ln>
                  <a:noFill/>
                </a:ln>
                <a:solidFill>
                  <a:srgbClr val="000000"/>
                </a:solidFill>
                <a:effectLst/>
                <a:uLnTx/>
                <a:uFillTx/>
                <a:latin typeface="Arial"/>
                <a:ea typeface="DejaVu Sans"/>
                <a:cs typeface="DejaVu Sans"/>
              </a:rPr>
              <a:pPr marL="0" marR="0" lvl="0" indent="0" algn="r" defTabSz="101860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39</a:t>
            </a:fld>
            <a:endParaRPr kumimoji="0" lang="en-GB" sz="1300" b="0" i="0" u="none" strike="noStrike" kern="0" cap="none" spc="0" normalizeH="0" baseline="0" noProof="0">
              <a:ln>
                <a:noFill/>
              </a:ln>
              <a:solidFill>
                <a:srgbClr val="000000"/>
              </a:solidFill>
              <a:effectLst/>
              <a:uLnTx/>
              <a:uFillTx/>
              <a:latin typeface="Calibri"/>
              <a:ea typeface=""/>
              <a:cs typeface=""/>
            </a:endParaRPr>
          </a:p>
        </p:txBody>
      </p:sp>
    </p:spTree>
    <p:extLst>
      <p:ext uri="{BB962C8B-B14F-4D97-AF65-F5344CB8AC3E}">
        <p14:creationId xmlns:p14="http://schemas.microsoft.com/office/powerpoint/2010/main" val="6162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p:cNvSpPr>
            <a:spLocks noGrp="1" noRot="1" noChangeAspect="1"/>
          </p:cNvSpPr>
          <p:nvPr>
            <p:ph type="sldImg"/>
          </p:nvPr>
        </p:nvSpPr>
        <p:spPr bwMode="auto">
          <a:xfrm>
            <a:off x="833438" y="693738"/>
            <a:ext cx="6175375" cy="34750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4" name="Foliennummernplatzhalter 3"/>
          <p:cNvSpPr>
            <a:spLocks noGrp="1"/>
          </p:cNvSpPr>
          <p:nvPr>
            <p:ph type="sldNum" sz="quarter" idx="5"/>
          </p:nvPr>
        </p:nvSpPr>
        <p:spPr/>
        <p:txBody>
          <a:bodyPr/>
          <a:lstStyle>
            <a:lvl1pPr eaLnBrk="0" hangingPunct="0">
              <a:defRPr sz="2600">
                <a:solidFill>
                  <a:schemeClr val="tx1"/>
                </a:solidFill>
                <a:latin typeface="Calibri" pitchFamily="34" charset="0"/>
                <a:ea typeface="MS PGothic" pitchFamily="34" charset="-128"/>
              </a:defRPr>
            </a:lvl1pPr>
            <a:lvl2pPr marL="827787" indent="-318379" eaLnBrk="0" hangingPunct="0">
              <a:defRPr sz="2600">
                <a:solidFill>
                  <a:schemeClr val="tx1"/>
                </a:solidFill>
                <a:latin typeface="Calibri" pitchFamily="34" charset="0"/>
                <a:ea typeface="MS PGothic" pitchFamily="34" charset="-128"/>
              </a:defRPr>
            </a:lvl2pPr>
            <a:lvl3pPr marL="1273518" indent="-254703" eaLnBrk="0" hangingPunct="0">
              <a:defRPr sz="2600">
                <a:solidFill>
                  <a:schemeClr val="tx1"/>
                </a:solidFill>
                <a:latin typeface="Calibri" pitchFamily="34" charset="0"/>
                <a:ea typeface="MS PGothic" pitchFamily="34" charset="-128"/>
              </a:defRPr>
            </a:lvl3pPr>
            <a:lvl4pPr marL="1782925" indent="-254703" eaLnBrk="0" hangingPunct="0">
              <a:defRPr sz="2600">
                <a:solidFill>
                  <a:schemeClr val="tx1"/>
                </a:solidFill>
                <a:latin typeface="Calibri" pitchFamily="34" charset="0"/>
                <a:ea typeface="MS PGothic" pitchFamily="34" charset="-128"/>
              </a:defRPr>
            </a:lvl4pPr>
            <a:lvl5pPr marL="2292332" indent="-254703" eaLnBrk="0" hangingPunct="0">
              <a:defRPr sz="2600">
                <a:solidFill>
                  <a:schemeClr val="tx1"/>
                </a:solidFill>
                <a:latin typeface="Calibri" pitchFamily="34" charset="0"/>
                <a:ea typeface="MS PGothic" pitchFamily="34" charset="-128"/>
              </a:defRPr>
            </a:lvl5pPr>
            <a:lvl6pPr marL="2801740" indent="-254703" defTabSz="509407" eaLnBrk="0" fontAlgn="base" hangingPunct="0">
              <a:spcBef>
                <a:spcPct val="0"/>
              </a:spcBef>
              <a:spcAft>
                <a:spcPct val="0"/>
              </a:spcAft>
              <a:defRPr sz="2600">
                <a:solidFill>
                  <a:schemeClr val="tx1"/>
                </a:solidFill>
                <a:latin typeface="Calibri" pitchFamily="34" charset="0"/>
                <a:ea typeface="MS PGothic" pitchFamily="34" charset="-128"/>
              </a:defRPr>
            </a:lvl6pPr>
            <a:lvl7pPr marL="3311147" indent="-254703" defTabSz="509407" eaLnBrk="0" fontAlgn="base" hangingPunct="0">
              <a:spcBef>
                <a:spcPct val="0"/>
              </a:spcBef>
              <a:spcAft>
                <a:spcPct val="0"/>
              </a:spcAft>
              <a:defRPr sz="2600">
                <a:solidFill>
                  <a:schemeClr val="tx1"/>
                </a:solidFill>
                <a:latin typeface="Calibri" pitchFamily="34" charset="0"/>
                <a:ea typeface="MS PGothic" pitchFamily="34" charset="-128"/>
              </a:defRPr>
            </a:lvl7pPr>
            <a:lvl8pPr marL="3820554" indent="-254703" defTabSz="509407" eaLnBrk="0" fontAlgn="base" hangingPunct="0">
              <a:spcBef>
                <a:spcPct val="0"/>
              </a:spcBef>
              <a:spcAft>
                <a:spcPct val="0"/>
              </a:spcAft>
              <a:defRPr sz="2600">
                <a:solidFill>
                  <a:schemeClr val="tx1"/>
                </a:solidFill>
                <a:latin typeface="Calibri" pitchFamily="34" charset="0"/>
                <a:ea typeface="MS PGothic" pitchFamily="34" charset="-128"/>
              </a:defRPr>
            </a:lvl8pPr>
            <a:lvl9pPr marL="4329962" indent="-254703" defTabSz="509407" eaLnBrk="0" fontAlgn="base" hangingPunct="0">
              <a:spcBef>
                <a:spcPct val="0"/>
              </a:spcBef>
              <a:spcAft>
                <a:spcPct val="0"/>
              </a:spcAft>
              <a:defRPr sz="2600">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C80F777-E18F-4657-B87F-888F58FD22F0}" type="slidenum">
              <a:rPr kumimoji="0" lang="en-GB" sz="1300" b="0" i="0" u="none" strike="noStrike" kern="1200" cap="none" spc="0" normalizeH="0" baseline="0" noProof="0">
                <a:ln>
                  <a:noFill/>
                </a:ln>
                <a:solidFill>
                  <a:prstClr val="black"/>
                </a:solidFill>
                <a:effectLst/>
                <a:uLnTx/>
                <a:uFillTx/>
                <a:latin typeface="Calibri" pitchFamily="34" charset="0"/>
                <a:ea typeface="MS PGothic" pitchFamily="34" charset="-128"/>
                <a:cs typeface="DejaVu San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itchFamily="34" charset="0"/>
              <a:ea typeface="MS PGothic" pitchFamily="34" charset="-128"/>
              <a:cs typeface="DejaVu Sans"/>
            </a:endParaRPr>
          </a:p>
        </p:txBody>
      </p:sp>
    </p:spTree>
    <p:extLst>
      <p:ext uri="{BB962C8B-B14F-4D97-AF65-F5344CB8AC3E}">
        <p14:creationId xmlns:p14="http://schemas.microsoft.com/office/powerpoint/2010/main" val="2796530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3438" y="693738"/>
            <a:ext cx="6175375" cy="3475037"/>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73C10-8589-45FB-864E-230C77FC630B}" type="slidenum">
              <a:rPr kumimoji="0" lang="en-US" sz="1400" b="0" i="0" u="none" strike="noStrike" kern="1200" cap="none" spc="0" normalizeH="0" baseline="0" noProof="0" smtClean="0">
                <a:ln>
                  <a:noFill/>
                </a:ln>
                <a:solidFill>
                  <a:prstClr val="black"/>
                </a:solidFill>
                <a:effectLst/>
                <a:uLnTx/>
                <a:uFillTx/>
                <a:latin typeface="Times New Roman"/>
                <a:ea typeface="DejaVu Sans"/>
                <a:cs typeface="DejaVu San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rial"/>
              <a:ea typeface="DejaVu Sans"/>
              <a:cs typeface="DejaVu Sans"/>
            </a:endParaRPr>
          </a:p>
        </p:txBody>
      </p:sp>
    </p:spTree>
    <p:extLst>
      <p:ext uri="{BB962C8B-B14F-4D97-AF65-F5344CB8AC3E}">
        <p14:creationId xmlns:p14="http://schemas.microsoft.com/office/powerpoint/2010/main" val="3855371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2.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5.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6.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7.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8.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9.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40.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41.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42.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43.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44.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502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16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77610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508000" y="304800"/>
            <a:ext cx="11176000" cy="6248400"/>
          </a:xfrm>
          <a:prstGeom prst="rect">
            <a:avLst/>
          </a:prstGeom>
          <a:noFill/>
          <a:ln w="12700">
            <a:solidFill>
              <a:srgbClr val="3A7A8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eaLnBrk="0" fontAlgn="base" hangingPunct="0">
              <a:spcBef>
                <a:spcPct val="0"/>
              </a:spcBef>
              <a:spcAft>
                <a:spcPct val="0"/>
              </a:spcAft>
              <a:defRPr sz="1200" b="1">
                <a:solidFill>
                  <a:schemeClr val="tx1"/>
                </a:solidFill>
                <a:latin typeface="Arial" panose="020B0604020202020204" pitchFamily="34" charset="0"/>
              </a:defRPr>
            </a:lvl6pPr>
            <a:lvl7pPr marL="2971800" indent="-228600" eaLnBrk="0" fontAlgn="base" hangingPunct="0">
              <a:spcBef>
                <a:spcPct val="0"/>
              </a:spcBef>
              <a:spcAft>
                <a:spcPct val="0"/>
              </a:spcAft>
              <a:defRPr sz="1200" b="1">
                <a:solidFill>
                  <a:schemeClr val="tx1"/>
                </a:solidFill>
                <a:latin typeface="Arial" panose="020B0604020202020204" pitchFamily="34" charset="0"/>
              </a:defRPr>
            </a:lvl7pPr>
            <a:lvl8pPr marL="3429000" indent="-228600" eaLnBrk="0" fontAlgn="base" hangingPunct="0">
              <a:spcBef>
                <a:spcPct val="0"/>
              </a:spcBef>
              <a:spcAft>
                <a:spcPct val="0"/>
              </a:spcAft>
              <a:defRPr sz="1200" b="1">
                <a:solidFill>
                  <a:schemeClr val="tx1"/>
                </a:solidFill>
                <a:latin typeface="Arial" panose="020B0604020202020204" pitchFamily="34" charset="0"/>
              </a:defRPr>
            </a:lvl8pPr>
            <a:lvl9pPr marL="3886200" indent="-228600" eaLnBrk="0" fontAlgn="base" hangingPunct="0">
              <a:spcBef>
                <a:spcPct val="0"/>
              </a:spcBef>
              <a:spcAft>
                <a:spcPct val="0"/>
              </a:spcAft>
              <a:defRPr sz="1200" b="1">
                <a:solidFill>
                  <a:schemeClr val="tx1"/>
                </a:solidFill>
                <a:latin typeface="Arial" panose="020B0604020202020204" pitchFamily="34" charset="0"/>
              </a:defRPr>
            </a:lvl9pPr>
          </a:lstStyle>
          <a:p>
            <a:endParaRPr lang="en-US" altLang="en-US"/>
          </a:p>
        </p:txBody>
      </p:sp>
      <p:pic>
        <p:nvPicPr>
          <p:cNvPr id="5" name="Picture 15" descr="&#10;Frise_ppt.jpg                                                  0001758CInformatique                   B836A67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133" y="312738"/>
            <a:ext cx="549486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BRGM_log_RVB_OK copie.jpg                                      0001758CInformatique                   B836A67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1" y="5770564"/>
            <a:ext cx="2385484"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2438400" y="1295400"/>
            <a:ext cx="9042400" cy="3657600"/>
          </a:xfrm>
          <a:prstGeom prst="rect">
            <a:avLst/>
          </a:prstGeom>
        </p:spPr>
        <p:txBody>
          <a:bodyPr anchor="ctr"/>
          <a:lstStyle>
            <a:lvl1pPr algn="r">
              <a:defRPr sz="4800"/>
            </a:lvl1pPr>
          </a:lstStyle>
          <a:p>
            <a:pPr lvl="0"/>
            <a:r>
              <a:rPr lang="fr-FR" altLang="fr-FR" noProof="0" smtClean="0"/>
              <a:t>Modifiez le style du titre</a:t>
            </a:r>
          </a:p>
        </p:txBody>
      </p:sp>
      <p:sp>
        <p:nvSpPr>
          <p:cNvPr id="9219" name="Rectangle 3"/>
          <p:cNvSpPr>
            <a:spLocks noGrp="1" noChangeArrowheads="1"/>
          </p:cNvSpPr>
          <p:nvPr>
            <p:ph type="subTitle" idx="1"/>
          </p:nvPr>
        </p:nvSpPr>
        <p:spPr>
          <a:xfrm>
            <a:off x="508000" y="5943600"/>
            <a:ext cx="7518400" cy="609600"/>
          </a:xfrm>
          <a:prstGeom prst="rect">
            <a:avLst/>
          </a:prstGeom>
        </p:spPr>
        <p:txBody>
          <a:bodyPr anchor="b"/>
          <a:lstStyle>
            <a:lvl1pPr marL="0" indent="0">
              <a:buFontTx/>
              <a:buNone/>
              <a:defRPr sz="1400" b="0"/>
            </a:lvl1pPr>
          </a:lstStyle>
          <a:p>
            <a:pPr lvl="0"/>
            <a:r>
              <a:rPr lang="fr-FR" altLang="fr-FR" noProof="0" smtClean="0"/>
              <a:t>Modifiez le style des sous-titres du masque</a:t>
            </a:r>
          </a:p>
        </p:txBody>
      </p:sp>
      <p:sp>
        <p:nvSpPr>
          <p:cNvPr id="7" name="Rectangle 14"/>
          <p:cNvSpPr>
            <a:spLocks noGrp="1" noChangeArrowheads="1"/>
          </p:cNvSpPr>
          <p:nvPr>
            <p:ph type="dt" sz="quarter" idx="10"/>
          </p:nvPr>
        </p:nvSpPr>
        <p:spPr>
          <a:xfrm>
            <a:off x="508000" y="6553200"/>
            <a:ext cx="4368800" cy="304800"/>
          </a:xfrm>
          <a:prstGeom prst="rect">
            <a:avLst/>
          </a:prstGeom>
        </p:spPr>
        <p:txBody>
          <a:bodyPr/>
          <a:lstStyle>
            <a:lvl1pPr>
              <a:defRPr sz="1200" smtClean="0"/>
            </a:lvl1pPr>
          </a:lstStyle>
          <a:p>
            <a:pPr>
              <a:defRPr/>
            </a:pPr>
            <a:fld id="{A99B3EFC-288C-409B-BC7F-0E753668D695}" type="datetime2">
              <a:rPr lang="fr-FR" altLang="fr-FR"/>
              <a:pPr>
                <a:defRPr/>
              </a:pPr>
              <a:t>lundi 20 novembre 2017</a:t>
            </a:fld>
            <a:endParaRPr lang="fr-FR" altLang="fr-FR" sz="1400" b="1">
              <a:latin typeface="Times" pitchFamily="18" charset="0"/>
            </a:endParaRPr>
          </a:p>
        </p:txBody>
      </p:sp>
    </p:spTree>
    <p:extLst>
      <p:ext uri="{BB962C8B-B14F-4D97-AF65-F5344CB8AC3E}">
        <p14:creationId xmlns:p14="http://schemas.microsoft.com/office/powerpoint/2010/main" val="22096496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23915" y="170789"/>
            <a:ext cx="7721600" cy="507124"/>
          </a:xfrm>
          <a:prstGeom prst="rect">
            <a:avLst/>
          </a:prstGeom>
        </p:spPr>
        <p:txBody>
          <a:bodyPr anchor="ctr" anchorCtr="0"/>
          <a:lstStyle>
            <a:lvl1pPr>
              <a:defRPr sz="2200">
                <a:solidFill>
                  <a:srgbClr val="003F5A"/>
                </a:solidFill>
              </a:defRPr>
            </a:lvl1pPr>
          </a:lstStyle>
          <a:p>
            <a:r>
              <a:rPr lang="fr-FR" dirty="0" smtClean="0"/>
              <a:t>Modifiez le style du titre</a:t>
            </a:r>
            <a:endParaRPr lang="fr-FR" dirty="0"/>
          </a:p>
        </p:txBody>
      </p:sp>
    </p:spTree>
    <p:extLst>
      <p:ext uri="{BB962C8B-B14F-4D97-AF65-F5344CB8AC3E}">
        <p14:creationId xmlns:p14="http://schemas.microsoft.com/office/powerpoint/2010/main" val="10020885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a:stretch>
            <a:fillRect/>
          </a:stretch>
        </p:blipFill>
        <p:spPr bwMode="auto">
          <a:xfrm>
            <a:off x="6" y="8"/>
            <a:ext cx="12333817"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60595190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23714073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3" y="-14288"/>
            <a:ext cx="9163051" cy="6872288"/>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fontAlgn="base" hangingPunct="1">
              <a:spcBef>
                <a:spcPct val="0"/>
              </a:spcBef>
              <a:spcAft>
                <a:spcPct val="0"/>
              </a:spcAft>
            </a:pPr>
            <a:endParaRPr lang="en-US" altLang="en-US">
              <a:solidFill>
                <a:srgbClr val="FFFFFF"/>
              </a:solidFill>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35101" y="-7938"/>
            <a:ext cx="12198351"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5"/>
          <p:cNvGrpSpPr>
            <a:grpSpLocks/>
          </p:cNvGrpSpPr>
          <p:nvPr userDrawn="1"/>
        </p:nvGrpSpPr>
        <p:grpSpPr bwMode="auto">
          <a:xfrm>
            <a:off x="228606" y="6621472"/>
            <a:ext cx="8580967" cy="111125"/>
            <a:chOff x="171652" y="6621093"/>
            <a:chExt cx="6436141" cy="111519"/>
          </a:xfrm>
        </p:grpSpPr>
        <p:pic>
          <p:nvPicPr>
            <p:cNvPr id="8" name="Picture 36"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9"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2"/>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082227813"/>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0"/>
            <a:ext cx="12410017"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111039388"/>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91759156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4"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02584"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1339" y="-4763"/>
            <a:ext cx="11853333"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3"/>
          <p:cNvGrpSpPr>
            <a:grpSpLocks/>
          </p:cNvGrpSpPr>
          <p:nvPr userDrawn="1"/>
        </p:nvGrpSpPr>
        <p:grpSpPr bwMode="auto">
          <a:xfrm>
            <a:off x="228606" y="6621472"/>
            <a:ext cx="8580967" cy="111125"/>
            <a:chOff x="171652" y="6621093"/>
            <a:chExt cx="6436141" cy="111519"/>
          </a:xfrm>
        </p:grpSpPr>
        <p:pic>
          <p:nvPicPr>
            <p:cNvPr id="8"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195314058"/>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926197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1" y="0"/>
            <a:ext cx="12319001"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309186019"/>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4117"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711587630"/>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218539160"/>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2"/>
            <a:ext cx="12380384"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4139392604"/>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228606" y="6621472"/>
            <a:ext cx="8580967" cy="111125"/>
            <a:chOff x="171652" y="6621093"/>
            <a:chExt cx="6436141" cy="111519"/>
          </a:xfrm>
        </p:grpSpPr>
        <p:pic>
          <p:nvPicPr>
            <p:cNvPr id="7" name="Picture 35" descr="a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10384373" y="155584"/>
            <a:ext cx="1612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10384373" y="6611938"/>
            <a:ext cx="1595967"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222252" y="6503988"/>
            <a:ext cx="1176443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567913" y="3679985"/>
            <a:ext cx="105984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408649" y="2214616"/>
            <a:ext cx="10596033"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110789420"/>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97188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306602"/>
            <a:ext cx="10385400" cy="707886"/>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816000" y="1806425"/>
            <a:ext cx="10385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414057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944419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6193372" y="1666875"/>
            <a:ext cx="5195221"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193368" y="2174875"/>
            <a:ext cx="5198533"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825600" y="2174400"/>
            <a:ext cx="5198533"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90782" y="161566"/>
            <a:ext cx="9566461" cy="427038"/>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338090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110686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7961670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400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4" y="1666879"/>
            <a:ext cx="6625167"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825504" y="1666800"/>
            <a:ext cx="3795184"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90782" y="161566"/>
            <a:ext cx="9566461" cy="427038"/>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213547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5069095"/>
            <a:ext cx="79104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2135716" y="1666882"/>
            <a:ext cx="7909984"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2136000" y="5372100"/>
            <a:ext cx="79104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3969936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84" y="274647"/>
            <a:ext cx="11521016" cy="6034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79017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971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648000" y="1591199"/>
            <a:ext cx="1089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p:txBody>
          <a:bodyPr/>
          <a:lstStyle/>
          <a:p>
            <a:r>
              <a:rPr lang="en-GB" noProof="0" dirty="0" smtClean="0"/>
              <a:t>Click here to insert chart title</a:t>
            </a:r>
            <a:endParaRPr lang="en-GB" noProof="0" dirty="0"/>
          </a:p>
        </p:txBody>
      </p:sp>
    </p:spTree>
    <p:extLst>
      <p:ext uri="{BB962C8B-B14F-4D97-AF65-F5344CB8AC3E}">
        <p14:creationId xmlns:p14="http://schemas.microsoft.com/office/powerpoint/2010/main" val="160376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13350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69296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100023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56894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181591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1535000-C370-4CF3-A44A-1FE862257264}" type="datetimeFigureOut">
              <a:rPr lang="en-GB" smtClean="0"/>
              <a:t>20/11/2017</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3C1067-4506-4E21-B8B8-FDF99F514BA9}" type="slidenum">
              <a:rPr lang="en-GB" smtClean="0"/>
              <a:t>‹#›</a:t>
            </a:fld>
            <a:endParaRPr lang="en-GB"/>
          </a:p>
        </p:txBody>
      </p:sp>
    </p:spTree>
    <p:extLst>
      <p:ext uri="{BB962C8B-B14F-4D97-AF65-F5344CB8AC3E}">
        <p14:creationId xmlns:p14="http://schemas.microsoft.com/office/powerpoint/2010/main" val="3875338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8.png"/><Relationship Id="rId39" Type="http://schemas.openxmlformats.org/officeDocument/2006/relationships/image" Target="../media/image21.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16.png"/><Relationship Id="rId42" Type="http://schemas.openxmlformats.org/officeDocument/2006/relationships/image" Target="../media/image24.png"/><Relationship Id="rId47" Type="http://schemas.openxmlformats.org/officeDocument/2006/relationships/image" Target="../media/image29.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11.png"/><Relationship Id="rId41"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6.jpe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28" Type="http://schemas.openxmlformats.org/officeDocument/2006/relationships/image" Target="../media/image10.png"/><Relationship Id="rId36" Type="http://schemas.openxmlformats.org/officeDocument/2006/relationships/image" Target="../media/image18.png"/><Relationship Id="rId49" Type="http://schemas.openxmlformats.org/officeDocument/2006/relationships/image" Target="../media/image3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 Id="rId48" Type="http://schemas.openxmlformats.org/officeDocument/2006/relationships/image" Target="../media/image30.png"/><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31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6491288"/>
            <a:ext cx="1219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5" descr="PPT_Header02"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9"/>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228601" y="863602"/>
            <a:ext cx="1166283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9" name="Text Box 34"/>
          <p:cNvSpPr txBox="1">
            <a:spLocks noChangeAspect="1" noChangeArrowheads="1"/>
          </p:cNvSpPr>
          <p:nvPr/>
        </p:nvSpPr>
        <p:spPr bwMode="auto">
          <a:xfrm>
            <a:off x="5973235" y="6296025"/>
            <a:ext cx="6028267" cy="147638"/>
          </a:xfrm>
          <a:prstGeom prst="rect">
            <a:avLst/>
          </a:prstGeom>
          <a:noFill/>
          <a:ln w="9525">
            <a:noFill/>
            <a:miter lim="800000"/>
            <a:headEnd/>
            <a:tailEnd/>
          </a:ln>
          <a:effectLst/>
        </p:spPr>
        <p:txBody>
          <a:bodyPr wrap="none" rIns="0"/>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fontAlgn="base" hangingPunct="1">
              <a:spcBef>
                <a:spcPct val="50000"/>
              </a:spcBef>
              <a:spcAft>
                <a:spcPct val="0"/>
              </a:spcAft>
            </a:pPr>
            <a:r>
              <a:rPr lang="en-GB" altLang="en-US" sz="800" noProof="1">
                <a:solidFill>
                  <a:srgbClr val="4D4F53"/>
                </a:solidFill>
              </a:rPr>
              <a:t>Slide  </a:t>
            </a:r>
            <a:fld id="{8CE9089E-9BD1-42E5-AEFA-19651F2BA279}" type="slidenum">
              <a:rPr altLang="en-US" sz="800" noProof="1">
                <a:solidFill>
                  <a:srgbClr val="4D4F53"/>
                </a:solidFill>
              </a:rPr>
              <a:pPr algn="r" eaLnBrk="1" fontAlgn="base" hangingPunct="1">
                <a:spcBef>
                  <a:spcPct val="50000"/>
                </a:spcBef>
                <a:spcAft>
                  <a:spcPct val="0"/>
                </a:spcAft>
              </a:pPr>
              <a:t>‹#›</a:t>
            </a:fld>
            <a:endParaRPr lang="en-GB" altLang="en-US" sz="800" noProof="1">
              <a:solidFill>
                <a:srgbClr val="4D4F53"/>
              </a:solidFill>
            </a:endParaRPr>
          </a:p>
        </p:txBody>
      </p:sp>
      <p:sp>
        <p:nvSpPr>
          <p:cNvPr id="1030" name="Rectangle 6"/>
          <p:cNvSpPr>
            <a:spLocks noGrp="1" noChangeArrowheads="1"/>
          </p:cNvSpPr>
          <p:nvPr>
            <p:ph type="title"/>
          </p:nvPr>
        </p:nvSpPr>
        <p:spPr bwMode="auto">
          <a:xfrm>
            <a:off x="190500" y="161925"/>
            <a:ext cx="956733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1" name="Picture 34"/>
          <p:cNvPicPr>
            <a:picLocks noChangeAspect="1"/>
          </p:cNvPicPr>
          <p:nvPr userDrawn="1"/>
        </p:nvPicPr>
        <p:blipFill>
          <a:blip r:embed="rId26">
            <a:extLst>
              <a:ext uri="{28A0092B-C50C-407E-A947-70E740481C1C}">
                <a14:useLocalDpi xmlns:a14="http://schemas.microsoft.com/office/drawing/2010/main" val="0"/>
              </a:ext>
            </a:extLst>
          </a:blip>
          <a:srcRect t="-2" b="23122"/>
          <a:stretch>
            <a:fillRect/>
          </a:stretch>
        </p:blipFill>
        <p:spPr bwMode="auto">
          <a:xfrm>
            <a:off x="10384373" y="155575"/>
            <a:ext cx="16129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oup 58"/>
          <p:cNvGrpSpPr>
            <a:grpSpLocks/>
          </p:cNvGrpSpPr>
          <p:nvPr userDrawn="1"/>
        </p:nvGrpSpPr>
        <p:grpSpPr bwMode="auto">
          <a:xfrm>
            <a:off x="228606" y="6621472"/>
            <a:ext cx="8580967" cy="111125"/>
            <a:chOff x="171652" y="6621093"/>
            <a:chExt cx="6436141" cy="111519"/>
          </a:xfrm>
        </p:grpSpPr>
        <p:pic>
          <p:nvPicPr>
            <p:cNvPr id="1033" name="Picture 60" descr="at.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84" descr="be.png"/>
            <p:cNvPicPr>
              <a:picLocks noChangeAspect="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85" descr="ca.png"/>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6" descr="ch.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7" descr="cz.png"/>
            <p:cNvPicPr>
              <a:picLocks noChangeAspect="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8" descr="de.png"/>
            <p:cNvPicPr>
              <a:picLocks noChangeAspect="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9" descr="dk.png"/>
            <p:cNvPicPr>
              <a:picLocks noChangeAspect="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0" descr="ee.png"/>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91" descr="es.png"/>
            <p:cNvPicPr>
              <a:picLocks noChangeAspect="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92" descr="fi.png"/>
            <p:cNvPicPr>
              <a:picLocks noChangeAspect="1"/>
            </p:cNvPicPr>
            <p:nvPr userDrawn="1"/>
          </p:nvPicPr>
          <p:blipFill>
            <a:blip r:embed="rId36" cstate="print">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93" descr="fr.png"/>
            <p:cNvPicPr>
              <a:picLocks noChangeAspect="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94" descr="gr.png"/>
            <p:cNvPicPr>
              <a:picLocks noChangeAspect="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95" descr="hu.png"/>
            <p:cNvPicPr>
              <a:picLocks noChangeAspect="1"/>
            </p:cNvPicPr>
            <p:nvPr userDrawn="1"/>
          </p:nvPicPr>
          <p:blipFill>
            <a:blip r:embed="rId39" cstate="print">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6" descr="ie.png"/>
            <p:cNvPicPr>
              <a:picLocks noChangeAspect="1"/>
            </p:cNvPicPr>
            <p:nvPr userDrawn="1"/>
          </p:nvPicPr>
          <p:blipFill>
            <a:blip r:embed="rId40" cstate="print">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7" descr="it.png"/>
            <p:cNvPicPr>
              <a:picLocks noChangeAspect="1"/>
            </p:cNvPicPr>
            <p:nvPr userDrawn="1"/>
          </p:nvPicPr>
          <p:blipFill>
            <a:blip r:embed="rId41" cstate="print">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8" descr="lu.png"/>
            <p:cNvPicPr>
              <a:picLocks noChangeAspect="1"/>
            </p:cNvPicPr>
            <p:nvPr userDrawn="1"/>
          </p:nvPicPr>
          <p:blipFill>
            <a:blip r:embed="rId42" cstate="print">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9" descr="nl.png"/>
            <p:cNvPicPr>
              <a:picLocks noChangeAspect="1"/>
            </p:cNvPicPr>
            <p:nvPr userDrawn="1"/>
          </p:nvPicPr>
          <p:blipFill>
            <a:blip r:embed="rId43" cstate="print">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00" descr="no.png"/>
            <p:cNvPicPr>
              <a:picLocks noChangeAspect="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01" descr="pl.png"/>
            <p:cNvPicPr>
              <a:picLocks noChangeAspect="1"/>
            </p:cNvPicPr>
            <p:nvPr userDrawn="1"/>
          </p:nvPicPr>
          <p:blipFill>
            <a:blip r:embed="rId45" cstate="print">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02" descr="pt.png"/>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03" descr="ro.png"/>
            <p:cNvPicPr>
              <a:picLocks noChangeAspect="1"/>
            </p:cNvPicPr>
            <p:nvPr userDrawn="1"/>
          </p:nvPicPr>
          <p:blipFill>
            <a:blip r:embed="rId47" cstate="print">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04" descr="se.png"/>
            <p:cNvPicPr>
              <a:picLocks noChangeAspect="1"/>
            </p:cNvPicPr>
            <p:nvPr userDrawn="1"/>
          </p:nvPicPr>
          <p:blipFill>
            <a:blip r:embed="rId48" cstate="print">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05" descr="uk.png"/>
            <p:cNvPicPr>
              <a:picLocks noChangeAspect="1"/>
            </p:cNvPicPr>
            <p:nvPr userDrawn="1"/>
          </p:nvPicPr>
          <p:blipFill>
            <a:blip r:embed="rId49">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153025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Verdana"/>
          <a:ea typeface="MS PGothic" pitchFamily="34" charset="-128"/>
          <a:cs typeface="Verdana"/>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sentinel.esa.in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wmf"/><Relationship Id="rId4" Type="http://schemas.openxmlformats.org/officeDocument/2006/relationships/image" Target="../media/image72.png"/><Relationship Id="rId9" Type="http://schemas.openxmlformats.org/officeDocument/2006/relationships/image" Target="../media/image77.wmf"/></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4" Type="http://schemas.openxmlformats.org/officeDocument/2006/relationships/image" Target="../media/image82.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hyperlink" Target="https://earth.esa.int/FastRegistration/L1_STND_A_SAR_OTF-A" TargetMode="External"/><Relationship Id="rId13" Type="http://schemas.openxmlformats.org/officeDocument/2006/relationships/hyperlink" Target="https://earth.esa.int/ServiceRequest/A(SAR)_OTF_L0" TargetMode="External"/><Relationship Id="rId3" Type="http://schemas.openxmlformats.org/officeDocument/2006/relationships/hyperlink" Target="https://earth.esa.int/web/guest/general-registration" TargetMode="External"/><Relationship Id="rId7" Type="http://schemas.openxmlformats.org/officeDocument/2006/relationships/hyperlink" Target="https://earth.esa.int/web/guest/data-access/browse-data-products/-/asset_publisher/y8Qb/content/asar-alternating-polarisation-mode-precision-image-1529" TargetMode="External"/><Relationship Id="rId12" Type="http://schemas.openxmlformats.org/officeDocument/2006/relationships/hyperlink" Target="https://earth.esa.int/web/guest/data-access/browse-data-products/-/asset_publisher/y8Qb/content/asar-alternating-polarisation-mode-cross-polar-v-level-0-1527" TargetMode="External"/><Relationship Id="rId2" Type="http://schemas.openxmlformats.org/officeDocument/2006/relationships/hyperlink" Target="https://earth.esa.int/web/guest/eoli" TargetMode="External"/><Relationship Id="rId1" Type="http://schemas.openxmlformats.org/officeDocument/2006/relationships/slideLayout" Target="../slideLayouts/slideLayout13.xml"/><Relationship Id="rId6" Type="http://schemas.openxmlformats.org/officeDocument/2006/relationships/hyperlink" Target="https://earth.esa.int/web/guest/data-access/browse-data-products/-/asset_publisher/y8Qb/content/asar-alternating-polarisation-mode-single-look-complex-1528" TargetMode="External"/><Relationship Id="rId11" Type="http://schemas.openxmlformats.org/officeDocument/2006/relationships/hyperlink" Target="https://earth.esa.int/web/guest/data-access/browse-data-products/-/asset_publisher/y8Qb/content/asar-alternating-polarisation-mode-cross-polar-h-level-0-1526" TargetMode="External"/><Relationship Id="rId5" Type="http://schemas.openxmlformats.org/officeDocument/2006/relationships/hyperlink" Target="https://earth.esa.int/web/guest/data-access/browse-data-products/-/asset_publisher/y8Qb/content/asar-image-mode-precision-image-1523" TargetMode="External"/><Relationship Id="rId10" Type="http://schemas.openxmlformats.org/officeDocument/2006/relationships/hyperlink" Target="https://earth.esa.int/web/guest/data-access/browse-data-products/-/asset_publisher/y8Qb/content/asar-alternating-polarisation-mode-co-polar-level-0-1464" TargetMode="External"/><Relationship Id="rId4" Type="http://schemas.openxmlformats.org/officeDocument/2006/relationships/hyperlink" Target="https://earth.esa.int/web/guest/data-access/browse-data-products/-/asset_publisher/y8Qb/content/asar-image-mode-single-look-complex-1616" TargetMode="External"/><Relationship Id="rId9" Type="http://schemas.openxmlformats.org/officeDocument/2006/relationships/hyperlink" Target="https://earth.esa.int/web/guest/data-access/browse-data-products/-/asset_publisher/y8Qb/content/asar-image-mode-source-packets-level-0-1437" TargetMode="External"/><Relationship Id="rId14" Type="http://schemas.openxmlformats.org/officeDocument/2006/relationships/hyperlink" Target="https://earth.esa.int/web/guest/static-qos-informatio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earth.esa.int/web/guest/eoli"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file:///C:\Program%20Files%20(x86)\Eolisa\Eolisa.exe" TargetMode="External"/><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hyperlink" Target="file:///C:\Program%20Files%20(x86)\Eolisa\Eolisa.exe" TargetMode="External"/><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scihub.copernicus.eu/" TargetMode="External"/><Relationship Id="rId2" Type="http://schemas.openxmlformats.org/officeDocument/2006/relationships/hyperlink" Target="file:///C:\Program%20Files%20(x86)\Eolisa\Eolisa.exe" TargetMode="Externa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scihub.copernicus.eu/dhus/#/home" TargetMode="External"/><Relationship Id="rId1" Type="http://schemas.openxmlformats.org/officeDocument/2006/relationships/slideLayout" Target="../slideLayouts/slideLayout13.xml"/><Relationship Id="rId4" Type="http://schemas.openxmlformats.org/officeDocument/2006/relationships/hyperlink" Target="https://scihub.copernicus.e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cihub.copernicus.eu/dhus/#/home" TargetMode="External"/><Relationship Id="rId2" Type="http://schemas.openxmlformats.org/officeDocument/2006/relationships/image" Target="../media/image92.png"/><Relationship Id="rId1" Type="http://schemas.openxmlformats.org/officeDocument/2006/relationships/slideLayout" Target="../slideLayouts/slideLayout13.xml"/><Relationship Id="rId5" Type="http://schemas.openxmlformats.org/officeDocument/2006/relationships/hyperlink" Target="https://scihub.copernicus.eu/" TargetMode="Externa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hyperlink" Target="https://scihub.copernicus.eu/dhus/#/home" TargetMode="External"/><Relationship Id="rId3" Type="http://schemas.openxmlformats.org/officeDocument/2006/relationships/image" Target="../media/image94.png"/><Relationship Id="rId7" Type="http://schemas.openxmlformats.org/officeDocument/2006/relationships/hyperlink" Target="https://scihub.copernicus.eu/" TargetMode="External"/><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98.jpeg"/><Relationship Id="rId2" Type="http://schemas.openxmlformats.org/officeDocument/2006/relationships/image" Target="../media/image99.png"/><Relationship Id="rId16" Type="http://schemas.openxmlformats.org/officeDocument/2006/relationships/image" Target="../media/image113.jpeg"/><Relationship Id="rId1" Type="http://schemas.openxmlformats.org/officeDocument/2006/relationships/slideLayout" Target="../slideLayouts/slideLayout13.xml"/><Relationship Id="rId6" Type="http://schemas.openxmlformats.org/officeDocument/2006/relationships/image" Target="../media/image103.png"/><Relationship Id="rId11" Type="http://schemas.openxmlformats.org/officeDocument/2006/relationships/image" Target="../media/image108.jpeg"/><Relationship Id="rId5" Type="http://schemas.openxmlformats.org/officeDocument/2006/relationships/image" Target="../media/image102.png"/><Relationship Id="rId15" Type="http://schemas.openxmlformats.org/officeDocument/2006/relationships/image" Target="../media/image112.gif"/><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jpeg"/><Relationship Id="rId14" Type="http://schemas.openxmlformats.org/officeDocument/2006/relationships/image" Target="../media/image111.png"/></Relationships>
</file>

<file path=ppt/slides/_rels/slide42.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png"/><Relationship Id="rId3" Type="http://schemas.openxmlformats.org/officeDocument/2006/relationships/image" Target="../media/image99.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hyperlink" Target="file:///C:\Program%20Files%20(x86)\Eolisa\Eolisa.exe" TargetMode="External"/><Relationship Id="rId2" Type="http://schemas.openxmlformats.org/officeDocument/2006/relationships/image" Target="../media/image114.png"/><Relationship Id="rId16" Type="http://schemas.openxmlformats.org/officeDocument/2006/relationships/image" Target="../media/image125.png"/><Relationship Id="rId1" Type="http://schemas.openxmlformats.org/officeDocument/2006/relationships/slideLayout" Target="../slideLayouts/slideLayout13.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01.png"/><Relationship Id="rId15" Type="http://schemas.openxmlformats.org/officeDocument/2006/relationships/image" Target="../media/image124.jpeg"/><Relationship Id="rId10" Type="http://schemas.openxmlformats.org/officeDocument/2006/relationships/image" Target="../media/image119.png"/><Relationship Id="rId4" Type="http://schemas.openxmlformats.org/officeDocument/2006/relationships/image" Target="../media/image100.png"/><Relationship Id="rId9" Type="http://schemas.openxmlformats.org/officeDocument/2006/relationships/image" Target="../media/image118.png"/><Relationship Id="rId14" Type="http://schemas.openxmlformats.org/officeDocument/2006/relationships/image" Target="../media/image1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127.png"/><Relationship Id="rId7" Type="http://schemas.openxmlformats.org/officeDocument/2006/relationships/package" Target="../embeddings/Microsoft_PowerPoint_Slide1.sldx"/><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33.jpeg"/><Relationship Id="rId4" Type="http://schemas.openxmlformats.org/officeDocument/2006/relationships/image" Target="../media/image132.jpeg"/></Relationships>
</file>

<file path=ppt/slides/_rels/slide48.xml.rels><?xml version="1.0" encoding="UTF-8" standalone="yes"?>
<Relationships xmlns="http://schemas.openxmlformats.org/package/2006/relationships"><Relationship Id="rId3" Type="http://schemas.openxmlformats.org/officeDocument/2006/relationships/hyperlink" Target="file:///C:\Program%20Files%20(x86)\Eolisa\Eolisa.exe" TargetMode="External"/><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sentinel.esa.int/web/sentinel/home"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hyperlink" Target="http://www.seom.esa.int/" TargetMode="External"/><Relationship Id="rId2" Type="http://schemas.openxmlformats.org/officeDocument/2006/relationships/image" Target="../media/image142.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hyperlink" Target="file:///C:\Program%20Files%20(x86)\Eolisa\Eolisa.exe" TargetMode="External"/><Relationship Id="rId5" Type="http://schemas.openxmlformats.org/officeDocument/2006/relationships/image" Target="../media/image146.png"/><Relationship Id="rId4" Type="http://schemas.openxmlformats.org/officeDocument/2006/relationships/image" Target="../media/image145.pn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hyperlink" Target="file:///C:\Program%20Files%20(x86)\Eolisa\Eolisa.exe" TargetMode="External"/><Relationship Id="rId4" Type="http://schemas.openxmlformats.org/officeDocument/2006/relationships/image" Target="../media/image1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3.jpeg"/><Relationship Id="rId1" Type="http://schemas.openxmlformats.org/officeDocument/2006/relationships/slideLayout" Target="../slideLayouts/slideLayout13.xml"/><Relationship Id="rId5" Type="http://schemas.openxmlformats.org/officeDocument/2006/relationships/image" Target="../media/image132.jpe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PowerPoint_Slide2.sldx"/><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55.emf"/></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step.esa.int" TargetMode="Externa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slideLayout" Target="../slideLayouts/slideLayout13.xml"/><Relationship Id="rId7" Type="http://schemas.openxmlformats.org/officeDocument/2006/relationships/image" Target="../media/image158.png"/><Relationship Id="rId12" Type="http://schemas.openxmlformats.org/officeDocument/2006/relationships/hyperlink" Target="step.esa.int" TargetMode="Externa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notesSlide" Target="../notesSlides/notesSlide11.xml"/><Relationship Id="rId9" Type="http://schemas.openxmlformats.org/officeDocument/2006/relationships/image" Target="../media/image160.png"/></Relationships>
</file>

<file path=ppt/slides/_rels/slide6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slideLayout" Target="../slideLayouts/slideLayout13.xml"/><Relationship Id="rId7" Type="http://schemas.openxmlformats.org/officeDocument/2006/relationships/image" Target="../media/image163.pn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notesSlide" Target="../notesSlides/notesSlide12.xml"/><Relationship Id="rId9" Type="http://schemas.openxmlformats.org/officeDocument/2006/relationships/hyperlink" Target="step.esa.int"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slideLayout" Target="../slideLayouts/slideLayout13.xml"/><Relationship Id="rId7" Type="http://schemas.openxmlformats.org/officeDocument/2006/relationships/image" Target="../media/image164.pn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hyperlink" Target="step.esa.int" TargetMode="External"/><Relationship Id="rId4" Type="http://schemas.openxmlformats.org/officeDocument/2006/relationships/notesSlide" Target="../notesSlides/notesSlide13.xml"/><Relationship Id="rId9" Type="http://schemas.openxmlformats.org/officeDocument/2006/relationships/image" Target="../media/image162.png"/></Relationships>
</file>

<file path=ppt/slides/_rels/slide6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slideLayout" Target="../slideLayouts/slideLayout13.xml"/><Relationship Id="rId7" Type="http://schemas.openxmlformats.org/officeDocument/2006/relationships/image" Target="../media/image162.pn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hyperlink" Target="step.esa.int" TargetMode="External"/><Relationship Id="rId4" Type="http://schemas.openxmlformats.org/officeDocument/2006/relationships/notesSlide" Target="../notesSlides/notesSlide14.xml"/><Relationship Id="rId9" Type="http://schemas.openxmlformats.org/officeDocument/2006/relationships/image" Target="../media/image167.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2" Type="http://schemas.openxmlformats.org/officeDocument/2006/relationships/hyperlink" Target="file:///C:\Program%20Files\snap\bin\snap64.exe" TargetMode="External"/><Relationship Id="rId1" Type="http://schemas.openxmlformats.org/officeDocument/2006/relationships/slideLayout" Target="../slideLayouts/slideLayout7.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5" Type="http://schemas.openxmlformats.org/officeDocument/2006/relationships/image" Target="../media/image18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esa.int/spaceinvideos/Videos/2014/03/Sentinel-1_seeing_through_clouds" TargetMode="External"/><Relationship Id="rId5" Type="http://schemas.openxmlformats.org/officeDocument/2006/relationships/image" Target="../media/image5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233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5440" y="1641158"/>
            <a:ext cx="4318000" cy="431800"/>
          </a:xfrm>
          <a:prstGeom prst="rect">
            <a:avLst/>
          </a:prstGeom>
          <a:solidFill>
            <a:schemeClr val="accent1"/>
          </a:solidFill>
          <a:ln>
            <a:solidFill>
              <a:schemeClr val="bg1"/>
            </a:solidFill>
            <a:miter lim="800000"/>
            <a:headEnd/>
            <a:tailEnd/>
          </a:ln>
        </p:spPr>
        <p:txBody>
          <a:bodyPr tIns="72000" anchor="ctr"/>
          <a:lstStyle/>
          <a:p>
            <a:pPr marL="0" indent="0">
              <a:buNone/>
            </a:pPr>
            <a:r>
              <a:rPr lang="en-GB" altLang="en-US" sz="1500" b="1" dirty="0" smtClean="0">
                <a:solidFill>
                  <a:schemeClr val="bg1"/>
                </a:solidFill>
                <a:latin typeface="Verdana" pitchFamily="34" charset="0"/>
                <a:cs typeface="Verdana" pitchFamily="34" charset="0"/>
              </a:rPr>
              <a:t> Operational Modes</a:t>
            </a:r>
          </a:p>
        </p:txBody>
      </p:sp>
      <p:sp>
        <p:nvSpPr>
          <p:cNvPr id="4104" name="Right Arrow 4103"/>
          <p:cNvSpPr/>
          <p:nvPr/>
        </p:nvSpPr>
        <p:spPr>
          <a:xfrm>
            <a:off x="4852413" y="2492944"/>
            <a:ext cx="776816" cy="498475"/>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05" name="Right Arrow 104"/>
          <p:cNvSpPr/>
          <p:nvPr/>
        </p:nvSpPr>
        <p:spPr>
          <a:xfrm>
            <a:off x="4884164" y="3247006"/>
            <a:ext cx="776817" cy="498475"/>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06" name="Right Arrow 105"/>
          <p:cNvSpPr/>
          <p:nvPr/>
        </p:nvSpPr>
        <p:spPr>
          <a:xfrm>
            <a:off x="4852413" y="3982018"/>
            <a:ext cx="776816" cy="498475"/>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07" name="Right Arrow 106"/>
          <p:cNvSpPr/>
          <p:nvPr/>
        </p:nvSpPr>
        <p:spPr>
          <a:xfrm>
            <a:off x="4848181" y="4682106"/>
            <a:ext cx="774700" cy="498475"/>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4105" name="Table 4104"/>
          <p:cNvGraphicFramePr>
            <a:graphicFrameLocks noGrp="1"/>
          </p:cNvGraphicFramePr>
          <p:nvPr>
            <p:extLst>
              <p:ext uri="{D42A27DB-BD31-4B8C-83A1-F6EECF244321}">
                <p14:modId xmlns:p14="http://schemas.microsoft.com/office/powerpoint/2010/main" val="4058300659"/>
              </p:ext>
            </p:extLst>
          </p:nvPr>
        </p:nvGraphicFramePr>
        <p:xfrm>
          <a:off x="5804489" y="1424712"/>
          <a:ext cx="6019800" cy="3872910"/>
        </p:xfrm>
        <a:graphic>
          <a:graphicData uri="http://schemas.openxmlformats.org/drawingml/2006/table">
            <a:tbl>
              <a:tblPr firstRow="1" bandRow="1">
                <a:effectLst/>
                <a:tableStyleId>{5C22544A-7EE6-4342-B048-85BDC9FD1C3A}</a:tableStyleId>
              </a:tblPr>
              <a:tblGrid>
                <a:gridCol w="2246775">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2044833">
                  <a:extLst>
                    <a:ext uri="{9D8B030D-6E8A-4147-A177-3AD203B41FA5}">
                      <a16:colId xmlns:a16="http://schemas.microsoft.com/office/drawing/2014/main" xmlns="" val="20002"/>
                    </a:ext>
                  </a:extLst>
                </a:gridCol>
              </a:tblGrid>
              <a:tr h="911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smtClean="0">
                          <a:ln>
                            <a:noFill/>
                          </a:ln>
                          <a:solidFill>
                            <a:schemeClr val="bg1"/>
                          </a:solidFill>
                          <a:effectLst/>
                          <a:latin typeface="Verdana" pitchFamily="34" charset="0"/>
                          <a:ea typeface="ＭＳ Ｐゴシック" pitchFamily="34" charset="-128"/>
                        </a:rPr>
                        <a:t>GRD Level 1 product resolution</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smtClean="0">
                          <a:ln>
                            <a:noFill/>
                          </a:ln>
                          <a:solidFill>
                            <a:schemeClr val="bg1"/>
                          </a:solidFill>
                          <a:effectLst/>
                          <a:latin typeface="Verdana" pitchFamily="34" charset="0"/>
                          <a:ea typeface="ＭＳ Ｐゴシック" pitchFamily="34" charset="-128"/>
                        </a:rPr>
                        <a:t>Swath Width</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smtClean="0">
                          <a:ln>
                            <a:noFill/>
                          </a:ln>
                          <a:solidFill>
                            <a:schemeClr val="bg1"/>
                          </a:solidFill>
                          <a:effectLst/>
                          <a:latin typeface="Verdana" pitchFamily="34" charset="0"/>
                          <a:ea typeface="ＭＳ Ｐゴシック" pitchFamily="34" charset="-128"/>
                        </a:rPr>
                        <a:t>Polarisation</a:t>
                      </a:r>
                    </a:p>
                  </a:txBody>
                  <a:tcPr marL="121897" marR="121897" marT="45708" marB="45708" anchor="ctr"/>
                </a:tc>
                <a:extLst>
                  <a:ext uri="{0D108BD9-81ED-4DB2-BD59-A6C34878D82A}">
                    <a16:rowId xmlns:a16="http://schemas.microsoft.com/office/drawing/2014/main" xmlns="" val="10000"/>
                  </a:ext>
                </a:extLst>
              </a:tr>
              <a:tr h="72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50m (3 ENL)</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&gt; 400 km</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HH+HV or VV+VH</a:t>
                      </a:r>
                    </a:p>
                  </a:txBody>
                  <a:tcPr marL="121897" marR="121897" marT="45708" marB="45708" anchor="ctr"/>
                </a:tc>
                <a:extLst>
                  <a:ext uri="{0D108BD9-81ED-4DB2-BD59-A6C34878D82A}">
                    <a16:rowId xmlns:a16="http://schemas.microsoft.com/office/drawing/2014/main" xmlns="" val="10001"/>
                  </a:ext>
                </a:extLst>
              </a:tr>
              <a:tr h="726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20m (5 ENL)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endParaRP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&gt; 250 km</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HH+HV or VV+VH</a:t>
                      </a:r>
                    </a:p>
                  </a:txBody>
                  <a:tcPr marL="121897" marR="121897" marT="45708" marB="45708" anchor="ctr"/>
                </a:tc>
                <a:extLst>
                  <a:ext uri="{0D108BD9-81ED-4DB2-BD59-A6C34878D82A}">
                    <a16:rowId xmlns:a16="http://schemas.microsoft.com/office/drawing/2014/main" xmlns="" val="10002"/>
                  </a:ext>
                </a:extLst>
              </a:tr>
              <a:tr h="72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9m (4 ENL)</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&gt; 80 km</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HH+HV or VV+VH</a:t>
                      </a:r>
                    </a:p>
                  </a:txBody>
                  <a:tcPr marL="121897" marR="121897" marT="45708" marB="45708" anchor="ctr"/>
                </a:tc>
                <a:extLst>
                  <a:ext uri="{0D108BD9-81ED-4DB2-BD59-A6C34878D82A}">
                    <a16:rowId xmlns:a16="http://schemas.microsoft.com/office/drawing/2014/main" xmlns="" val="10003"/>
                  </a:ext>
                </a:extLst>
              </a:tr>
              <a:tr h="7835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50m (140 ENL)</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20x20 km² at 100 km spacing</a:t>
                      </a:r>
                    </a:p>
                  </a:txBody>
                  <a:tcPr marL="121897" marR="121897"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 or VV</a:t>
                      </a:r>
                    </a:p>
                  </a:txBody>
                  <a:tcPr marL="121897" marR="121897" marT="45708" marB="45708" anchor="ctr"/>
                </a:tc>
                <a:extLst>
                  <a:ext uri="{0D108BD9-81ED-4DB2-BD59-A6C34878D82A}">
                    <a16:rowId xmlns:a16="http://schemas.microsoft.com/office/drawing/2014/main" xmlns="" val="10004"/>
                  </a:ext>
                </a:extLst>
              </a:tr>
            </a:tbl>
          </a:graphicData>
        </a:graphic>
      </p:graphicFrame>
      <p:cxnSp>
        <p:nvCxnSpPr>
          <p:cNvPr id="6" name="Straight Connector 5"/>
          <p:cNvCxnSpPr/>
          <p:nvPr/>
        </p:nvCxnSpPr>
        <p:spPr>
          <a:xfrm flipV="1">
            <a:off x="3555743" y="2378326"/>
            <a:ext cx="1155700" cy="176213"/>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773761" y="3243514"/>
            <a:ext cx="1104900" cy="161925"/>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549394" y="3843588"/>
            <a:ext cx="1200149" cy="16510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593843" y="4518276"/>
            <a:ext cx="1147233" cy="163513"/>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61" y="2106864"/>
            <a:ext cx="4320116"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a:spLocks noChangeArrowheads="1"/>
          </p:cNvSpPr>
          <p:nvPr/>
        </p:nvSpPr>
        <p:spPr bwMode="auto">
          <a:xfrm>
            <a:off x="6522128" y="5403691"/>
            <a:ext cx="4512501" cy="584775"/>
          </a:xfrm>
          <a:prstGeom prst="rect">
            <a:avLst/>
          </a:prstGeom>
          <a:solidFill>
            <a:srgbClr val="FF0000">
              <a:alpha val="5000"/>
            </a:srgbClr>
          </a:solidFill>
          <a:ln w="19050">
            <a:solidFill>
              <a:srgbClr val="FF0000"/>
            </a:solidFill>
            <a:miter lim="800000"/>
            <a:headEnd/>
            <a:tailEnd/>
          </a:ln>
          <a:extLst/>
        </p:spPr>
        <p:txBody>
          <a:bodyPr wrap="squar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srgbClr val="FF0000"/>
                </a:solidFill>
                <a:effectLst/>
                <a:uLnTx/>
                <a:uFillTx/>
                <a:latin typeface="Verdana" pitchFamily="34" charset="0"/>
                <a:ea typeface="MS PGothic" pitchFamily="34" charset="-128"/>
                <a:cs typeface="+mn-cs"/>
              </a:rPr>
              <a:t>Interferometric Wide (IW)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smtClean="0">
                <a:ln>
                  <a:noFill/>
                </a:ln>
                <a:solidFill>
                  <a:srgbClr val="FF0000"/>
                </a:solidFill>
                <a:effectLst/>
                <a:uLnTx/>
                <a:uFillTx/>
                <a:latin typeface="Verdana" pitchFamily="34" charset="0"/>
                <a:ea typeface="MS PGothic" pitchFamily="34" charset="-128"/>
                <a:cs typeface="+mn-cs"/>
              </a:rPr>
              <a:t>default mode </a:t>
            </a:r>
            <a:r>
              <a:rPr kumimoji="0" lang="en-US" altLang="en-US" sz="1600" b="0" i="0" u="none" strike="noStrike" kern="1200" cap="none" spc="0" normalizeH="0" baseline="0" noProof="0" dirty="0">
                <a:ln>
                  <a:noFill/>
                </a:ln>
                <a:solidFill>
                  <a:srgbClr val="FF0000"/>
                </a:solidFill>
                <a:effectLst/>
                <a:uLnTx/>
                <a:uFillTx/>
                <a:latin typeface="Verdana" pitchFamily="34" charset="0"/>
                <a:ea typeface="MS PGothic" pitchFamily="34" charset="-128"/>
                <a:cs typeface="+mn-cs"/>
              </a:rPr>
              <a:t>over land</a:t>
            </a:r>
          </a:p>
        </p:txBody>
      </p:sp>
      <p:sp>
        <p:nvSpPr>
          <p:cNvPr id="18" name="Title 1"/>
          <p:cNvSpPr txBox="1">
            <a:spLocks/>
          </p:cNvSpPr>
          <p:nvPr/>
        </p:nvSpPr>
        <p:spPr bwMode="auto">
          <a:xfrm>
            <a:off x="190499" y="866269"/>
            <a:ext cx="956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smtClean="0">
                <a:ln>
                  <a:noFill/>
                </a:ln>
                <a:solidFill>
                  <a:srgbClr val="0070C0"/>
                </a:solidFill>
                <a:effectLst/>
                <a:uLnTx/>
                <a:uFillTx/>
                <a:latin typeface="Verdana"/>
                <a:ea typeface="MS PGothic" pitchFamily="34" charset="-128"/>
                <a:cs typeface="Verdana"/>
              </a:rPr>
              <a:t>Sentinel-1 Operational Modes</a:t>
            </a:r>
            <a:endParaRPr kumimoji="0" lang="en-GB" sz="2000" b="0" i="0" u="none" strike="noStrike" kern="0" cap="none" spc="0" normalizeH="0" baseline="0" noProof="0" dirty="0">
              <a:ln>
                <a:noFill/>
              </a:ln>
              <a:solidFill>
                <a:srgbClr val="0070C0"/>
              </a:solidFill>
              <a:effectLst/>
              <a:uLnTx/>
              <a:uFillTx/>
              <a:latin typeface="Verdana"/>
              <a:ea typeface="MS PGothic" pitchFamily="34" charset="-128"/>
              <a:cs typeface="Verdana"/>
            </a:endParaRPr>
          </a:p>
        </p:txBody>
      </p:sp>
      <p:sp>
        <p:nvSpPr>
          <p:cNvPr id="2" name="Rectangle 1"/>
          <p:cNvSpPr/>
          <p:nvPr/>
        </p:nvSpPr>
        <p:spPr>
          <a:xfrm rot="20933667">
            <a:off x="3002885" y="3053285"/>
            <a:ext cx="1573577" cy="376492"/>
          </a:xfrm>
          <a:prstGeom prst="rect">
            <a:avLst/>
          </a:prstGeom>
          <a:solidFill>
            <a:schemeClr val="bg1">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2290253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500"/>
                                        <p:tgtEl>
                                          <p:spTgt spid="3076"/>
                                        </p:tgtEl>
                                      </p:cBhvr>
                                    </p:animEffect>
                                  </p:childTnLst>
                                </p:cTn>
                              </p:par>
                            </p:childTnLst>
                          </p:cTn>
                        </p:par>
                        <p:par>
                          <p:cTn id="14" fill="hold" nodeType="afterGroup">
                            <p:stCondLst>
                              <p:cond delay="1500"/>
                            </p:stCondLst>
                            <p:childTnLst>
                              <p:par>
                                <p:cTn id="15" presetID="10" presetClass="entr" presetSubtype="0" fill="hold" grpId="0" nodeType="afterEffect">
                                  <p:stCondLst>
                                    <p:cond delay="1000"/>
                                  </p:stCondLst>
                                  <p:childTnLst>
                                    <p:set>
                                      <p:cBhvr>
                                        <p:cTn id="16" dur="1" fill="hold">
                                          <p:stCondLst>
                                            <p:cond delay="0"/>
                                          </p:stCondLst>
                                        </p:cTn>
                                        <p:tgtEl>
                                          <p:spTgt spid="4104"/>
                                        </p:tgtEl>
                                        <p:attrNameLst>
                                          <p:attrName>style.visibility</p:attrName>
                                        </p:attrNameLst>
                                      </p:cBhvr>
                                      <p:to>
                                        <p:strVal val="visible"/>
                                      </p:to>
                                    </p:set>
                                    <p:animEffect transition="in" filter="fade">
                                      <p:cBhvr>
                                        <p:cTn id="17" dur="1000"/>
                                        <p:tgtEl>
                                          <p:spTgt spid="4104"/>
                                        </p:tgtEl>
                                      </p:cBhvr>
                                    </p:animEffect>
                                  </p:childTnLst>
                                </p:cTn>
                              </p:par>
                              <p:par>
                                <p:cTn id="18" presetID="22" presetClass="entr" presetSubtype="1" fill="hold" nodeType="withEffect">
                                  <p:stCondLst>
                                    <p:cond delay="500"/>
                                  </p:stCondLst>
                                  <p:childTnLst>
                                    <p:set>
                                      <p:cBhvr>
                                        <p:cTn id="19" dur="1" fill="hold">
                                          <p:stCondLst>
                                            <p:cond delay="0"/>
                                          </p:stCondLst>
                                        </p:cTn>
                                        <p:tgtEl>
                                          <p:spTgt spid="4105"/>
                                        </p:tgtEl>
                                        <p:attrNameLst>
                                          <p:attrName>style.visibility</p:attrName>
                                        </p:attrNameLst>
                                      </p:cBhvr>
                                      <p:to>
                                        <p:strVal val="visible"/>
                                      </p:to>
                                    </p:set>
                                    <p:animEffect transition="in" filter="wipe(up)">
                                      <p:cBhvr>
                                        <p:cTn id="20" dur="2500"/>
                                        <p:tgtEl>
                                          <p:spTgt spid="4105"/>
                                        </p:tgtEl>
                                      </p:cBhvr>
                                    </p:animEffect>
                                  </p:childTnLst>
                                </p:cTn>
                              </p:par>
                              <p:par>
                                <p:cTn id="21" presetID="10" presetClass="entr" presetSubtype="0" fill="hold" grpId="0" nodeType="withEffect">
                                  <p:stCondLst>
                                    <p:cond delay="125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06"/>
                                        </p:tgtEl>
                                        <p:attrNameLst>
                                          <p:attrName>style.visibility</p:attrName>
                                        </p:attrNameLst>
                                      </p:cBhvr>
                                      <p:to>
                                        <p:strVal val="visible"/>
                                      </p:to>
                                    </p:set>
                                    <p:animEffect transition="in" filter="fade">
                                      <p:cBhvr>
                                        <p:cTn id="26" dur="1000"/>
                                        <p:tgtEl>
                                          <p:spTgt spid="106"/>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10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104" grpId="0" animBg="1"/>
      <p:bldP spid="105" grpId="0" animBg="1"/>
      <p:bldP spid="106" grpId="0" animBg="1"/>
      <p:bldP spid="107" grpId="0" animBg="1"/>
      <p:bldP spid="1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p:cNvSpPr txBox="1">
            <a:spLocks/>
          </p:cNvSpPr>
          <p:nvPr/>
        </p:nvSpPr>
        <p:spPr>
          <a:xfrm>
            <a:off x="423914" y="1301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Swath Coverage</a:t>
            </a:r>
            <a:endParaRPr lang="en-GB" sz="2400" dirty="0"/>
          </a:p>
        </p:txBody>
      </p:sp>
      <p:pic>
        <p:nvPicPr>
          <p:cNvPr id="48" name="Picture 38"/>
          <p:cNvPicPr>
            <a:picLocks noChangeAspect="1" noChangeArrowheads="1"/>
          </p:cNvPicPr>
          <p:nvPr/>
        </p:nvPicPr>
        <p:blipFill>
          <a:blip r:embed="rId3" cstate="print">
            <a:extLst>
              <a:ext uri="{28A0092B-C50C-407E-A947-70E740481C1C}">
                <a14:useLocalDpi xmlns:a14="http://schemas.microsoft.com/office/drawing/2010/main"/>
              </a:ext>
            </a:extLst>
          </a:blip>
          <a:srcRect t="6250" b="749"/>
          <a:stretch>
            <a:fillRect/>
          </a:stretch>
        </p:blipFill>
        <p:spPr bwMode="auto">
          <a:xfrm>
            <a:off x="2477836" y="790250"/>
            <a:ext cx="7476757" cy="510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Line 13"/>
          <p:cNvSpPr>
            <a:spLocks noChangeShapeType="1"/>
          </p:cNvSpPr>
          <p:nvPr/>
        </p:nvSpPr>
        <p:spPr bwMode="auto">
          <a:xfrm flipV="1">
            <a:off x="7702431" y="5559260"/>
            <a:ext cx="112432" cy="5621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50" name="Text Box 15"/>
          <p:cNvSpPr txBox="1">
            <a:spLocks noChangeArrowheads="1"/>
          </p:cNvSpPr>
          <p:nvPr/>
        </p:nvSpPr>
        <p:spPr bwMode="auto">
          <a:xfrm rot="767021">
            <a:off x="5950009" y="2827817"/>
            <a:ext cx="584446" cy="38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FFFFF"/>
                </a:solidFill>
                <a:effectLst/>
                <a:uLnTx/>
                <a:uFillTx/>
                <a:latin typeface="Arial" pitchFamily="34" charset="0"/>
                <a:ea typeface="+mn-ea"/>
                <a:cs typeface="+mn-cs"/>
              </a:rPr>
              <a: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FFFFFF"/>
                </a:solidFill>
                <a:effectLst/>
                <a:uLnTx/>
                <a:uFillTx/>
                <a:latin typeface="Arial" pitchFamily="34" charset="0"/>
                <a:ea typeface="+mn-ea"/>
                <a:cs typeface="+mn-cs"/>
              </a:rPr>
              <a:t>100 km</a:t>
            </a:r>
            <a:endParaRPr kumimoji="0" lang="de-DE" sz="1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1" name="Text Box 16"/>
          <p:cNvSpPr txBox="1">
            <a:spLocks noChangeArrowheads="1"/>
          </p:cNvSpPr>
          <p:nvPr/>
        </p:nvSpPr>
        <p:spPr bwMode="auto">
          <a:xfrm rot="810573">
            <a:off x="6646063" y="4838689"/>
            <a:ext cx="10390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FFFFF"/>
                </a:solidFill>
                <a:effectLst/>
                <a:uLnTx/>
                <a:uFillTx/>
                <a:latin typeface="Arial" pitchFamily="34" charset="0"/>
                <a:ea typeface="+mn-ea"/>
                <a:cs typeface="+mn-cs"/>
              </a:rPr>
              <a:t>Sentinel-1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FFFFFF"/>
                </a:solidFill>
                <a:effectLst/>
                <a:uLnTx/>
                <a:uFillTx/>
                <a:latin typeface="Arial" pitchFamily="34" charset="0"/>
                <a:ea typeface="+mn-ea"/>
                <a:cs typeface="+mn-cs"/>
              </a:rPr>
              <a:t>250 km</a:t>
            </a:r>
            <a:endParaRPr kumimoji="0" lang="de-DE" sz="1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grpSp>
        <p:nvGrpSpPr>
          <p:cNvPr id="52" name="Group 51"/>
          <p:cNvGrpSpPr/>
          <p:nvPr/>
        </p:nvGrpSpPr>
        <p:grpSpPr>
          <a:xfrm>
            <a:off x="7053602" y="1031512"/>
            <a:ext cx="2446576" cy="4620271"/>
            <a:chOff x="5348032" y="1366006"/>
            <a:chExt cx="2446576" cy="4620271"/>
          </a:xfrm>
        </p:grpSpPr>
        <p:sp>
          <p:nvSpPr>
            <p:cNvPr id="78" name="Rectangle 10"/>
            <p:cNvSpPr>
              <a:spLocks noChangeArrowheads="1"/>
            </p:cNvSpPr>
            <p:nvPr/>
          </p:nvSpPr>
          <p:spPr bwMode="auto">
            <a:xfrm rot="807521">
              <a:off x="5348032" y="1366006"/>
              <a:ext cx="2417297" cy="4620271"/>
            </a:xfrm>
            <a:prstGeom prst="rect">
              <a:avLst/>
            </a:prstGeom>
            <a:noFill/>
            <a:ln w="28575" algn="ctr">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79" name="Group 17"/>
            <p:cNvGrpSpPr>
              <a:grpSpLocks/>
            </p:cNvGrpSpPr>
            <p:nvPr/>
          </p:nvGrpSpPr>
          <p:grpSpPr bwMode="auto">
            <a:xfrm>
              <a:off x="6952537" y="1389429"/>
              <a:ext cx="154595" cy="63243"/>
              <a:chOff x="3936" y="210"/>
              <a:chExt cx="132" cy="54"/>
            </a:xfrm>
          </p:grpSpPr>
          <p:sp>
            <p:nvSpPr>
              <p:cNvPr id="121" name="Line 11"/>
              <p:cNvSpPr>
                <a:spLocks noChangeShapeType="1"/>
              </p:cNvSpPr>
              <p:nvPr/>
            </p:nvSpPr>
            <p:spPr bwMode="auto">
              <a:xfrm flipV="1">
                <a:off x="3936"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122" name="Line 12"/>
              <p:cNvSpPr>
                <a:spLocks noChangeShapeType="1"/>
              </p:cNvSpPr>
              <p:nvPr/>
            </p:nvSpPr>
            <p:spPr bwMode="auto">
              <a:xfrm flipV="1">
                <a:off x="3972"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80" name="Line 14"/>
            <p:cNvSpPr>
              <a:spLocks noChangeShapeType="1"/>
            </p:cNvSpPr>
            <p:nvPr/>
          </p:nvSpPr>
          <p:spPr bwMode="auto">
            <a:xfrm flipV="1">
              <a:off x="6039023" y="5900781"/>
              <a:ext cx="112432" cy="5621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81" name="Rectangle 25"/>
            <p:cNvSpPr>
              <a:spLocks noChangeArrowheads="1"/>
            </p:cNvSpPr>
            <p:nvPr/>
          </p:nvSpPr>
          <p:spPr bwMode="auto">
            <a:xfrm rot="757340">
              <a:off x="5377311" y="3102853"/>
              <a:ext cx="2417297" cy="962703"/>
            </a:xfrm>
            <a:prstGeom prst="rect">
              <a:avLst/>
            </a:prstGeom>
            <a:noFill/>
            <a:ln w="28575" algn="ctr">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82" name="Group 26"/>
            <p:cNvGrpSpPr>
              <a:grpSpLocks/>
            </p:cNvGrpSpPr>
            <p:nvPr/>
          </p:nvGrpSpPr>
          <p:grpSpPr bwMode="auto">
            <a:xfrm>
              <a:off x="6656230" y="3105195"/>
              <a:ext cx="154595" cy="63243"/>
              <a:chOff x="3936" y="210"/>
              <a:chExt cx="132" cy="54"/>
            </a:xfrm>
          </p:grpSpPr>
          <p:sp>
            <p:nvSpPr>
              <p:cNvPr id="119" name="Line 27"/>
              <p:cNvSpPr>
                <a:spLocks noChangeShapeType="1"/>
              </p:cNvSpPr>
              <p:nvPr/>
            </p:nvSpPr>
            <p:spPr bwMode="auto">
              <a:xfrm flipV="1">
                <a:off x="3936"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120" name="Line 28"/>
              <p:cNvSpPr>
                <a:spLocks noChangeShapeType="1"/>
              </p:cNvSpPr>
              <p:nvPr/>
            </p:nvSpPr>
            <p:spPr bwMode="auto">
              <a:xfrm flipV="1">
                <a:off x="3972"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83" name="Group 29"/>
            <p:cNvGrpSpPr>
              <a:grpSpLocks/>
            </p:cNvGrpSpPr>
            <p:nvPr/>
          </p:nvGrpSpPr>
          <p:grpSpPr bwMode="auto">
            <a:xfrm>
              <a:off x="6385690" y="4029249"/>
              <a:ext cx="154595" cy="63243"/>
              <a:chOff x="3936" y="210"/>
              <a:chExt cx="132" cy="54"/>
            </a:xfrm>
          </p:grpSpPr>
          <p:sp>
            <p:nvSpPr>
              <p:cNvPr id="117" name="Line 30"/>
              <p:cNvSpPr>
                <a:spLocks noChangeShapeType="1"/>
              </p:cNvSpPr>
              <p:nvPr/>
            </p:nvSpPr>
            <p:spPr bwMode="auto">
              <a:xfrm flipV="1">
                <a:off x="3936"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118" name="Line 31"/>
              <p:cNvSpPr>
                <a:spLocks noChangeShapeType="1"/>
              </p:cNvSpPr>
              <p:nvPr/>
            </p:nvSpPr>
            <p:spPr bwMode="auto">
              <a:xfrm flipV="1">
                <a:off x="3972"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grpSp>
      <p:sp>
        <p:nvSpPr>
          <p:cNvPr id="53" name="Text Box 35"/>
          <p:cNvSpPr txBox="1">
            <a:spLocks noChangeArrowheads="1"/>
          </p:cNvSpPr>
          <p:nvPr/>
        </p:nvSpPr>
        <p:spPr bwMode="auto">
          <a:xfrm rot="810573">
            <a:off x="4350779" y="2297648"/>
            <a:ext cx="11796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FFFFFF"/>
                </a:solidFill>
                <a:effectLst/>
                <a:uLnTx/>
                <a:uFillTx/>
                <a:latin typeface="Arial" pitchFamily="34" charset="0"/>
                <a:ea typeface="+mn-ea"/>
                <a:cs typeface="+mn-cs"/>
              </a:rPr>
              <a:t>TerraSAR-X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smtClean="0">
                <a:ln>
                  <a:noFill/>
                </a:ln>
                <a:solidFill>
                  <a:srgbClr val="FFFFFF"/>
                </a:solidFill>
                <a:effectLst/>
                <a:uLnTx/>
                <a:uFillTx/>
                <a:latin typeface="Arial" pitchFamily="34" charset="0"/>
                <a:ea typeface="+mn-ea"/>
                <a:cs typeface="+mn-cs"/>
              </a:rPr>
              <a:t>Stripmap</a:t>
            </a:r>
            <a:endParaRPr kumimoji="0" lang="de-DE" sz="1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FFFFFF"/>
                </a:solidFill>
                <a:effectLst/>
                <a:uLnTx/>
                <a:uFillTx/>
                <a:latin typeface="Arial" pitchFamily="34" charset="0"/>
                <a:ea typeface="+mn-ea"/>
                <a:cs typeface="+mn-cs"/>
              </a:rPr>
              <a:t>30 </a:t>
            </a:r>
            <a:r>
              <a:rPr kumimoji="0" lang="de-DE" sz="1400" b="1" i="0" u="none" strike="noStrike" kern="1200" cap="none" spc="0" normalizeH="0" baseline="0" noProof="0" dirty="0">
                <a:ln>
                  <a:noFill/>
                </a:ln>
                <a:solidFill>
                  <a:srgbClr val="FFFFFF"/>
                </a:solidFill>
                <a:effectLst/>
                <a:uLnTx/>
                <a:uFillTx/>
                <a:latin typeface="Arial" pitchFamily="34" charset="0"/>
                <a:ea typeface="+mn-ea"/>
                <a:cs typeface="+mn-cs"/>
              </a:rPr>
              <a:t>km</a:t>
            </a:r>
          </a:p>
        </p:txBody>
      </p:sp>
      <p:grpSp>
        <p:nvGrpSpPr>
          <p:cNvPr id="54" name="Group 53"/>
          <p:cNvGrpSpPr/>
          <p:nvPr/>
        </p:nvGrpSpPr>
        <p:grpSpPr>
          <a:xfrm>
            <a:off x="4940144" y="766827"/>
            <a:ext cx="1306229" cy="5101622"/>
            <a:chOff x="3286761" y="1101321"/>
            <a:chExt cx="1187485" cy="5101622"/>
          </a:xfrm>
        </p:grpSpPr>
        <p:sp>
          <p:nvSpPr>
            <p:cNvPr id="71" name="Rectangle 24"/>
            <p:cNvSpPr>
              <a:spLocks noChangeArrowheads="1"/>
            </p:cNvSpPr>
            <p:nvPr/>
          </p:nvSpPr>
          <p:spPr bwMode="auto">
            <a:xfrm rot="757340">
              <a:off x="3735329" y="1101321"/>
              <a:ext cx="284595" cy="5101622"/>
            </a:xfrm>
            <a:prstGeom prst="rect">
              <a:avLst/>
            </a:prstGeom>
            <a:noFill/>
            <a:ln w="28575" algn="ctr">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72" name="Group 71"/>
            <p:cNvGrpSpPr>
              <a:grpSpLocks/>
            </p:cNvGrpSpPr>
            <p:nvPr/>
          </p:nvGrpSpPr>
          <p:grpSpPr bwMode="auto">
            <a:xfrm>
              <a:off x="4318483" y="1137627"/>
              <a:ext cx="155763" cy="63244"/>
              <a:chOff x="3880" y="210"/>
              <a:chExt cx="133" cy="54"/>
            </a:xfrm>
          </p:grpSpPr>
          <p:sp>
            <p:nvSpPr>
              <p:cNvPr id="76" name="Line 62"/>
              <p:cNvSpPr>
                <a:spLocks noChangeShapeType="1"/>
              </p:cNvSpPr>
              <p:nvPr/>
            </p:nvSpPr>
            <p:spPr bwMode="auto">
              <a:xfrm flipV="1">
                <a:off x="3880"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77" name="Line 63"/>
              <p:cNvSpPr>
                <a:spLocks noChangeShapeType="1"/>
              </p:cNvSpPr>
              <p:nvPr/>
            </p:nvSpPr>
            <p:spPr bwMode="auto">
              <a:xfrm flipV="1">
                <a:off x="3917"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73" name="Group 64"/>
            <p:cNvGrpSpPr>
              <a:grpSpLocks/>
            </p:cNvGrpSpPr>
            <p:nvPr/>
          </p:nvGrpSpPr>
          <p:grpSpPr bwMode="auto">
            <a:xfrm>
              <a:off x="3286761" y="6103395"/>
              <a:ext cx="154595" cy="63243"/>
              <a:chOff x="3992" y="214"/>
              <a:chExt cx="132" cy="54"/>
            </a:xfrm>
          </p:grpSpPr>
          <p:sp>
            <p:nvSpPr>
              <p:cNvPr id="74" name="Line 65"/>
              <p:cNvSpPr>
                <a:spLocks noChangeShapeType="1"/>
              </p:cNvSpPr>
              <p:nvPr/>
            </p:nvSpPr>
            <p:spPr bwMode="auto">
              <a:xfrm flipV="1">
                <a:off x="3992" y="214"/>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75" name="Line 66"/>
              <p:cNvSpPr>
                <a:spLocks noChangeShapeType="1"/>
              </p:cNvSpPr>
              <p:nvPr/>
            </p:nvSpPr>
            <p:spPr bwMode="auto">
              <a:xfrm flipV="1">
                <a:off x="4028" y="22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grpSp>
      <p:grpSp>
        <p:nvGrpSpPr>
          <p:cNvPr id="55" name="Group 54"/>
          <p:cNvGrpSpPr/>
          <p:nvPr/>
        </p:nvGrpSpPr>
        <p:grpSpPr>
          <a:xfrm>
            <a:off x="5639998" y="853494"/>
            <a:ext cx="1321082" cy="4984505"/>
            <a:chOff x="3934428" y="1187988"/>
            <a:chExt cx="1321082" cy="4984505"/>
          </a:xfrm>
        </p:grpSpPr>
        <p:sp>
          <p:nvSpPr>
            <p:cNvPr id="56" name="Rectangle 5"/>
            <p:cNvSpPr>
              <a:spLocks noChangeArrowheads="1"/>
            </p:cNvSpPr>
            <p:nvPr/>
          </p:nvSpPr>
          <p:spPr bwMode="auto">
            <a:xfrm rot="757340">
              <a:off x="4275239" y="2766726"/>
              <a:ext cx="947477" cy="962703"/>
            </a:xfrm>
            <a:prstGeom prst="rect">
              <a:avLst/>
            </a:prstGeom>
            <a:noFill/>
            <a:ln w="28575" algn="ctr">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57" name="Group 18"/>
            <p:cNvGrpSpPr>
              <a:grpSpLocks/>
            </p:cNvGrpSpPr>
            <p:nvPr/>
          </p:nvGrpSpPr>
          <p:grpSpPr bwMode="auto">
            <a:xfrm>
              <a:off x="4746050" y="2735105"/>
              <a:ext cx="154595" cy="63243"/>
              <a:chOff x="3936" y="210"/>
              <a:chExt cx="132" cy="54"/>
            </a:xfrm>
          </p:grpSpPr>
          <p:sp>
            <p:nvSpPr>
              <p:cNvPr id="69" name="Line 19"/>
              <p:cNvSpPr>
                <a:spLocks noChangeShapeType="1"/>
              </p:cNvSpPr>
              <p:nvPr/>
            </p:nvSpPr>
            <p:spPr bwMode="auto">
              <a:xfrm flipV="1">
                <a:off x="3936"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70" name="Line 20"/>
              <p:cNvSpPr>
                <a:spLocks noChangeShapeType="1"/>
              </p:cNvSpPr>
              <p:nvPr/>
            </p:nvSpPr>
            <p:spPr bwMode="auto">
              <a:xfrm flipV="1">
                <a:off x="3972"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58" name="Group 21"/>
            <p:cNvGrpSpPr>
              <a:grpSpLocks/>
            </p:cNvGrpSpPr>
            <p:nvPr/>
          </p:nvGrpSpPr>
          <p:grpSpPr bwMode="auto">
            <a:xfrm>
              <a:off x="4563348" y="3680240"/>
              <a:ext cx="154595" cy="63243"/>
              <a:chOff x="3936" y="210"/>
              <a:chExt cx="132" cy="54"/>
            </a:xfrm>
          </p:grpSpPr>
          <p:sp>
            <p:nvSpPr>
              <p:cNvPr id="67" name="Line 22"/>
              <p:cNvSpPr>
                <a:spLocks noChangeShapeType="1"/>
              </p:cNvSpPr>
              <p:nvPr/>
            </p:nvSpPr>
            <p:spPr bwMode="auto">
              <a:xfrm flipV="1">
                <a:off x="3936"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68" name="Line 23"/>
              <p:cNvSpPr>
                <a:spLocks noChangeShapeType="1"/>
              </p:cNvSpPr>
              <p:nvPr/>
            </p:nvSpPr>
            <p:spPr bwMode="auto">
              <a:xfrm flipV="1">
                <a:off x="3972"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59" name="Rectangle 39"/>
            <p:cNvSpPr>
              <a:spLocks noChangeArrowheads="1"/>
            </p:cNvSpPr>
            <p:nvPr/>
          </p:nvSpPr>
          <p:spPr bwMode="auto">
            <a:xfrm rot="757340">
              <a:off x="4181546" y="1187988"/>
              <a:ext cx="947477" cy="4984505"/>
            </a:xfrm>
            <a:prstGeom prst="rect">
              <a:avLst/>
            </a:prstGeom>
            <a:noFill/>
            <a:ln w="28575" algn="ctr">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60" name="Group 58"/>
            <p:cNvGrpSpPr>
              <a:grpSpLocks/>
            </p:cNvGrpSpPr>
            <p:nvPr/>
          </p:nvGrpSpPr>
          <p:grpSpPr bwMode="auto">
            <a:xfrm>
              <a:off x="5100915" y="1213753"/>
              <a:ext cx="154595" cy="63243"/>
              <a:chOff x="3936" y="210"/>
              <a:chExt cx="132" cy="54"/>
            </a:xfrm>
          </p:grpSpPr>
          <p:sp>
            <p:nvSpPr>
              <p:cNvPr id="64" name="Line 59"/>
              <p:cNvSpPr>
                <a:spLocks noChangeShapeType="1"/>
              </p:cNvSpPr>
              <p:nvPr/>
            </p:nvSpPr>
            <p:spPr bwMode="auto">
              <a:xfrm flipV="1">
                <a:off x="3936"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66" name="Line 60"/>
              <p:cNvSpPr>
                <a:spLocks noChangeShapeType="1"/>
              </p:cNvSpPr>
              <p:nvPr/>
            </p:nvSpPr>
            <p:spPr bwMode="auto">
              <a:xfrm flipV="1">
                <a:off x="3972"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61" name="Group 67"/>
            <p:cNvGrpSpPr>
              <a:grpSpLocks/>
            </p:cNvGrpSpPr>
            <p:nvPr/>
          </p:nvGrpSpPr>
          <p:grpSpPr bwMode="auto">
            <a:xfrm>
              <a:off x="3934428" y="6063574"/>
              <a:ext cx="154595" cy="63243"/>
              <a:chOff x="3936" y="210"/>
              <a:chExt cx="132" cy="54"/>
            </a:xfrm>
          </p:grpSpPr>
          <p:sp>
            <p:nvSpPr>
              <p:cNvPr id="62" name="Line 68"/>
              <p:cNvSpPr>
                <a:spLocks noChangeShapeType="1"/>
              </p:cNvSpPr>
              <p:nvPr/>
            </p:nvSpPr>
            <p:spPr bwMode="auto">
              <a:xfrm flipV="1">
                <a:off x="3936" y="210"/>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sp>
            <p:nvSpPr>
              <p:cNvPr id="63" name="Line 69"/>
              <p:cNvSpPr>
                <a:spLocks noChangeShapeType="1"/>
              </p:cNvSpPr>
              <p:nvPr/>
            </p:nvSpPr>
            <p:spPr bwMode="auto">
              <a:xfrm flipV="1">
                <a:off x="3972" y="216"/>
                <a:ext cx="96" cy="4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Verdana"/>
                  <a:ea typeface="+mn-ea"/>
                  <a:cs typeface="+mn-cs"/>
                </a:endParaRPr>
              </a:p>
            </p:txBody>
          </p:sp>
        </p:grpSp>
      </p:grpSp>
    </p:spTree>
    <p:extLst>
      <p:ext uri="{BB962C8B-B14F-4D97-AF65-F5344CB8AC3E}">
        <p14:creationId xmlns:p14="http://schemas.microsoft.com/office/powerpoint/2010/main" val="1123419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par>
                                <p:cTn id="27" presetID="10"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1"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865742" y="2466315"/>
            <a:ext cx="2254956" cy="52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4D4F53"/>
                </a:solidFill>
                <a:effectLst/>
                <a:uLnTx/>
                <a:uFillTx/>
                <a:latin typeface="Verdana" pitchFamily="34" charset="0"/>
                <a:ea typeface="MS PGothic" pitchFamily="34" charset="-128"/>
                <a:cs typeface="+mn-cs"/>
              </a:rPr>
              <a:t>Until 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4D4F53"/>
                </a:solidFill>
                <a:effectLst/>
                <a:uLnTx/>
                <a:uFillTx/>
                <a:latin typeface="Verdana" pitchFamily="34" charset="0"/>
                <a:ea typeface="MS PGothic" pitchFamily="34" charset="-128"/>
                <a:cs typeface="+mn-cs"/>
              </a:rPr>
              <a:t>ENVISAT</a:t>
            </a:r>
          </a:p>
        </p:txBody>
      </p:sp>
      <p:sp>
        <p:nvSpPr>
          <p:cNvPr id="7" name="Text Box 3"/>
          <p:cNvSpPr txBox="1">
            <a:spLocks noChangeArrowheads="1"/>
          </p:cNvSpPr>
          <p:nvPr/>
        </p:nvSpPr>
        <p:spPr bwMode="auto">
          <a:xfrm>
            <a:off x="9865735" y="3042920"/>
            <a:ext cx="2291152" cy="52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4D4F53"/>
                </a:solidFill>
                <a:effectLst/>
                <a:uLnTx/>
                <a:uFillTx/>
                <a:latin typeface="Verdana" pitchFamily="34" charset="0"/>
                <a:ea typeface="MS PGothic" pitchFamily="34" charset="-128"/>
                <a:cs typeface="+mn-cs"/>
              </a:rPr>
              <a:t>2014+: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4D4F53"/>
                </a:solidFill>
                <a:effectLst/>
                <a:uLnTx/>
                <a:uFillTx/>
                <a:latin typeface="Verdana" pitchFamily="34" charset="0"/>
                <a:ea typeface="MS PGothic" pitchFamily="34" charset="-128"/>
                <a:cs typeface="+mn-cs"/>
              </a:rPr>
              <a:t>Sentinel1A</a:t>
            </a:r>
          </a:p>
        </p:txBody>
      </p:sp>
      <p:sp>
        <p:nvSpPr>
          <p:cNvPr id="8" name="Text Box 4"/>
          <p:cNvSpPr txBox="1">
            <a:spLocks noChangeArrowheads="1"/>
          </p:cNvSpPr>
          <p:nvPr/>
        </p:nvSpPr>
        <p:spPr bwMode="auto">
          <a:xfrm>
            <a:off x="9865742" y="3647559"/>
            <a:ext cx="2303821" cy="52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4D4F53"/>
                </a:solidFill>
                <a:effectLst/>
                <a:uLnTx/>
                <a:uFillTx/>
                <a:latin typeface="Verdana" pitchFamily="34" charset="0"/>
                <a:ea typeface="MS PGothic" pitchFamily="34" charset="-128"/>
                <a:cs typeface="+mn-cs"/>
              </a:rPr>
              <a:t>2016+:</a:t>
            </a:r>
            <a:endParaRPr kumimoji="0" lang="en-GB" sz="1400" b="0" i="0" u="none" strike="noStrike" kern="1200" cap="none" spc="0" normalizeH="0" baseline="0" noProof="0" dirty="0">
              <a:ln>
                <a:noFill/>
              </a:ln>
              <a:solidFill>
                <a:srgbClr val="4D4F53"/>
              </a:solidFill>
              <a:effectLst/>
              <a:uLnTx/>
              <a:uFillTx/>
              <a:latin typeface="Verdana"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4D4F53"/>
                </a:solidFill>
                <a:effectLst/>
                <a:uLnTx/>
                <a:uFillTx/>
                <a:latin typeface="Verdana" pitchFamily="34" charset="0"/>
                <a:ea typeface="MS PGothic" pitchFamily="34" charset="-128"/>
                <a:cs typeface="+mn-cs"/>
              </a:rPr>
              <a:t>Sentinel1A/B</a:t>
            </a:r>
          </a:p>
        </p:txBody>
      </p:sp>
      <p:pic>
        <p:nvPicPr>
          <p:cNvPr id="9" name="Picture 10" descr="ESRIN-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03" y="1155032"/>
            <a:ext cx="9724293"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ESRIN-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03" y="1155032"/>
            <a:ext cx="9724293"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ESRIN-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188" y="1155032"/>
            <a:ext cx="9581661"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SRIN-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803" y="1155032"/>
            <a:ext cx="9724293"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423914" y="231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Improved Spatial </a:t>
            </a:r>
            <a:r>
              <a:rPr lang="en-US" b="1" dirty="0" smtClean="0"/>
              <a:t>Coverage</a:t>
            </a:r>
            <a:endParaRPr lang="en-US" b="1" dirty="0"/>
          </a:p>
        </p:txBody>
      </p:sp>
      <p:sp>
        <p:nvSpPr>
          <p:cNvPr id="20" name="Content Placeholder 2"/>
          <p:cNvSpPr txBox="1">
            <a:spLocks/>
          </p:cNvSpPr>
          <p:nvPr/>
        </p:nvSpPr>
        <p:spPr bwMode="auto">
          <a:xfrm>
            <a:off x="153573" y="830606"/>
            <a:ext cx="703970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6" rIns="91411" bIns="45706"/>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914400" rtl="0" eaLnBrk="1" fontAlgn="base" latinLnBrk="0" hangingPunct="1">
              <a:lnSpc>
                <a:spcPct val="119000"/>
              </a:lnSpc>
              <a:spcBef>
                <a:spcPct val="20000"/>
              </a:spcBef>
              <a:spcAft>
                <a:spcPct val="0"/>
              </a:spcAft>
              <a:buClr>
                <a:srgbClr val="0098DB"/>
              </a:buClr>
              <a:buSzTx/>
              <a:buFont typeface="Arial" pitchFamily="34" charset="0"/>
              <a:buNone/>
              <a:tabLst/>
              <a:defRPr/>
            </a:pPr>
            <a:r>
              <a:rPr kumimoji="0" lang="en-US" sz="1400" b="0" i="0" u="none" strike="noStrike" kern="1200" cap="none" spc="0" normalizeH="0" baseline="0" noProof="0" dirty="0">
                <a:ln>
                  <a:noFill/>
                </a:ln>
                <a:solidFill>
                  <a:srgbClr val="003F5A"/>
                </a:solidFill>
                <a:effectLst/>
                <a:uLnTx/>
                <a:uFillTx/>
                <a:latin typeface="Verdana" pitchFamily="34" charset="0"/>
                <a:ea typeface="MS PGothic" pitchFamily="34" charset="-128"/>
                <a:cs typeface="+mn-cs"/>
              </a:rPr>
              <a:t>Sentinel-1 </a:t>
            </a:r>
            <a:r>
              <a:rPr kumimoji="0" lang="en-US" sz="1400" b="0" i="0" u="none" strike="noStrike" kern="1200" cap="none" spc="0" normalizeH="0" baseline="0" noProof="0" dirty="0" err="1" smtClean="0">
                <a:ln>
                  <a:noFill/>
                </a:ln>
                <a:solidFill>
                  <a:srgbClr val="003F5A"/>
                </a:solidFill>
                <a:effectLst/>
                <a:uLnTx/>
                <a:uFillTx/>
                <a:latin typeface="Verdana" pitchFamily="34" charset="0"/>
                <a:ea typeface="MS PGothic" pitchFamily="34" charset="-128"/>
                <a:cs typeface="+mn-cs"/>
              </a:rPr>
              <a:t>vs</a:t>
            </a:r>
            <a:r>
              <a:rPr kumimoji="0" lang="en-US" sz="1400" b="0" i="0" u="none" strike="noStrike" kern="1200" cap="none" spc="0" normalizeH="0" baseline="0" noProof="0" dirty="0" smtClean="0">
                <a:ln>
                  <a:noFill/>
                </a:ln>
                <a:solidFill>
                  <a:srgbClr val="003F5A"/>
                </a:solidFill>
                <a:effectLst/>
                <a:uLnTx/>
                <a:uFillTx/>
                <a:latin typeface="Verdana" pitchFamily="34" charset="0"/>
                <a:ea typeface="MS PGothic" pitchFamily="34" charset="-128"/>
                <a:cs typeface="+mn-cs"/>
              </a:rPr>
              <a:t> </a:t>
            </a:r>
            <a:r>
              <a:rPr kumimoji="0" lang="en-US" sz="1400" b="0" i="0" u="none" strike="noStrike" kern="1200" cap="none" spc="0" normalizeH="0" baseline="0" noProof="0" dirty="0">
                <a:ln>
                  <a:noFill/>
                </a:ln>
                <a:solidFill>
                  <a:srgbClr val="003F5A"/>
                </a:solidFill>
                <a:effectLst/>
                <a:uLnTx/>
                <a:uFillTx/>
                <a:latin typeface="Verdana" pitchFamily="34" charset="0"/>
                <a:ea typeface="MS PGothic" pitchFamily="34" charset="-128"/>
                <a:cs typeface="+mn-cs"/>
              </a:rPr>
              <a:t>ENVISAT 5-day coverage </a:t>
            </a:r>
          </a:p>
        </p:txBody>
      </p:sp>
      <p:pic>
        <p:nvPicPr>
          <p:cNvPr id="21" name="Picture 10" descr="m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8351" y="543849"/>
            <a:ext cx="4489939"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85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226" r="359"/>
          <a:stretch/>
        </p:blipFill>
        <p:spPr>
          <a:xfrm>
            <a:off x="1319312" y="1104424"/>
            <a:ext cx="8982928" cy="4757832"/>
          </a:xfrm>
          <a:prstGeom prst="rect">
            <a:avLst/>
          </a:prstGeom>
        </p:spPr>
      </p:pic>
      <p:sp>
        <p:nvSpPr>
          <p:cNvPr id="5" name="Rectangle 4"/>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23914" y="231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Constellation Operations Status</a:t>
            </a:r>
            <a:br>
              <a:rPr lang="en-US" b="1" dirty="0"/>
            </a:br>
            <a:r>
              <a:rPr lang="en-US" sz="1800" dirty="0"/>
              <a:t>SAR daily production volume evolution</a:t>
            </a:r>
          </a:p>
        </p:txBody>
      </p:sp>
    </p:spTree>
    <p:extLst>
      <p:ext uri="{BB962C8B-B14F-4D97-AF65-F5344CB8AC3E}">
        <p14:creationId xmlns:p14="http://schemas.microsoft.com/office/powerpoint/2010/main" val="442271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6741" y="2110591"/>
            <a:ext cx="470000" cy="307777"/>
          </a:xfrm>
          <a:prstGeom prst="rect">
            <a:avLst/>
          </a:prstGeom>
          <a:noFill/>
          <a:ln>
            <a:solidFill>
              <a:schemeClr val="bg1">
                <a:lumMod val="75000"/>
              </a:schemeClr>
            </a:solidFill>
          </a:ln>
        </p:spPr>
        <p:txBody>
          <a:bodyPr wrap="none" rtlCol="0">
            <a:spAutoFit/>
          </a:bodyPr>
          <a:lstStyle/>
          <a:p>
            <a:r>
              <a:rPr lang="en-GB" sz="1400" b="1" dirty="0" smtClean="0"/>
              <a:t>S1A</a:t>
            </a:r>
            <a:endParaRPr lang="en-GB" sz="1400" b="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1373" y="2575934"/>
            <a:ext cx="5733156" cy="258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260899" y="2110591"/>
            <a:ext cx="461986" cy="307777"/>
          </a:xfrm>
          <a:prstGeom prst="rect">
            <a:avLst/>
          </a:prstGeom>
          <a:noFill/>
          <a:ln>
            <a:solidFill>
              <a:schemeClr val="bg1">
                <a:lumMod val="75000"/>
              </a:schemeClr>
            </a:solidFill>
          </a:ln>
        </p:spPr>
        <p:txBody>
          <a:bodyPr wrap="none" rtlCol="0">
            <a:spAutoFit/>
          </a:bodyPr>
          <a:lstStyle/>
          <a:p>
            <a:r>
              <a:rPr lang="en-GB" sz="1400" b="1" dirty="0" smtClean="0"/>
              <a:t>S1B</a:t>
            </a:r>
            <a:endParaRPr lang="en-GB" sz="1400" b="1" dirty="0"/>
          </a:p>
        </p:txBody>
      </p:sp>
      <p:grpSp>
        <p:nvGrpSpPr>
          <p:cNvPr id="11" name="Group 10"/>
          <p:cNvGrpSpPr/>
          <p:nvPr/>
        </p:nvGrpSpPr>
        <p:grpSpPr>
          <a:xfrm>
            <a:off x="315021" y="2575934"/>
            <a:ext cx="5733159" cy="2583297"/>
            <a:chOff x="236264" y="1642389"/>
            <a:chExt cx="4299869" cy="1937473"/>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64" y="1642389"/>
              <a:ext cx="4299869" cy="193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498134" y="1679536"/>
              <a:ext cx="1800200" cy="149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27495" t="1081" r="23859" b="92725"/>
            <a:stretch/>
          </p:blipFill>
          <p:spPr bwMode="auto">
            <a:xfrm>
              <a:off x="1472197" y="1653819"/>
              <a:ext cx="2091691" cy="120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itle 1"/>
          <p:cNvSpPr txBox="1">
            <a:spLocks/>
          </p:cNvSpPr>
          <p:nvPr/>
        </p:nvSpPr>
        <p:spPr>
          <a:xfrm>
            <a:off x="434074" y="96326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smtClean="0"/>
              <a:t>S1A </a:t>
            </a:r>
            <a:r>
              <a:rPr lang="en-US" b="1" dirty="0"/>
              <a:t>&amp; S1B Orbit </a:t>
            </a:r>
            <a:r>
              <a:rPr lang="en-US" b="1" dirty="0" smtClean="0"/>
              <a:t>Maintenance</a:t>
            </a:r>
            <a:endParaRPr lang="en-US" sz="1800" dirty="0"/>
          </a:p>
        </p:txBody>
      </p:sp>
    </p:spTree>
    <p:extLst>
      <p:ext uri="{BB962C8B-B14F-4D97-AF65-F5344CB8AC3E}">
        <p14:creationId xmlns:p14="http://schemas.microsoft.com/office/powerpoint/2010/main" val="3846501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145316305"/>
              </p:ext>
            </p:extLst>
          </p:nvPr>
        </p:nvGraphicFramePr>
        <p:xfrm>
          <a:off x="6702491" y="2437067"/>
          <a:ext cx="5164311" cy="1700106"/>
        </p:xfrm>
        <a:graphic>
          <a:graphicData uri="http://schemas.openxmlformats.org/drawingml/2006/table">
            <a:tbl>
              <a:tblPr/>
              <a:tblGrid>
                <a:gridCol w="914017"/>
                <a:gridCol w="2125147"/>
                <a:gridCol w="2125147"/>
              </a:tblGrid>
              <a:tr h="342053">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100" b="0" i="0" u="none" strike="noStrike" dirty="0" smtClean="0">
                          <a:solidFill>
                            <a:schemeClr val="bg1"/>
                          </a:solidFill>
                          <a:effectLst/>
                          <a:latin typeface="+mn-lt"/>
                        </a:rPr>
                        <a:t>Average of daily</a:t>
                      </a:r>
                      <a:r>
                        <a:rPr lang="en-US" sz="2100" b="0" i="0" u="none" strike="noStrike" baseline="0" dirty="0" smtClean="0">
                          <a:solidFill>
                            <a:schemeClr val="bg1"/>
                          </a:solidFill>
                          <a:effectLst/>
                          <a:latin typeface="+mn-lt"/>
                        </a:rPr>
                        <a:t> 2</a:t>
                      </a:r>
                      <a:r>
                        <a:rPr lang="en-US" sz="2100" b="0" i="0" u="none" strike="noStrike" dirty="0" smtClean="0">
                          <a:solidFill>
                            <a:schemeClr val="bg1"/>
                          </a:solidFill>
                          <a:effectLst/>
                          <a:latin typeface="+mn-lt"/>
                        </a:rPr>
                        <a:t>D </a:t>
                      </a:r>
                      <a:r>
                        <a:rPr lang="en-US" sz="2100" b="0" i="0" u="none" strike="noStrike" dirty="0" err="1" smtClean="0">
                          <a:solidFill>
                            <a:schemeClr val="bg1"/>
                          </a:solidFill>
                          <a:effectLst/>
                          <a:latin typeface="+mn-lt"/>
                        </a:rPr>
                        <a:t>rms</a:t>
                      </a:r>
                      <a:r>
                        <a:rPr lang="en-US" sz="2100" b="0" i="0" u="none" strike="noStrike" dirty="0" smtClean="0">
                          <a:solidFill>
                            <a:schemeClr val="bg1"/>
                          </a:solidFill>
                          <a:effectLst/>
                          <a:latin typeface="+mn-lt"/>
                        </a:rPr>
                        <a:t> [cm]</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hMerge="1">
                  <a:txBody>
                    <a:bodyPr/>
                    <a:lstStyle/>
                    <a:p>
                      <a:pPr algn="l" fontAlgn="b"/>
                      <a:endParaRPr lang="en-US" sz="1600" b="0" i="0" u="none" strike="noStrike" dirty="0">
                        <a:solidFill>
                          <a:schemeClr val="bg1"/>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hMerge="1">
                  <a:txBody>
                    <a:bodyPr/>
                    <a:lstStyle/>
                    <a:p>
                      <a:pPr algn="l" fontAlgn="b"/>
                      <a:endParaRPr lang="en-US" sz="1600" b="0" i="0" u="none" strike="noStrike" dirty="0">
                        <a:solidFill>
                          <a:schemeClr val="bg1"/>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342053">
                <a:tc>
                  <a:txBody>
                    <a:bodyPr/>
                    <a:lstStyle/>
                    <a:p>
                      <a:pPr algn="ctr" fontAlgn="b"/>
                      <a:endParaRPr lang="en-US" sz="2100" b="0" i="0" u="none" strike="noStrike" dirty="0">
                        <a:solidFill>
                          <a:schemeClr val="bg1"/>
                        </a:solidFill>
                        <a:effectLst/>
                        <a:latin typeface="Calibri"/>
                      </a:endParaRP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fontAlgn="b"/>
                      <a:r>
                        <a:rPr lang="en-US" sz="2100" b="0" i="0" u="none" strike="noStrike" dirty="0" smtClean="0">
                          <a:solidFill>
                            <a:schemeClr val="bg1"/>
                          </a:solidFill>
                          <a:effectLst/>
                          <a:latin typeface="Calibri"/>
                        </a:rPr>
                        <a:t>S1A</a:t>
                      </a:r>
                      <a:endParaRPr lang="en-US" sz="2100" b="0" i="0" u="none" strike="noStrike" dirty="0">
                        <a:solidFill>
                          <a:schemeClr val="bg1"/>
                        </a:solidFill>
                        <a:effectLst/>
                        <a:latin typeface="Calibri"/>
                      </a:endParaRP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fontAlgn="b"/>
                      <a:r>
                        <a:rPr lang="en-US" sz="2100" b="0" i="0" u="none" strike="noStrike" dirty="0" smtClean="0">
                          <a:solidFill>
                            <a:schemeClr val="bg1"/>
                          </a:solidFill>
                          <a:effectLst/>
                          <a:latin typeface="Calibri"/>
                        </a:rPr>
                        <a:t>S1B</a:t>
                      </a:r>
                      <a:endParaRPr lang="en-US" sz="2100" b="0" i="0" u="none" strike="noStrike" dirty="0">
                        <a:solidFill>
                          <a:schemeClr val="bg1"/>
                        </a:solidFill>
                        <a:effectLst/>
                        <a:latin typeface="Calibri"/>
                      </a:endParaRP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254000">
                <a:tc>
                  <a:txBody>
                    <a:bodyPr/>
                    <a:lstStyle/>
                    <a:p>
                      <a:pPr algn="ctr" fontAlgn="ctr"/>
                      <a:r>
                        <a:rPr lang="en-US" sz="1100" b="0" i="0" u="none" strike="noStrike" dirty="0">
                          <a:solidFill>
                            <a:srgbClr val="000000"/>
                          </a:solidFill>
                          <a:effectLst/>
                          <a:latin typeface="Verdana"/>
                        </a:rPr>
                        <a:t>&lt; 3 cm </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Verdana"/>
                        </a:rPr>
                        <a:t>51.10%</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Verdana"/>
                        </a:rPr>
                        <a:t>39.50%</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4000">
                <a:tc>
                  <a:txBody>
                    <a:bodyPr/>
                    <a:lstStyle/>
                    <a:p>
                      <a:pPr algn="ctr" fontAlgn="ctr"/>
                      <a:r>
                        <a:rPr lang="en-US" sz="1100" b="0" i="0" u="none" strike="noStrike">
                          <a:solidFill>
                            <a:srgbClr val="000000"/>
                          </a:solidFill>
                          <a:effectLst/>
                          <a:latin typeface="Verdana"/>
                        </a:rPr>
                        <a:t>&lt; 5 cm </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tc>
                  <a:txBody>
                    <a:bodyPr/>
                    <a:lstStyle/>
                    <a:p>
                      <a:pPr algn="ctr" fontAlgn="ctr"/>
                      <a:r>
                        <a:rPr lang="en-US" sz="1100" b="0" i="0" u="none" strike="noStrike">
                          <a:solidFill>
                            <a:srgbClr val="000000"/>
                          </a:solidFill>
                          <a:effectLst/>
                          <a:latin typeface="Verdana"/>
                        </a:rPr>
                        <a:t>96.90%</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tc>
                  <a:txBody>
                    <a:bodyPr/>
                    <a:lstStyle/>
                    <a:p>
                      <a:pPr algn="ctr" fontAlgn="ctr"/>
                      <a:r>
                        <a:rPr lang="en-US" sz="1100" b="0" i="0" u="none" strike="noStrike">
                          <a:solidFill>
                            <a:srgbClr val="000000"/>
                          </a:solidFill>
                          <a:effectLst/>
                          <a:latin typeface="Verdana"/>
                        </a:rPr>
                        <a:t>94.30%</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tr>
              <a:tr h="254000">
                <a:tc>
                  <a:txBody>
                    <a:bodyPr/>
                    <a:lstStyle/>
                    <a:p>
                      <a:pPr algn="ctr" fontAlgn="ctr"/>
                      <a:r>
                        <a:rPr lang="en-US" sz="1100" b="0" i="0" u="none" strike="noStrike">
                          <a:solidFill>
                            <a:srgbClr val="000000"/>
                          </a:solidFill>
                          <a:effectLst/>
                          <a:latin typeface="Verdana"/>
                        </a:rPr>
                        <a:t>&lt; 10 cm </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Verdana"/>
                        </a:rPr>
                        <a:t>99.80%</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Verdana"/>
                        </a:rPr>
                        <a:t>99.60%</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54000">
                <a:tc>
                  <a:txBody>
                    <a:bodyPr/>
                    <a:lstStyle/>
                    <a:p>
                      <a:pPr algn="ctr" fontAlgn="ctr"/>
                      <a:r>
                        <a:rPr lang="en-US" sz="1100" b="0" i="0" u="none" strike="noStrike">
                          <a:solidFill>
                            <a:srgbClr val="000000"/>
                          </a:solidFill>
                          <a:effectLst/>
                          <a:latin typeface="Verdana"/>
                        </a:rPr>
                        <a:t>&lt; 20 cm </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Verdana"/>
                        </a:rPr>
                        <a:t>99.90%</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100" b="0" i="0" u="none" strike="noStrike" dirty="0">
                          <a:solidFill>
                            <a:srgbClr val="000000"/>
                          </a:solidFill>
                          <a:effectLst/>
                          <a:latin typeface="Verdana"/>
                        </a:rPr>
                        <a:t>99.60% </a:t>
                      </a:r>
                    </a:p>
                  </a:txBody>
                  <a:tcPr marL="16933" marR="16933" marT="1693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bl>
          </a:graphicData>
        </a:graphic>
      </p:graphicFrame>
      <p:sp>
        <p:nvSpPr>
          <p:cNvPr id="9" name="TextBox 8"/>
          <p:cNvSpPr txBox="1"/>
          <p:nvPr/>
        </p:nvSpPr>
        <p:spPr>
          <a:xfrm>
            <a:off x="925688" y="5319295"/>
            <a:ext cx="10738931" cy="646331"/>
          </a:xfrm>
          <a:prstGeom prst="rect">
            <a:avLst/>
          </a:prstGeom>
          <a:noFill/>
        </p:spPr>
        <p:txBody>
          <a:bodyPr wrap="square" rtlCol="0">
            <a:spAutoFit/>
          </a:bodyPr>
          <a:lstStyle/>
          <a:p>
            <a:pPr algn="ctr"/>
            <a:r>
              <a:rPr lang="en-US" dirty="0" smtClean="0"/>
              <a:t>Restituted orbit products (</a:t>
            </a:r>
            <a:r>
              <a:rPr lang="en-US" b="1" dirty="0" smtClean="0"/>
              <a:t>AUX_RESORB) </a:t>
            </a:r>
            <a:endParaRPr lang="en-US" dirty="0"/>
          </a:p>
          <a:p>
            <a:pPr algn="ctr"/>
            <a:r>
              <a:rPr lang="en-US" dirty="0"/>
              <a:t>2</a:t>
            </a:r>
            <a:r>
              <a:rPr lang="en-US" dirty="0" smtClean="0"/>
              <a:t>D </a:t>
            </a:r>
            <a:r>
              <a:rPr lang="en-US" dirty="0" err="1" smtClean="0"/>
              <a:t>rms</a:t>
            </a:r>
            <a:r>
              <a:rPr lang="en-US" dirty="0" smtClean="0"/>
              <a:t> is about 5cm,well below the 10cm specifications  </a:t>
            </a:r>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789" y="1666726"/>
            <a:ext cx="6561459" cy="3599361"/>
          </a:xfrm>
          <a:prstGeom prst="rect">
            <a:avLst/>
          </a:prstGeom>
        </p:spPr>
      </p:pic>
      <p:sp>
        <p:nvSpPr>
          <p:cNvPr id="6" name="Title 1"/>
          <p:cNvSpPr txBox="1">
            <a:spLocks/>
          </p:cNvSpPr>
          <p:nvPr/>
        </p:nvSpPr>
        <p:spPr>
          <a:xfrm>
            <a:off x="434074" y="96326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Precise Orbit Determination | Restituted Orbits</a:t>
            </a:r>
            <a:endParaRPr lang="en-US" sz="1800" dirty="0"/>
          </a:p>
        </p:txBody>
      </p:sp>
    </p:spTree>
    <p:extLst>
      <p:ext uri="{BB962C8B-B14F-4D97-AF65-F5344CB8AC3E}">
        <p14:creationId xmlns:p14="http://schemas.microsoft.com/office/powerpoint/2010/main" val="2150370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48874073"/>
              </p:ext>
            </p:extLst>
          </p:nvPr>
        </p:nvGraphicFramePr>
        <p:xfrm>
          <a:off x="672457" y="4093215"/>
          <a:ext cx="5164312" cy="1710265"/>
        </p:xfrm>
        <a:graphic>
          <a:graphicData uri="http://schemas.openxmlformats.org/drawingml/2006/table">
            <a:tbl>
              <a:tblPr/>
              <a:tblGrid>
                <a:gridCol w="1553148"/>
                <a:gridCol w="3611164"/>
              </a:tblGrid>
              <a:tr h="342053">
                <a:tc>
                  <a:txBody>
                    <a:bodyPr/>
                    <a:lstStyle/>
                    <a:p>
                      <a:pPr marL="36000" algn="l" fontAlgn="b"/>
                      <a:r>
                        <a:rPr lang="en-US" sz="2100" b="0" i="0" u="none" strike="noStrike" dirty="0" smtClean="0">
                          <a:solidFill>
                            <a:schemeClr val="bg1"/>
                          </a:solidFill>
                          <a:effectLst/>
                          <a:latin typeface="Calibri"/>
                        </a:rPr>
                        <a:t>S1A</a:t>
                      </a:r>
                      <a:endParaRPr lang="en-US" sz="2100" b="0" i="0" u="none" strike="noStrike" dirty="0">
                        <a:solidFill>
                          <a:schemeClr val="bg1"/>
                        </a:solidFill>
                        <a:effectLst/>
                        <a:latin typeface="Calibri"/>
                      </a:endParaRP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fontAlgn="b"/>
                      <a:r>
                        <a:rPr lang="en-US" sz="2100" b="0" i="0" u="none" strike="noStrike" dirty="0" smtClean="0">
                          <a:solidFill>
                            <a:schemeClr val="bg1"/>
                          </a:solidFill>
                          <a:effectLst/>
                          <a:latin typeface="Calibri"/>
                        </a:rPr>
                        <a:t>Average of daily</a:t>
                      </a:r>
                      <a:r>
                        <a:rPr lang="en-US" sz="2100" b="0" i="0" u="none" strike="noStrike" baseline="0" dirty="0" smtClean="0">
                          <a:solidFill>
                            <a:schemeClr val="bg1"/>
                          </a:solidFill>
                          <a:effectLst/>
                          <a:latin typeface="Calibri"/>
                        </a:rPr>
                        <a:t> </a:t>
                      </a:r>
                      <a:r>
                        <a:rPr lang="en-US" sz="2100" b="0" i="0" u="none" strike="noStrike" dirty="0" smtClean="0">
                          <a:solidFill>
                            <a:schemeClr val="bg1"/>
                          </a:solidFill>
                          <a:effectLst/>
                          <a:latin typeface="Calibri"/>
                        </a:rPr>
                        <a:t>3D </a:t>
                      </a:r>
                      <a:r>
                        <a:rPr lang="en-US" sz="2100" b="0" i="0" u="none" strike="noStrike" dirty="0" err="1">
                          <a:solidFill>
                            <a:schemeClr val="bg1"/>
                          </a:solidFill>
                          <a:effectLst/>
                          <a:latin typeface="Calibri"/>
                        </a:rPr>
                        <a:t>rms</a:t>
                      </a:r>
                      <a:r>
                        <a:rPr lang="en-US" sz="2100" b="0" i="0" u="none" strike="noStrike" dirty="0">
                          <a:solidFill>
                            <a:schemeClr val="bg1"/>
                          </a:solidFill>
                          <a:effectLst/>
                          <a:latin typeface="Calibri"/>
                        </a:rPr>
                        <a:t> [cm]</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342053">
                <a:tc>
                  <a:txBody>
                    <a:bodyPr/>
                    <a:lstStyle/>
                    <a:p>
                      <a:pPr marL="36000" algn="l" fontAlgn="b"/>
                      <a:r>
                        <a:rPr lang="en-US" sz="2100" b="0" i="0" u="none" strike="noStrike" dirty="0">
                          <a:solidFill>
                            <a:srgbClr val="000000"/>
                          </a:solidFill>
                          <a:effectLst/>
                          <a:latin typeface="Calibri"/>
                        </a:rPr>
                        <a:t>min </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a:rPr>
                        <a:t>0.9</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053">
                <a:tc>
                  <a:txBody>
                    <a:bodyPr/>
                    <a:lstStyle/>
                    <a:p>
                      <a:pPr marL="36000" algn="l" fontAlgn="b"/>
                      <a:r>
                        <a:rPr lang="en-US" sz="2100" b="0" i="0" u="none" strike="noStrike" dirty="0">
                          <a:solidFill>
                            <a:srgbClr val="000000"/>
                          </a:solidFill>
                          <a:effectLst/>
                          <a:latin typeface="Calibri"/>
                        </a:rPr>
                        <a:t>average</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tc>
                  <a:txBody>
                    <a:bodyPr/>
                    <a:lstStyle/>
                    <a:p>
                      <a:pPr algn="ctr" fontAlgn="b"/>
                      <a:r>
                        <a:rPr lang="en-US" sz="2100" b="0" i="0" u="none" strike="noStrike" dirty="0">
                          <a:solidFill>
                            <a:srgbClr val="000000"/>
                          </a:solidFill>
                          <a:effectLst/>
                          <a:latin typeface="Calibri"/>
                        </a:rPr>
                        <a:t>1.7</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7E4BD"/>
                    </a:solidFill>
                  </a:tcPr>
                </a:tc>
              </a:tr>
              <a:tr h="342053">
                <a:tc>
                  <a:txBody>
                    <a:bodyPr/>
                    <a:lstStyle/>
                    <a:p>
                      <a:pPr marL="36000" algn="l" fontAlgn="b"/>
                      <a:r>
                        <a:rPr lang="en-US" sz="2100" b="0" i="0" u="none" strike="noStrike" dirty="0">
                          <a:solidFill>
                            <a:srgbClr val="000000"/>
                          </a:solidFill>
                          <a:effectLst/>
                          <a:latin typeface="Calibri"/>
                        </a:rPr>
                        <a:t>max</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a:rPr>
                        <a:t>1.3</a:t>
                      </a: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42053">
                <a:tc>
                  <a:txBody>
                    <a:bodyPr/>
                    <a:lstStyle/>
                    <a:p>
                      <a:pPr marL="36000" algn="l" fontAlgn="b"/>
                      <a:r>
                        <a:rPr lang="en-US" sz="2100" b="0" i="0" u="none" strike="noStrike" dirty="0" smtClean="0">
                          <a:solidFill>
                            <a:srgbClr val="000000"/>
                          </a:solidFill>
                          <a:effectLst/>
                          <a:latin typeface="Calibri"/>
                        </a:rPr>
                        <a:t>specification</a:t>
                      </a:r>
                      <a:endParaRPr lang="en-US" sz="2100" b="0" i="0" u="none" strike="noStrike" dirty="0">
                        <a:solidFill>
                          <a:srgbClr val="000000"/>
                        </a:solidFill>
                        <a:effectLst/>
                        <a:latin typeface="Calibri"/>
                      </a:endParaRP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b"/>
                      <a:r>
                        <a:rPr lang="en-US" sz="2100" b="0" i="0" u="none" strike="noStrike" dirty="0" smtClean="0">
                          <a:solidFill>
                            <a:srgbClr val="000000"/>
                          </a:solidFill>
                          <a:effectLst/>
                          <a:latin typeface="Calibri"/>
                        </a:rPr>
                        <a:t>5 </a:t>
                      </a:r>
                      <a:endParaRPr lang="en-US" sz="2100" b="0" i="0" u="none" strike="noStrike" dirty="0">
                        <a:solidFill>
                          <a:srgbClr val="000000"/>
                        </a:solidFill>
                        <a:effectLst/>
                        <a:latin typeface="Calibri"/>
                      </a:endParaRPr>
                    </a:p>
                  </a:txBody>
                  <a:tcPr marL="16933" marR="16933" marT="16933"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97473823"/>
              </p:ext>
            </p:extLst>
          </p:nvPr>
        </p:nvGraphicFramePr>
        <p:xfrm>
          <a:off x="6288021" y="4101076"/>
          <a:ext cx="5164312" cy="1710265"/>
        </p:xfrm>
        <a:graphic>
          <a:graphicData uri="http://schemas.openxmlformats.org/drawingml/2006/table">
            <a:tbl>
              <a:tblPr/>
              <a:tblGrid>
                <a:gridCol w="1553148"/>
                <a:gridCol w="3611164"/>
              </a:tblGrid>
              <a:tr h="342053">
                <a:tc>
                  <a:txBody>
                    <a:bodyPr/>
                    <a:lstStyle/>
                    <a:p>
                      <a:pPr marL="36000" algn="l" fontAlgn="b"/>
                      <a:r>
                        <a:rPr lang="en-US" sz="2100" b="0" i="0" u="none" strike="noStrike" dirty="0" smtClean="0">
                          <a:solidFill>
                            <a:srgbClr val="FFFFFF"/>
                          </a:solidFill>
                          <a:effectLst/>
                          <a:latin typeface="Calibri"/>
                        </a:rPr>
                        <a:t>S1B</a:t>
                      </a:r>
                      <a:endParaRPr lang="en-US" sz="2100" b="0" i="0" u="none" strike="noStrike" dirty="0">
                        <a:solidFill>
                          <a:srgbClr val="FFFFFF"/>
                        </a:solidFill>
                        <a:effectLst/>
                        <a:latin typeface="Calibri"/>
                      </a:endParaRP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c>
                  <a:txBody>
                    <a:bodyPr/>
                    <a:lstStyle/>
                    <a:p>
                      <a:pPr algn="ctr" fontAlgn="b"/>
                      <a:r>
                        <a:rPr lang="en-US" sz="2100" b="0" i="0" u="none" strike="noStrike" dirty="0" smtClean="0">
                          <a:solidFill>
                            <a:srgbClr val="FFFFFF"/>
                          </a:solidFill>
                          <a:effectLst/>
                          <a:latin typeface="Calibri"/>
                        </a:rPr>
                        <a:t>Average of daily</a:t>
                      </a:r>
                      <a:r>
                        <a:rPr lang="en-US" sz="2100" b="0" i="0" u="none" strike="noStrike" baseline="0" dirty="0" smtClean="0">
                          <a:solidFill>
                            <a:srgbClr val="FFFFFF"/>
                          </a:solidFill>
                          <a:effectLst/>
                          <a:latin typeface="Calibri"/>
                        </a:rPr>
                        <a:t> </a:t>
                      </a:r>
                      <a:r>
                        <a:rPr lang="en-US" sz="2100" b="0" i="0" u="none" strike="noStrike" dirty="0" smtClean="0">
                          <a:solidFill>
                            <a:srgbClr val="FFFFFF"/>
                          </a:solidFill>
                          <a:effectLst/>
                          <a:latin typeface="Calibri"/>
                        </a:rPr>
                        <a:t>3D </a:t>
                      </a:r>
                      <a:r>
                        <a:rPr lang="en-US" sz="2100" b="0" i="0" u="none" strike="noStrike" dirty="0" err="1">
                          <a:solidFill>
                            <a:srgbClr val="FFFFFF"/>
                          </a:solidFill>
                          <a:effectLst/>
                          <a:latin typeface="Calibri"/>
                        </a:rPr>
                        <a:t>rms</a:t>
                      </a:r>
                      <a:r>
                        <a:rPr lang="en-US" sz="2100" b="0" i="0" u="none" strike="noStrike" dirty="0">
                          <a:solidFill>
                            <a:srgbClr val="FFFFFF"/>
                          </a:solidFill>
                          <a:effectLst/>
                          <a:latin typeface="Calibri"/>
                        </a:rPr>
                        <a:t> [cm]</a:t>
                      </a: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97D"/>
                    </a:solidFill>
                  </a:tcPr>
                </a:tc>
              </a:tr>
              <a:tr h="342053">
                <a:tc>
                  <a:txBody>
                    <a:bodyPr/>
                    <a:lstStyle/>
                    <a:p>
                      <a:pPr marL="36000" algn="l" fontAlgn="b"/>
                      <a:r>
                        <a:rPr lang="en-US" sz="2100" b="0" i="0" u="none" strike="noStrike" dirty="0">
                          <a:solidFill>
                            <a:srgbClr val="000000"/>
                          </a:solidFill>
                          <a:effectLst/>
                          <a:latin typeface="Calibri"/>
                        </a:rPr>
                        <a:t>min </a:t>
                      </a: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100" b="0" i="0" u="none" strike="noStrike">
                          <a:solidFill>
                            <a:srgbClr val="000000"/>
                          </a:solidFill>
                          <a:effectLst/>
                          <a:latin typeface="Calibri"/>
                        </a:rPr>
                        <a:t>1.6</a:t>
                      </a: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053">
                <a:tc>
                  <a:txBody>
                    <a:bodyPr/>
                    <a:lstStyle/>
                    <a:p>
                      <a:pPr marL="36000" algn="l" fontAlgn="b"/>
                      <a:r>
                        <a:rPr lang="en-US" sz="2100" b="0" i="0" u="none" strike="noStrike" dirty="0">
                          <a:solidFill>
                            <a:srgbClr val="000000"/>
                          </a:solidFill>
                          <a:effectLst/>
                          <a:latin typeface="Calibri"/>
                        </a:rPr>
                        <a:t>average</a:t>
                      </a: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fontAlgn="b"/>
                      <a:r>
                        <a:rPr lang="en-US" sz="2100" b="0" i="0" u="none" strike="noStrike" dirty="0">
                          <a:solidFill>
                            <a:srgbClr val="000000"/>
                          </a:solidFill>
                          <a:effectLst/>
                          <a:latin typeface="Calibri"/>
                        </a:rPr>
                        <a:t>2.0</a:t>
                      </a: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342053">
                <a:tc>
                  <a:txBody>
                    <a:bodyPr/>
                    <a:lstStyle/>
                    <a:p>
                      <a:pPr marL="36000" algn="l" fontAlgn="b"/>
                      <a:r>
                        <a:rPr lang="en-US" sz="2100" b="0" i="0" u="none" strike="noStrike" dirty="0">
                          <a:solidFill>
                            <a:srgbClr val="000000"/>
                          </a:solidFill>
                          <a:effectLst/>
                          <a:latin typeface="Calibri"/>
                        </a:rPr>
                        <a:t>max</a:t>
                      </a: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a:solidFill>
                            <a:srgbClr val="000000"/>
                          </a:solidFill>
                          <a:effectLst/>
                          <a:latin typeface="Calibri"/>
                        </a:rPr>
                        <a:t>1.7</a:t>
                      </a: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053">
                <a:tc>
                  <a:txBody>
                    <a:bodyPr/>
                    <a:lstStyle/>
                    <a:p>
                      <a:pPr marL="36000" algn="l" fontAlgn="b"/>
                      <a:r>
                        <a:rPr lang="en-US" sz="2100" b="0" i="0" u="none" strike="noStrike" dirty="0" smtClean="0">
                          <a:solidFill>
                            <a:srgbClr val="000000"/>
                          </a:solidFill>
                          <a:effectLst/>
                          <a:latin typeface="Calibri"/>
                        </a:rPr>
                        <a:t>specification</a:t>
                      </a:r>
                      <a:endParaRPr lang="en-US" sz="2100" b="0" i="0" u="none" strike="noStrike" dirty="0">
                        <a:solidFill>
                          <a:srgbClr val="000000"/>
                        </a:solidFill>
                        <a:effectLst/>
                        <a:latin typeface="Calibri"/>
                      </a:endParaRP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fontAlgn="b"/>
                      <a:r>
                        <a:rPr lang="en-US" sz="2100" b="0" i="0" u="none" strike="noStrike" dirty="0" smtClean="0">
                          <a:solidFill>
                            <a:srgbClr val="000000"/>
                          </a:solidFill>
                          <a:effectLst/>
                          <a:latin typeface="Calibri"/>
                        </a:rPr>
                        <a:t>5 </a:t>
                      </a:r>
                      <a:endParaRPr lang="en-US" sz="2100" b="0" i="0" u="none" strike="noStrike" dirty="0">
                        <a:solidFill>
                          <a:srgbClr val="000000"/>
                        </a:solidFill>
                        <a:effectLst/>
                        <a:latin typeface="Calibri"/>
                      </a:endParaRPr>
                    </a:p>
                  </a:txBody>
                  <a:tcPr marL="16933" marR="16933" marT="169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bl>
          </a:graphicData>
        </a:graphic>
      </p:graphicFrame>
      <p:grpSp>
        <p:nvGrpSpPr>
          <p:cNvPr id="11" name="Group 10"/>
          <p:cNvGrpSpPr/>
          <p:nvPr/>
        </p:nvGrpSpPr>
        <p:grpSpPr>
          <a:xfrm>
            <a:off x="719405" y="1065510"/>
            <a:ext cx="4197660" cy="2886243"/>
            <a:chOff x="155506" y="1039786"/>
            <a:chExt cx="3862664" cy="2381115"/>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506" y="1039786"/>
              <a:ext cx="3862664" cy="2381115"/>
            </a:xfrm>
            <a:prstGeom prst="rect">
              <a:avLst/>
            </a:prstGeom>
          </p:spPr>
        </p:pic>
        <p:cxnSp>
          <p:nvCxnSpPr>
            <p:cNvPr id="13" name="Straight Connector 12"/>
            <p:cNvCxnSpPr/>
            <p:nvPr/>
          </p:nvCxnSpPr>
          <p:spPr>
            <a:xfrm>
              <a:off x="520700" y="1930400"/>
              <a:ext cx="3219450" cy="635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5031681" y="1065510"/>
            <a:ext cx="4136663" cy="2780820"/>
            <a:chOff x="82551" y="3591004"/>
            <a:chExt cx="3848468" cy="2406648"/>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51" y="3591004"/>
              <a:ext cx="3848468" cy="2406648"/>
            </a:xfrm>
            <a:prstGeom prst="rect">
              <a:avLst/>
            </a:prstGeom>
          </p:spPr>
        </p:pic>
        <p:cxnSp>
          <p:nvCxnSpPr>
            <p:cNvPr id="16" name="Straight Connector 15"/>
            <p:cNvCxnSpPr/>
            <p:nvPr/>
          </p:nvCxnSpPr>
          <p:spPr>
            <a:xfrm>
              <a:off x="431800" y="4508500"/>
              <a:ext cx="3219450" cy="635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9484653" y="1471033"/>
            <a:ext cx="2304255" cy="1323439"/>
          </a:xfrm>
          <a:prstGeom prst="rect">
            <a:avLst/>
          </a:prstGeom>
          <a:noFill/>
        </p:spPr>
        <p:txBody>
          <a:bodyPr wrap="square" rtlCol="0">
            <a:spAutoFit/>
          </a:bodyPr>
          <a:lstStyle/>
          <a:p>
            <a:pPr algn="ctr"/>
            <a:r>
              <a:rPr lang="en-US" sz="1600" dirty="0" smtClean="0"/>
              <a:t>Precise orbit products (</a:t>
            </a:r>
            <a:r>
              <a:rPr lang="en-US" sz="1600" b="1" dirty="0" smtClean="0"/>
              <a:t>AUX_POEORB) </a:t>
            </a:r>
            <a:endParaRPr lang="en-US" sz="1600" dirty="0"/>
          </a:p>
          <a:p>
            <a:pPr algn="ctr"/>
            <a:r>
              <a:rPr lang="en-US" sz="1600" dirty="0" smtClean="0"/>
              <a:t>3D </a:t>
            </a:r>
            <a:r>
              <a:rPr lang="en-US" sz="1600" dirty="0" err="1" smtClean="0"/>
              <a:t>rms</a:t>
            </a:r>
            <a:r>
              <a:rPr lang="en-US" sz="1600" dirty="0" smtClean="0"/>
              <a:t> is about </a:t>
            </a:r>
            <a:r>
              <a:rPr lang="en-US" sz="1600" b="1" dirty="0" smtClean="0"/>
              <a:t>2cm</a:t>
            </a:r>
            <a:r>
              <a:rPr lang="en-US" sz="1600" dirty="0" smtClean="0"/>
              <a:t>, well below the 5cm specifications  </a:t>
            </a:r>
            <a:endParaRPr lang="en-US" sz="1600" dirty="0"/>
          </a:p>
        </p:txBody>
      </p:sp>
      <p:sp>
        <p:nvSpPr>
          <p:cNvPr id="20" name="Rectangle 19"/>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423914" y="231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a:t>
            </a:r>
            <a:r>
              <a:rPr lang="en-US" b="1" dirty="0" smtClean="0"/>
              <a:t> Precise Orbits</a:t>
            </a:r>
            <a:r>
              <a:rPr lang="en-US" b="1" dirty="0"/>
              <a:t/>
            </a:r>
            <a:br>
              <a:rPr lang="en-US" b="1" dirty="0"/>
            </a:br>
            <a:r>
              <a:rPr lang="en-US" sz="1800" dirty="0"/>
              <a:t>SAR daily production volume evolution</a:t>
            </a:r>
          </a:p>
        </p:txBody>
      </p:sp>
    </p:spTree>
    <p:extLst>
      <p:ext uri="{BB962C8B-B14F-4D97-AF65-F5344CB8AC3E}">
        <p14:creationId xmlns:p14="http://schemas.microsoft.com/office/powerpoint/2010/main" val="2554828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926137" y="3733226"/>
            <a:ext cx="10138103" cy="2308324"/>
          </a:xfrm>
          <a:prstGeom prst="rect">
            <a:avLst/>
          </a:prstGeom>
        </p:spPr>
        <p:txBody>
          <a:bodyPr wrap="square">
            <a:spAutoFit/>
          </a:bodyPr>
          <a:lstStyle/>
          <a:p>
            <a:pPr marL="285750" marR="0" lvl="1" indent="-285750" defTabSz="914400" eaLnBrk="1" fontAlgn="auto" latinLnBrk="0" hangingPunct="1">
              <a:lnSpc>
                <a:spcPct val="100000"/>
              </a:lnSpc>
              <a:spcBef>
                <a:spcPts val="0"/>
              </a:spcBef>
              <a:spcAft>
                <a:spcPts val="0"/>
              </a:spcAft>
              <a:buClrTx/>
              <a:buSzTx/>
              <a:buFont typeface="Wingdings" charset="2"/>
              <a:buChar char="q"/>
              <a:tabLst/>
              <a:defRPr/>
            </a:pPr>
            <a:r>
              <a:rPr kumimoji="0" lang="en-US" b="0" i="0" u="none" strike="noStrike" kern="0" cap="none" spc="0" normalizeH="0" baseline="0" noProof="0" dirty="0">
                <a:ln>
                  <a:noFill/>
                </a:ln>
                <a:solidFill>
                  <a:srgbClr val="000000"/>
                </a:solidFill>
                <a:effectLst/>
                <a:uLnTx/>
                <a:uFillTx/>
              </a:rPr>
              <a:t>A simplified </a:t>
            </a:r>
            <a:r>
              <a:rPr kumimoji="0" lang="en-US" b="0" i="0" u="sng" strike="noStrike" kern="0" cap="none" spc="0" normalizeH="0" baseline="0" noProof="0" dirty="0" smtClean="0">
                <a:ln>
                  <a:noFill/>
                </a:ln>
                <a:solidFill>
                  <a:srgbClr val="000000"/>
                </a:solidFill>
                <a:effectLst/>
                <a:uLnTx/>
                <a:uFillTx/>
              </a:rPr>
              <a:t>FTP access </a:t>
            </a:r>
            <a:r>
              <a:rPr kumimoji="0" lang="en-US" b="0" i="0" u="none" strike="noStrike" kern="0" cap="none" spc="0" normalizeH="0" baseline="0" noProof="0" dirty="0">
                <a:ln>
                  <a:noFill/>
                </a:ln>
                <a:solidFill>
                  <a:srgbClr val="000000"/>
                </a:solidFill>
                <a:effectLst/>
                <a:uLnTx/>
                <a:uFillTx/>
              </a:rPr>
              <a:t>to the S1 auxiliary files (processing and orbital information) will be available to all users in the coming weeks. </a:t>
            </a:r>
            <a:endParaRPr kumimoji="0" lang="en-US" b="0" i="0" u="none" strike="noStrike" kern="0" cap="none" spc="0" normalizeH="0" baseline="0" noProof="0" dirty="0" smtClean="0">
              <a:ln>
                <a:noFill/>
              </a:ln>
              <a:solidFill>
                <a:srgbClr val="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charset="2"/>
              <a:buChar char="q"/>
              <a:tabLst/>
              <a:defRPr/>
            </a:pPr>
            <a:endParaRPr kumimoji="0" lang="en-US" b="0" i="0" u="none" strike="noStrike" kern="0" cap="none" spc="0" normalizeH="0" baseline="0" noProof="0" dirty="0">
              <a:ln>
                <a:noFill/>
              </a:ln>
              <a:solidFill>
                <a:srgbClr val="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charset="2"/>
              <a:buChar char="q"/>
              <a:tabLst/>
              <a:defRPr/>
            </a:pPr>
            <a:r>
              <a:rPr kumimoji="0" lang="en-US" b="0" i="0" u="none" strike="noStrike" kern="0" cap="none" spc="0" normalizeH="0" baseline="0" noProof="0" dirty="0" smtClean="0">
                <a:ln>
                  <a:noFill/>
                </a:ln>
                <a:solidFill>
                  <a:srgbClr val="000000"/>
                </a:solidFill>
                <a:effectLst/>
                <a:uLnTx/>
                <a:uFillTx/>
              </a:rPr>
              <a:t>Both accesses will be available contemporarily for sufficient time to allow users to migrate to the new access point. </a:t>
            </a:r>
          </a:p>
          <a:p>
            <a:pPr marL="285750" marR="0" lvl="1" indent="-285750" defTabSz="914400" eaLnBrk="1" fontAlgn="auto" latinLnBrk="0" hangingPunct="1">
              <a:lnSpc>
                <a:spcPct val="100000"/>
              </a:lnSpc>
              <a:spcBef>
                <a:spcPts val="0"/>
              </a:spcBef>
              <a:spcAft>
                <a:spcPts val="0"/>
              </a:spcAft>
              <a:buClrTx/>
              <a:buSzTx/>
              <a:buFont typeface="Wingdings" charset="2"/>
              <a:buChar char="q"/>
              <a:tabLst/>
              <a:defRPr/>
            </a:pPr>
            <a:endParaRPr kumimoji="0" lang="en-US" b="0" i="0" u="none" strike="noStrike" kern="0" cap="none" spc="0" normalizeH="0" baseline="0" noProof="0" dirty="0" smtClean="0">
              <a:ln>
                <a:noFill/>
              </a:ln>
              <a:solidFill>
                <a:srgbClr val="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charset="2"/>
              <a:buChar char="q"/>
              <a:tabLst/>
              <a:defRPr/>
            </a:pPr>
            <a:r>
              <a:rPr kumimoji="0" lang="en-US" b="0" i="0" u="none" strike="noStrike" kern="0" cap="none" spc="0" normalizeH="0" baseline="0" noProof="0" dirty="0" smtClean="0">
                <a:ln>
                  <a:noFill/>
                </a:ln>
                <a:solidFill>
                  <a:srgbClr val="000000"/>
                </a:solidFill>
                <a:effectLst/>
                <a:uLnTx/>
                <a:uFillTx/>
              </a:rPr>
              <a:t>The availability of the new access will be announced on the Sentinels on-line (</a:t>
            </a:r>
            <a:r>
              <a:rPr kumimoji="0" lang="en-US" b="0" i="0" u="none" strike="noStrike" kern="0" cap="none" spc="0" normalizeH="0" baseline="0" noProof="0" dirty="0">
                <a:ln>
                  <a:noFill/>
                </a:ln>
                <a:solidFill>
                  <a:sysClr val="windowText" lastClr="000000"/>
                </a:solidFill>
                <a:effectLst/>
                <a:uLnTx/>
                <a:uFillTx/>
                <a:hlinkClick r:id="rId2"/>
              </a:rPr>
              <a:t>https://sentinel.esa.int</a:t>
            </a:r>
            <a:r>
              <a:rPr kumimoji="0" lang="en-US" b="0" i="0" u="none" strike="noStrike" kern="0" cap="none" spc="0" normalizeH="0" baseline="0" noProof="0" dirty="0" smtClean="0">
                <a:ln>
                  <a:noFill/>
                </a:ln>
                <a:solidFill>
                  <a:sysClr val="windowText" lastClr="000000"/>
                </a:solidFill>
                <a:effectLst/>
                <a:uLnTx/>
                <a:uFillTx/>
                <a:hlinkClick r:id="rId2"/>
              </a:rPr>
              <a:t>/</a:t>
            </a:r>
            <a:r>
              <a:rPr kumimoji="0" lang="en-US" b="0" i="0" u="none" strike="noStrike" kern="0" cap="none" spc="0" normalizeH="0" baseline="0" noProof="0" dirty="0" smtClean="0">
                <a:ln>
                  <a:noFill/>
                </a:ln>
                <a:solidFill>
                  <a:sysClr val="windowText" lastClr="000000"/>
                </a:solidFill>
                <a:effectLst/>
                <a:uLnTx/>
                <a:uFillTx/>
              </a:rPr>
              <a:t>)</a:t>
            </a:r>
            <a:endParaRPr kumimoji="0" lang="en-US" b="0" i="0" u="none" strike="noStrike" kern="0" cap="none" spc="0" normalizeH="0" baseline="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charset="2"/>
              <a:buChar char="q"/>
              <a:tabLst/>
              <a:defRPr/>
            </a:pPr>
            <a:endParaRPr kumimoji="0" lang="en-US" b="0" i="0" u="none" strike="noStrike" kern="0" cap="none" spc="0" normalizeH="0" baseline="0" noProof="0" dirty="0" smtClean="0">
              <a:ln>
                <a:noFill/>
              </a:ln>
              <a:solidFill>
                <a:srgbClr val="000000"/>
              </a:solidFill>
              <a:effectLst/>
              <a:uLnTx/>
              <a:uFillTx/>
            </a:endParaRPr>
          </a:p>
        </p:txBody>
      </p:sp>
      <p:sp>
        <p:nvSpPr>
          <p:cNvPr id="34" name="Rectangle 33"/>
          <p:cNvSpPr/>
          <p:nvPr/>
        </p:nvSpPr>
        <p:spPr>
          <a:xfrm>
            <a:off x="815415" y="1809661"/>
            <a:ext cx="7119076" cy="400110"/>
          </a:xfrm>
          <a:prstGeom prst="rect">
            <a:avLst/>
          </a:prstGeom>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2000" i="0" u="none" strike="noStrike" kern="0" cap="none" spc="0" normalizeH="0" baseline="0" noProof="0" dirty="0" smtClean="0">
                <a:ln>
                  <a:noFill/>
                </a:ln>
                <a:solidFill>
                  <a:sysClr val="windowText" lastClr="000000"/>
                </a:solidFill>
                <a:effectLst/>
                <a:uLnTx/>
                <a:uFillTx/>
              </a:rPr>
              <a:t>Ease user access to S1 orbital information:  Q3-4 2017</a:t>
            </a:r>
            <a:endParaRPr kumimoji="0" lang="en-GB" i="0" u="none" strike="noStrike" kern="0" cap="none" spc="0" normalizeH="0" baseline="0" noProof="0" dirty="0">
              <a:ln>
                <a:noFill/>
              </a:ln>
              <a:solidFill>
                <a:sysClr val="windowText" lastClr="000000"/>
              </a:solidFill>
              <a:effectLst/>
              <a:uLnTx/>
              <a:uFillTx/>
            </a:endParaRPr>
          </a:p>
        </p:txBody>
      </p:sp>
      <p:sp>
        <p:nvSpPr>
          <p:cNvPr id="35" name="Rectangle 34"/>
          <p:cNvSpPr/>
          <p:nvPr/>
        </p:nvSpPr>
        <p:spPr>
          <a:xfrm>
            <a:off x="944438" y="2371262"/>
            <a:ext cx="8514522" cy="369332"/>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charset="2"/>
              <a:buChar char="q"/>
              <a:tabLst/>
              <a:defRPr/>
            </a:pPr>
            <a:r>
              <a:rPr kumimoji="0" lang="en-US" b="0" i="0" u="none" strike="noStrike" kern="0" cap="none" spc="0" normalizeH="0" baseline="0" noProof="0" dirty="0" smtClean="0">
                <a:ln>
                  <a:noFill/>
                </a:ln>
                <a:solidFill>
                  <a:srgbClr val="000000"/>
                </a:solidFill>
                <a:effectLst/>
                <a:uLnTx/>
                <a:uFillTx/>
              </a:rPr>
              <a:t>Orbit information is currently available at: </a:t>
            </a:r>
            <a:endParaRPr kumimoji="0" lang="en-US" b="0" i="0" u="none" strike="noStrike" kern="0" cap="none" spc="0" normalizeH="0" baseline="0" noProof="0" dirty="0">
              <a:ln>
                <a:noFill/>
              </a:ln>
              <a:solidFill>
                <a:srgbClr val="000000"/>
              </a:solidFill>
              <a:effectLst/>
              <a:uLnTx/>
              <a:uFillTx/>
            </a:endParaRPr>
          </a:p>
        </p:txBody>
      </p:sp>
      <p:sp>
        <p:nvSpPr>
          <p:cNvPr id="36" name="Rectangle 35"/>
          <p:cNvSpPr/>
          <p:nvPr/>
        </p:nvSpPr>
        <p:spPr>
          <a:xfrm>
            <a:off x="1785097" y="2847555"/>
            <a:ext cx="9245252" cy="646331"/>
          </a:xfrm>
          <a:prstGeom prst="rect">
            <a:avLst/>
          </a:prstGeom>
        </p:spPr>
        <p:txBody>
          <a:bodyPr wrap="square">
            <a:spAutoFit/>
          </a:bodyPr>
          <a:lstStyle/>
          <a:p>
            <a:pPr marL="285750" marR="0" lvl="0" indent="-285750" defTabSz="457200" eaLnBrk="1" fontAlgn="auto" latinLnBrk="0" hangingPunct="1">
              <a:lnSpc>
                <a:spcPct val="100000"/>
              </a:lnSpc>
              <a:spcBef>
                <a:spcPts val="0"/>
              </a:spcBef>
              <a:spcAft>
                <a:spcPts val="0"/>
              </a:spcAft>
              <a:buClrTx/>
              <a:buSzTx/>
              <a:buFont typeface="Arial"/>
              <a:buChar char="•"/>
              <a:tabLst/>
              <a:defRPr/>
            </a:pPr>
            <a:r>
              <a:rPr kumimoji="0" lang="en-US" b="0" i="0" u="none" strike="noStrike" kern="0" cap="none" spc="0" normalizeH="0" baseline="0" noProof="0" dirty="0">
                <a:ln>
                  <a:noFill/>
                </a:ln>
                <a:solidFill>
                  <a:prstClr val="black"/>
                </a:solidFill>
                <a:effectLst/>
                <a:uLnTx/>
                <a:uFillTx/>
                <a:latin typeface="Calibri"/>
              </a:rPr>
              <a:t>https://qc.sentinel1.eo.esa.int/</a:t>
            </a:r>
            <a:r>
              <a:rPr kumimoji="0" lang="en-US" b="0" i="0" u="none" strike="noStrike" kern="0" cap="none" spc="0" normalizeH="0" baseline="0" noProof="0" dirty="0" err="1">
                <a:ln>
                  <a:noFill/>
                </a:ln>
                <a:solidFill>
                  <a:prstClr val="black"/>
                </a:solidFill>
                <a:effectLst/>
                <a:uLnTx/>
                <a:uFillTx/>
                <a:latin typeface="Calibri"/>
              </a:rPr>
              <a:t>mpl_orbpre</a:t>
            </a:r>
            <a:r>
              <a:rPr kumimoji="0" lang="en-US" b="0" i="0" u="none" strike="noStrike" kern="0" cap="none" spc="0" normalizeH="0" baseline="0" noProof="0" dirty="0">
                <a:ln>
                  <a:noFill/>
                </a:ln>
                <a:solidFill>
                  <a:prstClr val="black"/>
                </a:solidFill>
                <a:effectLst/>
                <a:uLnTx/>
                <a:uFillTx/>
                <a:latin typeface="Calibri"/>
              </a:rPr>
              <a:t>/</a:t>
            </a:r>
          </a:p>
          <a:p>
            <a:pPr marL="285750" marR="0" lvl="0" indent="-285750" defTabSz="457200" eaLnBrk="1" fontAlgn="auto" latinLnBrk="0" hangingPunct="1">
              <a:lnSpc>
                <a:spcPct val="100000"/>
              </a:lnSpc>
              <a:spcBef>
                <a:spcPts val="0"/>
              </a:spcBef>
              <a:spcAft>
                <a:spcPts val="0"/>
              </a:spcAft>
              <a:buClrTx/>
              <a:buSzTx/>
              <a:buFont typeface="Arial"/>
              <a:buChar char="•"/>
              <a:tabLst/>
              <a:defRPr/>
            </a:pPr>
            <a:r>
              <a:rPr kumimoji="0" lang="fr-FR" b="0" i="0" u="none" strike="noStrike" kern="0" cap="none" spc="0" normalizeH="0" baseline="0" noProof="0" dirty="0" err="1">
                <a:ln>
                  <a:noFill/>
                </a:ln>
                <a:solidFill>
                  <a:prstClr val="black"/>
                </a:solidFill>
                <a:effectLst/>
                <a:uLnTx/>
                <a:uFillTx/>
                <a:latin typeface="Calibri"/>
              </a:rPr>
              <a:t>https</a:t>
            </a:r>
            <a:r>
              <a:rPr kumimoji="0" lang="fr-FR" b="0" i="0" u="none" strike="noStrike" kern="0" cap="none" spc="0" normalizeH="0" baseline="0" noProof="0" dirty="0">
                <a:ln>
                  <a:noFill/>
                </a:ln>
                <a:solidFill>
                  <a:prstClr val="black"/>
                </a:solidFill>
                <a:effectLst/>
                <a:uLnTx/>
                <a:uFillTx/>
                <a:latin typeface="Calibri"/>
              </a:rPr>
              <a:t>://</a:t>
            </a:r>
            <a:r>
              <a:rPr kumimoji="0" lang="en-US" b="0" i="0" u="none" strike="noStrike" kern="0" cap="none" spc="0" normalizeH="0" baseline="0" noProof="0" dirty="0">
                <a:ln>
                  <a:noFill/>
                </a:ln>
                <a:solidFill>
                  <a:prstClr val="black"/>
                </a:solidFill>
                <a:effectLst/>
                <a:uLnTx/>
                <a:uFillTx/>
                <a:latin typeface="Calibri"/>
              </a:rPr>
              <a:t>qc.sentinel1.eo.esa.int</a:t>
            </a:r>
            <a:r>
              <a:rPr kumimoji="0" lang="fr-FR" b="0" i="0" u="none" strike="noStrike" kern="0" cap="none" spc="0" normalizeH="0" baseline="0" noProof="0" dirty="0">
                <a:ln>
                  <a:noFill/>
                </a:ln>
                <a:solidFill>
                  <a:prstClr val="black"/>
                </a:solidFill>
                <a:effectLst/>
                <a:uLnTx/>
                <a:uFillTx/>
                <a:latin typeface="Calibri"/>
              </a:rPr>
              <a:t>/</a:t>
            </a:r>
            <a:r>
              <a:rPr kumimoji="0" lang="fr-FR" b="0" i="0" u="none" strike="noStrike" kern="0" cap="none" spc="0" normalizeH="0" baseline="0" noProof="0" dirty="0" err="1">
                <a:ln>
                  <a:noFill/>
                </a:ln>
                <a:solidFill>
                  <a:prstClr val="black"/>
                </a:solidFill>
                <a:effectLst/>
                <a:uLnTx/>
                <a:uFillTx/>
                <a:latin typeface="Calibri"/>
              </a:rPr>
              <a:t>aux_resorb</a:t>
            </a:r>
            <a:r>
              <a:rPr kumimoji="0" lang="fr-FR" b="0" i="0" u="none" strike="noStrike" kern="0" cap="none" spc="0" normalizeH="0" baseline="0" noProof="0" dirty="0">
                <a:ln>
                  <a:noFill/>
                </a:ln>
                <a:solidFill>
                  <a:prstClr val="black"/>
                </a:solidFill>
                <a:effectLst/>
                <a:uLnTx/>
                <a:uFillTx/>
                <a:latin typeface="Calibri"/>
              </a:rPr>
              <a:t>/</a:t>
            </a:r>
            <a:endParaRPr kumimoji="0" lang="en-US" b="0" i="0" u="none" strike="noStrike" kern="0" cap="none" spc="0" normalizeH="0" baseline="0" noProof="0" dirty="0">
              <a:ln>
                <a:noFill/>
              </a:ln>
              <a:solidFill>
                <a:prstClr val="black"/>
              </a:solidFill>
              <a:effectLst/>
              <a:uLnTx/>
              <a:uFillTx/>
              <a:latin typeface="Calibri"/>
            </a:endParaRPr>
          </a:p>
        </p:txBody>
      </p:sp>
      <p:sp>
        <p:nvSpPr>
          <p:cNvPr id="37" name="TextBox 36"/>
          <p:cNvSpPr txBox="1"/>
          <p:nvPr/>
        </p:nvSpPr>
        <p:spPr>
          <a:xfrm rot="21069291">
            <a:off x="7476137" y="2086852"/>
            <a:ext cx="3946559" cy="400110"/>
          </a:xfrm>
          <a:prstGeom prst="rect">
            <a:avLst/>
          </a:prstGeom>
          <a:solidFill>
            <a:srgbClr val="FCFC55"/>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Watch the Sentinels On-line </a:t>
            </a:r>
            <a:r>
              <a:rPr lang="en-US" sz="2000" kern="0" dirty="0">
                <a:solidFill>
                  <a:sysClr val="windowText" lastClr="000000"/>
                </a:solidFill>
              </a:rPr>
              <a:t>N</a:t>
            </a:r>
            <a:r>
              <a:rPr kumimoji="0" lang="en-US" sz="2000" b="0" i="0" u="none" strike="noStrike" kern="0" cap="none" spc="0" normalizeH="0" baseline="0" noProof="0" dirty="0" err="1" smtClean="0">
                <a:ln>
                  <a:noFill/>
                </a:ln>
                <a:solidFill>
                  <a:sysClr val="windowText" lastClr="000000"/>
                </a:solidFill>
                <a:effectLst/>
                <a:uLnTx/>
                <a:uFillTx/>
              </a:rPr>
              <a:t>ews</a:t>
            </a:r>
            <a:endParaRPr kumimoji="0" lang="en-US" sz="2000" b="0" i="0" u="none" strike="noStrike" kern="0" cap="none" spc="0" normalizeH="0" baseline="0" noProof="0" dirty="0">
              <a:ln>
                <a:noFill/>
              </a:ln>
              <a:solidFill>
                <a:sysClr val="windowText" lastClr="000000"/>
              </a:solidFill>
              <a:effectLst/>
              <a:uLnTx/>
              <a:uFillTx/>
            </a:endParaRPr>
          </a:p>
        </p:txBody>
      </p:sp>
      <p:sp>
        <p:nvSpPr>
          <p:cNvPr id="8" name="Title 1"/>
          <p:cNvSpPr txBox="1">
            <a:spLocks/>
          </p:cNvSpPr>
          <p:nvPr/>
        </p:nvSpPr>
        <p:spPr>
          <a:xfrm>
            <a:off x="434074" y="105470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Operational enhancements relevant to “</a:t>
            </a:r>
            <a:r>
              <a:rPr lang="en-US" b="1" dirty="0" err="1"/>
              <a:t>InSAR</a:t>
            </a:r>
            <a:r>
              <a:rPr lang="en-US" b="1" dirty="0"/>
              <a:t> users"</a:t>
            </a:r>
            <a:endParaRPr lang="en-US" sz="1800" dirty="0"/>
          </a:p>
        </p:txBody>
      </p:sp>
    </p:spTree>
    <p:extLst>
      <p:ext uri="{BB962C8B-B14F-4D97-AF65-F5344CB8AC3E}">
        <p14:creationId xmlns:p14="http://schemas.microsoft.com/office/powerpoint/2010/main" val="17793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51198" y="1131525"/>
            <a:ext cx="7461451" cy="4703330"/>
            <a:chOff x="2024425" y="1069984"/>
            <a:chExt cx="8207596" cy="5173663"/>
          </a:xfrm>
        </p:grpSpPr>
        <p:pic>
          <p:nvPicPr>
            <p:cNvPr id="26629"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24425" y="1069984"/>
              <a:ext cx="4026440" cy="5173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549" y="1069984"/>
              <a:ext cx="3975472" cy="5173663"/>
            </a:xfrm>
            <a:prstGeom prst="rect">
              <a:avLst/>
            </a:prstGeom>
            <a:ln>
              <a:solidFill>
                <a:schemeClr val="tx1"/>
              </a:solidFill>
            </a:ln>
          </p:spPr>
        </p:pic>
      </p:grpSp>
      <p:sp>
        <p:nvSpPr>
          <p:cNvPr id="6" name="Rectangle 5"/>
          <p:cNvSpPr/>
          <p:nvPr/>
        </p:nvSpPr>
        <p:spPr>
          <a:xfrm>
            <a:off x="0" y="0"/>
            <a:ext cx="1023202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26484" y="152400"/>
            <a:ext cx="9565216" cy="446088"/>
          </a:xfrm>
          <a:prstGeom prst="rect">
            <a:avLst/>
          </a:prstGeom>
        </p:spPr>
        <p:txBody>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eaLnBrk="1" hangingPunct="1"/>
            <a:r>
              <a:rPr lang="en-GB" altLang="en-US" sz="2000" kern="0" dirty="0">
                <a:latin typeface="Verdana" pitchFamily="34" charset="0"/>
              </a:rPr>
              <a:t>Weekly Mission Status Reports published </a:t>
            </a:r>
            <a:r>
              <a:rPr lang="en-GB" altLang="en-US" sz="2000" kern="0" dirty="0" smtClean="0">
                <a:latin typeface="Verdana" pitchFamily="34" charset="0"/>
              </a:rPr>
              <a:t>online</a:t>
            </a:r>
          </a:p>
          <a:p>
            <a:pPr eaLnBrk="1" hangingPunct="1"/>
            <a:r>
              <a:rPr lang="en-GB" altLang="en-US" sz="1400" kern="0" dirty="0">
                <a:latin typeface="Verdana" pitchFamily="34" charset="0"/>
              </a:rPr>
              <a:t>https://sentinel.esa.int/web/sentinel/missions/sentinel-1/mission-status</a:t>
            </a:r>
          </a:p>
          <a:p>
            <a:pPr eaLnBrk="1" hangingPunct="1"/>
            <a:endParaRPr lang="en-GB" altLang="en-US" sz="2000" kern="0" dirty="0">
              <a:latin typeface="Verdana" pitchFamily="34" charset="0"/>
            </a:endParaRPr>
          </a:p>
        </p:txBody>
      </p:sp>
    </p:spTree>
    <p:extLst>
      <p:ext uri="{BB962C8B-B14F-4D97-AF65-F5344CB8AC3E}">
        <p14:creationId xmlns:p14="http://schemas.microsoft.com/office/powerpoint/2010/main" val="103138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previewcf.turbosquid.com/Preview/2013/08/08__09_43_05/Sentinel1Signature1.png285092fc-1f82-4a67-9c85-b1c07644bc23Large.jpg"/>
          <p:cNvPicPr>
            <a:picLocks noChangeAspect="1" noChangeArrowheads="1"/>
          </p:cNvPicPr>
          <p:nvPr/>
        </p:nvPicPr>
        <p:blipFill>
          <a:blip r:embed="rId2" cstate="print">
            <a:clrChange>
              <a:clrFrom>
                <a:srgbClr val="F7F7F7"/>
              </a:clrFrom>
              <a:clrTo>
                <a:srgbClr val="F7F7F7">
                  <a:alpha val="0"/>
                </a:srgbClr>
              </a:clrTo>
            </a:clrChange>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rot="19986170">
            <a:off x="4137007" y="1167668"/>
            <a:ext cx="5911132" cy="4433349"/>
          </a:xfrm>
          <a:prstGeom prst="rect">
            <a:avLst/>
          </a:prstGeom>
          <a:noFill/>
        </p:spPr>
      </p:pic>
      <p:sp>
        <p:nvSpPr>
          <p:cNvPr id="3" name="Rectangle 2"/>
          <p:cNvSpPr/>
          <p:nvPr/>
        </p:nvSpPr>
        <p:spPr>
          <a:xfrm>
            <a:off x="1006300" y="4509120"/>
            <a:ext cx="2844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smtClean="0">
                <a:ln>
                  <a:noFill/>
                </a:ln>
                <a:solidFill>
                  <a:srgbClr val="0098DB"/>
                </a:solidFill>
                <a:effectLst/>
                <a:uLnTx/>
                <a:uFillTx/>
                <a:latin typeface="Verdana"/>
                <a:ea typeface="+mn-ea"/>
                <a:cs typeface="+mn-cs"/>
              </a:rPr>
              <a:t>Product Family</a:t>
            </a:r>
            <a:endParaRPr kumimoji="0" lang="en-CA" sz="2800" b="0" i="0" u="none" strike="noStrike" kern="1200" cap="none" spc="0" normalizeH="0" baseline="0" noProof="0" dirty="0">
              <a:ln>
                <a:noFill/>
              </a:ln>
              <a:solidFill>
                <a:srgbClr val="0098DB"/>
              </a:solidFill>
              <a:effectLst/>
              <a:uLnTx/>
              <a:uFillTx/>
              <a:latin typeface="Verdana"/>
              <a:ea typeface="+mn-ea"/>
              <a:cs typeface="+mn-cs"/>
            </a:endParaRPr>
          </a:p>
        </p:txBody>
      </p:sp>
      <p:sp>
        <p:nvSpPr>
          <p:cNvPr id="9" name="Title 2"/>
          <p:cNvSpPr>
            <a:spLocks noGrp="1"/>
          </p:cNvSpPr>
          <p:nvPr/>
        </p:nvSpPr>
        <p:spPr bwMode="auto">
          <a:xfrm>
            <a:off x="1007435" y="4062814"/>
            <a:ext cx="6144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4000" b="1" cap="all">
                <a:solidFill>
                  <a:srgbClr val="0098DB"/>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100" normalizeH="0" baseline="0" noProof="0" dirty="0" smtClean="0">
                <a:ln>
                  <a:noFill/>
                </a:ln>
                <a:solidFill>
                  <a:srgbClr val="4D4F53"/>
                </a:solidFill>
                <a:effectLst/>
                <a:uLnTx/>
                <a:uFillTx/>
                <a:latin typeface="Verdana"/>
                <a:ea typeface="+mj-ea"/>
                <a:cs typeface="+mj-cs"/>
              </a:rPr>
              <a:t>Sentinel-1</a:t>
            </a:r>
            <a:endParaRPr kumimoji="0" lang="en-GB" sz="2400" b="1" i="0" u="none" strike="noStrike" kern="1200" cap="none" spc="100" normalizeH="0" baseline="0" noProof="0" dirty="0">
              <a:ln>
                <a:noFill/>
              </a:ln>
              <a:solidFill>
                <a:srgbClr val="4D4F53"/>
              </a:solidFill>
              <a:effectLst/>
              <a:uLnTx/>
              <a:uFillTx/>
              <a:latin typeface="Verdana"/>
              <a:ea typeface="+mj-ea"/>
              <a:cs typeface="+mj-cs"/>
            </a:endParaRPr>
          </a:p>
        </p:txBody>
      </p:sp>
      <p:sp>
        <p:nvSpPr>
          <p:cNvPr id="10" name="Arc 9"/>
          <p:cNvSpPr/>
          <p:nvPr/>
        </p:nvSpPr>
        <p:spPr>
          <a:xfrm>
            <a:off x="3099859" y="3832474"/>
            <a:ext cx="960107" cy="665251"/>
          </a:xfrm>
          <a:prstGeom prst="arc">
            <a:avLst>
              <a:gd name="adj1" fmla="val 16113777"/>
              <a:gd name="adj2" fmla="val 0"/>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 name="Arc 10"/>
          <p:cNvSpPr/>
          <p:nvPr/>
        </p:nvSpPr>
        <p:spPr>
          <a:xfrm rot="21281014">
            <a:off x="3200428" y="3938966"/>
            <a:ext cx="727817" cy="510405"/>
          </a:xfrm>
          <a:prstGeom prst="arc">
            <a:avLst>
              <a:gd name="adj1" fmla="val 16621411"/>
              <a:gd name="adj2" fmla="val 21392373"/>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 name="Arc 12"/>
          <p:cNvSpPr/>
          <p:nvPr/>
        </p:nvSpPr>
        <p:spPr>
          <a:xfrm rot="21264152">
            <a:off x="3310491" y="4037381"/>
            <a:ext cx="479291" cy="351134"/>
          </a:xfrm>
          <a:prstGeom prst="arc">
            <a:avLst>
              <a:gd name="adj1" fmla="val 17067307"/>
              <a:gd name="adj2" fmla="val 20902174"/>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8265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37120" y="1808480"/>
            <a:ext cx="3718560" cy="35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23915" y="1227429"/>
            <a:ext cx="7721600" cy="507124"/>
          </a:xfrm>
        </p:spPr>
        <p:txBody>
          <a:bodyPr/>
          <a:lstStyle/>
          <a:p>
            <a:r>
              <a:rPr lang="en-US" sz="2400" b="1" dirty="0"/>
              <a:t>Presentation </a:t>
            </a:r>
            <a:r>
              <a:rPr lang="en-US" sz="2400" b="1" dirty="0" smtClean="0"/>
              <a:t>Overview</a:t>
            </a:r>
            <a:endParaRPr lang="en-GB" sz="2400" b="1" dirty="0"/>
          </a:p>
        </p:txBody>
      </p:sp>
      <p:graphicFrame>
        <p:nvGraphicFramePr>
          <p:cNvPr id="2" name="Diagram 1"/>
          <p:cNvGraphicFramePr/>
          <p:nvPr>
            <p:extLst>
              <p:ext uri="{D42A27DB-BD31-4B8C-83A1-F6EECF244321}">
                <p14:modId xmlns:p14="http://schemas.microsoft.com/office/powerpoint/2010/main" val="456057328"/>
              </p:ext>
            </p:extLst>
          </p:nvPr>
        </p:nvGraphicFramePr>
        <p:xfrm>
          <a:off x="3" y="1973352"/>
          <a:ext cx="10704509" cy="310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3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24144202"/>
              </p:ext>
            </p:extLst>
          </p:nvPr>
        </p:nvGraphicFramePr>
        <p:xfrm>
          <a:off x="28452" y="1906108"/>
          <a:ext cx="10455725" cy="3707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p:nvPr/>
        </p:nvSpPr>
        <p:spPr>
          <a:xfrm>
            <a:off x="3336321" y="1652955"/>
            <a:ext cx="7493332" cy="4157336"/>
          </a:xfrm>
          <a:prstGeom prst="roundRect">
            <a:avLst>
              <a:gd name="adj" fmla="val 4791"/>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lIns="64291" tIns="32146" rIns="64291" bIns="32146"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C1C2BE"/>
                </a:solidFill>
                <a:effectLst/>
                <a:uLnTx/>
                <a:uFillTx/>
                <a:latin typeface="Verdana"/>
                <a:ea typeface="+mn-ea"/>
                <a:cs typeface="+mn-cs"/>
              </a:rPr>
              <a:t>SM</a:t>
            </a:r>
            <a:endParaRPr kumimoji="0" lang="en-US" sz="1800" b="0" i="0" u="none" strike="noStrike" kern="1200" cap="none" spc="0" normalizeH="0" baseline="0" noProof="0" dirty="0">
              <a:ln>
                <a:noFill/>
              </a:ln>
              <a:solidFill>
                <a:srgbClr val="C1C2BE"/>
              </a:solidFill>
              <a:effectLst/>
              <a:uLnTx/>
              <a:uFillTx/>
              <a:latin typeface="Verdana"/>
              <a:ea typeface="+mn-ea"/>
              <a:cs typeface="+mn-cs"/>
            </a:endParaRPr>
          </a:p>
        </p:txBody>
      </p:sp>
      <p:sp>
        <p:nvSpPr>
          <p:cNvPr id="18" name="Rounded Rectangle 17"/>
          <p:cNvSpPr/>
          <p:nvPr/>
        </p:nvSpPr>
        <p:spPr>
          <a:xfrm>
            <a:off x="3336320" y="1658581"/>
            <a:ext cx="5462429" cy="4151711"/>
          </a:xfrm>
          <a:prstGeom prst="roundRect">
            <a:avLst>
              <a:gd name="adj" fmla="val 4755"/>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lIns="64291" tIns="32146" rIns="64291" bIns="32146"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lumMod val="50000"/>
                  </a:srgbClr>
                </a:solidFill>
                <a:effectLst/>
                <a:uLnTx/>
                <a:uFillTx/>
                <a:latin typeface="Verdana"/>
                <a:ea typeface="+mn-ea"/>
                <a:cs typeface="+mn-cs"/>
              </a:rPr>
              <a:t>IW/EW</a:t>
            </a:r>
            <a:endParaRPr kumimoji="0" lang="en-US" sz="1800" b="0" i="0" u="none" strike="noStrike" kern="1200" cap="none" spc="0" normalizeH="0" baseline="0" noProof="0" dirty="0">
              <a:ln>
                <a:noFill/>
              </a:ln>
              <a:solidFill>
                <a:srgbClr val="FFFFFF">
                  <a:lumMod val="50000"/>
                </a:srgbClr>
              </a:solidFill>
              <a:effectLst/>
              <a:uLnTx/>
              <a:uFillTx/>
              <a:latin typeface="Verdana"/>
              <a:ea typeface="+mn-ea"/>
              <a:cs typeface="+mn-cs"/>
            </a:endParaRPr>
          </a:p>
        </p:txBody>
      </p:sp>
      <p:sp>
        <p:nvSpPr>
          <p:cNvPr id="25" name="Rounded Rectangle 24"/>
          <p:cNvSpPr/>
          <p:nvPr/>
        </p:nvSpPr>
        <p:spPr>
          <a:xfrm>
            <a:off x="3336321" y="4645788"/>
            <a:ext cx="4481993" cy="1154815"/>
          </a:xfrm>
          <a:prstGeom prst="roundRect">
            <a:avLst>
              <a:gd name="adj" fmla="val 4755"/>
            </a:avLst>
          </a:prstGeom>
          <a:noFill/>
          <a:ln w="38100" cmpd="sng">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lIns="64291" tIns="32146" rIns="64291" bIns="32146"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D5D6D2">
                    <a:lumMod val="50000"/>
                  </a:srgbClr>
                </a:solidFill>
                <a:effectLst/>
                <a:uLnTx/>
                <a:uFillTx/>
                <a:latin typeface="Verdana"/>
                <a:ea typeface="+mn-ea"/>
                <a:cs typeface="+mn-cs"/>
              </a:rPr>
              <a:t>WV</a:t>
            </a:r>
            <a:endParaRPr kumimoji="0" lang="en-US" sz="1800" b="0" i="0" u="none" strike="noStrike" kern="1200" cap="none" spc="0" normalizeH="0" baseline="0" noProof="0" dirty="0">
              <a:ln>
                <a:noFill/>
              </a:ln>
              <a:solidFill>
                <a:srgbClr val="D5D6D2">
                  <a:lumMod val="50000"/>
                </a:srgbClr>
              </a:solidFill>
              <a:effectLst/>
              <a:uLnTx/>
              <a:uFillTx/>
              <a:latin typeface="Verdana"/>
              <a:ea typeface="+mn-ea"/>
              <a:cs typeface="+mn-cs"/>
            </a:endParaRPr>
          </a:p>
        </p:txBody>
      </p:sp>
      <p:sp>
        <p:nvSpPr>
          <p:cNvPr id="6" name="TextBox 5"/>
          <p:cNvSpPr txBox="1"/>
          <p:nvPr/>
        </p:nvSpPr>
        <p:spPr>
          <a:xfrm>
            <a:off x="7074181" y="2646439"/>
            <a:ext cx="2067785" cy="238046"/>
          </a:xfrm>
          <a:prstGeom prst="rect">
            <a:avLst/>
          </a:prstGeom>
          <a:noFill/>
        </p:spPr>
        <p:txBody>
          <a:bodyPr wrap="square" lIns="64291" tIns="32146" rIns="64291" bIns="3214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Verdana"/>
                <a:ea typeface="+mn-ea"/>
                <a:cs typeface="+mn-cs"/>
              </a:rPr>
              <a:t>Resolution class</a:t>
            </a:r>
          </a:p>
        </p:txBody>
      </p:sp>
      <p:sp>
        <p:nvSpPr>
          <p:cNvPr id="8" name="Right Brace 7"/>
          <p:cNvSpPr/>
          <p:nvPr/>
        </p:nvSpPr>
        <p:spPr>
          <a:xfrm rot="16200000">
            <a:off x="7871834" y="545138"/>
            <a:ext cx="333335" cy="5042244"/>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lIns="64291" tIns="32146" rIns="64291" bIns="3214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9" name="TextBox 8"/>
          <p:cNvSpPr txBox="1"/>
          <p:nvPr/>
        </p:nvSpPr>
        <p:spPr>
          <a:xfrm>
            <a:off x="7414570" y="3751213"/>
            <a:ext cx="1442364" cy="434252"/>
          </a:xfrm>
          <a:prstGeom prst="rect">
            <a:avLst/>
          </a:prstGeom>
          <a:noFill/>
        </p:spPr>
        <p:txBody>
          <a:bodyPr wrap="square" lIns="64291" tIns="32146" rIns="64291" bIns="3214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~20m SM/IW ~50m EW</a:t>
            </a:r>
          </a:p>
        </p:txBody>
      </p:sp>
      <p:sp>
        <p:nvSpPr>
          <p:cNvPr id="12" name="TextBox 11"/>
          <p:cNvSpPr txBox="1"/>
          <p:nvPr/>
        </p:nvSpPr>
        <p:spPr>
          <a:xfrm>
            <a:off x="5652855" y="3786290"/>
            <a:ext cx="1058840" cy="249586"/>
          </a:xfrm>
          <a:prstGeom prst="rect">
            <a:avLst/>
          </a:prstGeom>
          <a:noFill/>
        </p:spPr>
        <p:txBody>
          <a:bodyPr wrap="square" lIns="64291" tIns="32146" rIns="64291" bIns="3214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~90m</a:t>
            </a:r>
          </a:p>
        </p:txBody>
      </p:sp>
      <p:sp>
        <p:nvSpPr>
          <p:cNvPr id="13" name="TextBox 12"/>
          <p:cNvSpPr txBox="1"/>
          <p:nvPr/>
        </p:nvSpPr>
        <p:spPr>
          <a:xfrm>
            <a:off x="9365767" y="3760505"/>
            <a:ext cx="1058840" cy="249586"/>
          </a:xfrm>
          <a:prstGeom prst="rect">
            <a:avLst/>
          </a:prstGeom>
          <a:noFill/>
        </p:spPr>
        <p:txBody>
          <a:bodyPr wrap="square" lIns="64291" tIns="32146" rIns="64291" bIns="3214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~10m</a:t>
            </a:r>
          </a:p>
        </p:txBody>
      </p:sp>
      <p:sp>
        <p:nvSpPr>
          <p:cNvPr id="14" name="Title 1"/>
          <p:cNvSpPr txBox="1">
            <a:spLocks/>
          </p:cNvSpPr>
          <p:nvPr/>
        </p:nvSpPr>
        <p:spPr>
          <a:xfrm>
            <a:off x="434074" y="86166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Operational Product Family</a:t>
            </a:r>
          </a:p>
        </p:txBody>
      </p:sp>
    </p:spTree>
    <p:extLst>
      <p:ext uri="{BB962C8B-B14F-4D97-AF65-F5344CB8AC3E}">
        <p14:creationId xmlns:p14="http://schemas.microsoft.com/office/powerpoint/2010/main" val="1916682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03200" y="1180404"/>
            <a:ext cx="11308080" cy="477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6043" tIns="177732" rIns="91434" bIns="88866" anchor="ctr">
            <a:spAutoFit/>
          </a:bodyPr>
          <a:lstStyle/>
          <a:p>
            <a:pPr marL="0" marR="0" lvl="0" indent="0" algn="l" defTabSz="673100" rtl="0" eaLnBrk="1" fontAlgn="auto" latinLnBrk="0" hangingPunct="1">
              <a:lnSpc>
                <a:spcPct val="100000"/>
              </a:lnSpc>
              <a:spcBef>
                <a:spcPts val="0"/>
              </a:spcBef>
              <a:spcAft>
                <a:spcPts val="300"/>
              </a:spcAft>
              <a:buClrTx/>
              <a:buSzTx/>
              <a:buFontTx/>
              <a:buNone/>
              <a:tabLst>
                <a:tab pos="228600" algn="l"/>
                <a:tab pos="455613" algn="l"/>
              </a:tabLst>
              <a:defRPr/>
            </a:pPr>
            <a:r>
              <a:rPr kumimoji="0" lang="en-GB" sz="1500" b="1" i="0" u="none" strike="noStrike" kern="1200" cap="none" spc="0" normalizeH="0" baseline="0" noProof="0" dirty="0">
                <a:ln>
                  <a:noFill/>
                </a:ln>
                <a:solidFill>
                  <a:srgbClr val="0070C0"/>
                </a:solidFill>
                <a:effectLst/>
                <a:uLnTx/>
                <a:uFillTx/>
                <a:latin typeface="Verdana"/>
                <a:ea typeface="+mn-ea"/>
                <a:cs typeface="+mn-cs"/>
              </a:rPr>
              <a:t>LEVEL-0 PRODUCTS</a:t>
            </a: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1" i="1" u="none" strike="noStrike" kern="1200" cap="none" spc="0" normalizeH="0" baseline="0" noProof="0" dirty="0" smtClean="0">
                <a:ln>
                  <a:noFill/>
                </a:ln>
                <a:solidFill>
                  <a:srgbClr val="4D4F53"/>
                </a:solidFill>
                <a:effectLst/>
                <a:uLnTx/>
                <a:uFillTx/>
                <a:latin typeface="Verdana"/>
                <a:ea typeface="+mn-ea"/>
                <a:cs typeface="+mn-cs"/>
              </a:rPr>
              <a:t>Level-0</a:t>
            </a:r>
            <a:r>
              <a:rPr kumimoji="0" lang="en-GB" sz="1500" b="0" i="0" u="none" strike="noStrike" kern="1200" cap="none" spc="0" normalizeH="0" baseline="0" noProof="0" dirty="0" smtClean="0">
                <a:ln>
                  <a:noFill/>
                </a:ln>
                <a:solidFill>
                  <a:srgbClr val="4D4F53"/>
                </a:solidFill>
                <a:effectLst/>
                <a:uLnTx/>
                <a:uFillTx/>
                <a:latin typeface="Verdana"/>
                <a:ea typeface="+mn-ea"/>
                <a:cs typeface="+mn-cs"/>
              </a:rPr>
              <a:t> </a:t>
            </a:r>
            <a:r>
              <a:rPr kumimoji="0" lang="en-GB" sz="1500" b="0" i="0" u="none" strike="noStrike" kern="1200" cap="none" spc="0" normalizeH="0" baseline="0" noProof="0" dirty="0">
                <a:ln>
                  <a:noFill/>
                </a:ln>
                <a:solidFill>
                  <a:srgbClr val="4D4F53"/>
                </a:solidFill>
                <a:effectLst/>
                <a:uLnTx/>
                <a:uFillTx/>
                <a:latin typeface="Verdana"/>
                <a:ea typeface="+mn-ea"/>
                <a:cs typeface="+mn-cs"/>
              </a:rPr>
              <a:t>products contain the compressed, unprocessed instrument source packets, with additional annotations and auxiliary information to support the processing. </a:t>
            </a: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0" i="0" u="none" strike="noStrike" kern="1200" cap="none" spc="0" normalizeH="0" baseline="0" noProof="0" dirty="0">
                <a:ln>
                  <a:noFill/>
                </a:ln>
                <a:solidFill>
                  <a:srgbClr val="4D4F53"/>
                </a:solidFill>
                <a:effectLst/>
                <a:uLnTx/>
                <a:uFillTx/>
                <a:latin typeface="Verdana"/>
                <a:ea typeface="+mn-ea"/>
                <a:cs typeface="+mn-cs"/>
              </a:rPr>
              <a:t>SAR Level-0 products for SAR SM, IW and EW modes are made available to the S-1 users. </a:t>
            </a: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endParaRPr kumimoji="0" lang="en-GB" sz="1500" b="0" i="0" u="none" strike="noStrike" kern="1200" cap="none" spc="0" normalizeH="0" baseline="0" noProof="0" dirty="0">
              <a:ln>
                <a:noFill/>
              </a:ln>
              <a:solidFill>
                <a:srgbClr val="8B8D8E"/>
              </a:solidFill>
              <a:effectLst/>
              <a:uLnTx/>
              <a:uFillTx/>
              <a:latin typeface="Verdana"/>
              <a:ea typeface="+mn-ea"/>
              <a:cs typeface="+mn-cs"/>
            </a:endParaRPr>
          </a:p>
          <a:p>
            <a:pPr marL="0" marR="0" lvl="0" indent="0" algn="l" defTabSz="673100" rtl="0" eaLnBrk="1" fontAlgn="auto" latinLnBrk="0" hangingPunct="1">
              <a:lnSpc>
                <a:spcPct val="100000"/>
              </a:lnSpc>
              <a:spcBef>
                <a:spcPts val="0"/>
              </a:spcBef>
              <a:spcAft>
                <a:spcPts val="300"/>
              </a:spcAft>
              <a:buClrTx/>
              <a:buSzTx/>
              <a:buFontTx/>
              <a:buNone/>
              <a:tabLst>
                <a:tab pos="228600" algn="l"/>
                <a:tab pos="455613" algn="l"/>
              </a:tabLst>
              <a:defRPr/>
            </a:pPr>
            <a:r>
              <a:rPr kumimoji="0" lang="en-GB" sz="1500" b="1" i="0" u="none" strike="noStrike" kern="1200" cap="none" spc="0" normalizeH="0" baseline="0" noProof="0" dirty="0">
                <a:ln>
                  <a:noFill/>
                </a:ln>
                <a:solidFill>
                  <a:srgbClr val="0070C0"/>
                </a:solidFill>
                <a:effectLst/>
                <a:uLnTx/>
                <a:uFillTx/>
                <a:latin typeface="Verdana"/>
                <a:ea typeface="+mn-ea"/>
                <a:cs typeface="+mn-cs"/>
              </a:rPr>
              <a:t>LEVEL-1 PRODUCTS</a:t>
            </a:r>
            <a:endParaRPr kumimoji="0" lang="en-GB" sz="1500" b="1" i="1"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1" i="1" u="none" strike="noStrike" kern="1200" cap="none" spc="0" normalizeH="0" baseline="0" noProof="0" dirty="0">
                <a:ln>
                  <a:noFill/>
                </a:ln>
                <a:solidFill>
                  <a:srgbClr val="000000"/>
                </a:solidFill>
                <a:effectLst/>
                <a:uLnTx/>
                <a:uFillTx/>
                <a:latin typeface="Verdana"/>
                <a:ea typeface="+mn-ea"/>
                <a:cs typeface="+mn-cs"/>
              </a:rPr>
              <a:t>Level-1 Slant-Range Single-Look Complex Products (SLC):</a:t>
            </a:r>
            <a:endParaRPr kumimoji="0" lang="en-GB" sz="15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0" i="0" u="none" strike="noStrike" kern="1200" cap="none" spc="0" normalizeH="0" baseline="0" noProof="0" dirty="0">
                <a:ln>
                  <a:noFill/>
                </a:ln>
                <a:solidFill>
                  <a:srgbClr val="4D4F53"/>
                </a:solidFill>
                <a:effectLst/>
                <a:uLnTx/>
                <a:uFillTx/>
                <a:latin typeface="Verdana"/>
                <a:ea typeface="+mn-ea"/>
                <a:cs typeface="+mn-cs"/>
              </a:rPr>
              <a:t>SLC products provide focused data in slant-range geometry, single look, containing phase and amplitude information. </a:t>
            </a: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endParaRPr kumimoji="0" lang="en-GB" sz="15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1" i="1" u="none" strike="noStrike" kern="1200" cap="none" spc="0" normalizeH="0" baseline="0" noProof="0" dirty="0">
                <a:ln>
                  <a:noFill/>
                </a:ln>
                <a:solidFill>
                  <a:srgbClr val="000000"/>
                </a:solidFill>
                <a:effectLst/>
                <a:uLnTx/>
                <a:uFillTx/>
                <a:latin typeface="Verdana"/>
                <a:ea typeface="+mn-ea"/>
                <a:cs typeface="+mn-cs"/>
              </a:rPr>
              <a:t>Level-1 Ground Range Detected Geo-referenced Products (GRD):</a:t>
            </a:r>
            <a:endParaRPr kumimoji="0" lang="en-GB" sz="15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0" i="0" u="none" strike="noStrike" kern="1200" cap="none" spc="0" normalizeH="0" baseline="0" noProof="0" dirty="0">
                <a:ln>
                  <a:noFill/>
                </a:ln>
                <a:solidFill>
                  <a:srgbClr val="4D4F53"/>
                </a:solidFill>
                <a:effectLst/>
                <a:uLnTx/>
                <a:uFillTx/>
                <a:latin typeface="Verdana"/>
                <a:ea typeface="+mn-ea"/>
                <a:cs typeface="+mn-cs"/>
              </a:rPr>
              <a:t>Focused data is projected to ground range, detected (phase information is lost) and multi-looked. </a:t>
            </a: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0" i="0" u="none" strike="noStrike" kern="1200" cap="none" spc="0" normalizeH="0" baseline="0" noProof="0" dirty="0">
                <a:ln>
                  <a:noFill/>
                </a:ln>
                <a:solidFill>
                  <a:srgbClr val="4D4F53"/>
                </a:solidFill>
                <a:effectLst/>
                <a:uLnTx/>
                <a:uFillTx/>
                <a:latin typeface="Verdana"/>
                <a:ea typeface="+mn-ea"/>
                <a:cs typeface="+mn-cs"/>
              </a:rPr>
              <a:t>Data is projected to ground range using an Earth ellipsoid model, maintaining the original satellite path direction and including complete geo-reference information. </a:t>
            </a: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endParaRPr kumimoji="0" lang="en-GB" sz="15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673100" rtl="0" eaLnBrk="1" fontAlgn="auto" latinLnBrk="0" hangingPunct="1">
              <a:lnSpc>
                <a:spcPct val="100000"/>
              </a:lnSpc>
              <a:spcBef>
                <a:spcPts val="0"/>
              </a:spcBef>
              <a:spcAft>
                <a:spcPts val="300"/>
              </a:spcAft>
              <a:buClrTx/>
              <a:buSzTx/>
              <a:buFontTx/>
              <a:buNone/>
              <a:tabLst>
                <a:tab pos="228600" algn="l"/>
                <a:tab pos="455613" algn="l"/>
              </a:tabLst>
              <a:defRPr/>
            </a:pPr>
            <a:r>
              <a:rPr kumimoji="0" lang="en-GB" sz="1500" b="1" i="0" u="none" strike="noStrike" kern="1200" cap="none" spc="0" normalizeH="0" baseline="0" noProof="0" dirty="0">
                <a:ln>
                  <a:noFill/>
                </a:ln>
                <a:solidFill>
                  <a:srgbClr val="0070C0"/>
                </a:solidFill>
                <a:effectLst/>
                <a:uLnTx/>
                <a:uFillTx/>
                <a:latin typeface="Verdana"/>
                <a:ea typeface="+mn-ea"/>
                <a:cs typeface="+mn-cs"/>
              </a:rPr>
              <a:t>LEVEL-2 PRODUCTS</a:t>
            </a: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1" i="0" u="none" strike="noStrike" kern="1200" cap="none" spc="0" normalizeH="0" baseline="0" noProof="0" dirty="0">
                <a:ln>
                  <a:noFill/>
                </a:ln>
                <a:solidFill>
                  <a:srgbClr val="000000"/>
                </a:solidFill>
                <a:effectLst/>
                <a:uLnTx/>
                <a:uFillTx/>
                <a:latin typeface="Verdana"/>
                <a:ea typeface="+mn-ea"/>
                <a:cs typeface="+mn-cs"/>
              </a:rPr>
              <a:t>Level-2 </a:t>
            </a:r>
            <a:r>
              <a:rPr kumimoji="0" lang="en-US" sz="1500" b="1" i="0" u="none" strike="noStrike" kern="1200" cap="none" spc="0" normalizeH="0" baseline="0" noProof="0" dirty="0">
                <a:ln>
                  <a:noFill/>
                </a:ln>
                <a:solidFill>
                  <a:srgbClr val="000000"/>
                </a:solidFill>
                <a:effectLst/>
                <a:uLnTx/>
                <a:uFillTx/>
                <a:latin typeface="Verdana"/>
                <a:ea typeface="+mn-ea"/>
                <a:cs typeface="+mn-cs"/>
              </a:rPr>
              <a:t>(waves, wind, radial velocity) </a:t>
            </a:r>
            <a:r>
              <a:rPr kumimoji="0" lang="en-GB" sz="1500" b="1" i="0" u="none" strike="noStrike" kern="1200" cap="none" spc="0" normalizeH="0" baseline="0" noProof="0" dirty="0">
                <a:ln>
                  <a:noFill/>
                </a:ln>
                <a:solidFill>
                  <a:srgbClr val="000000"/>
                </a:solidFill>
                <a:effectLst/>
                <a:uLnTx/>
                <a:uFillTx/>
                <a:latin typeface="Verdana"/>
                <a:ea typeface="+mn-ea"/>
                <a:cs typeface="+mn-cs"/>
              </a:rPr>
              <a:t>products</a:t>
            </a:r>
            <a:endParaRPr kumimoji="0" lang="en-GB" sz="15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673100" rtl="0" eaLnBrk="1" fontAlgn="auto" latinLnBrk="0" hangingPunct="1">
              <a:lnSpc>
                <a:spcPct val="100000"/>
              </a:lnSpc>
              <a:spcBef>
                <a:spcPts val="0"/>
              </a:spcBef>
              <a:spcAft>
                <a:spcPts val="0"/>
              </a:spcAft>
              <a:buClrTx/>
              <a:buSzTx/>
              <a:buFontTx/>
              <a:buNone/>
              <a:tabLst>
                <a:tab pos="228600" algn="l"/>
                <a:tab pos="455613" algn="l"/>
              </a:tabLst>
              <a:defRPr/>
            </a:pPr>
            <a:r>
              <a:rPr kumimoji="0" lang="en-GB" sz="1500" b="0" i="0" u="none" strike="noStrike" kern="1200" cap="none" spc="0" normalizeH="0" baseline="0" noProof="0" dirty="0">
                <a:ln>
                  <a:noFill/>
                </a:ln>
                <a:solidFill>
                  <a:srgbClr val="4D4F53"/>
                </a:solidFill>
                <a:effectLst/>
                <a:uLnTx/>
                <a:uFillTx/>
                <a:latin typeface="Verdana"/>
                <a:ea typeface="+mn-ea"/>
                <a:cs typeface="+mn-cs"/>
              </a:rPr>
              <a:t>Ocean wind field, swell wave spectra and surface radial velocity information as derived from SAR </a:t>
            </a:r>
            <a:r>
              <a:rPr kumimoji="0" lang="en-GB" sz="1500" b="0" i="0" u="none" strike="noStrike" kern="1200" cap="none" spc="0" normalizeH="0" baseline="0" noProof="0" dirty="0" smtClean="0">
                <a:ln>
                  <a:noFill/>
                </a:ln>
                <a:solidFill>
                  <a:srgbClr val="4D4F53"/>
                </a:solidFill>
                <a:effectLst/>
                <a:uLnTx/>
                <a:uFillTx/>
                <a:latin typeface="Verdana"/>
                <a:ea typeface="+mn-ea"/>
                <a:cs typeface="+mn-cs"/>
              </a:rPr>
              <a:t>data. L2 </a:t>
            </a:r>
            <a:r>
              <a:rPr kumimoji="0" lang="en-GB" sz="1500" b="0" i="0" u="none" strike="noStrike" kern="1200" cap="none" spc="0" normalizeH="0" baseline="0" noProof="0" dirty="0">
                <a:ln>
                  <a:noFill/>
                </a:ln>
                <a:solidFill>
                  <a:srgbClr val="4D4F53"/>
                </a:solidFill>
                <a:effectLst/>
                <a:uLnTx/>
                <a:uFillTx/>
                <a:latin typeface="Verdana"/>
                <a:ea typeface="+mn-ea"/>
                <a:cs typeface="+mn-cs"/>
              </a:rPr>
              <a:t>ocean products are available for all modes (although information content may slightly vary per mode)</a:t>
            </a:r>
          </a:p>
        </p:txBody>
      </p:sp>
      <p:sp>
        <p:nvSpPr>
          <p:cNvPr id="8" name="Title 1"/>
          <p:cNvSpPr txBox="1">
            <a:spLocks/>
          </p:cNvSpPr>
          <p:nvPr/>
        </p:nvSpPr>
        <p:spPr>
          <a:xfrm>
            <a:off x="434074" y="78038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Operational Product Family</a:t>
            </a:r>
          </a:p>
        </p:txBody>
      </p:sp>
    </p:spTree>
    <p:extLst>
      <p:ext uri="{BB962C8B-B14F-4D97-AF65-F5344CB8AC3E}">
        <p14:creationId xmlns:p14="http://schemas.microsoft.com/office/powerpoint/2010/main" val="2858643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0922"/>
            <a:ext cx="8247178" cy="3820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34074" y="86166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Operational Product Family</a:t>
            </a:r>
          </a:p>
        </p:txBody>
      </p:sp>
    </p:spTree>
    <p:extLst>
      <p:ext uri="{BB962C8B-B14F-4D97-AF65-F5344CB8AC3E}">
        <p14:creationId xmlns:p14="http://schemas.microsoft.com/office/powerpoint/2010/main" val="3491804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8632982"/>
              </p:ext>
            </p:extLst>
          </p:nvPr>
        </p:nvGraphicFramePr>
        <p:xfrm>
          <a:off x="1737360" y="1544320"/>
          <a:ext cx="8665654" cy="4323598"/>
        </p:xfrm>
        <a:graphic>
          <a:graphicData uri="http://schemas.openxmlformats.org/drawingml/2006/table">
            <a:tbl>
              <a:tblPr/>
              <a:tblGrid>
                <a:gridCol w="1840965">
                  <a:extLst>
                    <a:ext uri="{9D8B030D-6E8A-4147-A177-3AD203B41FA5}">
                      <a16:colId xmlns:a16="http://schemas.microsoft.com/office/drawing/2014/main" xmlns="" val="20000"/>
                    </a:ext>
                  </a:extLst>
                </a:gridCol>
                <a:gridCol w="1837416">
                  <a:extLst>
                    <a:ext uri="{9D8B030D-6E8A-4147-A177-3AD203B41FA5}">
                      <a16:colId xmlns:a16="http://schemas.microsoft.com/office/drawing/2014/main" xmlns="" val="20001"/>
                    </a:ext>
                  </a:extLst>
                </a:gridCol>
                <a:gridCol w="1574929">
                  <a:extLst>
                    <a:ext uri="{9D8B030D-6E8A-4147-A177-3AD203B41FA5}">
                      <a16:colId xmlns:a16="http://schemas.microsoft.com/office/drawing/2014/main" xmlns="" val="20002"/>
                    </a:ext>
                  </a:extLst>
                </a:gridCol>
                <a:gridCol w="3412344">
                  <a:extLst>
                    <a:ext uri="{9D8B030D-6E8A-4147-A177-3AD203B41FA5}">
                      <a16:colId xmlns:a16="http://schemas.microsoft.com/office/drawing/2014/main" xmlns="" val="20003"/>
                    </a:ext>
                  </a:extLst>
                </a:gridCol>
              </a:tblGrid>
              <a:tr h="725189">
                <a:tc>
                  <a:txBody>
                    <a:bodyPr/>
                    <a:lstStyle/>
                    <a:p>
                      <a:pPr algn="ctr" fontAlgn="ctr"/>
                      <a:r>
                        <a:rPr lang="en-US" sz="1600" b="1" i="0" u="none" strike="noStrike" dirty="0" smtClean="0">
                          <a:solidFill>
                            <a:schemeClr val="bg1"/>
                          </a:solidFill>
                          <a:effectLst/>
                          <a:latin typeface="Arial"/>
                          <a:cs typeface="Arial"/>
                        </a:rPr>
                        <a:t>Instrument  </a:t>
                      </a:r>
                      <a:r>
                        <a:rPr lang="en-US" sz="1600" b="1" i="0" u="none" strike="noStrike" dirty="0">
                          <a:solidFill>
                            <a:schemeClr val="bg1"/>
                          </a:solidFill>
                          <a:effectLst/>
                          <a:latin typeface="Arial"/>
                          <a:cs typeface="Arial"/>
                        </a:rPr>
                        <a:t>Mode</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6092"/>
                    </a:solidFill>
                  </a:tcPr>
                </a:tc>
                <a:tc>
                  <a:txBody>
                    <a:bodyPr/>
                    <a:lstStyle/>
                    <a:p>
                      <a:pPr algn="ctr" fontAlgn="ctr"/>
                      <a:r>
                        <a:rPr lang="en-US" sz="1600" b="1" i="0" u="none" strike="noStrike" dirty="0">
                          <a:solidFill>
                            <a:schemeClr val="bg1"/>
                          </a:solidFill>
                          <a:effectLst/>
                          <a:latin typeface="Arial"/>
                          <a:cs typeface="Arial"/>
                        </a:rPr>
                        <a:t>Product </a:t>
                      </a:r>
                      <a:endParaRPr lang="en-US" sz="1600" b="1" i="0" u="none" strike="noStrike" dirty="0" smtClean="0">
                        <a:solidFill>
                          <a:schemeClr val="bg1"/>
                        </a:solidFill>
                        <a:effectLst/>
                        <a:latin typeface="Arial"/>
                        <a:cs typeface="Arial"/>
                      </a:endParaRPr>
                    </a:p>
                    <a:p>
                      <a:pPr algn="ctr" fontAlgn="ctr"/>
                      <a:r>
                        <a:rPr lang="en-US" sz="1600" b="1" i="0" u="none" strike="noStrike" dirty="0" smtClean="0">
                          <a:solidFill>
                            <a:schemeClr val="bg1"/>
                          </a:solidFill>
                          <a:effectLst/>
                          <a:latin typeface="Arial"/>
                          <a:cs typeface="Arial"/>
                        </a:rPr>
                        <a:t>Type</a:t>
                      </a:r>
                      <a:endParaRPr lang="en-US" sz="1600" b="1" i="0" u="none" strike="noStrike" dirty="0">
                        <a:solidFill>
                          <a:schemeClr val="bg1"/>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6092"/>
                    </a:solidFill>
                  </a:tcPr>
                </a:tc>
                <a:tc>
                  <a:txBody>
                    <a:bodyPr/>
                    <a:lstStyle/>
                    <a:p>
                      <a:pPr algn="ctr" fontAlgn="ctr"/>
                      <a:r>
                        <a:rPr lang="en-US" sz="1600" b="1" i="0" u="none" strike="noStrike" dirty="0" smtClean="0">
                          <a:solidFill>
                            <a:schemeClr val="bg1"/>
                          </a:solidFill>
                          <a:effectLst/>
                          <a:latin typeface="Arial"/>
                          <a:cs typeface="Arial"/>
                        </a:rPr>
                        <a:t>Resolution</a:t>
                      </a:r>
                      <a:r>
                        <a:rPr lang="en-US" sz="1600" b="1" i="0" u="none" strike="noStrike" baseline="0" dirty="0" smtClean="0">
                          <a:solidFill>
                            <a:schemeClr val="bg1"/>
                          </a:solidFill>
                          <a:effectLst/>
                          <a:latin typeface="Arial"/>
                          <a:cs typeface="Arial"/>
                        </a:rPr>
                        <a:t> </a:t>
                      </a:r>
                      <a:r>
                        <a:rPr lang="en-US" sz="1600" b="1" i="0" u="none" strike="noStrike" dirty="0" smtClean="0">
                          <a:solidFill>
                            <a:schemeClr val="bg1"/>
                          </a:solidFill>
                          <a:effectLst/>
                          <a:latin typeface="Arial"/>
                          <a:cs typeface="Arial"/>
                        </a:rPr>
                        <a:t>Class</a:t>
                      </a:r>
                      <a:endParaRPr lang="en-US" sz="1600" b="1" i="0" u="none" strike="noStrike" dirty="0">
                        <a:solidFill>
                          <a:schemeClr val="bg1"/>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6092"/>
                    </a:solidFill>
                  </a:tcPr>
                </a:tc>
                <a:tc>
                  <a:txBody>
                    <a:bodyPr/>
                    <a:lstStyle/>
                    <a:p>
                      <a:pPr algn="ctr" fontAlgn="ctr"/>
                      <a:r>
                        <a:rPr lang="en-US" sz="1600" b="1" i="0" u="none" strike="noStrike" dirty="0" smtClean="0">
                          <a:solidFill>
                            <a:schemeClr val="bg1"/>
                          </a:solidFill>
                          <a:effectLst/>
                          <a:latin typeface="Arial"/>
                          <a:cs typeface="Arial"/>
                        </a:rPr>
                        <a:t>Spatial</a:t>
                      </a:r>
                      <a:r>
                        <a:rPr lang="en-US" sz="1600" b="1" i="0" u="none" strike="noStrike" baseline="0" dirty="0" smtClean="0">
                          <a:solidFill>
                            <a:schemeClr val="bg1"/>
                          </a:solidFill>
                          <a:effectLst/>
                          <a:latin typeface="Arial"/>
                          <a:cs typeface="Arial"/>
                        </a:rPr>
                        <a:t> </a:t>
                      </a:r>
                      <a:r>
                        <a:rPr lang="en-US" sz="1600" b="1" i="0" u="none" strike="noStrike" dirty="0" smtClean="0">
                          <a:solidFill>
                            <a:schemeClr val="bg1"/>
                          </a:solidFill>
                          <a:effectLst/>
                          <a:latin typeface="Arial"/>
                          <a:cs typeface="Arial"/>
                        </a:rPr>
                        <a:t>Resolution</a:t>
                      </a:r>
                      <a:r>
                        <a:rPr lang="en-US" sz="1600" b="1" i="0" u="none" strike="noStrike" baseline="0" dirty="0" smtClean="0">
                          <a:solidFill>
                            <a:schemeClr val="bg1"/>
                          </a:solidFill>
                          <a:effectLst/>
                          <a:latin typeface="Arial"/>
                          <a:cs typeface="Arial"/>
                        </a:rPr>
                        <a:t> </a:t>
                      </a:r>
                      <a:r>
                        <a:rPr lang="en-US" sz="1600" b="1" i="0" u="none" strike="noStrike" dirty="0" smtClean="0">
                          <a:solidFill>
                            <a:schemeClr val="bg1"/>
                          </a:solidFill>
                          <a:effectLst/>
                          <a:latin typeface="Arial"/>
                          <a:cs typeface="Arial"/>
                        </a:rPr>
                        <a:t>[</a:t>
                      </a:r>
                      <a:r>
                        <a:rPr lang="en-US" sz="1600" b="1" i="0" u="none" strike="noStrike" dirty="0">
                          <a:solidFill>
                            <a:schemeClr val="bg1"/>
                          </a:solidFill>
                          <a:effectLst/>
                          <a:latin typeface="Arial"/>
                          <a:cs typeface="Arial"/>
                        </a:rPr>
                        <a:t>m]</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76092"/>
                    </a:solidFill>
                  </a:tcPr>
                </a:tc>
                <a:extLst>
                  <a:ext uri="{0D108BD9-81ED-4DB2-BD59-A6C34878D82A}">
                    <a16:rowId xmlns:a16="http://schemas.microsoft.com/office/drawing/2014/main" xmlns="" val="10000"/>
                  </a:ext>
                </a:extLst>
              </a:tr>
              <a:tr h="398523">
                <a:tc rowSpan="4">
                  <a:txBody>
                    <a:bodyPr/>
                    <a:lstStyle/>
                    <a:p>
                      <a:pPr algn="ctr" fontAlgn="ctr"/>
                      <a:r>
                        <a:rPr lang="en-US" sz="1600" b="0" i="0" u="none" strike="noStrike" dirty="0">
                          <a:solidFill>
                            <a:srgbClr val="FFFFFF"/>
                          </a:solidFill>
                          <a:effectLst/>
                          <a:latin typeface="Arial"/>
                          <a:cs typeface="Arial"/>
                        </a:rPr>
                        <a:t>SM</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fontAlgn="ctr"/>
                      <a:r>
                        <a:rPr lang="en-US" sz="1600" b="0" i="0" u="none" strike="noStrike" dirty="0">
                          <a:solidFill>
                            <a:srgbClr val="000000"/>
                          </a:solidFill>
                          <a:effectLst/>
                          <a:latin typeface="Arial"/>
                          <a:cs typeface="Arial"/>
                        </a:rPr>
                        <a:t>SLC</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endParaRPr lang="en-US" sz="1600" b="0" i="0" u="none" strike="noStrike" dirty="0">
                        <a:solidFill>
                          <a:srgbClr val="000000"/>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Arial"/>
                          <a:cs typeface="Arial"/>
                        </a:rPr>
                        <a:t>[1.7 x 4.3</a:t>
                      </a:r>
                      <a:r>
                        <a:rPr lang="fr-FR" sz="1600" b="0" i="0" u="none" strike="noStrike" dirty="0" smtClean="0">
                          <a:solidFill>
                            <a:srgbClr val="000000"/>
                          </a:solidFill>
                          <a:effectLst/>
                          <a:latin typeface="Arial"/>
                          <a:cs typeface="Arial"/>
                        </a:rPr>
                        <a:t>] to</a:t>
                      </a:r>
                      <a:r>
                        <a:rPr lang="fr-FR" sz="1600" b="0" i="0" u="none" strike="noStrike" baseline="0" dirty="0" smtClean="0">
                          <a:solidFill>
                            <a:srgbClr val="000000"/>
                          </a:solidFill>
                          <a:effectLst/>
                          <a:latin typeface="Arial"/>
                          <a:cs typeface="Arial"/>
                        </a:rPr>
                        <a:t> </a:t>
                      </a:r>
                      <a:r>
                        <a:rPr lang="fr-FR" sz="1600" b="0" i="0" u="none" strike="noStrike" dirty="0" smtClean="0">
                          <a:solidFill>
                            <a:srgbClr val="000000"/>
                          </a:solidFill>
                          <a:effectLst/>
                          <a:latin typeface="Arial"/>
                          <a:cs typeface="Arial"/>
                        </a:rPr>
                        <a:t>[</a:t>
                      </a:r>
                      <a:r>
                        <a:rPr lang="fr-FR" sz="1600" b="0" i="0" u="none" strike="noStrike" dirty="0">
                          <a:solidFill>
                            <a:srgbClr val="000000"/>
                          </a:solidFill>
                          <a:effectLst/>
                          <a:latin typeface="Arial"/>
                          <a:cs typeface="Arial"/>
                        </a:rPr>
                        <a:t>3.6 x 4.9]</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95686">
                <a:tc vMerge="1">
                  <a:txBody>
                    <a:bodyPr/>
                    <a:lstStyle/>
                    <a:p>
                      <a:endParaRPr lang="en-US"/>
                    </a:p>
                  </a:txBody>
                  <a:tcPr/>
                </a:tc>
                <a:tc rowSpan="3">
                  <a:txBody>
                    <a:bodyPr/>
                    <a:lstStyle/>
                    <a:p>
                      <a:pPr algn="ctr" fontAlgn="ctr"/>
                      <a:r>
                        <a:rPr lang="en-US" sz="1600" b="0" i="0" u="none" strike="noStrike" dirty="0">
                          <a:solidFill>
                            <a:srgbClr val="000000"/>
                          </a:solidFill>
                          <a:effectLst/>
                          <a:latin typeface="Arial"/>
                          <a:cs typeface="Arial"/>
                        </a:rPr>
                        <a:t>GRD</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b="0" i="0" u="none" strike="noStrike" dirty="0">
                          <a:solidFill>
                            <a:srgbClr val="000000"/>
                          </a:solidFill>
                          <a:effectLst/>
                          <a:latin typeface="Arial"/>
                          <a:cs typeface="Arial"/>
                        </a:rPr>
                        <a:t>FR</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smtClean="0">
                          <a:solidFill>
                            <a:srgbClr val="000000"/>
                          </a:solidFill>
                          <a:effectLst/>
                          <a:latin typeface="Arial"/>
                          <a:cs typeface="Arial"/>
                        </a:rPr>
                        <a:t>&lt; 10 m</a:t>
                      </a:r>
                      <a:endParaRPr lang="fr-FR" sz="1400" b="0" i="0" u="none" strike="noStrike" dirty="0">
                        <a:solidFill>
                          <a:schemeClr val="bg1">
                            <a:lumMod val="75000"/>
                          </a:schemeClr>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2"/>
                  </a:ext>
                </a:extLst>
              </a:tr>
              <a:tr h="317837">
                <a:tc vMerge="1">
                  <a:txBody>
                    <a:bodyPr/>
                    <a:lstStyle/>
                    <a:p>
                      <a:endParaRPr lang="en-US"/>
                    </a:p>
                  </a:txBody>
                  <a:tcPr/>
                </a:tc>
                <a:tc vMerge="1">
                  <a:txBody>
                    <a:bodyPr/>
                    <a:lstStyle/>
                    <a:p>
                      <a:endParaRPr lang="en-US"/>
                    </a:p>
                  </a:txBody>
                  <a:tcPr/>
                </a:tc>
                <a:tc>
                  <a:txBody>
                    <a:bodyPr/>
                    <a:lstStyle/>
                    <a:p>
                      <a:pPr algn="ctr" fontAlgn="ctr"/>
                      <a:r>
                        <a:rPr lang="en-US" sz="1600" b="0" i="0" u="none" strike="noStrike">
                          <a:solidFill>
                            <a:srgbClr val="000000"/>
                          </a:solidFill>
                          <a:effectLst/>
                          <a:latin typeface="Arial"/>
                          <a:cs typeface="Arial"/>
                        </a:rPr>
                        <a:t>HR</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smtClean="0">
                          <a:solidFill>
                            <a:srgbClr val="000000"/>
                          </a:solidFill>
                          <a:effectLst/>
                          <a:latin typeface="Arial"/>
                          <a:cs typeface="Arial"/>
                        </a:rPr>
                        <a:t>&lt; 25 m</a:t>
                      </a:r>
                      <a:endParaRPr lang="fr-FR" sz="1400" b="0" i="0" u="none" strike="noStrike" dirty="0">
                        <a:solidFill>
                          <a:srgbClr val="BFBFBF"/>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339989">
                <a:tc vMerge="1">
                  <a:txBody>
                    <a:bodyPr/>
                    <a:lstStyle/>
                    <a:p>
                      <a:endParaRPr lang="en-US"/>
                    </a:p>
                  </a:txBody>
                  <a:tcPr/>
                </a:tc>
                <a:tc vMerge="1">
                  <a:txBody>
                    <a:bodyPr/>
                    <a:lstStyle/>
                    <a:p>
                      <a:endParaRPr lang="en-US"/>
                    </a:p>
                  </a:txBody>
                  <a:tcPr/>
                </a:tc>
                <a:tc>
                  <a:txBody>
                    <a:bodyPr/>
                    <a:lstStyle/>
                    <a:p>
                      <a:pPr algn="ctr" fontAlgn="ctr"/>
                      <a:r>
                        <a:rPr lang="en-US" sz="1600" b="0" i="0" u="none" strike="noStrike">
                          <a:solidFill>
                            <a:srgbClr val="000000"/>
                          </a:solidFill>
                          <a:effectLst/>
                          <a:latin typeface="Arial"/>
                          <a:cs typeface="Arial"/>
                        </a:rPr>
                        <a:t>MR</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600" b="0" i="0" u="none" strike="noStrike" dirty="0" smtClean="0">
                          <a:solidFill>
                            <a:srgbClr val="000000"/>
                          </a:solidFill>
                          <a:effectLst/>
                          <a:latin typeface="Arial"/>
                          <a:cs typeface="Arial"/>
                        </a:rPr>
                        <a:t>&lt; 100</a:t>
                      </a:r>
                      <a:r>
                        <a:rPr lang="fr-FR" sz="1600" b="0" i="0" u="none" strike="noStrike" baseline="0" dirty="0" smtClean="0">
                          <a:solidFill>
                            <a:srgbClr val="000000"/>
                          </a:solidFill>
                          <a:effectLst/>
                          <a:latin typeface="Arial"/>
                          <a:cs typeface="Arial"/>
                        </a:rPr>
                        <a:t>m</a:t>
                      </a:r>
                      <a:endParaRPr lang="fr-FR" sz="1400" b="0" i="0" u="none" strike="noStrike" dirty="0">
                        <a:solidFill>
                          <a:srgbClr val="BFBFBF"/>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4"/>
                  </a:ext>
                </a:extLst>
              </a:tr>
              <a:tr h="362140">
                <a:tc rowSpan="3">
                  <a:txBody>
                    <a:bodyPr/>
                    <a:lstStyle/>
                    <a:p>
                      <a:pPr algn="ctr" fontAlgn="ctr"/>
                      <a:r>
                        <a:rPr lang="en-US" sz="1600" b="0" i="0" u="none" strike="noStrike" dirty="0">
                          <a:solidFill>
                            <a:srgbClr val="FFFFFF"/>
                          </a:solidFill>
                          <a:effectLst/>
                          <a:latin typeface="Arial"/>
                          <a:cs typeface="Arial"/>
                        </a:rPr>
                        <a:t>IW</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fontAlgn="ctr"/>
                      <a:r>
                        <a:rPr lang="en-US" sz="1600" b="0" i="0" u="none" strike="noStrike">
                          <a:solidFill>
                            <a:srgbClr val="000000"/>
                          </a:solidFill>
                          <a:effectLst/>
                          <a:latin typeface="Arial"/>
                          <a:cs typeface="Arial"/>
                        </a:rPr>
                        <a:t>SLC</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cs typeface="Arial"/>
                        </a:rPr>
                        <a:t> </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0" i="0" u="none" strike="noStrike" dirty="0" smtClean="0">
                          <a:solidFill>
                            <a:srgbClr val="000000"/>
                          </a:solidFill>
                          <a:effectLst/>
                          <a:latin typeface="Arial"/>
                          <a:cs typeface="Arial"/>
                        </a:rPr>
                        <a:t>[</a:t>
                      </a:r>
                      <a:r>
                        <a:rPr lang="fr-FR" sz="1600" b="0" i="0" u="none" strike="noStrike" dirty="0">
                          <a:solidFill>
                            <a:srgbClr val="000000"/>
                          </a:solidFill>
                          <a:effectLst/>
                          <a:latin typeface="Arial"/>
                          <a:cs typeface="Arial"/>
                        </a:rPr>
                        <a:t>2.7 x 22] </a:t>
                      </a:r>
                      <a:r>
                        <a:rPr lang="fr-FR" sz="1600" b="0" i="0" u="none" strike="noStrike" dirty="0" smtClean="0">
                          <a:solidFill>
                            <a:srgbClr val="000000"/>
                          </a:solidFill>
                          <a:effectLst/>
                          <a:latin typeface="Arial"/>
                          <a:cs typeface="Arial"/>
                        </a:rPr>
                        <a:t>to</a:t>
                      </a:r>
                      <a:r>
                        <a:rPr lang="fr-FR" sz="1600" b="0" i="0" u="none" strike="noStrike" baseline="0" dirty="0" smtClean="0">
                          <a:solidFill>
                            <a:srgbClr val="000000"/>
                          </a:solidFill>
                          <a:effectLst/>
                          <a:latin typeface="Arial"/>
                          <a:cs typeface="Arial"/>
                        </a:rPr>
                        <a:t> [</a:t>
                      </a:r>
                      <a:r>
                        <a:rPr lang="fr-FR" sz="1600" b="0" i="0" u="none" strike="noStrike" dirty="0" smtClean="0">
                          <a:solidFill>
                            <a:srgbClr val="000000"/>
                          </a:solidFill>
                          <a:effectLst/>
                          <a:latin typeface="Arial"/>
                          <a:cs typeface="Arial"/>
                        </a:rPr>
                        <a:t>3.5 </a:t>
                      </a:r>
                      <a:r>
                        <a:rPr lang="fr-FR" sz="1600" b="0" i="0" u="none" strike="noStrike" dirty="0">
                          <a:solidFill>
                            <a:srgbClr val="000000"/>
                          </a:solidFill>
                          <a:effectLst/>
                          <a:latin typeface="Arial"/>
                          <a:cs typeface="Arial"/>
                        </a:rPr>
                        <a:t>x 22</a:t>
                      </a:r>
                      <a:r>
                        <a:rPr lang="fr-FR" sz="1600" b="0" i="0" u="none" strike="noStrike" dirty="0" smtClean="0">
                          <a:solidFill>
                            <a:srgbClr val="000000"/>
                          </a:solidFill>
                          <a:effectLst/>
                          <a:latin typeface="Arial"/>
                          <a:cs typeface="Arial"/>
                        </a:rPr>
                        <a:t>]</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r h="312611">
                <a:tc vMerge="1">
                  <a:txBody>
                    <a:bodyPr/>
                    <a:lstStyle/>
                    <a:p>
                      <a:endParaRPr lang="en-US"/>
                    </a:p>
                  </a:txBody>
                  <a:tcPr/>
                </a:tc>
                <a:tc rowSpan="2">
                  <a:txBody>
                    <a:bodyPr/>
                    <a:lstStyle/>
                    <a:p>
                      <a:pPr algn="ctr" fontAlgn="ctr"/>
                      <a:r>
                        <a:rPr lang="en-US" sz="1600" b="0" i="0" u="none" strike="noStrike" dirty="0">
                          <a:solidFill>
                            <a:srgbClr val="000000"/>
                          </a:solidFill>
                          <a:effectLst/>
                          <a:latin typeface="Arial"/>
                          <a:cs typeface="Arial"/>
                        </a:rPr>
                        <a:t>GRD</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tc>
                  <a:txBody>
                    <a:bodyPr/>
                    <a:lstStyle/>
                    <a:p>
                      <a:pPr algn="ctr" fontAlgn="ctr"/>
                      <a:r>
                        <a:rPr lang="en-US" sz="1600" b="0" i="0" u="none" strike="noStrike" dirty="0">
                          <a:solidFill>
                            <a:srgbClr val="000000"/>
                          </a:solidFill>
                          <a:effectLst/>
                          <a:latin typeface="Arial"/>
                          <a:cs typeface="Arial"/>
                        </a:rPr>
                        <a:t>HR</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tc>
                  <a:txBody>
                    <a:bodyPr/>
                    <a:lstStyle/>
                    <a:p>
                      <a:pPr algn="ctr" fontAlgn="ctr"/>
                      <a:r>
                        <a:rPr lang="fr-FR" sz="1600" b="0" i="0" u="none" strike="noStrike" dirty="0" smtClean="0">
                          <a:solidFill>
                            <a:srgbClr val="000000"/>
                          </a:solidFill>
                          <a:effectLst/>
                          <a:latin typeface="Arial"/>
                          <a:cs typeface="Arial"/>
                        </a:rPr>
                        <a:t>&lt; 25m</a:t>
                      </a:r>
                      <a:endParaRPr lang="fr-FR" sz="1600" b="0" i="0" u="none" strike="noStrike" dirty="0">
                        <a:solidFill>
                          <a:srgbClr val="BFBFBF"/>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extLst>
                  <a:ext uri="{0D108BD9-81ED-4DB2-BD59-A6C34878D82A}">
                    <a16:rowId xmlns:a16="http://schemas.microsoft.com/office/drawing/2014/main" xmlns="" val="10006"/>
                  </a:ext>
                </a:extLst>
              </a:tr>
              <a:tr h="375132">
                <a:tc vMerge="1">
                  <a:txBody>
                    <a:bodyPr/>
                    <a:lstStyle/>
                    <a:p>
                      <a:endParaRPr lang="en-US"/>
                    </a:p>
                  </a:txBody>
                  <a:tcPr/>
                </a:tc>
                <a:tc vMerge="1">
                  <a:txBody>
                    <a:bodyPr/>
                    <a:lstStyle/>
                    <a:p>
                      <a:endParaRPr lang="en-US"/>
                    </a:p>
                  </a:txBody>
                  <a:tcPr/>
                </a:tc>
                <a:tc>
                  <a:txBody>
                    <a:bodyPr/>
                    <a:lstStyle/>
                    <a:p>
                      <a:pPr algn="ctr" fontAlgn="ctr"/>
                      <a:r>
                        <a:rPr lang="en-US" sz="1600" b="0" i="0" u="none" strike="noStrike">
                          <a:solidFill>
                            <a:srgbClr val="000000"/>
                          </a:solidFill>
                          <a:effectLst/>
                          <a:latin typeface="Arial"/>
                          <a:cs typeface="Arial"/>
                        </a:rPr>
                        <a:t>MR</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tc>
                  <a:txBody>
                    <a:bodyPr/>
                    <a:lstStyle/>
                    <a:p>
                      <a:pPr algn="ctr" fontAlgn="ctr"/>
                      <a:r>
                        <a:rPr lang="fr-FR" sz="1600" b="0" i="0" u="none" strike="noStrike" dirty="0" smtClean="0">
                          <a:solidFill>
                            <a:srgbClr val="000000"/>
                          </a:solidFill>
                          <a:effectLst/>
                          <a:latin typeface="Arial"/>
                          <a:cs typeface="Arial"/>
                        </a:rPr>
                        <a:t>&lt;100m</a:t>
                      </a:r>
                      <a:endParaRPr lang="fr-FR" sz="1600" b="0" i="0" u="none" strike="noStrike" dirty="0">
                        <a:solidFill>
                          <a:srgbClr val="BFBFBF"/>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extLst>
                  <a:ext uri="{0D108BD9-81ED-4DB2-BD59-A6C34878D82A}">
                    <a16:rowId xmlns:a16="http://schemas.microsoft.com/office/drawing/2014/main" xmlns="" val="10007"/>
                  </a:ext>
                </a:extLst>
              </a:tr>
              <a:tr h="437655">
                <a:tc rowSpan="3">
                  <a:txBody>
                    <a:bodyPr/>
                    <a:lstStyle/>
                    <a:p>
                      <a:pPr algn="ctr" fontAlgn="ctr"/>
                      <a:r>
                        <a:rPr lang="en-US" sz="1600" b="0" i="0" u="none" strike="noStrike" dirty="0">
                          <a:solidFill>
                            <a:srgbClr val="FFFFFF"/>
                          </a:solidFill>
                          <a:effectLst/>
                          <a:latin typeface="Arial"/>
                          <a:cs typeface="Arial"/>
                        </a:rPr>
                        <a:t>EW</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fontAlgn="ctr"/>
                      <a:r>
                        <a:rPr lang="en-US" sz="1600" b="0" i="0" u="none" strike="noStrike">
                          <a:solidFill>
                            <a:srgbClr val="000000"/>
                          </a:solidFill>
                          <a:effectLst/>
                          <a:latin typeface="Arial"/>
                          <a:cs typeface="Arial"/>
                        </a:rPr>
                        <a:t>SLC</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a:cs typeface="Arial"/>
                        </a:rPr>
                        <a:t> </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Arial"/>
                          <a:cs typeface="Arial"/>
                        </a:rPr>
                        <a:t>[7.9 x 42] </a:t>
                      </a:r>
                      <a:r>
                        <a:rPr lang="fr-FR" sz="1600" b="0" i="0" u="none" strike="noStrike" dirty="0" smtClean="0">
                          <a:solidFill>
                            <a:srgbClr val="000000"/>
                          </a:solidFill>
                          <a:effectLst/>
                          <a:latin typeface="Arial"/>
                          <a:cs typeface="Arial"/>
                        </a:rPr>
                        <a:t> to</a:t>
                      </a:r>
                      <a:r>
                        <a:rPr lang="fr-FR" sz="1600" b="0" i="0" u="none" strike="noStrike" baseline="0" dirty="0" smtClean="0">
                          <a:solidFill>
                            <a:srgbClr val="000000"/>
                          </a:solidFill>
                          <a:effectLst/>
                          <a:latin typeface="Arial"/>
                          <a:cs typeface="Arial"/>
                        </a:rPr>
                        <a:t> </a:t>
                      </a:r>
                      <a:r>
                        <a:rPr lang="fr-FR" sz="1600" b="0" i="0" u="none" strike="noStrike" dirty="0" smtClean="0">
                          <a:solidFill>
                            <a:srgbClr val="000000"/>
                          </a:solidFill>
                          <a:effectLst/>
                          <a:latin typeface="Arial"/>
                          <a:cs typeface="Arial"/>
                        </a:rPr>
                        <a:t>[</a:t>
                      </a:r>
                      <a:r>
                        <a:rPr lang="fr-FR" sz="1600" b="0" i="0" u="none" strike="noStrike" dirty="0">
                          <a:solidFill>
                            <a:srgbClr val="000000"/>
                          </a:solidFill>
                          <a:effectLst/>
                          <a:latin typeface="Arial"/>
                          <a:cs typeface="Arial"/>
                        </a:rPr>
                        <a:t>14.4 x 44]</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8"/>
                  </a:ext>
                </a:extLst>
              </a:tr>
              <a:tr h="393701">
                <a:tc vMerge="1">
                  <a:txBody>
                    <a:bodyPr/>
                    <a:lstStyle/>
                    <a:p>
                      <a:endParaRPr lang="en-US"/>
                    </a:p>
                  </a:txBody>
                  <a:tcPr/>
                </a:tc>
                <a:tc rowSpan="2">
                  <a:txBody>
                    <a:bodyPr/>
                    <a:lstStyle/>
                    <a:p>
                      <a:pPr algn="ctr" fontAlgn="ctr"/>
                      <a:r>
                        <a:rPr lang="en-US" sz="1600" b="0" i="0" u="none" strike="noStrike" dirty="0">
                          <a:solidFill>
                            <a:srgbClr val="000000"/>
                          </a:solidFill>
                          <a:effectLst/>
                          <a:latin typeface="Arial"/>
                          <a:cs typeface="Arial"/>
                        </a:rPr>
                        <a:t>GRD</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tc>
                  <a:txBody>
                    <a:bodyPr/>
                    <a:lstStyle/>
                    <a:p>
                      <a:pPr algn="ctr" fontAlgn="ctr"/>
                      <a:r>
                        <a:rPr lang="en-US" sz="1600" b="0" i="0" u="none" strike="noStrike" dirty="0">
                          <a:solidFill>
                            <a:srgbClr val="000000"/>
                          </a:solidFill>
                          <a:effectLst/>
                          <a:latin typeface="Arial"/>
                          <a:cs typeface="Arial"/>
                        </a:rPr>
                        <a:t>HR</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tc>
                  <a:txBody>
                    <a:bodyPr/>
                    <a:lstStyle/>
                    <a:p>
                      <a:pPr algn="ctr" fontAlgn="ctr"/>
                      <a:r>
                        <a:rPr lang="fr-FR" sz="1600" b="0" i="0" u="none" strike="noStrike" dirty="0" smtClean="0">
                          <a:solidFill>
                            <a:srgbClr val="000000"/>
                          </a:solidFill>
                          <a:effectLst/>
                          <a:latin typeface="Arial"/>
                          <a:cs typeface="Arial"/>
                        </a:rPr>
                        <a:t>&lt; 50m</a:t>
                      </a:r>
                      <a:endParaRPr lang="fr-FR" sz="1600" b="0" i="0" u="none" strike="noStrike" dirty="0">
                        <a:solidFill>
                          <a:srgbClr val="BFBFBF"/>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extLst>
                  <a:ext uri="{0D108BD9-81ED-4DB2-BD59-A6C34878D82A}">
                    <a16:rowId xmlns:a16="http://schemas.microsoft.com/office/drawing/2014/main" xmlns="" val="10009"/>
                  </a:ext>
                </a:extLst>
              </a:tr>
              <a:tr h="365135">
                <a:tc vMerge="1">
                  <a:txBody>
                    <a:bodyPr/>
                    <a:lstStyle/>
                    <a:p>
                      <a:endParaRPr lang="en-US"/>
                    </a:p>
                  </a:txBody>
                  <a:tcPr/>
                </a:tc>
                <a:tc vMerge="1">
                  <a:txBody>
                    <a:bodyPr/>
                    <a:lstStyle/>
                    <a:p>
                      <a:endParaRPr lang="en-US"/>
                    </a:p>
                  </a:txBody>
                  <a:tcPr/>
                </a:tc>
                <a:tc>
                  <a:txBody>
                    <a:bodyPr/>
                    <a:lstStyle/>
                    <a:p>
                      <a:pPr algn="ctr" fontAlgn="ctr"/>
                      <a:r>
                        <a:rPr lang="en-US" sz="1600" b="0" i="0" u="none" strike="noStrike">
                          <a:solidFill>
                            <a:srgbClr val="000000"/>
                          </a:solidFill>
                          <a:effectLst/>
                          <a:latin typeface="Arial"/>
                          <a:cs typeface="Arial"/>
                        </a:rPr>
                        <a:t>MR</a:t>
                      </a: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tc>
                  <a:txBody>
                    <a:bodyPr/>
                    <a:lstStyle/>
                    <a:p>
                      <a:pPr algn="ctr" fontAlgn="ctr"/>
                      <a:r>
                        <a:rPr lang="fr-FR" sz="1600" b="0" i="0" u="none" strike="noStrike" dirty="0" smtClean="0">
                          <a:solidFill>
                            <a:srgbClr val="000000"/>
                          </a:solidFill>
                          <a:effectLst/>
                          <a:latin typeface="Arial"/>
                          <a:cs typeface="Arial"/>
                        </a:rPr>
                        <a:t>&lt;100m</a:t>
                      </a:r>
                      <a:endParaRPr lang="fr-FR" sz="1600" b="0" i="0" u="none" strike="noStrike" dirty="0">
                        <a:solidFill>
                          <a:srgbClr val="BFBFBF"/>
                        </a:solidFill>
                        <a:effectLst/>
                        <a:latin typeface="Arial"/>
                        <a:cs typeface="Arial"/>
                      </a:endParaRPr>
                    </a:p>
                  </a:txBody>
                  <a:tcPr marL="11907" marR="11907" marT="893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CE6F2"/>
                    </a:solidFill>
                  </a:tcPr>
                </a:tc>
                <a:extLst>
                  <a:ext uri="{0D108BD9-81ED-4DB2-BD59-A6C34878D82A}">
                    <a16:rowId xmlns:a16="http://schemas.microsoft.com/office/drawing/2014/main" xmlns="" val="10010"/>
                  </a:ext>
                </a:extLst>
              </a:tr>
            </a:tbl>
          </a:graphicData>
        </a:graphic>
      </p:graphicFrame>
      <p:sp>
        <p:nvSpPr>
          <p:cNvPr id="2" name="Rectangle 1"/>
          <p:cNvSpPr/>
          <p:nvPr/>
        </p:nvSpPr>
        <p:spPr>
          <a:xfrm>
            <a:off x="1747520" y="3634948"/>
            <a:ext cx="8671493" cy="10490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Title 1"/>
          <p:cNvSpPr txBox="1">
            <a:spLocks/>
          </p:cNvSpPr>
          <p:nvPr/>
        </p:nvSpPr>
        <p:spPr>
          <a:xfrm>
            <a:off x="434074" y="86166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Operational Product Family</a:t>
            </a:r>
          </a:p>
        </p:txBody>
      </p:sp>
    </p:spTree>
    <p:extLst>
      <p:ext uri="{BB962C8B-B14F-4D97-AF65-F5344CB8AC3E}">
        <p14:creationId xmlns:p14="http://schemas.microsoft.com/office/powerpoint/2010/main" val="137234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8511" y="2132856"/>
            <a:ext cx="10558076" cy="3273004"/>
          </a:xfrm>
          <a:prstGeom prst="rect">
            <a:avLst/>
          </a:prstGeom>
        </p:spPr>
      </p:pic>
      <p:sp>
        <p:nvSpPr>
          <p:cNvPr id="5" name="Title 1"/>
          <p:cNvSpPr txBox="1">
            <a:spLocks/>
          </p:cNvSpPr>
          <p:nvPr/>
        </p:nvSpPr>
        <p:spPr>
          <a:xfrm>
            <a:off x="434074" y="107502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Products Name Formatting</a:t>
            </a:r>
          </a:p>
        </p:txBody>
      </p:sp>
    </p:spTree>
    <p:extLst>
      <p:ext uri="{BB962C8B-B14F-4D97-AF65-F5344CB8AC3E}">
        <p14:creationId xmlns:p14="http://schemas.microsoft.com/office/powerpoint/2010/main" val="1469732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67120" y="1037874"/>
            <a:ext cx="5839783" cy="4741045"/>
          </a:xfrm>
          <a:prstGeom prst="rect">
            <a:avLst/>
          </a:prstGeom>
        </p:spPr>
      </p:pic>
      <p:sp>
        <p:nvSpPr>
          <p:cNvPr id="5" name="TextBox 4"/>
          <p:cNvSpPr txBox="1"/>
          <p:nvPr/>
        </p:nvSpPr>
        <p:spPr>
          <a:xfrm>
            <a:off x="322660" y="1133719"/>
            <a:ext cx="5664629"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Sentinel-1 </a:t>
            </a:r>
            <a:r>
              <a:rPr kumimoji="0" lang="en-US" sz="1600" b="0" i="0" u="none" strike="noStrike" kern="1200" cap="none" spc="0" normalizeH="0" baseline="0" noProof="0" dirty="0">
                <a:ln>
                  <a:noFill/>
                </a:ln>
                <a:solidFill>
                  <a:srgbClr val="000000"/>
                </a:solidFill>
                <a:effectLst/>
                <a:uLnTx/>
                <a:uFillTx/>
                <a:latin typeface="Verdana"/>
                <a:ea typeface="+mn-ea"/>
                <a:cs typeface="+mn-cs"/>
              </a:rPr>
              <a:t>data products are distributed using a SENTINEL-specific variation of the </a:t>
            </a:r>
            <a:r>
              <a:rPr kumimoji="0" lang="en-US" sz="1600" b="1" i="0" u="none" strike="noStrike" kern="1200" cap="none" spc="0" normalizeH="0" baseline="0" noProof="0" dirty="0">
                <a:ln>
                  <a:noFill/>
                </a:ln>
                <a:solidFill>
                  <a:srgbClr val="000000"/>
                </a:solidFill>
                <a:effectLst/>
                <a:uLnTx/>
                <a:uFillTx/>
                <a:latin typeface="Verdana"/>
                <a:ea typeface="+mn-ea"/>
                <a:cs typeface="+mn-cs"/>
              </a:rPr>
              <a:t>Standard Archive Format for Europe (SAFE)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specification.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SAFE format has been designed to act as a common format for archiving and conveying data within ESA Earth Observation archiving facilities.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SENTINEL-SAFE format wraps a folder containing </a:t>
            </a:r>
            <a:r>
              <a:rPr kumimoji="0" lang="en-US" sz="1600" b="0" i="1" u="none" strike="noStrike" kern="1200" cap="none" spc="0" normalizeH="0" baseline="0" noProof="0" dirty="0">
                <a:ln>
                  <a:noFill/>
                </a:ln>
                <a:solidFill>
                  <a:srgbClr val="000000"/>
                </a:solidFill>
                <a:effectLst/>
                <a:uLnTx/>
                <a:uFillTx/>
                <a:latin typeface="Verdana"/>
                <a:ea typeface="+mn-ea"/>
                <a:cs typeface="+mn-cs"/>
              </a:rPr>
              <a:t>image data in a binary data format and product metadata in </a:t>
            </a:r>
            <a:r>
              <a:rPr kumimoji="0" lang="en-US" sz="1600" b="0" i="1" u="none" strike="noStrike" kern="1200" cap="none" spc="0" normalizeH="0" baseline="0" noProof="0" dirty="0" smtClean="0">
                <a:ln>
                  <a:noFill/>
                </a:ln>
                <a:solidFill>
                  <a:srgbClr val="000000"/>
                </a:solidFill>
                <a:effectLst/>
                <a:uLnTx/>
                <a:uFillTx/>
                <a:latin typeface="Verdana"/>
                <a:ea typeface="+mn-ea"/>
                <a:cs typeface="+mn-cs"/>
              </a:rPr>
              <a:t>XML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 </a:t>
            </a:r>
            <a:r>
              <a:rPr kumimoji="0" lang="en-US" sz="1600" b="0" i="0" u="none" strike="noStrike" kern="1200" cap="none" spc="0" normalizeH="0" baseline="0" noProof="0" dirty="0">
                <a:ln>
                  <a:noFill/>
                </a:ln>
                <a:solidFill>
                  <a:srgbClr val="000000"/>
                </a:solidFill>
                <a:effectLst/>
                <a:uLnTx/>
                <a:uFillTx/>
                <a:latin typeface="Verdana"/>
                <a:ea typeface="+mn-ea"/>
                <a:cs typeface="+mn-cs"/>
              </a:rPr>
              <a:t>SENTINEL product refers to a directory folder that contains a collection of information. It includes:</a:t>
            </a:r>
          </a:p>
          <a:p>
            <a:pPr marL="285750" marR="0" lvl="0" indent="-285750" algn="l" defTabSz="914400" rtl="0" eaLnBrk="1" fontAlgn="auto" latinLnBrk="0" hangingPunct="1">
              <a:lnSpc>
                <a:spcPct val="100000"/>
              </a:lnSpc>
              <a:spcBef>
                <a:spcPts val="0"/>
              </a:spcBef>
              <a:spcAft>
                <a:spcPts val="3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a:t>
            </a:r>
            <a:r>
              <a:rPr kumimoji="0" lang="en-US" sz="1600" b="1" i="0" u="none" strike="noStrike" kern="1200" cap="none" spc="0" normalizeH="0" baseline="0" noProof="0" dirty="0" err="1">
                <a:ln>
                  <a:noFill/>
                </a:ln>
                <a:solidFill>
                  <a:srgbClr val="000000"/>
                </a:solidFill>
                <a:effectLst/>
                <a:uLnTx/>
                <a:uFillTx/>
                <a:latin typeface="Verdana"/>
                <a:ea typeface="+mn-ea"/>
                <a:cs typeface="+mn-cs"/>
              </a:rPr>
              <a:t>manifest.safe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file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subfolders for measurement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data</a:t>
            </a:r>
          </a:p>
          <a:p>
            <a:pPr marL="285750" marR="0" lvl="0" indent="-285750" algn="l" defTabSz="914400" rtl="0" eaLnBrk="1" fontAlgn="auto" latinLnBrk="0" hangingPunct="1">
              <a:lnSpc>
                <a:spcPct val="100000"/>
              </a:lnSpc>
              <a:spcBef>
                <a:spcPts val="0"/>
              </a:spcBef>
              <a:spcAft>
                <a:spcPts val="300"/>
              </a:spcAft>
              <a:buClrTx/>
              <a:buSzTx/>
              <a:buFont typeface="Arial"/>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 </a:t>
            </a:r>
            <a:r>
              <a:rPr kumimoji="0" lang="en-US" sz="1600" b="0" i="0" u="none" strike="noStrike" kern="1200" cap="none" spc="0" normalizeH="0" baseline="0" noProof="0" dirty="0">
                <a:ln>
                  <a:noFill/>
                </a:ln>
                <a:solidFill>
                  <a:srgbClr val="000000"/>
                </a:solidFill>
                <a:effectLst/>
                <a:uLnTx/>
                <a:uFillTx/>
                <a:latin typeface="Verdana"/>
                <a:ea typeface="+mn-ea"/>
                <a:cs typeface="+mn-cs"/>
              </a:rPr>
              <a:t>preview folder containing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KML and </a:t>
            </a:r>
            <a:r>
              <a:rPr kumimoji="0" lang="en-US" sz="1600" b="0" i="0" u="none" strike="noStrike" kern="1200" cap="none" spc="0" normalizeH="0" baseline="0" noProof="0" dirty="0">
                <a:ln>
                  <a:noFill/>
                </a:ln>
                <a:solidFill>
                  <a:srgbClr val="000000"/>
                </a:solidFill>
                <a:effectLst/>
                <a:uLnTx/>
                <a:uFillTx/>
                <a:latin typeface="Verdana"/>
                <a:ea typeface="+mn-ea"/>
                <a:cs typeface="+mn-cs"/>
              </a:rPr>
              <a:t>HTML preview files</a:t>
            </a:r>
          </a:p>
          <a:p>
            <a:pPr marL="285750" marR="0" lvl="0" indent="-285750" algn="l" defTabSz="914400" rtl="0" eaLnBrk="1" fontAlgn="auto" latinLnBrk="0" hangingPunct="1">
              <a:lnSpc>
                <a:spcPct val="100000"/>
              </a:lnSpc>
              <a:spcBef>
                <a:spcPts val="0"/>
              </a:spcBef>
              <a:spcAft>
                <a:spcPts val="300"/>
              </a:spcAft>
              <a:buClrTx/>
              <a:buSzTx/>
              <a:buFont typeface="Arial"/>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an annotation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folder</a:t>
            </a:r>
          </a:p>
          <a:p>
            <a:pPr marL="285750" marR="0" lvl="0" indent="-285750" algn="l" defTabSz="914400" rtl="0" eaLnBrk="1" fontAlgn="auto" latinLnBrk="0" hangingPunct="1">
              <a:lnSpc>
                <a:spcPct val="100000"/>
              </a:lnSpc>
              <a:spcBef>
                <a:spcPts val="0"/>
              </a:spcBef>
              <a:spcAft>
                <a:spcPts val="300"/>
              </a:spcAft>
              <a:buClrTx/>
              <a:buSzTx/>
              <a:buFont typeface="Arial"/>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 </a:t>
            </a:r>
            <a:r>
              <a:rPr kumimoji="0" lang="en-US" sz="1600" b="0" i="0" u="none" strike="noStrike" kern="1200" cap="none" spc="0" normalizeH="0" baseline="0" noProof="0" dirty="0">
                <a:ln>
                  <a:noFill/>
                </a:ln>
                <a:solidFill>
                  <a:srgbClr val="000000"/>
                </a:solidFill>
                <a:effectLst/>
                <a:uLnTx/>
                <a:uFillTx/>
                <a:latin typeface="Verdana"/>
                <a:ea typeface="+mn-ea"/>
                <a:cs typeface="+mn-cs"/>
              </a:rPr>
              <a:t>support folder containing the XML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schemes</a:t>
            </a:r>
          </a:p>
        </p:txBody>
      </p:sp>
      <p:sp>
        <p:nvSpPr>
          <p:cNvPr id="6" name="Titel 3"/>
          <p:cNvSpPr txBox="1">
            <a:spLocks/>
          </p:cNvSpPr>
          <p:nvPr/>
        </p:nvSpPr>
        <p:spPr>
          <a:xfrm>
            <a:off x="431371" y="1110230"/>
            <a:ext cx="8140700" cy="518570"/>
          </a:xfrm>
          <a:prstGeom prst="rect">
            <a:avLst/>
          </a:prstGeom>
        </p:spPr>
        <p:txBody>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70C0"/>
              </a:solidFill>
              <a:effectLst/>
              <a:uLnTx/>
              <a:uFillTx/>
              <a:latin typeface="Verdana"/>
              <a:ea typeface="+mj-ea"/>
              <a:cs typeface="+mj-cs"/>
            </a:endParaRPr>
          </a:p>
        </p:txBody>
      </p:sp>
      <p:sp>
        <p:nvSpPr>
          <p:cNvPr id="9" name="Rectangle 8"/>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23914" y="3333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Level 1 Product Formatting</a:t>
            </a:r>
            <a:endParaRPr lang="en-GB" sz="2400" dirty="0"/>
          </a:p>
        </p:txBody>
      </p:sp>
    </p:spTree>
    <p:extLst>
      <p:ext uri="{BB962C8B-B14F-4D97-AF65-F5344CB8AC3E}">
        <p14:creationId xmlns:p14="http://schemas.microsoft.com/office/powerpoint/2010/main" val="877052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 Box 7"/>
          <p:cNvSpPr txBox="1">
            <a:spLocks/>
          </p:cNvSpPr>
          <p:nvPr/>
        </p:nvSpPr>
        <p:spPr bwMode="auto">
          <a:xfrm>
            <a:off x="9320277" y="2967387"/>
            <a:ext cx="1473200" cy="47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333399"/>
                </a:solidFill>
                <a:effectLst/>
                <a:uLnTx/>
                <a:uFillTx/>
                <a:latin typeface="Calibri" charset="0"/>
                <a:sym typeface="Arial" charset="0"/>
              </a:rPr>
              <a:t>Google Earth</a:t>
            </a:r>
          </a:p>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333399"/>
                </a:solidFill>
                <a:effectLst/>
                <a:uLnTx/>
                <a:uFillTx/>
                <a:latin typeface="Calibri" charset="0"/>
                <a:sym typeface="Arial" charset="0"/>
              </a:rPr>
              <a:t> Map overlay</a:t>
            </a:r>
          </a:p>
        </p:txBody>
      </p:sp>
      <p:sp>
        <p:nvSpPr>
          <p:cNvPr id="25606" name="Rectangle 9"/>
          <p:cNvSpPr>
            <a:spLocks/>
          </p:cNvSpPr>
          <p:nvPr/>
        </p:nvSpPr>
        <p:spPr bwMode="auto">
          <a:xfrm>
            <a:off x="8878707" y="3015012"/>
            <a:ext cx="515816"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5607" name="Text Box 24"/>
          <p:cNvSpPr txBox="1">
            <a:spLocks/>
          </p:cNvSpPr>
          <p:nvPr/>
        </p:nvSpPr>
        <p:spPr bwMode="auto">
          <a:xfrm>
            <a:off x="9210861" y="5116860"/>
            <a:ext cx="2246923" cy="665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333399"/>
                </a:solidFill>
                <a:effectLst/>
                <a:uLnTx/>
                <a:uFillTx/>
                <a:latin typeface="Calibri" charset="0"/>
                <a:sym typeface="Arial" charset="0"/>
              </a:rPr>
              <a:t>XML Schema files for measurement data and annotations</a:t>
            </a:r>
          </a:p>
        </p:txBody>
      </p:sp>
      <p:pic>
        <p:nvPicPr>
          <p:cNvPr id="25608" name="Picture 39"/>
          <p:cNvPicPr>
            <a:picLocks noChangeAspect="1"/>
          </p:cNvPicPr>
          <p:nvPr/>
        </p:nvPicPr>
        <p:blipFill>
          <a:blip r:embed="rId3">
            <a:extLst>
              <a:ext uri="{28A0092B-C50C-407E-A947-70E740481C1C}">
                <a14:useLocalDpi xmlns:a14="http://schemas.microsoft.com/office/drawing/2010/main" val="0"/>
              </a:ext>
            </a:extLst>
          </a:blip>
          <a:srcRect t="61578" r="83195"/>
          <a:stretch>
            <a:fillRect/>
          </a:stretch>
        </p:blipFill>
        <p:spPr bwMode="auto">
          <a:xfrm>
            <a:off x="8966630" y="3002312"/>
            <a:ext cx="35364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9" name="Grouper 72"/>
          <p:cNvGrpSpPr>
            <a:grpSpLocks/>
          </p:cNvGrpSpPr>
          <p:nvPr/>
        </p:nvGrpSpPr>
        <p:grpSpPr bwMode="auto">
          <a:xfrm>
            <a:off x="3355183" y="1217960"/>
            <a:ext cx="5738447" cy="4595812"/>
            <a:chOff x="3984625" y="2773363"/>
            <a:chExt cx="6057900" cy="6343650"/>
          </a:xfrm>
        </p:grpSpPr>
        <p:sp>
          <p:nvSpPr>
            <p:cNvPr id="25622" name="AutoShape 31"/>
            <p:cNvSpPr>
              <a:spLocks/>
            </p:cNvSpPr>
            <p:nvPr/>
          </p:nvSpPr>
          <p:spPr bwMode="auto">
            <a:xfrm rot="10800000" flipH="1">
              <a:off x="8234363" y="3841750"/>
              <a:ext cx="1416050" cy="657225"/>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23" name="AutoShape 31"/>
            <p:cNvSpPr>
              <a:spLocks/>
            </p:cNvSpPr>
            <p:nvPr/>
          </p:nvSpPr>
          <p:spPr bwMode="auto">
            <a:xfrm rot="10800000" flipH="1">
              <a:off x="8107363" y="3714750"/>
              <a:ext cx="1416050" cy="657225"/>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24" name="AutoShape 31"/>
            <p:cNvSpPr>
              <a:spLocks/>
            </p:cNvSpPr>
            <p:nvPr/>
          </p:nvSpPr>
          <p:spPr bwMode="auto">
            <a:xfrm rot="10800000" flipH="1">
              <a:off x="7954963" y="3562350"/>
              <a:ext cx="1416050" cy="657225"/>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25" name="AutoShape 8"/>
            <p:cNvSpPr>
              <a:spLocks/>
            </p:cNvSpPr>
            <p:nvPr/>
          </p:nvSpPr>
          <p:spPr bwMode="auto">
            <a:xfrm rot="10800000" flipH="1">
              <a:off x="8337550" y="5284788"/>
              <a:ext cx="1139825" cy="555625"/>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26" name="AutoShape 10"/>
            <p:cNvSpPr>
              <a:spLocks/>
            </p:cNvSpPr>
            <p:nvPr/>
          </p:nvSpPr>
          <p:spPr bwMode="auto">
            <a:xfrm rot="10800000" flipH="1">
              <a:off x="6491288" y="2865438"/>
              <a:ext cx="1139825" cy="598487"/>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27" name="Text Box 11"/>
            <p:cNvSpPr txBox="1">
              <a:spLocks/>
            </p:cNvSpPr>
            <p:nvPr/>
          </p:nvSpPr>
          <p:spPr bwMode="auto">
            <a:xfrm>
              <a:off x="7412690" y="2773363"/>
              <a:ext cx="517716" cy="28951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D5D6D2"/>
                  </a:solidFill>
                  <a:effectLst/>
                  <a:uLnTx/>
                  <a:uFillTx/>
                  <a:latin typeface="Calibri" charset="0"/>
                  <a:sym typeface="Arial" charset="0"/>
                </a:rPr>
                <a:t>XML</a:t>
              </a:r>
            </a:p>
          </p:txBody>
        </p:sp>
        <p:pic>
          <p:nvPicPr>
            <p:cNvPr id="25628"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4625" y="4776158"/>
              <a:ext cx="1700657" cy="178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9" name="Text Box 13"/>
            <p:cNvSpPr txBox="1">
              <a:spLocks/>
            </p:cNvSpPr>
            <p:nvPr/>
          </p:nvSpPr>
          <p:spPr bwMode="auto">
            <a:xfrm>
              <a:off x="6564956" y="3014400"/>
              <a:ext cx="1134437" cy="39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3399"/>
                  </a:solidFill>
                  <a:effectLst/>
                  <a:uLnTx/>
                  <a:uFillTx/>
                  <a:latin typeface="Calibri" charset="0"/>
                  <a:sym typeface="Arial" charset="0"/>
                </a:rPr>
                <a:t>Manifest</a:t>
              </a:r>
            </a:p>
          </p:txBody>
        </p:sp>
        <p:sp>
          <p:nvSpPr>
            <p:cNvPr id="25630" name="AutoShape 14"/>
            <p:cNvSpPr>
              <a:spLocks/>
            </p:cNvSpPr>
            <p:nvPr/>
          </p:nvSpPr>
          <p:spPr bwMode="auto">
            <a:xfrm rot="10800000" flipH="1">
              <a:off x="8023225" y="3303588"/>
              <a:ext cx="1373188" cy="695325"/>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31" name="Text Box 15"/>
            <p:cNvSpPr txBox="1">
              <a:spLocks/>
            </p:cNvSpPr>
            <p:nvPr/>
          </p:nvSpPr>
          <p:spPr bwMode="auto">
            <a:xfrm>
              <a:off x="7759210" y="3382529"/>
              <a:ext cx="1895544" cy="56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33399"/>
                  </a:solidFill>
                  <a:effectLst/>
                  <a:uLnTx/>
                  <a:uFillTx/>
                  <a:latin typeface="Calibri" charset="0"/>
                  <a:sym typeface="Arial" charset="0"/>
                </a:rPr>
                <a:t>Measurement </a:t>
              </a:r>
            </a:p>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33399"/>
                  </a:solidFill>
                  <a:effectLst/>
                  <a:uLnTx/>
                  <a:uFillTx/>
                  <a:latin typeface="Calibri" charset="0"/>
                  <a:sym typeface="Arial" charset="0"/>
                </a:rPr>
                <a:t>Data</a:t>
              </a:r>
            </a:p>
          </p:txBody>
        </p:sp>
        <p:pic>
          <p:nvPicPr>
            <p:cNvPr id="25632"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200" y="7840663"/>
              <a:ext cx="14605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3" name="AutoShape 17"/>
            <p:cNvSpPr>
              <a:spLocks/>
            </p:cNvSpPr>
            <p:nvPr/>
          </p:nvSpPr>
          <p:spPr bwMode="auto">
            <a:xfrm rot="10800000" flipH="1">
              <a:off x="8383588" y="8143875"/>
              <a:ext cx="1139825" cy="744538"/>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34" name="Text Box 18"/>
            <p:cNvSpPr txBox="1">
              <a:spLocks/>
            </p:cNvSpPr>
            <p:nvPr/>
          </p:nvSpPr>
          <p:spPr bwMode="auto">
            <a:xfrm>
              <a:off x="9425803" y="8661234"/>
              <a:ext cx="548656" cy="331998"/>
            </a:xfrm>
            <a:prstGeom prst="rect">
              <a:avLst/>
            </a:prstGeom>
            <a:solidFill>
              <a:srgbClr val="CC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33399"/>
                  </a:solidFill>
                  <a:effectLst/>
                  <a:uLnTx/>
                  <a:uFillTx/>
                  <a:latin typeface="Calibri" charset="0"/>
                  <a:sym typeface="Arial" charset="0"/>
                </a:rPr>
                <a:t>XSD</a:t>
              </a:r>
            </a:p>
          </p:txBody>
        </p:sp>
        <p:sp>
          <p:nvSpPr>
            <p:cNvPr id="25635" name="Text Box 19"/>
            <p:cNvSpPr txBox="1">
              <a:spLocks/>
            </p:cNvSpPr>
            <p:nvPr/>
          </p:nvSpPr>
          <p:spPr bwMode="auto">
            <a:xfrm>
              <a:off x="8380058" y="8214221"/>
              <a:ext cx="1025119" cy="35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33399"/>
                  </a:solidFill>
                  <a:effectLst/>
                  <a:uLnTx/>
                  <a:uFillTx/>
                  <a:latin typeface="Calibri" charset="0"/>
                  <a:sym typeface="Arial" charset="0"/>
                </a:rPr>
                <a:t>XML Schema</a:t>
              </a:r>
            </a:p>
          </p:txBody>
        </p:sp>
        <p:sp>
          <p:nvSpPr>
            <p:cNvPr id="25636" name="Text Box 20"/>
            <p:cNvSpPr txBox="1">
              <a:spLocks/>
            </p:cNvSpPr>
            <p:nvPr/>
          </p:nvSpPr>
          <p:spPr bwMode="auto">
            <a:xfrm>
              <a:off x="6468013" y="8328165"/>
              <a:ext cx="1117938" cy="60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alibri" charset="0"/>
                  <a:sym typeface="Arial" charset="0"/>
                </a:rPr>
                <a:t>SUPPORT</a:t>
              </a:r>
            </a:p>
            <a:p>
              <a:pPr marL="0" marR="0" lvl="0" indent="0" algn="ctr" defTabSz="70485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Calibri" charset="0"/>
                <a:sym typeface="Arial" charset="0"/>
              </a:endParaRPr>
            </a:p>
          </p:txBody>
        </p:sp>
        <p:sp>
          <p:nvSpPr>
            <p:cNvPr id="25637" name="Text Box 21"/>
            <p:cNvSpPr txBox="1">
              <a:spLocks/>
            </p:cNvSpPr>
            <p:nvPr/>
          </p:nvSpPr>
          <p:spPr bwMode="auto">
            <a:xfrm>
              <a:off x="4211514" y="5578155"/>
              <a:ext cx="1322137" cy="35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charset="0"/>
                  <a:sym typeface="Arial" charset="0"/>
                </a:rPr>
                <a:t>PRODUCT*</a:t>
              </a:r>
            </a:p>
          </p:txBody>
        </p:sp>
        <p:sp>
          <p:nvSpPr>
            <p:cNvPr id="32" name="AutoShape 22"/>
            <p:cNvSpPr>
              <a:spLocks/>
            </p:cNvSpPr>
            <p:nvPr/>
          </p:nvSpPr>
          <p:spPr bwMode="auto">
            <a:xfrm>
              <a:off x="7899468" y="8176970"/>
              <a:ext cx="243389" cy="738448"/>
            </a:xfrm>
            <a:prstGeom prst="leftBrace">
              <a:avLst>
                <a:gd name="adj1" fmla="val 25160"/>
                <a:gd name="adj2" fmla="val 44148"/>
              </a:avLst>
            </a:prstGeom>
            <a:noFill/>
            <a:ln w="38100">
              <a:solidFill>
                <a:srgbClr val="85B400"/>
              </a:solidFill>
              <a:round/>
              <a:headEnd/>
              <a:tailEnd/>
            </a:ln>
            <a:effectLst>
              <a:outerShdw blurRad="63500" dist="107763" dir="2700000" algn="ctr" rotWithShape="0">
                <a:schemeClr val="bg2">
                  <a:alpha val="50000"/>
                </a:schemeClr>
              </a:outerShdw>
            </a:effectLst>
          </p:spPr>
          <p:txBody>
            <a:bodyPr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ヒラギノ角ゴ ProN W3" charset="-128"/>
                <a:cs typeface="ヒラギノ角ゴ ProN W3" charset="-128"/>
              </a:endParaRPr>
            </a:p>
          </p:txBody>
        </p:sp>
        <p:pic>
          <p:nvPicPr>
            <p:cNvPr id="25639"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5713" y="4759865"/>
              <a:ext cx="14605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0" name="Text Box 26"/>
            <p:cNvSpPr txBox="1">
              <a:spLocks/>
            </p:cNvSpPr>
            <p:nvPr/>
          </p:nvSpPr>
          <p:spPr bwMode="auto">
            <a:xfrm>
              <a:off x="6492764" y="5231940"/>
              <a:ext cx="1023057" cy="60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FFFF"/>
                  </a:solidFill>
                  <a:effectLst/>
                  <a:uLnTx/>
                  <a:uFillTx/>
                  <a:latin typeface="Calibri" charset="0"/>
                  <a:sym typeface="Arial" charset="0"/>
                </a:rPr>
                <a:t>PREVIEW</a:t>
              </a:r>
              <a:endParaRPr kumimoji="0" lang="en-GB" sz="1200" b="1" i="0" u="none" strike="noStrike" kern="1200" cap="none" spc="0" normalizeH="0" baseline="0" noProof="0" dirty="0">
                <a:ln>
                  <a:noFill/>
                </a:ln>
                <a:solidFill>
                  <a:srgbClr val="FFFFFF"/>
                </a:solidFill>
                <a:effectLst/>
                <a:uLnTx/>
                <a:uFillTx/>
                <a:latin typeface="Calibri" charset="0"/>
                <a:sym typeface="Arial" charset="0"/>
              </a:endParaRPr>
            </a:p>
            <a:p>
              <a:pPr marL="0" marR="0" lvl="0" indent="0" algn="ctr" defTabSz="70485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FFFFFF"/>
                </a:solidFill>
                <a:effectLst/>
                <a:uLnTx/>
                <a:uFillTx/>
                <a:latin typeface="Calibri" charset="0"/>
                <a:sym typeface="Arial" charset="0"/>
              </a:endParaRPr>
            </a:p>
          </p:txBody>
        </p:sp>
        <p:sp>
          <p:nvSpPr>
            <p:cNvPr id="37" name="AutoShape 27"/>
            <p:cNvSpPr>
              <a:spLocks/>
            </p:cNvSpPr>
            <p:nvPr/>
          </p:nvSpPr>
          <p:spPr bwMode="auto">
            <a:xfrm>
              <a:off x="7783961" y="4736717"/>
              <a:ext cx="231013" cy="1713553"/>
            </a:xfrm>
            <a:prstGeom prst="leftBrace">
              <a:avLst>
                <a:gd name="adj1" fmla="val 61999"/>
                <a:gd name="adj2" fmla="val 44148"/>
              </a:avLst>
            </a:prstGeom>
            <a:noFill/>
            <a:ln w="38100">
              <a:solidFill>
                <a:srgbClr val="85B400"/>
              </a:solidFill>
              <a:round/>
              <a:headEnd/>
              <a:tailEnd/>
            </a:ln>
            <a:effectLst>
              <a:outerShdw blurRad="63500" dist="107763" dir="2700000" algn="ctr" rotWithShape="0">
                <a:schemeClr val="bg2">
                  <a:alpha val="50000"/>
                </a:schemeClr>
              </a:outerShdw>
            </a:effectLst>
          </p:spPr>
          <p:txBody>
            <a:bodyPr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ヒラギノ角ゴ ProN W3" charset="-128"/>
                <a:cs typeface="ヒラギノ角ゴ ProN W3" charset="-128"/>
              </a:endParaRPr>
            </a:p>
          </p:txBody>
        </p:sp>
        <p:pic>
          <p:nvPicPr>
            <p:cNvPr id="25642"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2375" y="3481388"/>
              <a:ext cx="14589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3" name="Text Box 29"/>
            <p:cNvSpPr txBox="1">
              <a:spLocks/>
            </p:cNvSpPr>
            <p:nvPr/>
          </p:nvSpPr>
          <p:spPr bwMode="auto">
            <a:xfrm>
              <a:off x="6222562" y="3792291"/>
              <a:ext cx="1532523" cy="9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alibri" charset="0"/>
                  <a:sym typeface="Arial" charset="0"/>
                </a:rPr>
                <a:t>Data</a:t>
              </a:r>
            </a:p>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charset="0"/>
                  <a:sym typeface="Arial" charset="0"/>
                </a:rPr>
                <a:t>(e.g. img.,</a:t>
              </a:r>
            </a:p>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charset="0"/>
                  <a:sym typeface="Arial" charset="0"/>
                </a:rPr>
                <a:t>param.)</a:t>
              </a:r>
            </a:p>
            <a:p>
              <a:pPr marL="0" marR="0" lvl="0" indent="0" algn="ctr" defTabSz="70485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Calibri" charset="0"/>
                <a:sym typeface="Arial" charset="0"/>
              </a:endParaRPr>
            </a:p>
          </p:txBody>
        </p:sp>
        <p:sp>
          <p:nvSpPr>
            <p:cNvPr id="40" name="AutoShape 30"/>
            <p:cNvSpPr>
              <a:spLocks/>
            </p:cNvSpPr>
            <p:nvPr/>
          </p:nvSpPr>
          <p:spPr bwMode="auto">
            <a:xfrm>
              <a:off x="7627203" y="3492091"/>
              <a:ext cx="204200" cy="992633"/>
            </a:xfrm>
            <a:prstGeom prst="leftBrace">
              <a:avLst>
                <a:gd name="adj1" fmla="val 42322"/>
                <a:gd name="adj2" fmla="val 44148"/>
              </a:avLst>
            </a:prstGeom>
            <a:noFill/>
            <a:ln w="38100">
              <a:solidFill>
                <a:srgbClr val="85B400"/>
              </a:solidFill>
              <a:round/>
              <a:headEnd/>
              <a:tailEnd/>
            </a:ln>
            <a:effectLst>
              <a:outerShdw blurRad="63500" dist="107763" dir="2700000" algn="ctr" rotWithShape="0">
                <a:schemeClr val="bg2">
                  <a:alpha val="50000"/>
                </a:schemeClr>
              </a:outerShdw>
            </a:effectLst>
          </p:spPr>
          <p:txBody>
            <a:bodyPr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ヒラギノ角ゴ ProN W3" charset="-128"/>
                <a:cs typeface="ヒラギノ角ゴ ProN W3" charset="-128"/>
              </a:endParaRPr>
            </a:p>
          </p:txBody>
        </p:sp>
        <p:sp>
          <p:nvSpPr>
            <p:cNvPr id="25645" name="AutoShape 33"/>
            <p:cNvSpPr>
              <a:spLocks/>
            </p:cNvSpPr>
            <p:nvPr/>
          </p:nvSpPr>
          <p:spPr bwMode="auto">
            <a:xfrm rot="10800000" flipH="1">
              <a:off x="8105775" y="4610100"/>
              <a:ext cx="1422400" cy="555625"/>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46" name="Text Box 34"/>
            <p:cNvSpPr txBox="1">
              <a:spLocks/>
            </p:cNvSpPr>
            <p:nvPr/>
          </p:nvSpPr>
          <p:spPr bwMode="auto">
            <a:xfrm>
              <a:off x="8200611" y="4716996"/>
              <a:ext cx="1086998" cy="33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err="1">
                  <a:ln>
                    <a:noFill/>
                  </a:ln>
                  <a:solidFill>
                    <a:srgbClr val="333399"/>
                  </a:solidFill>
                  <a:effectLst/>
                  <a:uLnTx/>
                  <a:uFillTx/>
                  <a:latin typeface="Calibri" charset="0"/>
                  <a:sym typeface="Arial" charset="0"/>
                </a:rPr>
                <a:t>Quicklook</a:t>
              </a:r>
              <a:endParaRPr kumimoji="0" lang="en-GB" sz="1100" b="1" i="0" u="none" strike="noStrike" kern="1200" cap="none" spc="0" normalizeH="0" baseline="0" noProof="0" dirty="0">
                <a:ln>
                  <a:noFill/>
                </a:ln>
                <a:solidFill>
                  <a:srgbClr val="333399"/>
                </a:solidFill>
                <a:effectLst/>
                <a:uLnTx/>
                <a:uFillTx/>
                <a:latin typeface="Calibri" charset="0"/>
                <a:sym typeface="Arial" charset="0"/>
              </a:endParaRPr>
            </a:p>
          </p:txBody>
        </p:sp>
        <p:sp>
          <p:nvSpPr>
            <p:cNvPr id="25647" name="Text Box 35"/>
            <p:cNvSpPr txBox="1">
              <a:spLocks/>
            </p:cNvSpPr>
            <p:nvPr/>
          </p:nvSpPr>
          <p:spPr bwMode="auto">
            <a:xfrm>
              <a:off x="8413059" y="5385326"/>
              <a:ext cx="600221" cy="33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333399"/>
                  </a:solidFill>
                  <a:effectLst/>
                  <a:uLnTx/>
                  <a:uFillTx/>
                  <a:latin typeface="Calibri" charset="0"/>
                  <a:sym typeface="Arial" charset="0"/>
                </a:rPr>
                <a:t>Map</a:t>
              </a:r>
            </a:p>
          </p:txBody>
        </p:sp>
        <p:sp>
          <p:nvSpPr>
            <p:cNvPr id="25648" name="AutoShape 36"/>
            <p:cNvSpPr>
              <a:spLocks/>
            </p:cNvSpPr>
            <p:nvPr/>
          </p:nvSpPr>
          <p:spPr bwMode="auto">
            <a:xfrm rot="10800000" flipH="1">
              <a:off x="8340725" y="6043613"/>
              <a:ext cx="1139825" cy="555625"/>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49" name="Text Box 37"/>
            <p:cNvSpPr txBox="1">
              <a:spLocks/>
            </p:cNvSpPr>
            <p:nvPr/>
          </p:nvSpPr>
          <p:spPr bwMode="auto">
            <a:xfrm>
              <a:off x="9388676" y="6406445"/>
              <a:ext cx="653849" cy="289515"/>
            </a:xfrm>
            <a:prstGeom prst="rect">
              <a:avLst/>
            </a:prstGeom>
            <a:solidFill>
              <a:srgbClr val="C9612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Calibri" charset="0"/>
                  <a:sym typeface="Arial" charset="0"/>
                </a:rPr>
                <a:t>HTML</a:t>
              </a:r>
            </a:p>
          </p:txBody>
        </p:sp>
        <p:sp>
          <p:nvSpPr>
            <p:cNvPr id="25650" name="Text Box 38"/>
            <p:cNvSpPr txBox="1">
              <a:spLocks/>
            </p:cNvSpPr>
            <p:nvPr/>
          </p:nvSpPr>
          <p:spPr bwMode="auto">
            <a:xfrm>
              <a:off x="8330555" y="6191703"/>
              <a:ext cx="911674" cy="33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33399"/>
                  </a:solidFill>
                  <a:effectLst/>
                  <a:uLnTx/>
                  <a:uFillTx/>
                  <a:latin typeface="Calibri" charset="0"/>
                  <a:sym typeface="Arial" charset="0"/>
                </a:rPr>
                <a:t>Preview</a:t>
              </a:r>
            </a:p>
          </p:txBody>
        </p:sp>
        <p:sp>
          <p:nvSpPr>
            <p:cNvPr id="25651" name="Text Box 40"/>
            <p:cNvSpPr txBox="1">
              <a:spLocks/>
            </p:cNvSpPr>
            <p:nvPr/>
          </p:nvSpPr>
          <p:spPr bwMode="auto">
            <a:xfrm>
              <a:off x="9405177" y="5641702"/>
              <a:ext cx="503278" cy="289515"/>
            </a:xfrm>
            <a:prstGeom prst="rect">
              <a:avLst/>
            </a:prstGeom>
            <a:solidFill>
              <a:schemeClr val="bg1"/>
            </a:solidFill>
            <a:ln w="9525">
              <a:solidFill>
                <a:schemeClr val="tx1"/>
              </a:solidFill>
              <a:miter lim="800000"/>
              <a:headEnd/>
              <a:tailEnd/>
            </a:ln>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D5D6D2"/>
                  </a:solidFill>
                  <a:effectLst/>
                  <a:uLnTx/>
                  <a:uFillTx/>
                  <a:latin typeface="Calibri" charset="0"/>
                  <a:sym typeface="Arial" charset="0"/>
                </a:rPr>
                <a:t>KML</a:t>
              </a:r>
            </a:p>
          </p:txBody>
        </p:sp>
        <p:pic>
          <p:nvPicPr>
            <p:cNvPr id="25652" name="Picture 4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4913" y="6477000"/>
              <a:ext cx="1458912"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53" name="Text Box 42"/>
            <p:cNvSpPr txBox="1">
              <a:spLocks/>
            </p:cNvSpPr>
            <p:nvPr/>
          </p:nvSpPr>
          <p:spPr bwMode="auto">
            <a:xfrm>
              <a:off x="6402010" y="6965213"/>
              <a:ext cx="1299447" cy="28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70485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Calibri" charset="0"/>
                  <a:sym typeface="Arial" charset="0"/>
                </a:rPr>
                <a:t>ANNOTATIONS</a:t>
              </a:r>
            </a:p>
          </p:txBody>
        </p:sp>
        <p:sp>
          <p:nvSpPr>
            <p:cNvPr id="53" name="AutoShape 43"/>
            <p:cNvSpPr>
              <a:spLocks/>
            </p:cNvSpPr>
            <p:nvPr/>
          </p:nvSpPr>
          <p:spPr bwMode="auto">
            <a:xfrm>
              <a:off x="7849965" y="6781147"/>
              <a:ext cx="245452" cy="1060562"/>
            </a:xfrm>
            <a:prstGeom prst="leftBrace">
              <a:avLst>
                <a:gd name="adj1" fmla="val 35866"/>
                <a:gd name="adj2" fmla="val 44148"/>
              </a:avLst>
            </a:prstGeom>
            <a:noFill/>
            <a:ln w="38100">
              <a:solidFill>
                <a:srgbClr val="85B400"/>
              </a:solidFill>
              <a:round/>
              <a:headEnd/>
              <a:tailEnd/>
            </a:ln>
            <a:effectLst>
              <a:outerShdw blurRad="63500" dist="107763" dir="2700000" algn="ctr" rotWithShape="0">
                <a:schemeClr val="bg2">
                  <a:alpha val="50000"/>
                </a:schemeClr>
              </a:outerShdw>
            </a:effectLst>
          </p:spPr>
          <p:txBody>
            <a:bodyPr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ヒラギノ角ゴ ProN W3" charset="-128"/>
                <a:cs typeface="ヒラギノ角ゴ ProN W3" charset="-128"/>
              </a:endParaRPr>
            </a:p>
          </p:txBody>
        </p:sp>
        <p:sp>
          <p:nvSpPr>
            <p:cNvPr id="25655" name="AutoShape 44"/>
            <p:cNvSpPr>
              <a:spLocks/>
            </p:cNvSpPr>
            <p:nvPr/>
          </p:nvSpPr>
          <p:spPr bwMode="auto">
            <a:xfrm rot="10800000" flipH="1">
              <a:off x="8326438" y="6994525"/>
              <a:ext cx="1325562" cy="744538"/>
            </a:xfrm>
            <a:prstGeom prst="foldedCorner">
              <a:avLst>
                <a:gd name="adj" fmla="val 38889"/>
              </a:avLst>
            </a:prstGeom>
            <a:gradFill rotWithShape="1">
              <a:gsLst>
                <a:gs pos="0">
                  <a:schemeClr val="bg1"/>
                </a:gs>
                <a:gs pos="100000">
                  <a:srgbClr val="B2B2B2"/>
                </a:gs>
              </a:gsLst>
              <a:lin ang="18900000" scaled="1"/>
            </a:gradFill>
            <a:ln w="9525">
              <a:solidFill>
                <a:srgbClr val="B2B2B2"/>
              </a:solidFill>
              <a:round/>
              <a:headEnd/>
              <a:tailEnd/>
            </a:ln>
          </p:spPr>
          <p:txBody>
            <a:bodyPr rot="10800000"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25656" name="Text Box 45"/>
            <p:cNvSpPr txBox="1">
              <a:spLocks/>
            </p:cNvSpPr>
            <p:nvPr/>
          </p:nvSpPr>
          <p:spPr bwMode="auto">
            <a:xfrm>
              <a:off x="9452617" y="7552465"/>
              <a:ext cx="497091" cy="28951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333399"/>
                  </a:solidFill>
                  <a:effectLst/>
                  <a:uLnTx/>
                  <a:uFillTx/>
                  <a:latin typeface="Calibri" charset="0"/>
                  <a:sym typeface="Arial" charset="0"/>
                </a:rPr>
                <a:t>XML</a:t>
              </a:r>
            </a:p>
          </p:txBody>
        </p:sp>
        <p:sp>
          <p:nvSpPr>
            <p:cNvPr id="25657" name="Text Box 46"/>
            <p:cNvSpPr txBox="1">
              <a:spLocks/>
            </p:cNvSpPr>
            <p:nvPr/>
          </p:nvSpPr>
          <p:spPr bwMode="auto">
            <a:xfrm>
              <a:off x="8344992" y="7228159"/>
              <a:ext cx="1295323" cy="33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33399"/>
                  </a:solidFill>
                  <a:effectLst/>
                  <a:uLnTx/>
                  <a:uFillTx/>
                  <a:latin typeface="Calibri" charset="0"/>
                  <a:sym typeface="Arial" charset="0"/>
                </a:rPr>
                <a:t>Annotations</a:t>
              </a:r>
            </a:p>
          </p:txBody>
        </p:sp>
        <p:sp>
          <p:nvSpPr>
            <p:cNvPr id="57" name="AutoShape 47"/>
            <p:cNvSpPr>
              <a:spLocks/>
            </p:cNvSpPr>
            <p:nvPr/>
          </p:nvSpPr>
          <p:spPr bwMode="auto">
            <a:xfrm>
              <a:off x="5614091" y="4114404"/>
              <a:ext cx="478527" cy="4474520"/>
            </a:xfrm>
            <a:prstGeom prst="leftBrace">
              <a:avLst>
                <a:gd name="adj1" fmla="val 72175"/>
                <a:gd name="adj2" fmla="val 36741"/>
              </a:avLst>
            </a:prstGeom>
            <a:noFill/>
            <a:ln w="38100">
              <a:solidFill>
                <a:srgbClr val="85B400"/>
              </a:solidFill>
              <a:round/>
              <a:headEnd/>
              <a:tailEnd/>
            </a:ln>
            <a:effectLst>
              <a:outerShdw blurRad="63500" dist="107763" dir="2700000" algn="ctr" rotWithShape="0">
                <a:schemeClr val="bg2">
                  <a:alpha val="50000"/>
                </a:schemeClr>
              </a:outerShdw>
            </a:effectLst>
          </p:spPr>
          <p:txBody>
            <a:bodyPr wrap="none" lIns="67355" tIns="33677" rIns="67355" bIns="33677" anchor="ctr"/>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ヒラギノ角ゴ ProN W3" charset="-128"/>
                <a:cs typeface="ヒラギノ角ゴ ProN W3" charset="-128"/>
              </a:endParaRPr>
            </a:p>
          </p:txBody>
        </p:sp>
      </p:grpSp>
      <p:sp>
        <p:nvSpPr>
          <p:cNvPr id="25610" name="Text Box 50"/>
          <p:cNvSpPr txBox="1">
            <a:spLocks/>
          </p:cNvSpPr>
          <p:nvPr/>
        </p:nvSpPr>
        <p:spPr bwMode="auto">
          <a:xfrm>
            <a:off x="9210861" y="4414568"/>
            <a:ext cx="2702168" cy="27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333399"/>
                </a:solidFill>
                <a:effectLst/>
                <a:uLnTx/>
                <a:uFillTx/>
                <a:latin typeface="Calibri" charset="0"/>
                <a:sym typeface="Arial" charset="0"/>
              </a:rPr>
              <a:t>Products metadata</a:t>
            </a:r>
          </a:p>
        </p:txBody>
      </p:sp>
      <p:sp>
        <p:nvSpPr>
          <p:cNvPr id="25611" name="Text Box 51"/>
          <p:cNvSpPr txBox="1">
            <a:spLocks/>
          </p:cNvSpPr>
          <p:nvPr/>
        </p:nvSpPr>
        <p:spPr bwMode="auto">
          <a:xfrm>
            <a:off x="9189368" y="3832572"/>
            <a:ext cx="2293816" cy="27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60" tIns="35279" rIns="70560" bIns="35279">
            <a:spAutoFit/>
          </a:bodyPr>
          <a:lstStyle>
            <a:lvl1pPr defTabSz="70485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7048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70485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70485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70485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70485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70485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333399"/>
                </a:solidFill>
                <a:effectLst/>
                <a:uLnTx/>
                <a:uFillTx/>
                <a:latin typeface="Calibri" charset="0"/>
                <a:sym typeface="Arial" charset="0"/>
              </a:rPr>
              <a:t>HTML product preview</a:t>
            </a:r>
          </a:p>
        </p:txBody>
      </p:sp>
      <p:pic>
        <p:nvPicPr>
          <p:cNvPr id="25621" name="Picture 7" descr="NetCD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3544" y="1921224"/>
            <a:ext cx="1144688" cy="6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ZoneTexte 65"/>
          <p:cNvSpPr txBox="1">
            <a:spLocks noChangeArrowheads="1"/>
          </p:cNvSpPr>
          <p:nvPr/>
        </p:nvSpPr>
        <p:spPr bwMode="auto">
          <a:xfrm>
            <a:off x="8868938" y="1502124"/>
            <a:ext cx="1187940" cy="283455"/>
          </a:xfrm>
          <a:prstGeom prst="rect">
            <a:avLst/>
          </a:prstGeom>
          <a:noFill/>
          <a:ln w="15875">
            <a:solidFill>
              <a:srgbClr val="0070C0"/>
            </a:solidFill>
          </a:ln>
        </p:spPr>
        <p:txBody>
          <a:bodyPr wrap="squar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ctr" defTabSz="6731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0070C0"/>
                </a:solidFill>
                <a:effectLst/>
                <a:uLnTx/>
                <a:uFillTx/>
                <a:latin typeface="Arial" charset="0"/>
                <a:sym typeface="Arial" charset="0"/>
              </a:rPr>
              <a:t>GeoTIFF</a:t>
            </a:r>
            <a:endParaRPr kumimoji="0" lang="en-GB" sz="1400" b="1" i="0" u="none" strike="noStrike" kern="1200" cap="none" spc="0" normalizeH="0" baseline="0" noProof="0" dirty="0">
              <a:ln>
                <a:noFill/>
              </a:ln>
              <a:solidFill>
                <a:srgbClr val="0070C0"/>
              </a:solidFill>
              <a:effectLst/>
              <a:uLnTx/>
              <a:uFillTx/>
              <a:latin typeface="Arial" charset="0"/>
              <a:sym typeface="Arial" charset="0"/>
            </a:endParaRPr>
          </a:p>
        </p:txBody>
      </p:sp>
      <p:grpSp>
        <p:nvGrpSpPr>
          <p:cNvPr id="25616" name="Grouper 74"/>
          <p:cNvGrpSpPr>
            <a:grpSpLocks/>
          </p:cNvGrpSpPr>
          <p:nvPr/>
        </p:nvGrpSpPr>
        <p:grpSpPr bwMode="auto">
          <a:xfrm>
            <a:off x="1550851" y="1632409"/>
            <a:ext cx="1503185" cy="1088159"/>
            <a:chOff x="854517" y="7493000"/>
            <a:chExt cx="2844799" cy="2260600"/>
          </a:xfrm>
        </p:grpSpPr>
        <p:sp>
          <p:nvSpPr>
            <p:cNvPr id="25617" name="Bulle rectangulaire à coins arrondis 70"/>
            <p:cNvSpPr>
              <a:spLocks noChangeArrowheads="1"/>
            </p:cNvSpPr>
            <p:nvPr/>
          </p:nvSpPr>
          <p:spPr bwMode="auto">
            <a:xfrm>
              <a:off x="854517" y="7493000"/>
              <a:ext cx="2844799" cy="2260600"/>
            </a:xfrm>
            <a:prstGeom prst="wedgeRoundRectCallout">
              <a:avLst>
                <a:gd name="adj1" fmla="val 67801"/>
                <a:gd name="adj2" fmla="val 89907"/>
                <a:gd name="adj3" fmla="val 16667"/>
              </a:avLst>
            </a:prstGeom>
            <a:noFill/>
            <a:ln w="9525">
              <a:solidFill>
                <a:srgbClr val="000000"/>
              </a:solidFill>
              <a:round/>
              <a:headEnd/>
              <a:tailEnd/>
            </a:ln>
          </p:spPr>
          <p:txBody>
            <a:bodyPr lIns="67355" tIns="33677" rIns="67355" bIns="33677"/>
            <a:lstStyle/>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pic>
          <p:nvPicPr>
            <p:cNvPr id="25618"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456"/>
            <a:stretch/>
          </p:blipFill>
          <p:spPr bwMode="auto">
            <a:xfrm>
              <a:off x="1416034" y="7822796"/>
              <a:ext cx="1697688" cy="8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4970" y="8854408"/>
              <a:ext cx="2235200" cy="50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 name="Rectangle 57"/>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1"/>
          <p:cNvSpPr txBox="1">
            <a:spLocks/>
          </p:cNvSpPr>
          <p:nvPr/>
        </p:nvSpPr>
        <p:spPr>
          <a:xfrm>
            <a:off x="423914" y="3333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Operational User Products </a:t>
            </a:r>
            <a:r>
              <a:rPr lang="en-US" b="1" dirty="0" smtClean="0"/>
              <a:t>Format</a:t>
            </a:r>
            <a:endParaRPr lang="en-GB" sz="2400" dirty="0"/>
          </a:p>
        </p:txBody>
      </p:sp>
    </p:spTree>
    <p:extLst>
      <p:ext uri="{BB962C8B-B14F-4D97-AF65-F5344CB8AC3E}">
        <p14:creationId xmlns:p14="http://schemas.microsoft.com/office/powerpoint/2010/main" val="1299787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37120" y="1808480"/>
            <a:ext cx="3718560" cy="35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3636446520"/>
              </p:ext>
            </p:extLst>
          </p:nvPr>
        </p:nvGraphicFramePr>
        <p:xfrm>
          <a:off x="3" y="1973352"/>
          <a:ext cx="10704509" cy="310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6558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descr="!DEMIGLO"/>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0" y="1316264"/>
            <a:ext cx="12192000" cy="471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pic>
      <p:sp>
        <p:nvSpPr>
          <p:cNvPr id="39939" name="Text Box 3"/>
          <p:cNvSpPr txBox="1">
            <a:spLocks noChangeArrowheads="1"/>
          </p:cNvSpPr>
          <p:nvPr/>
        </p:nvSpPr>
        <p:spPr bwMode="auto">
          <a:xfrm>
            <a:off x="958492" y="1883643"/>
            <a:ext cx="9835661" cy="8233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altLang="en-US" sz="2000" b="1" i="0" u="none" strike="noStrike" kern="1200" cap="none" spc="0" normalizeH="0" baseline="0" noProof="0" dirty="0">
                <a:ln>
                  <a:noFill/>
                </a:ln>
                <a:solidFill>
                  <a:srgbClr val="003F5A"/>
                </a:solidFill>
                <a:effectLst/>
                <a:uLnTx/>
                <a:uFillTx/>
                <a:latin typeface="Calibri" panose="020F0502020204030204" pitchFamily="34" charset="0"/>
                <a:ea typeface="MS PGothic" pitchFamily="34" charset="-128"/>
                <a:cs typeface="+mn-cs"/>
              </a:rPr>
              <a:t>A constant ESA objective: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altLang="en-US" sz="2000" b="1" i="0" u="none" strike="noStrike" kern="1200" cap="none" spc="0" normalizeH="0" baseline="0" noProof="0" dirty="0">
                <a:ln>
                  <a:noFill/>
                </a:ln>
                <a:solidFill>
                  <a:srgbClr val="003F5A"/>
                </a:solidFill>
                <a:effectLst/>
                <a:uLnTx/>
                <a:uFillTx/>
                <a:latin typeface="Calibri" panose="020F0502020204030204" pitchFamily="34" charset="0"/>
                <a:ea typeface="MS PGothic" pitchFamily="34" charset="-128"/>
                <a:cs typeface="+mn-cs"/>
              </a:rPr>
              <a:t>      </a:t>
            </a:r>
            <a:r>
              <a:rPr kumimoji="0" lang="en-GB" altLang="en-US" sz="2000" b="1" i="0" u="none" strike="noStrike" kern="1200" cap="none" spc="0" normalizeH="0" baseline="0" noProof="0" dirty="0">
                <a:ln>
                  <a:noFill/>
                </a:ln>
                <a:solidFill>
                  <a:srgbClr val="003F5A"/>
                </a:solidFill>
                <a:effectLst/>
                <a:uLnTx/>
                <a:uFillTx/>
                <a:latin typeface="Calibri" panose="020F0502020204030204" pitchFamily="34" charset="0"/>
                <a:ea typeface="MS PGothic" pitchFamily="34" charset="-128"/>
                <a:cs typeface="+mn-cs"/>
                <a:sym typeface="Wingdings" pitchFamily="2" charset="2"/>
              </a:rPr>
              <a:t> </a:t>
            </a:r>
            <a:r>
              <a:rPr kumimoji="0" lang="en-GB" altLang="en-US" sz="1600" b="1" i="1" u="none" strike="noStrike" kern="1200" cap="none" spc="0" normalizeH="0" baseline="0" noProof="0" dirty="0">
                <a:ln>
                  <a:noFill/>
                </a:ln>
                <a:solidFill>
                  <a:srgbClr val="003F5A"/>
                </a:solidFill>
                <a:effectLst/>
                <a:uLnTx/>
                <a:uFillTx/>
                <a:latin typeface="Calibri" panose="020F0502020204030204" pitchFamily="34" charset="0"/>
                <a:ea typeface="+mn-ea"/>
                <a:cs typeface="+mn-cs"/>
                <a:sym typeface="Wingdings" pitchFamily="2" charset="2"/>
              </a:rPr>
              <a:t>E</a:t>
            </a:r>
            <a:r>
              <a:rPr kumimoji="0" lang="en-GB" altLang="en-US" sz="2000" b="1" i="1" u="none" strike="noStrike" kern="1200" cap="none" spc="0" normalizeH="0" baseline="0" noProof="0" dirty="0" smtClean="0">
                <a:ln>
                  <a:noFill/>
                </a:ln>
                <a:solidFill>
                  <a:srgbClr val="003F5A"/>
                </a:solidFill>
                <a:effectLst/>
                <a:uLnTx/>
                <a:uFillTx/>
                <a:latin typeface="Calibri" panose="020F0502020204030204" pitchFamily="34" charset="0"/>
                <a:ea typeface="MS PGothic" pitchFamily="34" charset="-128"/>
                <a:cs typeface="+mn-cs"/>
              </a:rPr>
              <a:t>ase </a:t>
            </a:r>
            <a:r>
              <a:rPr kumimoji="0" lang="en-GB" altLang="en-US" sz="2000" b="1" i="1" u="none" strike="noStrike" kern="1200" cap="none" spc="0" normalizeH="0" baseline="0" noProof="0" dirty="0">
                <a:ln>
                  <a:noFill/>
                </a:ln>
                <a:solidFill>
                  <a:srgbClr val="003F5A"/>
                </a:solidFill>
                <a:effectLst/>
                <a:uLnTx/>
                <a:uFillTx/>
                <a:latin typeface="Calibri" panose="020F0502020204030204" pitchFamily="34" charset="0"/>
                <a:ea typeface="MS PGothic" pitchFamily="34" charset="-128"/>
                <a:cs typeface="+mn-cs"/>
              </a:rPr>
              <a:t>access to Earth Observation data</a:t>
            </a:r>
          </a:p>
        </p:txBody>
      </p:sp>
      <p:sp>
        <p:nvSpPr>
          <p:cNvPr id="39940" name="Text Box 4"/>
          <p:cNvSpPr txBox="1">
            <a:spLocks noChangeArrowheads="1"/>
          </p:cNvSpPr>
          <p:nvPr/>
        </p:nvSpPr>
        <p:spPr bwMode="auto">
          <a:xfrm>
            <a:off x="1273728" y="2907052"/>
            <a:ext cx="10207869" cy="202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266700" marR="0" lvl="0" indent="-266700" algn="l" defTabSz="914400" rtl="0" eaLnBrk="1" fontAlgn="auto" latinLnBrk="0" hangingPunct="1">
              <a:lnSpc>
                <a:spcPct val="110000"/>
              </a:lnSpc>
              <a:spcBef>
                <a:spcPts val="0"/>
              </a:spcBef>
              <a:spcAft>
                <a:spcPts val="0"/>
              </a:spcAft>
              <a:buClr>
                <a:srgbClr val="000000"/>
              </a:buClr>
              <a:buSzPct val="80000"/>
              <a:buFont typeface="Arial" pitchFamily="34" charset="0"/>
              <a:buAutoNum type="arabicPeriod"/>
              <a:tabLst/>
              <a:defRPr/>
            </a:pPr>
            <a:r>
              <a:rPr kumimoji="0" lang="en-GB"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ESA </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EO data policy:</a:t>
            </a:r>
            <a:b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b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sym typeface="Wingdings" pitchFamily="2" charset="2"/>
              </a:rPr>
              <a:t> </a:t>
            </a:r>
            <a:r>
              <a:rPr kumimoji="0" lang="en-GB"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sym typeface="Wingdings" pitchFamily="2" charset="2"/>
              </a:rPr>
              <a:t>free </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sym typeface="Wingdings" pitchFamily="2" charset="2"/>
              </a:rPr>
              <a:t>of </a:t>
            </a:r>
            <a:r>
              <a:rPr kumimoji="0" lang="en-GB"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sym typeface="Wingdings" pitchFamily="2" charset="2"/>
              </a:rPr>
              <a:t>charge, open (and of high quality)</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sym typeface="Wingdings" pitchFamily="2" charset="2"/>
            </a:endParaRPr>
          </a:p>
          <a:p>
            <a:pPr marL="266700" marR="0" lvl="0" indent="-266700" algn="l" defTabSz="914400" rtl="0" eaLnBrk="1" fontAlgn="auto" latinLnBrk="0" hangingPunct="1">
              <a:lnSpc>
                <a:spcPct val="110000"/>
              </a:lnSpc>
              <a:spcBef>
                <a:spcPts val="0"/>
              </a:spcBef>
              <a:spcAft>
                <a:spcPts val="0"/>
              </a:spcAft>
              <a:buClr>
                <a:srgbClr val="000000"/>
              </a:buClr>
              <a:buSzPct val="80000"/>
              <a:buFont typeface="Arial" pitchFamily="34" charset="0"/>
              <a:buAutoNum type="arabicPeriod"/>
              <a:tabLst/>
              <a:defRPr/>
            </a:pPr>
            <a:endPar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266700" marR="0" lvl="0" indent="-266700" algn="l" defTabSz="914400" rtl="0" eaLnBrk="1" fontAlgn="auto" latinLnBrk="0" hangingPunct="1">
              <a:lnSpc>
                <a:spcPct val="110000"/>
              </a:lnSpc>
              <a:spcBef>
                <a:spcPts val="0"/>
              </a:spcBef>
              <a:spcAft>
                <a:spcPts val="0"/>
              </a:spcAft>
              <a:buClr>
                <a:srgbClr val="000000"/>
              </a:buClr>
              <a:buSzPct val="80000"/>
              <a:buFont typeface="Arial" pitchFamily="34" charset="0"/>
              <a:buAutoNum type="arabicPeriod"/>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Constant upgrade of ground segment for easier access to </a:t>
            </a:r>
            <a:r>
              <a:rPr kumimoji="0" lang="en-GB"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EO data including </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Near Real Time (NRT</a:t>
            </a:r>
            <a:r>
              <a:rPr kumimoji="0" lang="en-GB"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and reprocessing</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266700" marR="0" lvl="0" indent="-266700" algn="l" defTabSz="914400" rtl="0" eaLnBrk="1" fontAlgn="auto" latinLnBrk="0" hangingPunct="1">
              <a:lnSpc>
                <a:spcPct val="110000"/>
              </a:lnSpc>
              <a:spcBef>
                <a:spcPts val="0"/>
              </a:spcBef>
              <a:spcAft>
                <a:spcPts val="0"/>
              </a:spcAft>
              <a:buClr>
                <a:srgbClr val="000000"/>
              </a:buClr>
              <a:buSzPct val="80000"/>
              <a:buFont typeface="Arial" pitchFamily="34" charset="0"/>
              <a:buAutoNum type="arabicPeriod"/>
              <a:tabLst/>
              <a:defRPr/>
            </a:pPr>
            <a:endPar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a:p>
            <a:pPr marL="266700" marR="0" lvl="0" indent="-266700" algn="l" defTabSz="914400" rtl="0" eaLnBrk="1" fontAlgn="auto" latinLnBrk="0" hangingPunct="1">
              <a:lnSpc>
                <a:spcPct val="110000"/>
              </a:lnSpc>
              <a:spcBef>
                <a:spcPts val="0"/>
              </a:spcBef>
              <a:spcAft>
                <a:spcPts val="0"/>
              </a:spcAft>
              <a:buClr>
                <a:srgbClr val="000000"/>
              </a:buClr>
              <a:buSzPct val="80000"/>
              <a:buFont typeface="Arial" pitchFamily="34" charset="0"/>
              <a:buAutoNum type="arabicPeriod"/>
              <a:tabLst/>
              <a:defRPr/>
            </a:pPr>
            <a:r>
              <a:rPr kumimoji="0" lang="en-GB" alt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Need to address “heritage” data for future use</a:t>
            </a:r>
            <a:endPar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2" name="Rectangle 1"/>
          <p:cNvSpPr/>
          <p:nvPr/>
        </p:nvSpPr>
        <p:spPr>
          <a:xfrm>
            <a:off x="1076877" y="5159730"/>
            <a:ext cx="11067795" cy="701731"/>
          </a:xfrm>
          <a:prstGeom prst="rect">
            <a:avLst/>
          </a:prstGeom>
        </p:spPr>
        <p:txBody>
          <a:bodyPr wrap="square">
            <a:spAutoFit/>
          </a:bodyPr>
          <a:lstStyle/>
          <a:p>
            <a:pPr marL="0" marR="0" lvl="0" indent="0" algn="l" defTabSz="914400" rtl="0" eaLnBrk="1" fontAlgn="auto" latinLnBrk="0" hangingPunct="1">
              <a:lnSpc>
                <a:spcPct val="110000"/>
              </a:lnSpc>
              <a:spcBef>
                <a:spcPts val="0"/>
              </a:spcBef>
              <a:spcAft>
                <a:spcPts val="0"/>
              </a:spcAft>
              <a:buClr>
                <a:srgbClr val="000000"/>
              </a:buClr>
              <a:buSzPct val="80000"/>
              <a:buFontTx/>
              <a:buNone/>
              <a:tabLst/>
              <a:defRPr/>
            </a:pPr>
            <a:r>
              <a:rPr kumimoji="0" lang="en-GB" altLang="en-US" sz="1800" b="1" i="0" u="none" strike="noStrike" kern="1200" cap="none" spc="0" normalizeH="0" baseline="0" noProof="0" dirty="0" smtClean="0">
                <a:ln>
                  <a:noFill/>
                </a:ln>
                <a:solidFill>
                  <a:srgbClr val="003F5A"/>
                </a:solidFill>
                <a:effectLst/>
                <a:uLnTx/>
                <a:uFillTx/>
                <a:latin typeface="Calibri" panose="020F0502020204030204" pitchFamily="34" charset="0"/>
                <a:ea typeface="MS PGothic" pitchFamily="34" charset="-128"/>
                <a:cs typeface="+mn-cs"/>
                <a:sym typeface="Wingdings" panose="05000000000000000000" pitchFamily="2" charset="2"/>
              </a:rPr>
              <a:t>  </a:t>
            </a:r>
            <a:r>
              <a:rPr kumimoji="0" lang="en-GB" altLang="en-US" sz="1800" b="1" i="1" u="none" strike="noStrike" kern="1200" cap="none" spc="0" normalizeH="0" baseline="0" noProof="0" dirty="0" smtClean="0">
                <a:ln>
                  <a:noFill/>
                </a:ln>
                <a:solidFill>
                  <a:srgbClr val="003F5A"/>
                </a:solidFill>
                <a:effectLst/>
                <a:uLnTx/>
                <a:uFillTx/>
                <a:latin typeface="Calibri" panose="020F0502020204030204" pitchFamily="34" charset="0"/>
                <a:ea typeface="MS PGothic" pitchFamily="34" charset="-128"/>
                <a:cs typeface="+mn-cs"/>
                <a:sym typeface="Wingdings" panose="05000000000000000000" pitchFamily="2" charset="2"/>
              </a:rPr>
              <a:t>Need to </a:t>
            </a:r>
            <a:r>
              <a:rPr kumimoji="0" lang="en-GB" altLang="en-US" sz="1800" b="1" i="1" u="none" strike="noStrike" kern="1200" cap="none" spc="0" normalizeH="0" baseline="0" noProof="0" dirty="0" smtClean="0">
                <a:ln>
                  <a:noFill/>
                </a:ln>
                <a:solidFill>
                  <a:srgbClr val="003F5A"/>
                </a:solidFill>
                <a:effectLst/>
                <a:uLnTx/>
                <a:uFillTx/>
                <a:latin typeface="Calibri" panose="020F0502020204030204" pitchFamily="34" charset="0"/>
                <a:ea typeface="MS PGothic" pitchFamily="34" charset="-128"/>
                <a:cs typeface="+mn-cs"/>
              </a:rPr>
              <a:t>anticipate </a:t>
            </a:r>
            <a:r>
              <a:rPr kumimoji="0" lang="en-GB" altLang="en-US" sz="1800" b="1" i="1" u="none" strike="noStrike" kern="1200" cap="none" spc="0" normalizeH="0" baseline="0" noProof="0" dirty="0">
                <a:ln>
                  <a:noFill/>
                </a:ln>
                <a:solidFill>
                  <a:srgbClr val="003F5A"/>
                </a:solidFill>
                <a:effectLst/>
                <a:uLnTx/>
                <a:uFillTx/>
                <a:latin typeface="Calibri" panose="020F0502020204030204" pitchFamily="34" charset="0"/>
                <a:ea typeface="MS PGothic" pitchFamily="34" charset="-128"/>
                <a:cs typeface="+mn-cs"/>
              </a:rPr>
              <a:t>the way users will use EO data in future</a:t>
            </a:r>
            <a:br>
              <a:rPr kumimoji="0" lang="en-GB" altLang="en-US" sz="1800" b="1" i="1" u="none" strike="noStrike" kern="1200" cap="none" spc="0" normalizeH="0" baseline="0" noProof="0" dirty="0">
                <a:ln>
                  <a:noFill/>
                </a:ln>
                <a:solidFill>
                  <a:srgbClr val="003F5A"/>
                </a:solidFill>
                <a:effectLst/>
                <a:uLnTx/>
                <a:uFillTx/>
                <a:latin typeface="Calibri" panose="020F0502020204030204" pitchFamily="34" charset="0"/>
                <a:ea typeface="MS PGothic" pitchFamily="34" charset="-128"/>
                <a:cs typeface="+mn-cs"/>
              </a:rPr>
            </a:br>
            <a:r>
              <a:rPr kumimoji="0" lang="en-GB" altLang="en-US" sz="1800" b="1" i="1" u="none" strike="noStrike" kern="1200" cap="none" spc="0" normalizeH="0" baseline="0" noProof="0" dirty="0" smtClean="0">
                <a:ln>
                  <a:noFill/>
                </a:ln>
                <a:solidFill>
                  <a:srgbClr val="003F5A"/>
                </a:solidFill>
                <a:effectLst/>
                <a:uLnTx/>
                <a:uFillTx/>
                <a:latin typeface="Calibri" panose="020F0502020204030204" pitchFamily="34" charset="0"/>
                <a:ea typeface="MS PGothic" pitchFamily="34" charset="-128"/>
                <a:cs typeface="+mn-cs"/>
              </a:rPr>
              <a:t>	(</a:t>
            </a:r>
            <a:r>
              <a:rPr kumimoji="0" lang="en-GB" altLang="en-US" sz="1800" b="1" i="1" u="none" strike="noStrike" kern="1200" cap="none" spc="0" normalizeH="0" baseline="0" noProof="0" dirty="0">
                <a:ln>
                  <a:noFill/>
                </a:ln>
                <a:solidFill>
                  <a:srgbClr val="003F5A"/>
                </a:solidFill>
                <a:effectLst/>
                <a:uLnTx/>
                <a:uFillTx/>
                <a:latin typeface="Calibri" panose="020F0502020204030204" pitchFamily="34" charset="0"/>
                <a:ea typeface="MS PGothic" pitchFamily="34" charset="-128"/>
                <a:cs typeface="+mn-cs"/>
              </a:rPr>
              <a:t>e.g. exploitation platform, data/algorithm toolboxes)</a:t>
            </a:r>
          </a:p>
        </p:txBody>
      </p:sp>
      <p:sp>
        <p:nvSpPr>
          <p:cNvPr id="10" name="Title 1"/>
          <p:cNvSpPr txBox="1">
            <a:spLocks/>
          </p:cNvSpPr>
          <p:nvPr/>
        </p:nvSpPr>
        <p:spPr>
          <a:xfrm>
            <a:off x="423914" y="93278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Facilitating Access to EO data</a:t>
            </a:r>
          </a:p>
        </p:txBody>
      </p:sp>
    </p:spTree>
    <p:extLst>
      <p:ext uri="{BB962C8B-B14F-4D97-AF65-F5344CB8AC3E}">
        <p14:creationId xmlns:p14="http://schemas.microsoft.com/office/powerpoint/2010/main" val="708313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313321" y="2341678"/>
            <a:ext cx="2677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71475" marR="0" lvl="0" indent="-371475"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8DB">
                    <a:lumMod val="50000"/>
                  </a:srgbClr>
                </a:solidFill>
                <a:effectLst/>
                <a:uLnTx/>
                <a:uFillTx/>
                <a:latin typeface="Arial" pitchFamily="34" charset="0"/>
                <a:cs typeface="+mn-cs"/>
              </a:rPr>
              <a:t>ERS and </a:t>
            </a:r>
            <a:r>
              <a:rPr kumimoji="0" lang="en-GB" sz="1400" b="1" i="0" u="none" strike="noStrike" kern="1200" cap="none" spc="0" normalizeH="0" baseline="0" noProof="0" dirty="0" err="1">
                <a:ln>
                  <a:noFill/>
                </a:ln>
                <a:solidFill>
                  <a:srgbClr val="0098DB">
                    <a:lumMod val="50000"/>
                  </a:srgbClr>
                </a:solidFill>
                <a:effectLst/>
                <a:uLnTx/>
                <a:uFillTx/>
                <a:latin typeface="Arial" pitchFamily="34" charset="0"/>
                <a:cs typeface="+mn-cs"/>
              </a:rPr>
              <a:t>Envisat</a:t>
            </a:r>
            <a:endParaRPr kumimoji="0" lang="en-GB" sz="1400" b="1"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endParaRPr>
          </a:p>
        </p:txBody>
      </p:sp>
      <p:pic>
        <p:nvPicPr>
          <p:cNvPr id="17411" name="Picture 5" descr="EnvisatA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345" y="2045971"/>
            <a:ext cx="1745288" cy="92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SMOS in or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346" y="3286632"/>
            <a:ext cx="1745288" cy="92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AutoShape 9"/>
          <p:cNvSpPr>
            <a:spLocks/>
          </p:cNvSpPr>
          <p:nvPr/>
        </p:nvSpPr>
        <p:spPr bwMode="auto">
          <a:xfrm>
            <a:off x="5128151" y="2060532"/>
            <a:ext cx="480483" cy="2295716"/>
          </a:xfrm>
          <a:prstGeom prst="rightBrace">
            <a:avLst>
              <a:gd name="adj1" fmla="val 31645"/>
              <a:gd name="adj2" fmla="val 50000"/>
            </a:avLst>
          </a:prstGeom>
          <a:noFill/>
          <a:ln w="38100">
            <a:solidFill>
              <a:schemeClr val="accent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8DB">
                  <a:lumMod val="50000"/>
                </a:srgbClr>
              </a:solidFill>
              <a:effectLst/>
              <a:uLnTx/>
              <a:uFillTx/>
              <a:latin typeface="Verdana"/>
              <a:ea typeface="+mn-ea"/>
              <a:cs typeface="+mn-cs"/>
            </a:endParaRPr>
          </a:p>
        </p:txBody>
      </p:sp>
      <p:sp>
        <p:nvSpPr>
          <p:cNvPr id="17417" name="AutoShape 11"/>
          <p:cNvSpPr>
            <a:spLocks/>
          </p:cNvSpPr>
          <p:nvPr/>
        </p:nvSpPr>
        <p:spPr bwMode="auto">
          <a:xfrm>
            <a:off x="5128151" y="4807281"/>
            <a:ext cx="480484" cy="863600"/>
          </a:xfrm>
          <a:prstGeom prst="rightBrace">
            <a:avLst>
              <a:gd name="adj1" fmla="val 19971"/>
              <a:gd name="adj2" fmla="val 50000"/>
            </a:avLst>
          </a:prstGeom>
          <a:noFill/>
          <a:ln w="38100">
            <a:solidFill>
              <a:schemeClr val="accent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D4F53"/>
              </a:solidFill>
              <a:effectLst/>
              <a:uLnTx/>
              <a:uFillTx/>
              <a:latin typeface="Verdana"/>
              <a:ea typeface="+mn-ea"/>
              <a:cs typeface="+mn-cs"/>
            </a:endParaRPr>
          </a:p>
        </p:txBody>
      </p:sp>
      <p:sp>
        <p:nvSpPr>
          <p:cNvPr id="17418" name="Text Box 12"/>
          <p:cNvSpPr txBox="1">
            <a:spLocks noChangeArrowheads="1"/>
          </p:cNvSpPr>
          <p:nvPr/>
        </p:nvSpPr>
        <p:spPr bwMode="auto">
          <a:xfrm>
            <a:off x="5729715" y="2450475"/>
            <a:ext cx="540564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182563" algn="l"/>
              </a:tabLst>
              <a:defRPr>
                <a:solidFill>
                  <a:schemeClr val="tx1"/>
                </a:solidFill>
                <a:latin typeface="Arial" pitchFamily="34" charset="0"/>
              </a:defRPr>
            </a:lvl1pPr>
            <a:lvl2pPr marL="187325" eaLnBrk="0" hangingPunct="0">
              <a:tabLst>
                <a:tab pos="182563" algn="l"/>
              </a:tabLst>
              <a:defRPr>
                <a:solidFill>
                  <a:schemeClr val="tx1"/>
                </a:solidFill>
                <a:latin typeface="Arial" pitchFamily="34" charset="0"/>
              </a:defRPr>
            </a:lvl2pPr>
            <a:lvl3pPr marL="1143000" indent="-228600" eaLnBrk="0" hangingPunct="0">
              <a:tabLst>
                <a:tab pos="182563" algn="l"/>
              </a:tabLst>
              <a:defRPr>
                <a:solidFill>
                  <a:schemeClr val="tx1"/>
                </a:solidFill>
                <a:latin typeface="Arial" pitchFamily="34" charset="0"/>
              </a:defRPr>
            </a:lvl3pPr>
            <a:lvl4pPr marL="1600200" indent="-228600" eaLnBrk="0" hangingPunct="0">
              <a:tabLst>
                <a:tab pos="182563" algn="l"/>
              </a:tabLst>
              <a:defRPr>
                <a:solidFill>
                  <a:schemeClr val="tx1"/>
                </a:solidFill>
                <a:latin typeface="Arial" pitchFamily="34" charset="0"/>
              </a:defRPr>
            </a:lvl4pPr>
            <a:lvl5pPr marL="2057400" indent="-228600" eaLnBrk="0" hangingPunct="0">
              <a:tabLst>
                <a:tab pos="182563" algn="l"/>
              </a:tabLst>
              <a:defRPr>
                <a:solidFill>
                  <a:schemeClr val="tx1"/>
                </a:solidFill>
                <a:latin typeface="Arial" pitchFamily="34" charset="0"/>
              </a:defRPr>
            </a:lvl5pPr>
            <a:lvl6pPr marL="2514600" indent="-228600" eaLnBrk="0" fontAlgn="base" hangingPunct="0">
              <a:spcBef>
                <a:spcPct val="0"/>
              </a:spcBef>
              <a:spcAft>
                <a:spcPct val="0"/>
              </a:spcAft>
              <a:tabLst>
                <a:tab pos="182563" algn="l"/>
              </a:tabLst>
              <a:defRPr>
                <a:solidFill>
                  <a:schemeClr val="tx1"/>
                </a:solidFill>
                <a:latin typeface="Arial" pitchFamily="34" charset="0"/>
              </a:defRPr>
            </a:lvl6pPr>
            <a:lvl7pPr marL="2971800" indent="-228600" eaLnBrk="0" fontAlgn="base" hangingPunct="0">
              <a:spcBef>
                <a:spcPct val="0"/>
              </a:spcBef>
              <a:spcAft>
                <a:spcPct val="0"/>
              </a:spcAft>
              <a:tabLst>
                <a:tab pos="182563" algn="l"/>
              </a:tabLst>
              <a:defRPr>
                <a:solidFill>
                  <a:schemeClr val="tx1"/>
                </a:solidFill>
                <a:latin typeface="Arial" pitchFamily="34" charset="0"/>
              </a:defRPr>
            </a:lvl7pPr>
            <a:lvl8pPr marL="3429000" indent="-228600" eaLnBrk="0" fontAlgn="base" hangingPunct="0">
              <a:spcBef>
                <a:spcPct val="0"/>
              </a:spcBef>
              <a:spcAft>
                <a:spcPct val="0"/>
              </a:spcAft>
              <a:tabLst>
                <a:tab pos="182563" algn="l"/>
              </a:tabLst>
              <a:defRPr>
                <a:solidFill>
                  <a:schemeClr val="tx1"/>
                </a:solidFill>
                <a:latin typeface="Arial" pitchFamily="34" charset="0"/>
              </a:defRPr>
            </a:lvl8pPr>
            <a:lvl9pPr marL="3886200" indent="-228600" eaLnBrk="0" fontAlgn="base" hangingPunct="0">
              <a:spcBef>
                <a:spcPct val="0"/>
              </a:spcBef>
              <a:spcAft>
                <a:spcPct val="0"/>
              </a:spcAft>
              <a:tabLst>
                <a:tab pos="182563" algn="l"/>
              </a:tabLs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182563" algn="l"/>
              </a:tabLst>
              <a:defRPr/>
            </a:pPr>
            <a:endParaRPr kumimoji="0" lang="en-GB" sz="800" b="1" i="0" u="sng"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endParaRPr>
          </a:p>
          <a:p>
            <a:pPr marL="187325" marR="0" lvl="1" indent="0" algn="l" defTabSz="914400" rtl="0" eaLnBrk="1" fontAlgn="auto" latinLnBrk="0" hangingPunct="1">
              <a:lnSpc>
                <a:spcPct val="100000"/>
              </a:lnSpc>
              <a:spcBef>
                <a:spcPts val="0"/>
              </a:spcBef>
              <a:spcAft>
                <a:spcPts val="600"/>
              </a:spcAft>
              <a:buClrTx/>
              <a:buSzTx/>
              <a:buFontTx/>
              <a:buNone/>
              <a:tabLst>
                <a:tab pos="182563" algn="l"/>
              </a:tabLst>
              <a:defRPr/>
            </a:pPr>
            <a:r>
              <a:rPr kumimoji="0" lang="en-GB" sz="1300" b="1"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Free datasets</a:t>
            </a:r>
          </a:p>
          <a:p>
            <a:pPr marL="187325" marR="0" lvl="1" indent="0" algn="l" defTabSz="914400" rtl="0" eaLnBrk="1" fontAlgn="auto" latinLnBrk="0" hangingPunct="1">
              <a:lnSpc>
                <a:spcPct val="100000"/>
              </a:lnSpc>
              <a:spcBef>
                <a:spcPts val="0"/>
              </a:spcBef>
              <a:spcAft>
                <a:spcPts val="0"/>
              </a:spcAft>
              <a:buClrTx/>
              <a:buSzTx/>
              <a:buFontTx/>
              <a:buNone/>
              <a:tabLst>
                <a:tab pos="182563" algn="l"/>
              </a:tabLst>
              <a:defRPr/>
            </a:pPr>
            <a:r>
              <a:rPr kumimoji="0" lang="en-GB"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O</a:t>
            </a: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pen access and </a:t>
            </a:r>
            <a:r>
              <a:rPr kumimoji="0" lang="en-US" sz="12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free of </a:t>
            </a: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charge. User </a:t>
            </a:r>
            <a:r>
              <a:rPr kumimoji="0" lang="en-US" sz="12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registration </a:t>
            </a: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and acceptance </a:t>
            </a:r>
            <a:r>
              <a:rPr kumimoji="0" lang="en-US" sz="12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of ESA Terms &amp; Conditions </a:t>
            </a: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are required</a:t>
            </a:r>
            <a:endParaRPr kumimoji="0" lang="en-GB"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endParaRPr>
          </a:p>
          <a:p>
            <a:pPr marL="187325" marR="0" lvl="1" indent="0" algn="l" defTabSz="914400" rtl="0" eaLnBrk="1" fontAlgn="auto" latinLnBrk="0" hangingPunct="1">
              <a:lnSpc>
                <a:spcPct val="100000"/>
              </a:lnSpc>
              <a:spcBef>
                <a:spcPts val="0"/>
              </a:spcBef>
              <a:spcAft>
                <a:spcPts val="0"/>
              </a:spcAft>
              <a:buClrTx/>
              <a:buSzTx/>
              <a:buFontTx/>
              <a:buChar char="•"/>
              <a:tabLst>
                <a:tab pos="182563" algn="l"/>
              </a:tabLst>
              <a:defRPr/>
            </a:pPr>
            <a:endParaRPr kumimoji="0" lang="en-GB" sz="800" b="1"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endParaRPr>
          </a:p>
          <a:p>
            <a:pPr marL="187325" marR="0" lvl="1" indent="0" algn="l" defTabSz="914400" rtl="0" eaLnBrk="1" fontAlgn="auto" latinLnBrk="0" hangingPunct="1">
              <a:lnSpc>
                <a:spcPct val="100000"/>
              </a:lnSpc>
              <a:spcBef>
                <a:spcPts val="0"/>
              </a:spcBef>
              <a:spcAft>
                <a:spcPts val="600"/>
              </a:spcAft>
              <a:buClrTx/>
              <a:buSzTx/>
              <a:buFontTx/>
              <a:buNone/>
              <a:tabLst>
                <a:tab pos="182563" algn="l"/>
              </a:tabLst>
              <a:defRPr/>
            </a:pPr>
            <a:r>
              <a:rPr kumimoji="0" lang="en-GB" sz="1300" b="1"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Restrained datasets</a:t>
            </a:r>
          </a:p>
          <a:p>
            <a:pPr marL="187325" marR="0" lvl="1" indent="0" algn="l" defTabSz="914400" rtl="0" eaLnBrk="1" fontAlgn="auto" latinLnBrk="0" hangingPunct="1">
              <a:lnSpc>
                <a:spcPct val="100000"/>
              </a:lnSpc>
              <a:spcBef>
                <a:spcPts val="0"/>
              </a:spcBef>
              <a:spcAft>
                <a:spcPts val="0"/>
              </a:spcAft>
              <a:buClrTx/>
              <a:buSzTx/>
              <a:buFontTx/>
              <a:buNone/>
              <a:tabLst>
                <a:tab pos="182563" algn="l"/>
              </a:tabLst>
              <a:defRPr/>
            </a:pP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Free </a:t>
            </a:r>
            <a:r>
              <a:rPr kumimoji="0" lang="en-US" sz="12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of </a:t>
            </a: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charge. The submission of a Project </a:t>
            </a:r>
            <a:r>
              <a:rPr kumimoji="0" lang="en-US" sz="12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(Full) Proposal </a:t>
            </a: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and acceptance </a:t>
            </a:r>
            <a:r>
              <a:rPr kumimoji="0" lang="en-US" sz="12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of the ESA Terms &amp; Conditions </a:t>
            </a:r>
            <a:r>
              <a:rPr kumimoji="0" lang="en-US" sz="12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are required, after its evaluation a quota will be assigned</a:t>
            </a:r>
            <a:endParaRPr kumimoji="0" lang="en-GB" sz="12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endParaRPr>
          </a:p>
        </p:txBody>
      </p:sp>
      <p:sp>
        <p:nvSpPr>
          <p:cNvPr id="17419" name="Text Box 13"/>
          <p:cNvSpPr txBox="1">
            <a:spLocks noChangeArrowheads="1"/>
          </p:cNvSpPr>
          <p:nvPr/>
        </p:nvSpPr>
        <p:spPr bwMode="auto">
          <a:xfrm>
            <a:off x="5878579" y="4719048"/>
            <a:ext cx="5002781"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Data Policy of individual data </a:t>
            </a:r>
            <a:r>
              <a:rPr kumimoji="0" lang="en-GB" sz="1600" b="1"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In some case a reproduction cost (e.g. ALOS) or Specific Restrictions </a:t>
            </a:r>
            <a:r>
              <a:rPr kumimoji="0" lang="en-US" sz="13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(limitations of quota, </a:t>
            </a:r>
            <a:r>
              <a:rPr kumimoji="0" lang="en-US" sz="13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geographical </a:t>
            </a:r>
            <a:r>
              <a:rPr kumimoji="0" lang="en-US" sz="13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restrictions, etc.)</a:t>
            </a:r>
            <a:r>
              <a:rPr kumimoji="0" lang="en-US" sz="13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 </a:t>
            </a:r>
            <a:r>
              <a:rPr kumimoji="0" lang="en-US" sz="13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rPr>
              <a:t>to the use of data may be applied for </a:t>
            </a:r>
            <a:r>
              <a:rPr kumimoji="0" lang="en-US" sz="1300" b="0"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TPM</a:t>
            </a:r>
            <a:endParaRPr kumimoji="0" lang="en-GB" sz="13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endParaRPr>
          </a:p>
        </p:txBody>
      </p:sp>
      <p:sp>
        <p:nvSpPr>
          <p:cNvPr id="17420" name="Text Box 14"/>
          <p:cNvSpPr txBox="1">
            <a:spLocks noChangeArrowheads="1"/>
          </p:cNvSpPr>
          <p:nvPr/>
        </p:nvSpPr>
        <p:spPr bwMode="auto">
          <a:xfrm>
            <a:off x="3313321" y="4956855"/>
            <a:ext cx="32109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ESA - Third Party</a:t>
            </a:r>
            <a:endParaRPr kumimoji="0" lang="el-GR" sz="1400" b="1"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0098DB">
                    <a:lumMod val="50000"/>
                  </a:srgbClr>
                </a:solidFill>
                <a:effectLst/>
                <a:uLnTx/>
                <a:uFillTx/>
                <a:latin typeface="Arial" pitchFamily="34" charset="0"/>
                <a:ea typeface="MS PGothic" pitchFamily="34" charset="-128"/>
                <a:cs typeface="+mn-cs"/>
              </a:rPr>
              <a:t>Missions</a:t>
            </a:r>
            <a:endParaRPr kumimoji="0" lang="en-GB" sz="1400" b="0"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endParaRPr>
          </a:p>
        </p:txBody>
      </p:sp>
      <p:sp>
        <p:nvSpPr>
          <p:cNvPr id="17421" name="Text Box 2"/>
          <p:cNvSpPr txBox="1">
            <a:spLocks noChangeArrowheads="1"/>
          </p:cNvSpPr>
          <p:nvPr/>
        </p:nvSpPr>
        <p:spPr bwMode="auto">
          <a:xfrm>
            <a:off x="3313322" y="3583061"/>
            <a:ext cx="2597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1475" indent="-3714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71475" marR="0" lvl="0" indent="-371475"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8DB">
                    <a:lumMod val="50000"/>
                  </a:srgbClr>
                </a:solidFill>
                <a:effectLst/>
                <a:uLnTx/>
                <a:uFillTx/>
                <a:latin typeface="Arial" pitchFamily="34" charset="0"/>
                <a:cs typeface="+mn-cs"/>
              </a:rPr>
              <a:t>Earth Explorers</a:t>
            </a:r>
            <a:endParaRPr kumimoji="0" lang="en-GB" sz="1400" b="1" i="0" u="none" strike="noStrike" kern="1200" cap="none" spc="0" normalizeH="0" baseline="0" noProof="0" dirty="0">
              <a:ln>
                <a:noFill/>
              </a:ln>
              <a:solidFill>
                <a:srgbClr val="0098DB">
                  <a:lumMod val="50000"/>
                </a:srgbClr>
              </a:solidFill>
              <a:effectLst/>
              <a:uLnTx/>
              <a:uFillTx/>
              <a:latin typeface="Arial" pitchFamily="34" charset="0"/>
              <a:ea typeface="MS PGothic" pitchFamily="34" charset="-128"/>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323" y="4641259"/>
            <a:ext cx="1693334" cy="1073727"/>
          </a:xfrm>
          <a:prstGeom prst="rect">
            <a:avLst/>
          </a:prstGeom>
        </p:spPr>
      </p:pic>
      <p:sp>
        <p:nvSpPr>
          <p:cNvPr id="3" name="Rectangle 2"/>
          <p:cNvSpPr/>
          <p:nvPr/>
        </p:nvSpPr>
        <p:spPr>
          <a:xfrm>
            <a:off x="688883" y="889289"/>
            <a:ext cx="8566877" cy="907941"/>
          </a:xfrm>
          <a:prstGeom prst="rect">
            <a:avLst/>
          </a:prstGeom>
        </p:spPr>
        <p:txBody>
          <a:bodyPr wrap="square">
            <a:spAutoFit/>
          </a:bodyPr>
          <a:lstStyle/>
          <a:p>
            <a:pPr marL="482600" marR="0" lvl="1" indent="-292100" algn="l" defTabSz="914400" rtl="0" eaLnBrk="0" fontAlgn="auto" latinLnBrk="0" hangingPunct="0">
              <a:lnSpc>
                <a:spcPct val="100000"/>
              </a:lnSpc>
              <a:spcBef>
                <a:spcPts val="0"/>
              </a:spcBef>
              <a:spcAft>
                <a:spcPts val="600"/>
              </a:spcAft>
              <a:buClrTx/>
              <a:buSzPct val="80000"/>
              <a:buFont typeface="Monotype Sorts" pitchFamily="2" charset="2"/>
              <a:buChar char="q"/>
              <a:tabLst/>
              <a:defRPr/>
            </a:pPr>
            <a:r>
              <a:rPr kumimoji="0" lang="en-US" sz="1600" b="0" i="0" u="none" strike="noStrike" kern="1200" cap="none" spc="0" normalizeH="0" baseline="0" noProof="0" dirty="0">
                <a:ln>
                  <a:noFill/>
                </a:ln>
                <a:solidFill>
                  <a:srgbClr val="0098DB">
                    <a:lumMod val="50000"/>
                  </a:srgbClr>
                </a:solidFill>
                <a:effectLst/>
                <a:uLnTx/>
                <a:uFillTx/>
                <a:latin typeface="Arial" charset="0"/>
                <a:ea typeface="+mn-ea"/>
                <a:cs typeface="+mn-cs"/>
              </a:rPr>
              <a:t>To </a:t>
            </a:r>
            <a:r>
              <a:rPr kumimoji="0" lang="en-US" sz="1600" i="0" u="none" strike="noStrike" kern="1200" cap="none" spc="0" normalizeH="0" baseline="0" noProof="0" dirty="0">
                <a:ln>
                  <a:noFill/>
                </a:ln>
                <a:solidFill>
                  <a:srgbClr val="0098DB">
                    <a:lumMod val="50000"/>
                  </a:srgbClr>
                </a:solidFill>
                <a:effectLst/>
                <a:uLnTx/>
                <a:uFillTx/>
                <a:latin typeface="Arial" charset="0"/>
                <a:ea typeface="+mn-ea"/>
                <a:cs typeface="+mn-cs"/>
              </a:rPr>
              <a:t>stimulate a </a:t>
            </a:r>
            <a:r>
              <a:rPr kumimoji="0" lang="en-US" sz="1600" i="0" u="sng" strike="noStrike" kern="1200" cap="none" spc="0" normalizeH="0" baseline="0" noProof="0" dirty="0">
                <a:ln>
                  <a:noFill/>
                </a:ln>
                <a:solidFill>
                  <a:srgbClr val="0098DB">
                    <a:lumMod val="50000"/>
                  </a:srgbClr>
                </a:solidFill>
                <a:effectLst/>
                <a:uLnTx/>
                <a:uFillTx/>
                <a:latin typeface="Arial" charset="0"/>
                <a:ea typeface="+mn-ea"/>
                <a:cs typeface="+mn-cs"/>
              </a:rPr>
              <a:t>balanced development</a:t>
            </a:r>
            <a:r>
              <a:rPr kumimoji="0" lang="en-US" sz="1600" i="0" u="none" strike="noStrike" kern="1200" cap="none" spc="0" normalizeH="0" baseline="0" noProof="0" dirty="0">
                <a:ln>
                  <a:noFill/>
                </a:ln>
                <a:solidFill>
                  <a:srgbClr val="0098DB">
                    <a:lumMod val="50000"/>
                  </a:srgbClr>
                </a:solidFill>
                <a:effectLst/>
                <a:uLnTx/>
                <a:uFillTx/>
                <a:latin typeface="Arial" charset="0"/>
                <a:ea typeface="+mn-ea"/>
                <a:cs typeface="+mn-cs"/>
              </a:rPr>
              <a:t> of Science, Public Utility and Commercial Applications, consistent with the mission objectives</a:t>
            </a:r>
            <a:endParaRPr kumimoji="0" lang="en-US" sz="1600" i="0" u="none" strike="noStrike" kern="1200" cap="none" spc="0" normalizeH="0" baseline="0" noProof="0" dirty="0">
              <a:ln>
                <a:noFill/>
              </a:ln>
              <a:solidFill>
                <a:srgbClr val="0098DB">
                  <a:lumMod val="50000"/>
                </a:srgbClr>
              </a:solidFill>
              <a:effectLst>
                <a:outerShdw blurRad="38100" dist="38100" dir="2700000" algn="tl">
                  <a:srgbClr val="C0C0C0"/>
                </a:outerShdw>
              </a:effectLst>
              <a:uLnTx/>
              <a:uFillTx/>
              <a:latin typeface="Arial" charset="0"/>
              <a:ea typeface="+mn-ea"/>
              <a:cs typeface="+mn-cs"/>
            </a:endParaRPr>
          </a:p>
          <a:p>
            <a:pPr marL="482600" marR="0" lvl="1" indent="-292100" algn="l" defTabSz="914400" rtl="0" eaLnBrk="0" fontAlgn="auto" latinLnBrk="0" hangingPunct="0">
              <a:lnSpc>
                <a:spcPct val="100000"/>
              </a:lnSpc>
              <a:spcBef>
                <a:spcPts val="0"/>
              </a:spcBef>
              <a:spcAft>
                <a:spcPts val="0"/>
              </a:spcAft>
              <a:buClrTx/>
              <a:buSzPct val="80000"/>
              <a:buFont typeface="Monotype Sorts" pitchFamily="2" charset="2"/>
              <a:buChar char="q"/>
              <a:tabLst/>
              <a:defRPr/>
            </a:pPr>
            <a:r>
              <a:rPr kumimoji="0" lang="en-US" sz="1600" b="0" i="0" u="none" strike="noStrike" kern="1200" cap="none" spc="0" normalizeH="0" baseline="0" noProof="0" dirty="0">
                <a:ln>
                  <a:noFill/>
                </a:ln>
                <a:solidFill>
                  <a:srgbClr val="0098DB">
                    <a:lumMod val="50000"/>
                  </a:srgbClr>
                </a:solidFill>
                <a:effectLst/>
                <a:uLnTx/>
                <a:uFillTx/>
                <a:latin typeface="Arial" charset="0"/>
                <a:ea typeface="+mn-ea"/>
                <a:cs typeface="+mn-cs"/>
              </a:rPr>
              <a:t>To maximize the beneficial use of data from ESA EO satellites</a:t>
            </a:r>
          </a:p>
        </p:txBody>
      </p:sp>
      <p:sp>
        <p:nvSpPr>
          <p:cNvPr id="5" name="Rectangle 4"/>
          <p:cNvSpPr/>
          <p:nvPr/>
        </p:nvSpPr>
        <p:spPr>
          <a:xfrm>
            <a:off x="5900930" y="2107581"/>
            <a:ext cx="176843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98DB">
                    <a:lumMod val="50000"/>
                  </a:srgbClr>
                </a:solidFill>
                <a:effectLst/>
                <a:uLnTx/>
                <a:uFillTx/>
                <a:latin typeface="Verdana"/>
                <a:ea typeface="MS PGothic" pitchFamily="34" charset="-128"/>
                <a:cs typeface="+mn-cs"/>
              </a:rPr>
              <a:t>ESA Data Policy</a:t>
            </a:r>
          </a:p>
        </p:txBody>
      </p:sp>
      <p:sp>
        <p:nvSpPr>
          <p:cNvPr id="15" name="Rectangle 14"/>
          <p:cNvSpPr/>
          <p:nvPr/>
        </p:nvSpPr>
        <p:spPr>
          <a:xfrm>
            <a:off x="0" y="1016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23914" y="24190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dirty="0"/>
              <a:t>ESA Earth Observation Data Policy | </a:t>
            </a:r>
            <a:r>
              <a:rPr lang="en-US" b="1" dirty="0"/>
              <a:t>PAST</a:t>
            </a:r>
            <a:endParaRPr lang="en-GB" sz="2400" dirty="0"/>
          </a:p>
        </p:txBody>
      </p:sp>
    </p:spTree>
    <p:extLst>
      <p:ext uri="{BB962C8B-B14F-4D97-AF65-F5344CB8AC3E}">
        <p14:creationId xmlns:p14="http://schemas.microsoft.com/office/powerpoint/2010/main" val="2654876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37120" y="1808480"/>
            <a:ext cx="3718560" cy="35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3976548794"/>
              </p:ext>
            </p:extLst>
          </p:nvPr>
        </p:nvGraphicFramePr>
        <p:xfrm>
          <a:off x="3" y="1973352"/>
          <a:ext cx="10704509" cy="310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0345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3" name="Rectangle 3"/>
          <p:cNvSpPr>
            <a:spLocks noGrp="1" noChangeArrowheads="1"/>
          </p:cNvSpPr>
          <p:nvPr>
            <p:ph type="body" idx="4294967295"/>
          </p:nvPr>
        </p:nvSpPr>
        <p:spPr>
          <a:xfrm>
            <a:off x="660400" y="1055688"/>
            <a:ext cx="9926320" cy="4318000"/>
          </a:xfrm>
          <a:prstGeom prst="rect">
            <a:avLst/>
          </a:prstGeom>
        </p:spPr>
        <p:txBody>
          <a:bodyPr/>
          <a:lstStyle/>
          <a:p>
            <a:r>
              <a:rPr lang="en-US" sz="1200" dirty="0" smtClean="0">
                <a:solidFill>
                  <a:srgbClr val="000000"/>
                </a:solidFill>
                <a:latin typeface="Arial"/>
              </a:rPr>
              <a:t>On </a:t>
            </a:r>
            <a:r>
              <a:rPr lang="en-US" sz="1200" dirty="0">
                <a:solidFill>
                  <a:srgbClr val="000000"/>
                </a:solidFill>
                <a:latin typeface="Arial"/>
              </a:rPr>
              <a:t>The Fly </a:t>
            </a:r>
            <a:r>
              <a:rPr lang="en-US" sz="1200" dirty="0" smtClean="0">
                <a:solidFill>
                  <a:srgbClr val="000000"/>
                </a:solidFill>
                <a:latin typeface="Arial"/>
              </a:rPr>
              <a:t>(OTF) data </a:t>
            </a:r>
            <a:r>
              <a:rPr lang="en-US" sz="1200" dirty="0">
                <a:solidFill>
                  <a:srgbClr val="000000"/>
                </a:solidFill>
                <a:latin typeface="Arial"/>
              </a:rPr>
              <a:t>products are freely available to ESA registered users via the </a:t>
            </a:r>
            <a:r>
              <a:rPr lang="en-US" sz="1200" dirty="0">
                <a:solidFill>
                  <a:srgbClr val="009BCF"/>
                </a:solidFill>
                <a:latin typeface="Arial"/>
                <a:hlinkClick r:id="rId2"/>
              </a:rPr>
              <a:t>EOLI-SA client</a:t>
            </a:r>
            <a:r>
              <a:rPr lang="en-US" sz="1200" dirty="0">
                <a:solidFill>
                  <a:srgbClr val="000000"/>
                </a:solidFill>
                <a:latin typeface="Arial"/>
              </a:rPr>
              <a:t>.</a:t>
            </a:r>
          </a:p>
          <a:p>
            <a:r>
              <a:rPr lang="en-US" sz="1200" dirty="0">
                <a:solidFill>
                  <a:srgbClr val="000000"/>
                </a:solidFill>
                <a:latin typeface="Arial"/>
              </a:rPr>
              <a:t>Users can search and browse all products openly, but a registration on the ESA EO Data Portal is order required to download.</a:t>
            </a:r>
          </a:p>
          <a:p>
            <a:r>
              <a:rPr lang="en-US" sz="1200" dirty="0">
                <a:solidFill>
                  <a:srgbClr val="000000"/>
                </a:solidFill>
                <a:latin typeface="Arial"/>
              </a:rPr>
              <a:t>In order to register and to be granted access to the available products, users are required to follow the steps below:</a:t>
            </a:r>
          </a:p>
          <a:p>
            <a:pPr marL="216000" indent="-180000">
              <a:buFont typeface="Arial"/>
              <a:buChar char="•"/>
            </a:pPr>
            <a:r>
              <a:rPr lang="en-US" sz="1200" dirty="0">
                <a:solidFill>
                  <a:srgbClr val="000000"/>
                </a:solidFill>
                <a:latin typeface="Arial"/>
              </a:rPr>
              <a:t>Create an EO-SSO account following the </a:t>
            </a:r>
            <a:r>
              <a:rPr lang="en-US" sz="1200" dirty="0">
                <a:solidFill>
                  <a:srgbClr val="009BCF"/>
                </a:solidFill>
                <a:latin typeface="Arial"/>
                <a:hlinkClick r:id="rId3"/>
              </a:rPr>
              <a:t>instructions</a:t>
            </a:r>
            <a:r>
              <a:rPr lang="en-US" sz="1200" dirty="0">
                <a:solidFill>
                  <a:srgbClr val="000000"/>
                </a:solidFill>
                <a:latin typeface="Arial"/>
              </a:rPr>
              <a:t> (for users who have not registered already).</a:t>
            </a:r>
          </a:p>
          <a:p>
            <a:pPr marL="216000" indent="-180000">
              <a:buFont typeface="Arial"/>
              <a:buChar char="•"/>
            </a:pPr>
            <a:r>
              <a:rPr lang="en-US" sz="1200" dirty="0">
                <a:solidFill>
                  <a:srgbClr val="000000"/>
                </a:solidFill>
                <a:latin typeface="Arial"/>
              </a:rPr>
              <a:t>Apply for (A)SAR OTF Data</a:t>
            </a:r>
          </a:p>
          <a:p>
            <a:pPr marL="576000" lvl="1" indent="-180000">
              <a:spcBef>
                <a:spcPts val="800"/>
              </a:spcBef>
              <a:buFont typeface="Courier New" pitchFamily="49" charset="0"/>
              <a:buChar char="o"/>
            </a:pPr>
            <a:r>
              <a:rPr lang="en-US" sz="1200" b="1" dirty="0">
                <a:solidFill>
                  <a:srgbClr val="000000"/>
                </a:solidFill>
                <a:latin typeface="Arial"/>
              </a:rPr>
              <a:t>Level 1 (</a:t>
            </a:r>
            <a:r>
              <a:rPr lang="en-US" sz="1200" b="1" dirty="0">
                <a:solidFill>
                  <a:srgbClr val="009BCF"/>
                </a:solidFill>
                <a:latin typeface="Arial"/>
                <a:hlinkClick r:id="rId4"/>
              </a:rPr>
              <a:t>ASAR_IMS</a:t>
            </a:r>
            <a:r>
              <a:rPr lang="en-US" sz="1200" b="1" dirty="0">
                <a:solidFill>
                  <a:srgbClr val="000000"/>
                </a:solidFill>
                <a:latin typeface="Arial"/>
              </a:rPr>
              <a:t> - </a:t>
            </a:r>
            <a:r>
              <a:rPr lang="en-US" sz="1200" b="1" dirty="0">
                <a:solidFill>
                  <a:srgbClr val="009BCF"/>
                </a:solidFill>
                <a:latin typeface="Arial"/>
                <a:hlinkClick r:id="rId5"/>
              </a:rPr>
              <a:t>ASAR_IMP</a:t>
            </a:r>
            <a:r>
              <a:rPr lang="en-US" sz="1200" b="1" dirty="0">
                <a:solidFill>
                  <a:srgbClr val="000000"/>
                </a:solidFill>
                <a:latin typeface="Arial"/>
              </a:rPr>
              <a:t> - </a:t>
            </a:r>
            <a:r>
              <a:rPr lang="en-US" sz="1200" b="1" dirty="0">
                <a:solidFill>
                  <a:srgbClr val="009BCF"/>
                </a:solidFill>
                <a:latin typeface="Arial"/>
                <a:hlinkClick r:id="rId6"/>
              </a:rPr>
              <a:t>ASAR_APS</a:t>
            </a:r>
            <a:r>
              <a:rPr lang="en-US" sz="1200" b="1" dirty="0">
                <a:solidFill>
                  <a:srgbClr val="000000"/>
                </a:solidFill>
                <a:latin typeface="Arial"/>
              </a:rPr>
              <a:t> - </a:t>
            </a:r>
            <a:r>
              <a:rPr lang="en-US" sz="1200" b="1" dirty="0">
                <a:solidFill>
                  <a:srgbClr val="009BCF"/>
                </a:solidFill>
                <a:latin typeface="Arial"/>
                <a:hlinkClick r:id="rId7"/>
              </a:rPr>
              <a:t>ASAR_APP</a:t>
            </a:r>
            <a:r>
              <a:rPr lang="en-US" sz="1200" b="1" dirty="0">
                <a:solidFill>
                  <a:srgbClr val="000000"/>
                </a:solidFill>
                <a:latin typeface="Arial"/>
              </a:rPr>
              <a:t>)</a:t>
            </a:r>
            <a:r>
              <a:rPr lang="en-US" sz="1200" dirty="0">
                <a:solidFill>
                  <a:srgbClr val="000000"/>
                </a:solidFill>
                <a:latin typeface="Arial"/>
              </a:rPr>
              <a:t/>
            </a:r>
            <a:br>
              <a:rPr lang="en-US" sz="1200" dirty="0">
                <a:solidFill>
                  <a:srgbClr val="000000"/>
                </a:solidFill>
                <a:latin typeface="Arial"/>
              </a:rPr>
            </a:br>
            <a:r>
              <a:rPr lang="en-US" sz="1200" dirty="0">
                <a:solidFill>
                  <a:srgbClr val="000000"/>
                </a:solidFill>
                <a:latin typeface="Arial"/>
              </a:rPr>
              <a:t>Users can access (A)SAR OTF Standard Service (Level 1 data products) by submitting a </a:t>
            </a:r>
            <a:r>
              <a:rPr lang="en-US" sz="1200" dirty="0">
                <a:solidFill>
                  <a:srgbClr val="009BCF"/>
                </a:solidFill>
                <a:latin typeface="Arial"/>
                <a:hlinkClick r:id="rId8"/>
              </a:rPr>
              <a:t>Fast Registration</a:t>
            </a:r>
            <a:r>
              <a:rPr lang="en-US" sz="1200" dirty="0">
                <a:solidFill>
                  <a:srgbClr val="000000"/>
                </a:solidFill>
                <a:latin typeface="Arial"/>
              </a:rPr>
              <a:t>.</a:t>
            </a:r>
            <a:br>
              <a:rPr lang="en-US" sz="1200" dirty="0">
                <a:solidFill>
                  <a:srgbClr val="000000"/>
                </a:solidFill>
                <a:latin typeface="Arial"/>
              </a:rPr>
            </a:br>
            <a:r>
              <a:rPr lang="en-US" sz="1200" dirty="0">
                <a:solidFill>
                  <a:srgbClr val="000000"/>
                </a:solidFill>
                <a:latin typeface="Arial"/>
              </a:rPr>
              <a:t>Access will be automatically enabled at registration submission. Users will receive an email containing access details.</a:t>
            </a:r>
          </a:p>
          <a:p>
            <a:pPr marL="576000" lvl="1" indent="-180000">
              <a:buFont typeface="Courier New" pitchFamily="49" charset="0"/>
              <a:buChar char="o"/>
            </a:pPr>
            <a:r>
              <a:rPr lang="en-US" sz="1200" b="1" dirty="0">
                <a:solidFill>
                  <a:srgbClr val="000000"/>
                </a:solidFill>
                <a:latin typeface="Arial"/>
              </a:rPr>
              <a:t>Level 0 (</a:t>
            </a:r>
            <a:r>
              <a:rPr lang="en-US" sz="1200" b="1" dirty="0">
                <a:solidFill>
                  <a:srgbClr val="009BCF"/>
                </a:solidFill>
                <a:latin typeface="Arial"/>
                <a:hlinkClick r:id="rId9"/>
              </a:rPr>
              <a:t>ASAR_IM</a:t>
            </a:r>
            <a:r>
              <a:rPr lang="en-US" sz="1200" b="1" dirty="0">
                <a:solidFill>
                  <a:srgbClr val="000000"/>
                </a:solidFill>
                <a:latin typeface="Arial"/>
              </a:rPr>
              <a:t> - </a:t>
            </a:r>
            <a:r>
              <a:rPr lang="en-US" sz="1200" b="1" dirty="0">
                <a:solidFill>
                  <a:srgbClr val="009BCF"/>
                </a:solidFill>
                <a:latin typeface="Arial"/>
                <a:hlinkClick r:id="rId10"/>
              </a:rPr>
              <a:t>ASAR_APC</a:t>
            </a:r>
            <a:r>
              <a:rPr lang="en-US" sz="1200" b="1" dirty="0">
                <a:solidFill>
                  <a:srgbClr val="000000"/>
                </a:solidFill>
                <a:latin typeface="Arial"/>
              </a:rPr>
              <a:t> - </a:t>
            </a:r>
            <a:r>
              <a:rPr lang="en-US" sz="1200" b="1" dirty="0">
                <a:solidFill>
                  <a:srgbClr val="009BCF"/>
                </a:solidFill>
                <a:latin typeface="Arial"/>
                <a:hlinkClick r:id="rId11"/>
              </a:rPr>
              <a:t>ASAR_APH</a:t>
            </a:r>
            <a:r>
              <a:rPr lang="en-US" sz="1200" b="1" dirty="0">
                <a:solidFill>
                  <a:srgbClr val="000000"/>
                </a:solidFill>
                <a:latin typeface="Arial"/>
              </a:rPr>
              <a:t> - </a:t>
            </a:r>
            <a:r>
              <a:rPr lang="en-US" sz="1200" b="1" dirty="0">
                <a:solidFill>
                  <a:srgbClr val="009BCF"/>
                </a:solidFill>
                <a:latin typeface="Arial"/>
                <a:hlinkClick r:id="rId12"/>
              </a:rPr>
              <a:t>ASAR_APV</a:t>
            </a:r>
            <a:r>
              <a:rPr lang="en-US" sz="1200" b="1" dirty="0">
                <a:solidFill>
                  <a:srgbClr val="000000"/>
                </a:solidFill>
                <a:latin typeface="Arial"/>
              </a:rPr>
              <a:t>)</a:t>
            </a:r>
            <a:r>
              <a:rPr lang="en-US" sz="1200" dirty="0">
                <a:solidFill>
                  <a:srgbClr val="000000"/>
                </a:solidFill>
                <a:latin typeface="Arial"/>
              </a:rPr>
              <a:t/>
            </a:r>
            <a:br>
              <a:rPr lang="en-US" sz="1200" dirty="0">
                <a:solidFill>
                  <a:srgbClr val="000000"/>
                </a:solidFill>
                <a:latin typeface="Arial"/>
              </a:rPr>
            </a:br>
            <a:r>
              <a:rPr lang="en-US" sz="1200" dirty="0">
                <a:solidFill>
                  <a:srgbClr val="000000"/>
                </a:solidFill>
                <a:latin typeface="Arial"/>
              </a:rPr>
              <a:t>Users can access (A)SAR OTF Level 0 data products by submitting a </a:t>
            </a:r>
            <a:r>
              <a:rPr lang="en-US" sz="1200" dirty="0">
                <a:solidFill>
                  <a:srgbClr val="009BCF"/>
                </a:solidFill>
                <a:latin typeface="Arial"/>
                <a:hlinkClick r:id="rId13"/>
              </a:rPr>
              <a:t>Data Service Request</a:t>
            </a:r>
            <a:r>
              <a:rPr lang="en-US" sz="1200" dirty="0">
                <a:solidFill>
                  <a:srgbClr val="000000"/>
                </a:solidFill>
                <a:latin typeface="Arial"/>
              </a:rPr>
              <a:t> justifying and describing the data </a:t>
            </a:r>
            <a:r>
              <a:rPr lang="en-US" sz="1200" dirty="0" smtClean="0">
                <a:solidFill>
                  <a:srgbClr val="000000"/>
                </a:solidFill>
                <a:latin typeface="Arial"/>
              </a:rPr>
              <a:t>needs. </a:t>
            </a:r>
            <a:r>
              <a:rPr lang="en-US" sz="1200" b="1" u="sng" dirty="0" smtClean="0">
                <a:solidFill>
                  <a:srgbClr val="000000"/>
                </a:solidFill>
                <a:latin typeface="Arial"/>
              </a:rPr>
              <a:t>Please </a:t>
            </a:r>
            <a:r>
              <a:rPr lang="en-US" sz="1200" b="1" u="sng" dirty="0">
                <a:solidFill>
                  <a:srgbClr val="000000"/>
                </a:solidFill>
                <a:latin typeface="Arial"/>
              </a:rPr>
              <a:t>note that access </a:t>
            </a:r>
            <a:r>
              <a:rPr lang="en-US" sz="1200" dirty="0">
                <a:solidFill>
                  <a:srgbClr val="000000"/>
                </a:solidFill>
                <a:latin typeface="Arial"/>
              </a:rPr>
              <a:t>to Level 0 Data is not part of the standard OTF Service and it will be granted in exceptional cases. Requests will be evaluated and feedback will be provided usually within 2 weeks.</a:t>
            </a:r>
          </a:p>
          <a:p>
            <a:r>
              <a:rPr lang="en-US" sz="1200" dirty="0">
                <a:solidFill>
                  <a:srgbClr val="000000"/>
                </a:solidFill>
                <a:latin typeface="Arial"/>
              </a:rPr>
              <a:t>The service is being rolled out </a:t>
            </a:r>
            <a:r>
              <a:rPr lang="en-US" sz="1200" dirty="0" smtClean="0">
                <a:solidFill>
                  <a:srgbClr val="000000"/>
                </a:solidFill>
                <a:latin typeface="Arial"/>
              </a:rPr>
              <a:t>gradually </a:t>
            </a:r>
            <a:r>
              <a:rPr lang="en-US" sz="1200" i="1" dirty="0" smtClean="0">
                <a:solidFill>
                  <a:srgbClr val="000000"/>
                </a:solidFill>
                <a:latin typeface="Arial"/>
              </a:rPr>
              <a:t>(ASAR </a:t>
            </a:r>
            <a:r>
              <a:rPr lang="en-US" sz="1200" i="1" dirty="0">
                <a:solidFill>
                  <a:srgbClr val="000000"/>
                </a:solidFill>
                <a:latin typeface="Arial"/>
              </a:rPr>
              <a:t>WS from December 2016, and ERS IM from Q1 </a:t>
            </a:r>
            <a:r>
              <a:rPr lang="en-US" sz="1200" i="1" dirty="0" smtClean="0">
                <a:solidFill>
                  <a:srgbClr val="000000"/>
                </a:solidFill>
                <a:latin typeface="Arial"/>
              </a:rPr>
              <a:t>2017). </a:t>
            </a:r>
          </a:p>
          <a:p>
            <a:endParaRPr lang="en-US" sz="1200" b="1" i="1" dirty="0">
              <a:solidFill>
                <a:srgbClr val="000000"/>
              </a:solidFill>
              <a:latin typeface="Arial"/>
              <a:hlinkClick r:id="rId14"/>
            </a:endParaRPr>
          </a:p>
          <a:p>
            <a:r>
              <a:rPr lang="en-US" sz="1200" b="1" dirty="0" smtClean="0">
                <a:solidFill>
                  <a:srgbClr val="0098DB"/>
                </a:solidFill>
                <a:latin typeface="Arial"/>
                <a:hlinkClick r:id="rId14"/>
              </a:rPr>
              <a:t>Quality </a:t>
            </a:r>
            <a:r>
              <a:rPr lang="en-US" sz="1200" b="1" dirty="0">
                <a:solidFill>
                  <a:srgbClr val="0098DB"/>
                </a:solidFill>
                <a:latin typeface="Arial"/>
                <a:hlinkClick r:id="rId14"/>
              </a:rPr>
              <a:t>of </a:t>
            </a:r>
            <a:r>
              <a:rPr lang="en-US" sz="1200" b="1" dirty="0" smtClean="0">
                <a:solidFill>
                  <a:srgbClr val="0098DB"/>
                </a:solidFill>
                <a:latin typeface="Arial"/>
                <a:hlinkClick r:id="rId14"/>
              </a:rPr>
              <a:t>Service </a:t>
            </a:r>
            <a:r>
              <a:rPr lang="en-US" sz="1200" b="1" dirty="0" smtClean="0">
                <a:solidFill>
                  <a:srgbClr val="000000"/>
                </a:solidFill>
                <a:latin typeface="Arial"/>
              </a:rPr>
              <a:t>: </a:t>
            </a:r>
            <a:r>
              <a:rPr lang="en-US" sz="1200" dirty="0" smtClean="0">
                <a:solidFill>
                  <a:srgbClr val="000000"/>
                </a:solidFill>
                <a:latin typeface="Arial"/>
              </a:rPr>
              <a:t>In </a:t>
            </a:r>
            <a:r>
              <a:rPr lang="en-US" sz="1200" dirty="0">
                <a:solidFill>
                  <a:srgbClr val="000000"/>
                </a:solidFill>
                <a:latin typeface="Arial"/>
              </a:rPr>
              <a:t>order to allow a fair share of resources the dissemination system allows data download with the following </a:t>
            </a:r>
            <a:r>
              <a:rPr lang="en-US" sz="1200" dirty="0" smtClean="0">
                <a:solidFill>
                  <a:srgbClr val="000000"/>
                </a:solidFill>
                <a:latin typeface="Arial"/>
              </a:rPr>
              <a:t>rules:</a:t>
            </a:r>
          </a:p>
          <a:p>
            <a:r>
              <a:rPr lang="en-US" sz="1200" dirty="0" smtClean="0">
                <a:solidFill>
                  <a:srgbClr val="000000"/>
                </a:solidFill>
                <a:latin typeface="Arial"/>
              </a:rPr>
              <a:t>Users </a:t>
            </a:r>
            <a:r>
              <a:rPr lang="en-US" sz="1200" dirty="0">
                <a:solidFill>
                  <a:srgbClr val="000000"/>
                </a:solidFill>
                <a:latin typeface="Arial"/>
              </a:rPr>
              <a:t>can download only a fixed number of products per day (from 00:00 to 23:59 UTC</a:t>
            </a:r>
            <a:r>
              <a:rPr lang="en-US" sz="1200" dirty="0" smtClean="0">
                <a:solidFill>
                  <a:srgbClr val="000000"/>
                </a:solidFill>
                <a:latin typeface="Arial"/>
              </a:rPr>
              <a:t>) </a:t>
            </a:r>
            <a:r>
              <a:rPr lang="en-US" sz="1200" b="1" dirty="0" smtClean="0">
                <a:solidFill>
                  <a:srgbClr val="000000"/>
                </a:solidFill>
                <a:latin typeface="Arial"/>
                <a:sym typeface="Wingdings" panose="05000000000000000000" pitchFamily="2" charset="2"/>
              </a:rPr>
              <a:t> </a:t>
            </a:r>
            <a:r>
              <a:rPr lang="en-US" sz="1200" b="1" i="1" dirty="0" smtClean="0">
                <a:solidFill>
                  <a:srgbClr val="000000"/>
                </a:solidFill>
                <a:latin typeface="Arial"/>
              </a:rPr>
              <a:t>Standard service up to 5 products per day</a:t>
            </a:r>
            <a:endParaRPr lang="en-US" sz="1200" b="1" i="1" dirty="0">
              <a:solidFill>
                <a:srgbClr val="000000"/>
              </a:solidFill>
              <a:latin typeface="Arial"/>
            </a:endParaRPr>
          </a:p>
          <a:p>
            <a:r>
              <a:rPr lang="en-US" sz="1200" dirty="0" smtClean="0">
                <a:solidFill>
                  <a:srgbClr val="000000"/>
                </a:solidFill>
                <a:latin typeface="Arial"/>
              </a:rPr>
              <a:t>Users </a:t>
            </a:r>
            <a:r>
              <a:rPr lang="en-US" sz="1200" dirty="0">
                <a:solidFill>
                  <a:srgbClr val="000000"/>
                </a:solidFill>
                <a:latin typeface="Arial"/>
              </a:rPr>
              <a:t>can perform only a limited number of requests or download in </a:t>
            </a:r>
            <a:r>
              <a:rPr lang="en-US" sz="1200" dirty="0" smtClean="0">
                <a:solidFill>
                  <a:srgbClr val="000000"/>
                </a:solidFill>
                <a:latin typeface="Arial"/>
              </a:rPr>
              <a:t>parallel </a:t>
            </a:r>
          </a:p>
          <a:p>
            <a:pPr marL="216000" indent="0">
              <a:buNone/>
            </a:pPr>
            <a:r>
              <a:rPr lang="en-US" sz="1100" dirty="0" smtClean="0">
                <a:solidFill>
                  <a:srgbClr val="000000"/>
                </a:solidFill>
                <a:latin typeface="Arial"/>
              </a:rPr>
              <a:t>Because </a:t>
            </a:r>
            <a:r>
              <a:rPr lang="en-US" sz="1100" dirty="0">
                <a:solidFill>
                  <a:srgbClr val="000000"/>
                </a:solidFill>
                <a:latin typeface="Arial"/>
              </a:rPr>
              <a:t>not all online disseminated data </a:t>
            </a:r>
            <a:r>
              <a:rPr lang="en-US" sz="1100" dirty="0" smtClean="0">
                <a:solidFill>
                  <a:srgbClr val="000000"/>
                </a:solidFill>
                <a:latin typeface="Arial"/>
              </a:rPr>
              <a:t>is immediately </a:t>
            </a:r>
            <a:r>
              <a:rPr lang="en-US" sz="1100" dirty="0">
                <a:solidFill>
                  <a:srgbClr val="000000"/>
                </a:solidFill>
                <a:latin typeface="Arial"/>
              </a:rPr>
              <a:t>available for download, as there might be products that need to be processed, the consumption of daily quota occurs already when the product is requested and not when the download </a:t>
            </a:r>
            <a:r>
              <a:rPr lang="en-US" sz="1100" dirty="0" smtClean="0">
                <a:solidFill>
                  <a:srgbClr val="000000"/>
                </a:solidFill>
                <a:latin typeface="Arial"/>
              </a:rPr>
              <a:t>begins. However</a:t>
            </a:r>
            <a:r>
              <a:rPr lang="en-US" sz="1100" dirty="0">
                <a:solidFill>
                  <a:srgbClr val="000000"/>
                </a:solidFill>
                <a:latin typeface="Arial"/>
              </a:rPr>
              <a:t>, even if daily quota is over, users are allowed to download the products already requested or not yet available at request time.</a:t>
            </a:r>
          </a:p>
          <a:p>
            <a:pPr algn="just"/>
            <a:endParaRPr lang="en-GB" sz="1200" dirty="0"/>
          </a:p>
        </p:txBody>
      </p:sp>
      <p:sp>
        <p:nvSpPr>
          <p:cNvPr id="5" name="Rectangle 4"/>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23914" y="231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000" dirty="0"/>
              <a:t>Historical Missions Data Access</a:t>
            </a:r>
          </a:p>
          <a:p>
            <a:r>
              <a:rPr lang="en-US" dirty="0"/>
              <a:t>How to Obtain </a:t>
            </a:r>
            <a:r>
              <a:rPr lang="en-US" dirty="0" smtClean="0"/>
              <a:t>ENVISAT </a:t>
            </a:r>
            <a:r>
              <a:rPr lang="en-US" dirty="0"/>
              <a:t>(A)SAR </a:t>
            </a:r>
            <a:r>
              <a:rPr lang="en-US" b="1" dirty="0" smtClean="0"/>
              <a:t>On-The-Fly </a:t>
            </a:r>
            <a:r>
              <a:rPr lang="en-US" b="1" dirty="0"/>
              <a:t>Data</a:t>
            </a:r>
          </a:p>
        </p:txBody>
      </p:sp>
    </p:spTree>
    <p:extLst>
      <p:ext uri="{BB962C8B-B14F-4D97-AF65-F5344CB8AC3E}">
        <p14:creationId xmlns:p14="http://schemas.microsoft.com/office/powerpoint/2010/main" val="1758607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7" t="9334" r="1936" b="4762"/>
          <a:stretch/>
        </p:blipFill>
        <p:spPr bwMode="auto">
          <a:xfrm>
            <a:off x="1117600" y="1077033"/>
            <a:ext cx="9858772" cy="477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3914" y="231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000" dirty="0"/>
              <a:t>Historical Missions Data Access</a:t>
            </a:r>
            <a:br>
              <a:rPr lang="en-US" sz="2000" dirty="0"/>
            </a:br>
            <a:r>
              <a:rPr lang="en-US" dirty="0"/>
              <a:t>ESA Link to Earth Observation | </a:t>
            </a:r>
            <a:r>
              <a:rPr lang="en-US" b="1" dirty="0" err="1"/>
              <a:t>EOLi</a:t>
            </a:r>
            <a:r>
              <a:rPr lang="en-US" b="1" dirty="0"/>
              <a:t> </a:t>
            </a:r>
            <a:endParaRPr lang="en-GB" sz="2400" b="1" dirty="0"/>
          </a:p>
        </p:txBody>
      </p:sp>
    </p:spTree>
    <p:extLst>
      <p:ext uri="{BB962C8B-B14F-4D97-AF65-F5344CB8AC3E}">
        <p14:creationId xmlns:p14="http://schemas.microsoft.com/office/powerpoint/2010/main" val="1247641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93" t="31926" r="35057" b="35044"/>
          <a:stretch/>
        </p:blipFill>
        <p:spPr bwMode="auto">
          <a:xfrm>
            <a:off x="3210736" y="1986369"/>
            <a:ext cx="5770529" cy="300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651" y="983192"/>
            <a:ext cx="9770699" cy="500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649" y="983191"/>
            <a:ext cx="9770699" cy="500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766" y="2896240"/>
            <a:ext cx="5772727" cy="198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0651" y="962872"/>
            <a:ext cx="9770699" cy="500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659936" y="5477702"/>
            <a:ext cx="1152128" cy="277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angle 8">
            <a:hlinkClick r:id="rId7" action="ppaction://hlinkfile"/>
          </p:cNvPr>
          <p:cNvSpPr/>
          <p:nvPr/>
        </p:nvSpPr>
        <p:spPr>
          <a:xfrm>
            <a:off x="239349" y="179115"/>
            <a:ext cx="11521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tangle 9"/>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423914" y="231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err="1"/>
              <a:t>EOLi</a:t>
            </a:r>
            <a:r>
              <a:rPr lang="en-US" dirty="0"/>
              <a:t> | </a:t>
            </a:r>
            <a:r>
              <a:rPr lang="en-US" b="1" dirty="0"/>
              <a:t>E</a:t>
            </a:r>
            <a:r>
              <a:rPr lang="en-US" dirty="0"/>
              <a:t>arth </a:t>
            </a:r>
            <a:r>
              <a:rPr lang="en-US" b="1" dirty="0"/>
              <a:t>O</a:t>
            </a:r>
            <a:r>
              <a:rPr lang="en-US" dirty="0"/>
              <a:t>bservation </a:t>
            </a:r>
            <a:r>
              <a:rPr lang="en-US" b="1" dirty="0"/>
              <a:t>Li</a:t>
            </a:r>
            <a:r>
              <a:rPr lang="en-US" dirty="0"/>
              <a:t>nk</a:t>
            </a:r>
            <a:endParaRPr lang="en-GB" b="1" dirty="0"/>
          </a:p>
        </p:txBody>
      </p:sp>
    </p:spTree>
    <p:extLst>
      <p:ext uri="{BB962C8B-B14F-4D97-AF65-F5344CB8AC3E}">
        <p14:creationId xmlns:p14="http://schemas.microsoft.com/office/powerpoint/2010/main" val="1039791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500"/>
                                        <p:tgtEl>
                                          <p:spTgt spid="256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7"/>
                                        </p:tgtEl>
                                        <p:attrNameLst>
                                          <p:attrName>style.visibility</p:attrName>
                                        </p:attrNameLst>
                                      </p:cBhvr>
                                      <p:to>
                                        <p:strVal val="visible"/>
                                      </p:to>
                                    </p:set>
                                    <p:animEffect transition="in" filter="fade">
                                      <p:cBhvr>
                                        <p:cTn id="12" dur="500"/>
                                        <p:tgtEl>
                                          <p:spTgt spid="256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fade">
                                      <p:cBhvr>
                                        <p:cTn id="22" dur="500"/>
                                        <p:tgtEl>
                                          <p:spTgt spid="256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9"/>
                                        </p:tgtEl>
                                        <p:attrNameLst>
                                          <p:attrName>style.visibility</p:attrName>
                                        </p:attrNameLst>
                                      </p:cBhvr>
                                      <p:to>
                                        <p:strVal val="visible"/>
                                      </p:to>
                                    </p:set>
                                    <p:animEffect transition="in" filter="fade">
                                      <p:cBhvr>
                                        <p:cTn id="27"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42742" y="1254925"/>
            <a:ext cx="7659687" cy="4422775"/>
            <a:chOff x="703267" y="1393825"/>
            <a:chExt cx="7659687" cy="4422775"/>
          </a:xfrm>
        </p:grpSpPr>
        <p:pic>
          <p:nvPicPr>
            <p:cNvPr id="14" name="Picture 2"/>
            <p:cNvPicPr>
              <a:picLocks noChangeAspect="1" noChangeArrowheads="1"/>
            </p:cNvPicPr>
            <p:nvPr/>
          </p:nvPicPr>
          <p:blipFill rotWithShape="1">
            <a:blip r:embed="rId2"/>
            <a:srcRect l="19651" t="25650" r="18208" b="20805"/>
            <a:stretch/>
          </p:blipFill>
          <p:spPr bwMode="auto">
            <a:xfrm>
              <a:off x="2157417" y="2054229"/>
              <a:ext cx="5080000" cy="32797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703267" y="1393825"/>
              <a:ext cx="1882775" cy="831850"/>
            </a:xfrm>
            <a:prstGeom prst="rect">
              <a:avLst/>
            </a:prstGeom>
            <a:solidFill>
              <a:srgbClr val="0070C0"/>
            </a:solidFill>
            <a:effectLst>
              <a:outerShdw blurRad="50800" dist="38100" dir="2700000" algn="tl" rotWithShape="0">
                <a:prstClr val="black">
                  <a:alpha val="40000"/>
                </a:prstClr>
              </a:outerShdw>
            </a:effectLst>
          </p:spPr>
          <p:txBody>
            <a:bodyPr>
              <a:spAutoFit/>
            </a:bodyPr>
            <a:lstStyle/>
            <a:p>
              <a:pPr algn="ctr">
                <a:defRPr/>
              </a:pPr>
              <a:r>
                <a:rPr lang="en-GB" sz="1600" b="1" dirty="0">
                  <a:solidFill>
                    <a:schemeClr val="bg1"/>
                  </a:solidFill>
                  <a:latin typeface="Calibri" panose="020F0502020204030204" pitchFamily="34" charset="0"/>
                </a:rPr>
                <a:t>The open access Sentinel Data Hub, for</a:t>
              </a:r>
              <a:r>
                <a:rPr lang="en-GB" sz="1600" b="1" i="1" dirty="0">
                  <a:solidFill>
                    <a:schemeClr val="bg1"/>
                  </a:solidFill>
                  <a:latin typeface="Calibri" panose="020F0502020204030204" pitchFamily="34" charset="0"/>
                </a:rPr>
                <a:t> anyone</a:t>
              </a:r>
            </a:p>
          </p:txBody>
        </p:sp>
        <p:sp>
          <p:nvSpPr>
            <p:cNvPr id="16" name="TextBox 15"/>
            <p:cNvSpPr txBox="1"/>
            <p:nvPr/>
          </p:nvSpPr>
          <p:spPr>
            <a:xfrm>
              <a:off x="703267" y="4984750"/>
              <a:ext cx="2344737" cy="831850"/>
            </a:xfrm>
            <a:prstGeom prst="rect">
              <a:avLst/>
            </a:prstGeom>
            <a:solidFill>
              <a:srgbClr val="008000"/>
            </a:solidFill>
            <a:effectLst>
              <a:outerShdw blurRad="50800" dist="38100" dir="2700000" algn="tl" rotWithShape="0">
                <a:prstClr val="black">
                  <a:alpha val="40000"/>
                </a:prstClr>
              </a:outerShdw>
            </a:effectLst>
          </p:spPr>
          <p:txBody>
            <a:bodyPr>
              <a:spAutoFit/>
            </a:bodyPr>
            <a:lstStyle/>
            <a:p>
              <a:pPr algn="ctr">
                <a:defRPr/>
              </a:pPr>
              <a:r>
                <a:rPr lang="en-GB" sz="1600" b="1" dirty="0">
                  <a:solidFill>
                    <a:schemeClr val="bg1"/>
                  </a:solidFill>
                  <a:latin typeface="Calibri" panose="020F0502020204030204" pitchFamily="34" charset="0"/>
                </a:rPr>
                <a:t>Sentinel data access, </a:t>
              </a:r>
              <a:br>
                <a:rPr lang="en-GB" sz="1600" b="1" dirty="0">
                  <a:solidFill>
                    <a:schemeClr val="bg1"/>
                  </a:solidFill>
                  <a:latin typeface="Calibri" panose="020F0502020204030204" pitchFamily="34" charset="0"/>
                </a:rPr>
              </a:br>
              <a:r>
                <a:rPr lang="en-GB" sz="1600" b="1" dirty="0">
                  <a:solidFill>
                    <a:schemeClr val="bg1"/>
                  </a:solidFill>
                  <a:latin typeface="Calibri" panose="020F0502020204030204" pitchFamily="34" charset="0"/>
                </a:rPr>
                <a:t>for </a:t>
              </a:r>
              <a:r>
                <a:rPr lang="en-GB" sz="1600" b="1" i="1" dirty="0">
                  <a:solidFill>
                    <a:schemeClr val="bg1"/>
                  </a:solidFill>
                  <a:latin typeface="Calibri" panose="020F0502020204030204" pitchFamily="34" charset="0"/>
                </a:rPr>
                <a:t>international partners</a:t>
              </a:r>
              <a:r>
                <a:rPr lang="en-GB" sz="1600" b="1" dirty="0">
                  <a:solidFill>
                    <a:schemeClr val="bg1"/>
                  </a:solidFill>
                  <a:latin typeface="Calibri" panose="020F0502020204030204" pitchFamily="34" charset="0"/>
                </a:rPr>
                <a:t> (e.g. NASA)</a:t>
              </a:r>
            </a:p>
          </p:txBody>
        </p:sp>
        <p:sp>
          <p:nvSpPr>
            <p:cNvPr id="17" name="TextBox 16"/>
            <p:cNvSpPr txBox="1"/>
            <p:nvPr/>
          </p:nvSpPr>
          <p:spPr>
            <a:xfrm>
              <a:off x="6080129" y="1639888"/>
              <a:ext cx="2168525" cy="830262"/>
            </a:xfrm>
            <a:prstGeom prst="rect">
              <a:avLst/>
            </a:prstGeom>
            <a:solidFill>
              <a:srgbClr val="800080"/>
            </a:solidFill>
            <a:effectLst>
              <a:outerShdw blurRad="50800" dist="38100" dir="2700000" algn="tl" rotWithShape="0">
                <a:prstClr val="black">
                  <a:alpha val="40000"/>
                </a:prstClr>
              </a:outerShdw>
            </a:effectLst>
          </p:spPr>
          <p:txBody>
            <a:bodyPr>
              <a:spAutoFit/>
            </a:bodyPr>
            <a:lstStyle/>
            <a:p>
              <a:pPr algn="ctr">
                <a:defRPr/>
              </a:pPr>
              <a:r>
                <a:rPr lang="en-GB" sz="1600" b="1" dirty="0">
                  <a:solidFill>
                    <a:schemeClr val="bg1"/>
                  </a:solidFill>
                  <a:latin typeface="Calibri" panose="020F0502020204030204" pitchFamily="34" charset="0"/>
                </a:rPr>
                <a:t>Sentinel data access, for </a:t>
              </a:r>
              <a:r>
                <a:rPr lang="en-GB" sz="1600" b="1" i="1" dirty="0">
                  <a:solidFill>
                    <a:schemeClr val="bg1"/>
                  </a:solidFill>
                  <a:latin typeface="Calibri" panose="020F0502020204030204" pitchFamily="34" charset="0"/>
                </a:rPr>
                <a:t>European partners </a:t>
              </a:r>
              <a:r>
                <a:rPr lang="en-GB" sz="1600" b="1" dirty="0">
                  <a:solidFill>
                    <a:schemeClr val="bg1"/>
                  </a:solidFill>
                  <a:latin typeface="Calibri" panose="020F0502020204030204" pitchFamily="34" charset="0"/>
                </a:rPr>
                <a:t>(e.g. CNES, DLR)</a:t>
              </a:r>
            </a:p>
          </p:txBody>
        </p:sp>
        <p:sp>
          <p:nvSpPr>
            <p:cNvPr id="18" name="TextBox 17"/>
            <p:cNvSpPr txBox="1"/>
            <p:nvPr/>
          </p:nvSpPr>
          <p:spPr>
            <a:xfrm>
              <a:off x="6219829" y="4984750"/>
              <a:ext cx="2143125" cy="831850"/>
            </a:xfrm>
            <a:prstGeom prst="rect">
              <a:avLst/>
            </a:prstGeom>
            <a:solidFill>
              <a:srgbClr val="FA7D00"/>
            </a:solidFill>
            <a:effectLst>
              <a:outerShdw blurRad="50800" dist="38100" dir="2700000" algn="tl" rotWithShape="0">
                <a:prstClr val="black">
                  <a:alpha val="40000"/>
                </a:prstClr>
              </a:outerShdw>
            </a:effectLst>
          </p:spPr>
          <p:txBody>
            <a:bodyPr>
              <a:spAutoFit/>
            </a:bodyPr>
            <a:lstStyle/>
            <a:p>
              <a:pPr algn="ctr">
                <a:defRPr/>
              </a:pPr>
              <a:r>
                <a:rPr lang="en-GB" sz="1600" b="1" dirty="0">
                  <a:solidFill>
                    <a:schemeClr val="bg1"/>
                  </a:solidFill>
                  <a:latin typeface="Calibri" panose="020F0502020204030204" pitchFamily="34" charset="0"/>
                </a:rPr>
                <a:t>Sentinel data access, for </a:t>
              </a:r>
              <a:r>
                <a:rPr lang="en-GB" sz="1600" b="1" i="1" dirty="0">
                  <a:solidFill>
                    <a:schemeClr val="bg1"/>
                  </a:solidFill>
                  <a:latin typeface="Calibri" panose="020F0502020204030204" pitchFamily="34" charset="0"/>
                </a:rPr>
                <a:t>Copernicus services </a:t>
              </a:r>
              <a:r>
                <a:rPr lang="en-GB" sz="1600" b="1" dirty="0">
                  <a:solidFill>
                    <a:schemeClr val="bg1"/>
                  </a:solidFill>
                  <a:latin typeface="Calibri" panose="020F0502020204030204" pitchFamily="34" charset="0"/>
                </a:rPr>
                <a:t>(e.g. marine, land)</a:t>
              </a:r>
            </a:p>
          </p:txBody>
        </p:sp>
      </p:grpSp>
      <p:sp>
        <p:nvSpPr>
          <p:cNvPr id="19" name="Rectangle 18">
            <a:hlinkClick r:id="rId3" action="ppaction://hlinkfile"/>
          </p:cNvPr>
          <p:cNvSpPr/>
          <p:nvPr/>
        </p:nvSpPr>
        <p:spPr>
          <a:xfrm>
            <a:off x="239349" y="179115"/>
            <a:ext cx="11521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20" name="Rectangle 19"/>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423914" y="231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ESA </a:t>
            </a:r>
            <a:r>
              <a:rPr lang="en-US" b="1" dirty="0" smtClean="0"/>
              <a:t>Operated </a:t>
            </a:r>
            <a:r>
              <a:rPr lang="en-US" b="1" dirty="0"/>
              <a:t>Sentinel Data Hubs</a:t>
            </a:r>
          </a:p>
        </p:txBody>
      </p:sp>
    </p:spTree>
    <p:extLst>
      <p:ext uri="{BB962C8B-B14F-4D97-AF65-F5344CB8AC3E}">
        <p14:creationId xmlns:p14="http://schemas.microsoft.com/office/powerpoint/2010/main" val="1184173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67" y="6008072"/>
            <a:ext cx="134203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lumMod val="50000"/>
                    <a:lumOff val="50000"/>
                  </a:srgbClr>
                </a:solidFill>
                <a:effectLst/>
                <a:uLnTx/>
                <a:uFillTx/>
                <a:latin typeface="Verdana"/>
                <a:ea typeface="+mn-ea"/>
                <a:cs typeface="+mn-cs"/>
              </a:rPr>
              <a:t>visited on 30/10/2016</a:t>
            </a:r>
            <a:endParaRPr kumimoji="0" lang="en-GB" sz="800" b="0" i="0" u="none" strike="noStrike" kern="1200" cap="none" spc="0" normalizeH="0" baseline="0" noProof="0" dirty="0">
              <a:ln>
                <a:noFill/>
              </a:ln>
              <a:solidFill>
                <a:srgbClr val="000000">
                  <a:lumMod val="50000"/>
                  <a:lumOff val="50000"/>
                </a:srgbClr>
              </a:solidFill>
              <a:effectLst/>
              <a:uLnTx/>
              <a:uFillTx/>
              <a:latin typeface="Verdana"/>
              <a:ea typeface="+mn-ea"/>
              <a:cs typeface="+mn-cs"/>
            </a:endParaRPr>
          </a:p>
        </p:txBody>
      </p:sp>
      <p:sp>
        <p:nvSpPr>
          <p:cNvPr id="9" name="Rectangle 8"/>
          <p:cNvSpPr/>
          <p:nvPr/>
        </p:nvSpPr>
        <p:spPr>
          <a:xfrm>
            <a:off x="2930821" y="2732730"/>
            <a:ext cx="1276704" cy="1061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Rectangle 5">
            <a:hlinkClick r:id="rId2" action="ppaction://hlinkfile"/>
          </p:cNvPr>
          <p:cNvSpPr/>
          <p:nvPr/>
        </p:nvSpPr>
        <p:spPr>
          <a:xfrm>
            <a:off x="239349" y="132815"/>
            <a:ext cx="11521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Rectangle 6"/>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423914" y="16229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it-IT" b="1" dirty="0" smtClean="0"/>
              <a:t>Copernicus Open Access Hub</a:t>
            </a:r>
            <a:endParaRPr lang="it-IT" b="1" dirty="0"/>
          </a:p>
          <a:p>
            <a:pPr>
              <a:spcBef>
                <a:spcPts val="200"/>
              </a:spcBef>
            </a:pPr>
            <a:r>
              <a:rPr lang="it-IT" sz="1800" b="1" dirty="0">
                <a:hlinkClick r:id="rId3"/>
              </a:rPr>
              <a:t>https://scihub.copernicus.eu</a:t>
            </a:r>
            <a:r>
              <a:rPr lang="it-IT" sz="1800" b="1" dirty="0" smtClean="0">
                <a:hlinkClick r:id="rId3"/>
              </a:rPr>
              <a:t>/</a:t>
            </a:r>
            <a:r>
              <a:rPr lang="it-IT" sz="1800" b="1" dirty="0" smtClean="0"/>
              <a:t> </a:t>
            </a:r>
            <a:endParaRPr lang="it-IT" sz="1800" b="1" dirty="0"/>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059" r="1266" b="-1"/>
          <a:stretch/>
        </p:blipFill>
        <p:spPr bwMode="auto">
          <a:xfrm>
            <a:off x="0" y="844551"/>
            <a:ext cx="12192000" cy="601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9921" y="2289879"/>
            <a:ext cx="1061719" cy="104260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43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4"/>
          <a:stretch/>
        </p:blipFill>
        <p:spPr bwMode="auto">
          <a:xfrm>
            <a:off x="0" y="797674"/>
            <a:ext cx="12192000" cy="590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it-IT" b="1" dirty="0" smtClean="0"/>
              <a:t>Copernicus Open Access Hub </a:t>
            </a:r>
            <a:r>
              <a:rPr lang="en-US" sz="1800" b="1" dirty="0" smtClean="0"/>
              <a:t>| </a:t>
            </a:r>
            <a:r>
              <a:rPr lang="it-IT" sz="1800" b="1" dirty="0" smtClean="0">
                <a:hlinkClick r:id="rId4"/>
              </a:rPr>
              <a:t>https</a:t>
            </a:r>
            <a:r>
              <a:rPr lang="it-IT" sz="1800" b="1" dirty="0">
                <a:hlinkClick r:id="rId4"/>
              </a:rPr>
              <a:t>://scihub.copernicus.eu</a:t>
            </a:r>
            <a:r>
              <a:rPr lang="it-IT" sz="1800" b="1" dirty="0" smtClean="0">
                <a:hlinkClick r:id="rId4"/>
              </a:rPr>
              <a:t>/</a:t>
            </a:r>
            <a:r>
              <a:rPr lang="it-IT" sz="1800" b="1" dirty="0" smtClean="0"/>
              <a:t> </a:t>
            </a:r>
            <a:endParaRPr lang="it-IT" sz="1800" b="1" dirty="0"/>
          </a:p>
        </p:txBody>
      </p:sp>
    </p:spTree>
    <p:extLst>
      <p:ext uri="{BB962C8B-B14F-4D97-AF65-F5344CB8AC3E}">
        <p14:creationId xmlns:p14="http://schemas.microsoft.com/office/powerpoint/2010/main" val="3558661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08"/>
          <a:stretch/>
        </p:blipFill>
        <p:spPr bwMode="auto">
          <a:xfrm>
            <a:off x="2888" y="1340768"/>
            <a:ext cx="12189113"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 t="8014" r="5" b="87633"/>
          <a:stretch/>
        </p:blipFill>
        <p:spPr bwMode="auto">
          <a:xfrm>
            <a:off x="-1" y="1343436"/>
            <a:ext cx="12192001" cy="27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351319" y="1370328"/>
            <a:ext cx="341690" cy="196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Title 1"/>
          <p:cNvSpPr txBox="1">
            <a:spLocks/>
          </p:cNvSpPr>
          <p:nvPr/>
        </p:nvSpPr>
        <p:spPr>
          <a:xfrm>
            <a:off x="2935689" y="822074"/>
            <a:ext cx="6324127"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it-IT" b="1" dirty="0" smtClean="0"/>
              <a:t>Copernicus Open Access Hub </a:t>
            </a:r>
            <a:r>
              <a:rPr lang="en-US" sz="1800" b="1" dirty="0" smtClean="0"/>
              <a:t>| </a:t>
            </a:r>
            <a:r>
              <a:rPr lang="it-IT" sz="1800" b="1" dirty="0" smtClean="0">
                <a:hlinkClick r:id="rId5"/>
              </a:rPr>
              <a:t>https</a:t>
            </a:r>
            <a:r>
              <a:rPr lang="it-IT" sz="1800" b="1" dirty="0">
                <a:hlinkClick r:id="rId5"/>
              </a:rPr>
              <a:t>://scihub.copernicus.eu</a:t>
            </a:r>
            <a:r>
              <a:rPr lang="it-IT" sz="1800" b="1" dirty="0" smtClean="0">
                <a:hlinkClick r:id="rId5"/>
              </a:rPr>
              <a:t>/</a:t>
            </a:r>
            <a:r>
              <a:rPr lang="it-IT" sz="1800" b="1" dirty="0" smtClean="0"/>
              <a:t> </a:t>
            </a:r>
            <a:endParaRPr lang="it-IT" sz="1800" b="1" dirty="0"/>
          </a:p>
        </p:txBody>
      </p:sp>
    </p:spTree>
    <p:extLst>
      <p:ext uri="{BB962C8B-B14F-4D97-AF65-F5344CB8AC3E}">
        <p14:creationId xmlns:p14="http://schemas.microsoft.com/office/powerpoint/2010/main" val="345973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162"/>
          <a:stretch/>
        </p:blipFill>
        <p:spPr bwMode="auto">
          <a:xfrm>
            <a:off x="2888" y="1338242"/>
            <a:ext cx="12189113" cy="4827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9162"/>
          <a:stretch/>
        </p:blipFill>
        <p:spPr bwMode="auto">
          <a:xfrm>
            <a:off x="2888" y="1338242"/>
            <a:ext cx="12189113" cy="4827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9157"/>
          <a:stretch/>
        </p:blipFill>
        <p:spPr bwMode="auto">
          <a:xfrm>
            <a:off x="3450" y="1338243"/>
            <a:ext cx="12188551" cy="482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9157"/>
          <a:stretch/>
        </p:blipFill>
        <p:spPr bwMode="auto">
          <a:xfrm>
            <a:off x="3450" y="1338242"/>
            <a:ext cx="12188551" cy="4827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9157"/>
          <a:stretch/>
        </p:blipFill>
        <p:spPr bwMode="auto">
          <a:xfrm>
            <a:off x="3450" y="1338243"/>
            <a:ext cx="12188551" cy="482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a:hlinkClick r:id="rId7"/>
          </p:cNvPr>
          <p:cNvSpPr/>
          <p:nvPr/>
        </p:nvSpPr>
        <p:spPr>
          <a:xfrm>
            <a:off x="10506392" y="5713443"/>
            <a:ext cx="357691" cy="268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Rectangle 2"/>
          <p:cNvSpPr/>
          <p:nvPr/>
        </p:nvSpPr>
        <p:spPr>
          <a:xfrm>
            <a:off x="9892595" y="5429350"/>
            <a:ext cx="1191352"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a:ea typeface="+mn-ea"/>
                <a:cs typeface="+mn-cs"/>
              </a:rPr>
              <a:t>Download</a:t>
            </a:r>
            <a:endParaRPr kumimoji="0" lang="en-GB" sz="1400" b="1" i="0" u="none" strike="noStrike" kern="1200" cap="none" spc="0" normalizeH="0" baseline="0" noProof="0" dirty="0">
              <a:ln>
                <a:noFill/>
              </a:ln>
              <a:solidFill>
                <a:srgbClr val="FF0000"/>
              </a:solidFill>
              <a:effectLst/>
              <a:uLnTx/>
              <a:uFillTx/>
              <a:latin typeface="Verdana"/>
              <a:ea typeface="+mn-ea"/>
              <a:cs typeface="+mn-cs"/>
            </a:endParaRPr>
          </a:p>
        </p:txBody>
      </p:sp>
      <p:pic>
        <p:nvPicPr>
          <p:cNvPr id="10" name="Picture 2">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 t="8014" r="5" b="87633"/>
          <a:stretch/>
        </p:blipFill>
        <p:spPr bwMode="auto">
          <a:xfrm>
            <a:off x="-1" y="1343436"/>
            <a:ext cx="12192001" cy="27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a:xfrm>
            <a:off x="2935689" y="822074"/>
            <a:ext cx="6324127"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it-IT" b="1" dirty="0" smtClean="0"/>
              <a:t>Copernicus Open Access Hub </a:t>
            </a:r>
            <a:r>
              <a:rPr lang="en-US" sz="1800" b="1" dirty="0" smtClean="0"/>
              <a:t>| </a:t>
            </a:r>
            <a:r>
              <a:rPr lang="it-IT" sz="1800" b="1" dirty="0" smtClean="0">
                <a:hlinkClick r:id="rId7"/>
              </a:rPr>
              <a:t>https</a:t>
            </a:r>
            <a:r>
              <a:rPr lang="it-IT" sz="1800" b="1" dirty="0">
                <a:hlinkClick r:id="rId7"/>
              </a:rPr>
              <a:t>://scihub.copernicus.eu</a:t>
            </a:r>
            <a:r>
              <a:rPr lang="it-IT" sz="1800" b="1" dirty="0" smtClean="0">
                <a:hlinkClick r:id="rId7"/>
              </a:rPr>
              <a:t>/</a:t>
            </a:r>
            <a:r>
              <a:rPr lang="it-IT" sz="1800" b="1" dirty="0" smtClean="0"/>
              <a:t> </a:t>
            </a:r>
            <a:endParaRPr lang="it-IT" sz="1800" b="1" dirty="0"/>
          </a:p>
        </p:txBody>
      </p:sp>
    </p:spTree>
    <p:extLst>
      <p:ext uri="{BB962C8B-B14F-4D97-AF65-F5344CB8AC3E}">
        <p14:creationId xmlns:p14="http://schemas.microsoft.com/office/powerpoint/2010/main" val="384848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fade">
                                      <p:cBhvr>
                                        <p:cTn id="7" dur="500"/>
                                        <p:tgtEl>
                                          <p:spTgt spid="25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fade">
                                      <p:cBhvr>
                                        <p:cTn id="12" dur="500"/>
                                        <p:tgtEl>
                                          <p:spTgt spid="256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500"/>
                            </p:stCondLst>
                            <p:childTnLst>
                              <p:par>
                                <p:cTn id="32" presetID="26" presetClass="emph" presetSubtype="0" repeatCount="3000" fill="hold" grpId="1" nodeType="afterEffect">
                                  <p:stCondLst>
                                    <p:cond delay="0"/>
                                  </p:stCondLst>
                                  <p:childTnLst>
                                    <p:animEffect transition="out" filter="fade">
                                      <p:cBhvr>
                                        <p:cTn id="33" dur="1000" tmFilter="0, 0; .2, .5; .8, .5; 1, 0"/>
                                        <p:tgtEl>
                                          <p:spTgt spid="2"/>
                                        </p:tgtEl>
                                      </p:cBhvr>
                                    </p:animEffect>
                                    <p:animScale>
                                      <p:cBhvr>
                                        <p:cTn id="34"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37120" y="1808480"/>
            <a:ext cx="3718560" cy="35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3690059465"/>
              </p:ext>
            </p:extLst>
          </p:nvPr>
        </p:nvGraphicFramePr>
        <p:xfrm>
          <a:off x="3" y="1973352"/>
          <a:ext cx="10704509" cy="310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17705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1679509" y="404667"/>
            <a:ext cx="6753295" cy="430216"/>
          </a:xfrm>
          <a:prstGeom prst="rect">
            <a:avLst/>
          </a:prstGeom>
          <a:noFill/>
          <a:ln>
            <a:noFill/>
          </a:ln>
        </p:spPr>
        <p:txBody>
          <a:bodyPr vert="horz" wrap="square" lIns="91430" tIns="45710" rIns="91430" bIns="45710" anchor="t" anchorCtr="1" compatLnSpc="1"/>
          <a:lstStyle/>
          <a:p>
            <a:pPr marL="0" marR="0" lvl="0" indent="0" algn="ctr" defTabSz="914207"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1" i="0" u="none" strike="noStrike" kern="1200" cap="none" spc="0" normalizeH="0" baseline="0" noProof="0">
                <a:ln>
                  <a:noFill/>
                </a:ln>
                <a:solidFill>
                  <a:srgbClr val="FFFFFF"/>
                </a:solidFill>
                <a:effectLst/>
                <a:uLnTx/>
                <a:uFillTx/>
                <a:latin typeface="Calibri"/>
                <a:ea typeface="MS PGothic" pitchFamily="34"/>
                <a:cs typeface="ＭＳ Ｐゴシック"/>
              </a:rPr>
              <a:t> </a:t>
            </a:r>
          </a:p>
        </p:txBody>
      </p:sp>
      <p:sp>
        <p:nvSpPr>
          <p:cNvPr id="3" name="Rectangle 3"/>
          <p:cNvSpPr txBox="1"/>
          <p:nvPr/>
        </p:nvSpPr>
        <p:spPr>
          <a:xfrm>
            <a:off x="650444" y="1534591"/>
            <a:ext cx="10670961" cy="3320204"/>
          </a:xfrm>
          <a:prstGeom prst="rect">
            <a:avLst/>
          </a:prstGeom>
          <a:noFill/>
          <a:ln>
            <a:noFill/>
          </a:ln>
        </p:spPr>
        <p:txBody>
          <a:bodyPr vert="horz" wrap="square" lIns="91430" tIns="45710" rIns="91430" bIns="45710" anchor="t" anchorCtr="0" compatLnSpc="1"/>
          <a:lstStyle/>
          <a:p>
            <a:pPr marL="0" marR="0" lvl="0" indent="0" algn="l" defTabSz="914207" rtl="0" eaLnBrk="1" fontAlgn="auto" latinLnBrk="0" hangingPunct="1">
              <a:lnSpc>
                <a:spcPct val="119000"/>
              </a:lnSpc>
              <a:spcBef>
                <a:spcPts val="1000"/>
              </a:spcBef>
              <a:spcAft>
                <a:spcPts val="60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dirty="0">
                <a:ln>
                  <a:noFill/>
                </a:ln>
                <a:solidFill>
                  <a:srgbClr val="0098DB"/>
                </a:solidFill>
                <a:effectLst/>
                <a:uLnTx/>
                <a:uFillTx/>
                <a:latin typeface="Calibri"/>
                <a:ea typeface=""/>
                <a:cs typeface=""/>
              </a:rPr>
              <a:t>SNAP</a:t>
            </a:r>
            <a:endParaRPr kumimoji="0" lang="en-US" sz="2400" b="1" i="0" u="none" strike="noStrike" kern="1200" cap="none" spc="0" normalizeH="0" baseline="0" noProof="0" dirty="0">
              <a:ln>
                <a:noFill/>
              </a:ln>
              <a:solidFill>
                <a:srgbClr val="0098DB"/>
              </a:solidFill>
              <a:effectLst/>
              <a:uLnTx/>
              <a:uFillTx/>
              <a:latin typeface="Calibri"/>
              <a:ea typeface=""/>
              <a:cs typeface=""/>
            </a:endParaRPr>
          </a:p>
          <a:p>
            <a:pPr marL="342900" marR="0" lvl="0" indent="-342900" algn="l" defTabSz="914207" rtl="0" eaLnBrk="1" fontAlgn="auto" latinLnBrk="0" hangingPunct="1">
              <a:lnSpc>
                <a:spcPct val="119000"/>
              </a:lnSpc>
              <a:spcBef>
                <a:spcPts val="1000"/>
              </a:spcBef>
              <a:spcAft>
                <a:spcPts val="0"/>
              </a:spcAft>
              <a:buClr>
                <a:srgbClr val="0098DB"/>
              </a:buClr>
              <a:buSzPct val="100000"/>
              <a:buFont typeface="Verdana" pitchFamily="34"/>
              <a:buChar char="‒"/>
              <a:tabLst/>
              <a:defRPr sz="1800" b="0" i="0" u="none" strike="noStrike" kern="0" cap="none" spc="0" baseline="0">
                <a:solidFill>
                  <a:srgbClr val="000000"/>
                </a:solidFill>
                <a:uFillTx/>
              </a:defRPr>
            </a:pPr>
            <a:r>
              <a:rPr kumimoji="0" lang="en-GB" sz="2000" b="0" i="0" u="none" strike="noStrike" kern="1200" cap="none" spc="0" normalizeH="0" baseline="0" noProof="0" dirty="0">
                <a:ln>
                  <a:noFill/>
                </a:ln>
                <a:solidFill>
                  <a:srgbClr val="4D4F53"/>
                </a:solidFill>
                <a:effectLst/>
                <a:uLnTx/>
                <a:uFillTx/>
                <a:latin typeface="Calibri"/>
                <a:ea typeface=""/>
                <a:cs typeface=""/>
              </a:rPr>
              <a:t>The common architecture for all </a:t>
            </a:r>
            <a:r>
              <a:rPr kumimoji="0" lang="en-GB" sz="2000" b="1" i="0" u="none" strike="noStrike" kern="1200" cap="none" spc="0" normalizeH="0" baseline="0" noProof="0" dirty="0">
                <a:ln>
                  <a:noFill/>
                </a:ln>
                <a:solidFill>
                  <a:srgbClr val="4D4F53"/>
                </a:solidFill>
                <a:effectLst/>
                <a:uLnTx/>
                <a:uFillTx/>
                <a:latin typeface="Calibri"/>
                <a:ea typeface=""/>
                <a:cs typeface=""/>
              </a:rPr>
              <a:t>Sentinel Toolboxes </a:t>
            </a:r>
            <a:r>
              <a:rPr kumimoji="0" lang="en-GB" sz="2000" b="0" i="0" u="none" strike="noStrike" kern="1200" cap="none" spc="0" normalizeH="0" baseline="0" noProof="0" dirty="0">
                <a:ln>
                  <a:noFill/>
                </a:ln>
                <a:solidFill>
                  <a:srgbClr val="4D4F53"/>
                </a:solidFill>
                <a:effectLst/>
                <a:uLnTx/>
                <a:uFillTx/>
                <a:latin typeface="Calibri"/>
                <a:ea typeface=""/>
                <a:cs typeface=""/>
              </a:rPr>
              <a:t>and </a:t>
            </a:r>
            <a:r>
              <a:rPr kumimoji="0" lang="en-GB" sz="2000" b="1" i="0" u="none" strike="noStrike" kern="1200" cap="none" spc="0" normalizeH="0" baseline="0" noProof="0" dirty="0">
                <a:ln>
                  <a:noFill/>
                </a:ln>
                <a:solidFill>
                  <a:srgbClr val="4D4F53"/>
                </a:solidFill>
                <a:effectLst/>
                <a:uLnTx/>
                <a:uFillTx/>
                <a:latin typeface="Calibri"/>
                <a:ea typeface=""/>
                <a:cs typeface=""/>
              </a:rPr>
              <a:t>SMOS Toolbox</a:t>
            </a:r>
            <a:r>
              <a:rPr kumimoji="0" lang="en-GB" sz="2000" b="0" i="0" u="none" strike="noStrike" kern="1200" cap="none" spc="0" normalizeH="0" baseline="0" noProof="0" dirty="0">
                <a:ln>
                  <a:noFill/>
                </a:ln>
                <a:solidFill>
                  <a:srgbClr val="4D4F53"/>
                </a:solidFill>
                <a:effectLst/>
                <a:uLnTx/>
                <a:uFillTx/>
                <a:latin typeface="Calibri"/>
                <a:ea typeface=""/>
                <a:cs typeface=""/>
              </a:rPr>
              <a:t> is called Sentinel Application Platform (SNAP).</a:t>
            </a:r>
          </a:p>
          <a:p>
            <a:pPr marL="342900" marR="0" lvl="0" indent="-342900" algn="l" defTabSz="914207" rtl="0" eaLnBrk="1" fontAlgn="auto" latinLnBrk="0" hangingPunct="1">
              <a:lnSpc>
                <a:spcPct val="119000"/>
              </a:lnSpc>
              <a:spcBef>
                <a:spcPts val="1000"/>
              </a:spcBef>
              <a:spcAft>
                <a:spcPts val="0"/>
              </a:spcAft>
              <a:buClr>
                <a:srgbClr val="0098DB"/>
              </a:buClr>
              <a:buSzPct val="100000"/>
              <a:buFont typeface="Verdana" pitchFamily="34"/>
              <a:buChar cha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4D4F53"/>
                </a:solidFill>
                <a:effectLst/>
                <a:uLnTx/>
                <a:uFillTx/>
                <a:latin typeface="Calibri"/>
                <a:ea typeface=""/>
                <a:cs typeface=""/>
              </a:rPr>
              <a:t>SNAP </a:t>
            </a:r>
            <a:r>
              <a:rPr kumimoji="0" lang="en-GB" sz="2000" b="0" i="0" u="none" strike="noStrike" kern="1200" cap="none" spc="0" normalizeH="0" baseline="0" noProof="0" dirty="0">
                <a:ln>
                  <a:noFill/>
                </a:ln>
                <a:solidFill>
                  <a:srgbClr val="4D4F53"/>
                </a:solidFill>
                <a:effectLst/>
                <a:uLnTx/>
                <a:uFillTx/>
                <a:latin typeface="Calibri"/>
                <a:ea typeface=""/>
                <a:cs typeface=""/>
              </a:rPr>
              <a:t>architecture is ideal for Earth Observation processing and analysis due the following technological innovations: Extensibility, Portability, Modular Rich Client Platform, Generic EO Data Abstraction, Tiled Memory Management and a Graph Processing Framework.</a:t>
            </a:r>
          </a:p>
          <a:p>
            <a:pPr marL="0" marR="0" lvl="0" indent="0" algn="l" defTabSz="914207" rtl="0" eaLnBrk="1" fontAlgn="auto" latinLnBrk="0" hangingPunct="1">
              <a:lnSpc>
                <a:spcPct val="119000"/>
              </a:lnSpc>
              <a:spcBef>
                <a:spcPts val="100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4D4F53"/>
                </a:solidFill>
                <a:effectLst/>
                <a:uLnTx/>
                <a:uFillTx/>
                <a:latin typeface="Calibri"/>
                <a:ea typeface=""/>
                <a:cs typeface=""/>
              </a:rPr>
              <a:t>     </a:t>
            </a:r>
          </a:p>
          <a:p>
            <a:pPr marL="0" marR="0" lvl="0" indent="0" algn="l" defTabSz="914207" rtl="0" eaLnBrk="1" fontAlgn="auto" latinLnBrk="0" hangingPunct="1">
              <a:lnSpc>
                <a:spcPct val="119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4D4F53"/>
                </a:solidFill>
                <a:effectLst/>
                <a:uLnTx/>
                <a:uFillTx/>
                <a:latin typeface="Calibri"/>
                <a:ea typeface=""/>
                <a:cs typeface=""/>
              </a:rPr>
              <a:t>        Activity funded through SEOM element of ESA’s EOEP-4 </a:t>
            </a:r>
            <a:r>
              <a:rPr kumimoji="0" lang="en-US" sz="1400" b="0" i="0" u="none" strike="noStrike" kern="1200" cap="none" spc="0" normalizeH="0" baseline="0" noProof="0" dirty="0">
                <a:ln>
                  <a:noFill/>
                </a:ln>
                <a:solidFill>
                  <a:srgbClr val="0098DB"/>
                </a:solidFill>
                <a:effectLst/>
                <a:uLnTx/>
                <a:uFillTx/>
                <a:latin typeface="Calibri"/>
                <a:ea typeface=""/>
                <a:cs typeface=""/>
              </a:rPr>
              <a:t>(www.seom.esa.int)</a:t>
            </a:r>
          </a:p>
          <a:p>
            <a:pPr marL="342900" marR="0" lvl="0" indent="-342900" algn="l" defTabSz="914207" rtl="0" eaLnBrk="1" fontAlgn="auto" latinLnBrk="0" hangingPunct="1">
              <a:lnSpc>
                <a:spcPct val="119000"/>
              </a:lnSpc>
              <a:spcBef>
                <a:spcPts val="1000"/>
              </a:spcBef>
              <a:spcAft>
                <a:spcPts val="0"/>
              </a:spcAft>
              <a:buClr>
                <a:srgbClr val="0098DB"/>
              </a:buClr>
              <a:buSzPct val="100000"/>
              <a:buFont typeface="Verdana" pitchFamily="34"/>
              <a:buChar char="‒"/>
              <a:tabLst/>
              <a:defRPr sz="1800" b="0" i="0" u="none" strike="noStrike" kern="0" cap="none" spc="0" baseline="0">
                <a:solidFill>
                  <a:srgbClr val="000000"/>
                </a:solidFill>
                <a:uFillTx/>
              </a:defRPr>
            </a:pPr>
            <a:endParaRPr kumimoji="0" lang="en-US" sz="1400" b="0" i="0" u="none" strike="noStrike" kern="1200" cap="none" spc="0" normalizeH="0" baseline="0" noProof="0" dirty="0">
              <a:ln>
                <a:noFill/>
              </a:ln>
              <a:solidFill>
                <a:srgbClr val="0098DB"/>
              </a:solidFill>
              <a:effectLst/>
              <a:uLnTx/>
              <a:uFillTx/>
              <a:latin typeface="Calibri"/>
              <a:ea typeface=""/>
              <a:cs typeface=""/>
            </a:endParaRPr>
          </a:p>
        </p:txBody>
      </p:sp>
      <p:pic>
        <p:nvPicPr>
          <p:cNvPr id="4" name="Picture 2" descr="C:\Users\aminchel\Documents\ESRIN_Projects\Projects\EOP-SER\SEOM\EOGB\SEOM_logo_FINAL_121219.jpg"/>
          <p:cNvPicPr>
            <a:picLocks noChangeAspect="1"/>
          </p:cNvPicPr>
          <p:nvPr/>
        </p:nvPicPr>
        <p:blipFill>
          <a:blip r:embed="rId3"/>
          <a:srcRect/>
          <a:stretch>
            <a:fillRect/>
          </a:stretch>
        </p:blipFill>
        <p:spPr>
          <a:xfrm>
            <a:off x="10649317" y="5213726"/>
            <a:ext cx="1393448" cy="711869"/>
          </a:xfrm>
          <a:prstGeom prst="rect">
            <a:avLst/>
          </a:prstGeom>
          <a:noFill/>
          <a:ln>
            <a:noFill/>
          </a:ln>
        </p:spPr>
      </p:pic>
    </p:spTree>
    <p:extLst>
      <p:ext uri="{BB962C8B-B14F-4D97-AF65-F5344CB8AC3E}">
        <p14:creationId xmlns:p14="http://schemas.microsoft.com/office/powerpoint/2010/main" val="404085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 b="7159"/>
          <a:stretch/>
        </p:blipFill>
        <p:spPr>
          <a:xfrm>
            <a:off x="0" y="0"/>
            <a:ext cx="12227520" cy="6055360"/>
          </a:xfrm>
          <a:prstGeom prst="rect">
            <a:avLst/>
          </a:prstGeom>
        </p:spPr>
      </p:pic>
      <p:sp>
        <p:nvSpPr>
          <p:cNvPr id="10" name="Content Placeholder 2"/>
          <p:cNvSpPr txBox="1">
            <a:spLocks/>
          </p:cNvSpPr>
          <p:nvPr/>
        </p:nvSpPr>
        <p:spPr bwMode="auto">
          <a:xfrm>
            <a:off x="463576" y="1492992"/>
            <a:ext cx="9280829" cy="344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5pPr>
            <a:lvl6pPr marL="34798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6pPr>
            <a:lvl7pPr marL="39370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7pPr>
            <a:lvl8pPr marL="43942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8pPr>
            <a:lvl9pPr marL="48514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9pPr>
          </a:lstStyle>
          <a:p>
            <a:pPr marL="0" marR="0" lvl="0" indent="0" algn="l" defTabSz="914400" rtl="0" eaLnBrk="0" fontAlgn="base" latinLnBrk="0" hangingPunct="0">
              <a:lnSpc>
                <a:spcPct val="119000"/>
              </a:lnSpc>
              <a:spcBef>
                <a:spcPct val="20000"/>
              </a:spcBef>
              <a:spcAft>
                <a:spcPct val="0"/>
              </a:spcAft>
              <a:buClr>
                <a:srgbClr val="FFFFFF"/>
              </a:buClr>
              <a:buSzTx/>
              <a:buFont typeface="Verdana" pitchFamily="34" charset="0"/>
              <a:buNone/>
              <a:tabLst/>
              <a:defRPr/>
            </a:pPr>
            <a:r>
              <a:rPr kumimoji="0" lang="en-US" sz="2000" b="0"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rPr>
              <a:t>Dedicated satellites (“Sentinels”):</a:t>
            </a:r>
          </a:p>
          <a:p>
            <a:pPr marL="180975" marR="0" lvl="0" indent="-180975" algn="l" defTabSz="914400" rtl="0" eaLnBrk="0" fontAlgn="base" latinLnBrk="0" hangingPunct="0">
              <a:lnSpc>
                <a:spcPct val="119000"/>
              </a:lnSpc>
              <a:spcBef>
                <a:spcPct val="20000"/>
              </a:spcBef>
              <a:spcAft>
                <a:spcPct val="0"/>
              </a:spcAft>
              <a:buClr>
                <a:srgbClr val="FFFFFF"/>
              </a:buClr>
              <a:buSzTx/>
              <a:buFont typeface="Arial" charset="0"/>
              <a:buChar char="•"/>
              <a:tabLst/>
              <a:defRPr/>
            </a:pPr>
            <a:r>
              <a:rPr kumimoji="0" lang="en-US" sz="20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rPr>
              <a:t>S1: Radar Mission</a:t>
            </a:r>
          </a:p>
          <a:p>
            <a:pPr marL="180975" marR="0" lvl="0" indent="-180975" algn="l" defTabSz="914400" rtl="0" eaLnBrk="0" fontAlgn="base" latinLnBrk="0" hangingPunct="0">
              <a:lnSpc>
                <a:spcPct val="119000"/>
              </a:lnSpc>
              <a:spcBef>
                <a:spcPct val="20000"/>
              </a:spcBef>
              <a:spcAft>
                <a:spcPct val="0"/>
              </a:spcAft>
              <a:buClr>
                <a:srgbClr val="FFFFFF"/>
              </a:buClr>
              <a:buSzTx/>
              <a:buFont typeface="Arial" charset="0"/>
              <a:buChar char="•"/>
              <a:tabLst/>
              <a:defRPr/>
            </a:pPr>
            <a:r>
              <a:rPr kumimoji="0" lang="en-US" sz="20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rPr>
              <a:t>S2: High Resolution Optical Mission</a:t>
            </a:r>
          </a:p>
          <a:p>
            <a:pPr marL="180975" marR="0" lvl="0" indent="-180975" algn="l" defTabSz="914400" rtl="0" eaLnBrk="0" fontAlgn="base" latinLnBrk="0" hangingPunct="0">
              <a:lnSpc>
                <a:spcPct val="119000"/>
              </a:lnSpc>
              <a:spcBef>
                <a:spcPct val="20000"/>
              </a:spcBef>
              <a:spcAft>
                <a:spcPct val="0"/>
              </a:spcAft>
              <a:buClr>
                <a:srgbClr val="FFFFFF"/>
              </a:buClr>
              <a:buSzTx/>
              <a:buFont typeface="Arial" charset="0"/>
              <a:buChar char="•"/>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pitchFamily="34" charset="-128"/>
              </a:rPr>
              <a:t>S3: Medium Resolution </a:t>
            </a:r>
            <a:r>
              <a:rPr kumimoji="0" lang="en-US" sz="2000" b="1"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rPr>
              <a:t>Imaging and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pitchFamily="34" charset="-128"/>
              </a:rPr>
              <a:t>Altimetry Mission</a:t>
            </a:r>
          </a:p>
          <a:p>
            <a:pPr marL="180975" marR="0" lvl="0" indent="-180975" algn="l" defTabSz="914400" rtl="0" eaLnBrk="0" fontAlgn="base" latinLnBrk="0" hangingPunct="0">
              <a:lnSpc>
                <a:spcPct val="119000"/>
              </a:lnSpc>
              <a:spcBef>
                <a:spcPct val="20000"/>
              </a:spcBef>
              <a:spcAft>
                <a:spcPct val="0"/>
              </a:spcAft>
              <a:buClr>
                <a:srgbClr val="FFFFFF"/>
              </a:buClr>
              <a:buSzTx/>
              <a:buFont typeface="Arial" charset="0"/>
              <a:buChar char="•"/>
              <a:tabLst/>
              <a:defRPr/>
            </a:pPr>
            <a:r>
              <a:rPr kumimoji="0" lang="en-US" sz="2000" b="0"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rPr>
              <a:t>S4: GEO Atmospheric Chemistry Mission</a:t>
            </a:r>
          </a:p>
          <a:p>
            <a:pPr marL="180975" marR="0" lvl="0" indent="-180975" algn="l" defTabSz="914400" rtl="0" eaLnBrk="0" fontAlgn="base" latinLnBrk="0" hangingPunct="0">
              <a:lnSpc>
                <a:spcPct val="119000"/>
              </a:lnSpc>
              <a:spcBef>
                <a:spcPct val="20000"/>
              </a:spcBef>
              <a:spcAft>
                <a:spcPct val="0"/>
              </a:spcAft>
              <a:buClr>
                <a:srgbClr val="FFFFFF"/>
              </a:buClr>
              <a:buSzTx/>
              <a:buFont typeface="Arial" charset="0"/>
              <a:buChar char="•"/>
              <a:tabLst/>
              <a:defRPr/>
            </a:pPr>
            <a:r>
              <a:rPr kumimoji="0" lang="en-US" sz="2000" b="0"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rPr>
              <a:t>S5P/S5: LEO Atmospheric Chemistry Missions</a:t>
            </a:r>
          </a:p>
          <a:p>
            <a:pPr marL="180975" marR="0" lvl="0" indent="-180975" algn="l" defTabSz="914400" rtl="0" eaLnBrk="0" fontAlgn="base" latinLnBrk="0" hangingPunct="0">
              <a:lnSpc>
                <a:spcPct val="119000"/>
              </a:lnSpc>
              <a:spcBef>
                <a:spcPct val="20000"/>
              </a:spcBef>
              <a:spcAft>
                <a:spcPct val="0"/>
              </a:spcAft>
              <a:buClr>
                <a:srgbClr val="FFFFFF"/>
              </a:buClr>
              <a:buSzTx/>
              <a:buFont typeface="Arial" charset="0"/>
              <a:buChar char="•"/>
              <a:tabLst/>
              <a:defRPr/>
            </a:pPr>
            <a:r>
              <a:rPr kumimoji="0" lang="en-US" sz="2000" b="0" i="0" u="none" strike="noStrike" kern="1200" cap="none" spc="0" normalizeH="0" baseline="0" noProof="0" dirty="0" smtClean="0">
                <a:ln>
                  <a:noFill/>
                </a:ln>
                <a:solidFill>
                  <a:srgbClr val="FFFFFF"/>
                </a:solidFill>
                <a:effectLst/>
                <a:uLnTx/>
                <a:uFillTx/>
                <a:latin typeface="Calibri" panose="020F0502020204030204" pitchFamily="34" charset="0"/>
                <a:ea typeface="MS PGothic" pitchFamily="34" charset="-128"/>
              </a:rPr>
              <a:t>S6/Jason-CS: Altimetry Mission</a:t>
            </a:r>
          </a:p>
        </p:txBody>
      </p:sp>
      <p:sp>
        <p:nvSpPr>
          <p:cNvPr id="4" name="Title 3"/>
          <p:cNvSpPr>
            <a:spLocks noGrp="1"/>
          </p:cNvSpPr>
          <p:nvPr>
            <p:ph type="title"/>
          </p:nvPr>
        </p:nvSpPr>
        <p:spPr>
          <a:xfrm>
            <a:off x="463576" y="434949"/>
            <a:ext cx="7721600" cy="507124"/>
          </a:xfrm>
        </p:spPr>
        <p:txBody>
          <a:bodyPr/>
          <a:lstStyle/>
          <a:p>
            <a:r>
              <a:rPr lang="en-GB" sz="2400" b="1" dirty="0" smtClean="0">
                <a:solidFill>
                  <a:schemeClr val="bg1"/>
                </a:solidFill>
              </a:rPr>
              <a:t>The Copernicus Programme</a:t>
            </a:r>
            <a:r>
              <a:rPr lang="en-GB" sz="2400" dirty="0" smtClean="0">
                <a:solidFill>
                  <a:schemeClr val="bg1"/>
                </a:solidFill>
              </a:rPr>
              <a:t/>
            </a:r>
            <a:br>
              <a:rPr lang="en-GB" sz="2400" dirty="0" smtClean="0">
                <a:solidFill>
                  <a:schemeClr val="bg1"/>
                </a:solidFill>
              </a:rPr>
            </a:br>
            <a:r>
              <a:rPr lang="en-GB" sz="2000" dirty="0" smtClean="0">
                <a:solidFill>
                  <a:schemeClr val="bg1"/>
                </a:solidFill>
              </a:rPr>
              <a:t>A Space </a:t>
            </a:r>
            <a:r>
              <a:rPr lang="en-GB" sz="2000" dirty="0">
                <a:solidFill>
                  <a:schemeClr val="bg1"/>
                </a:solidFill>
              </a:rPr>
              <a:t>Flagship </a:t>
            </a:r>
            <a:r>
              <a:rPr lang="en-GB" sz="2000" dirty="0" smtClean="0">
                <a:solidFill>
                  <a:schemeClr val="bg1"/>
                </a:solidFill>
              </a:rPr>
              <a:t>Programme</a:t>
            </a:r>
            <a:r>
              <a:rPr lang="en-GB" sz="2000" dirty="0">
                <a:solidFill>
                  <a:schemeClr val="bg1"/>
                </a:solidFill>
              </a:rPr>
              <a:t> </a:t>
            </a:r>
            <a:r>
              <a:rPr lang="en-GB" sz="2000" dirty="0" smtClean="0">
                <a:solidFill>
                  <a:schemeClr val="bg1"/>
                </a:solidFill>
              </a:rPr>
              <a:t>run </a:t>
            </a:r>
            <a:r>
              <a:rPr lang="en-GB" sz="2000" dirty="0">
                <a:solidFill>
                  <a:schemeClr val="bg1"/>
                </a:solidFill>
              </a:rPr>
              <a:t>by EU and </a:t>
            </a:r>
            <a:r>
              <a:rPr lang="en-GB" sz="2000" dirty="0" smtClean="0">
                <a:solidFill>
                  <a:schemeClr val="bg1"/>
                </a:solidFill>
              </a:rPr>
              <a:t>ESA</a:t>
            </a:r>
            <a:endParaRPr lang="en-GB" sz="2400" dirty="0">
              <a:solidFill>
                <a:schemeClr val="bg1"/>
              </a:solidFill>
            </a:endParaRPr>
          </a:p>
        </p:txBody>
      </p:sp>
    </p:spTree>
    <p:extLst>
      <p:ext uri="{BB962C8B-B14F-4D97-AF65-F5344CB8AC3E}">
        <p14:creationId xmlns:p14="http://schemas.microsoft.com/office/powerpoint/2010/main" val="4006599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nvSpPr>
        <p:spPr bwMode="auto">
          <a:xfrm>
            <a:off x="572592" y="1595120"/>
            <a:ext cx="11092027" cy="435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42900" marR="0" lvl="0" indent="-342900" algn="l" defTabSz="914400" rtl="0" eaLnBrk="1" fontAlgn="base" latinLnBrk="0" hangingPunct="1">
              <a:lnSpc>
                <a:spcPct val="119000"/>
              </a:lnSpc>
              <a:spcBef>
                <a:spcPct val="20000"/>
              </a:spcBef>
              <a:spcAft>
                <a:spcPct val="0"/>
              </a:spcAft>
              <a:buClr>
                <a:srgbClr val="0098DB"/>
              </a:buClr>
              <a:buSzTx/>
              <a:buFont typeface="Wingdings" pitchFamily="2" charset="2"/>
              <a:buChar char="q"/>
              <a:tabLst/>
              <a:defRPr/>
            </a:pPr>
            <a:r>
              <a:rPr kumimoji="0" lang="en-GB" b="1" i="0" u="none" strike="noStrike" kern="1200" cap="none" spc="0" normalizeH="0" baseline="0" noProof="0" dirty="0" smtClean="0">
                <a:ln>
                  <a:noFill/>
                </a:ln>
                <a:solidFill>
                  <a:srgbClr val="4D4F53"/>
                </a:solidFill>
                <a:effectLst/>
                <a:uLnTx/>
                <a:uFillTx/>
                <a:latin typeface="Verdana"/>
                <a:ea typeface="+mn-ea"/>
                <a:cs typeface="+mn-cs"/>
              </a:rPr>
              <a:t>SAR Toolbox </a:t>
            </a:r>
            <a:r>
              <a:rPr kumimoji="0" lang="en-GB" sz="1200" b="1" i="0" u="none" strike="noStrike" kern="1200" cap="none" spc="0" normalizeH="0" baseline="0" noProof="0" dirty="0" smtClean="0">
                <a:ln>
                  <a:noFill/>
                </a:ln>
                <a:solidFill>
                  <a:srgbClr val="4D4F53"/>
                </a:solidFill>
                <a:effectLst/>
                <a:uLnTx/>
                <a:uFillTx/>
                <a:latin typeface="Verdana"/>
                <a:ea typeface="+mn-ea"/>
                <a:cs typeface="+mn-cs"/>
              </a:rPr>
              <a:t>(S1TBX)</a:t>
            </a:r>
            <a:endParaRPr kumimoji="0" lang="en-GB" b="1" i="0" u="none" strike="noStrike" kern="1200" cap="none" spc="0" normalizeH="0" baseline="0" noProof="0" dirty="0" smtClean="0">
              <a:ln>
                <a:noFill/>
              </a:ln>
              <a:solidFill>
                <a:srgbClr val="4D4F53"/>
              </a:solidFill>
              <a:effectLst/>
              <a:uLnTx/>
              <a:uFillTx/>
              <a:latin typeface="Verdana"/>
              <a:ea typeface="+mn-ea"/>
              <a:cs typeface="+mn-cs"/>
            </a:endParaRPr>
          </a:p>
          <a:p>
            <a:pPr marL="679450" marR="0" lvl="1" indent="-285750"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US" sz="1600" b="0" i="0" u="none" strike="noStrike" kern="1200" cap="none" spc="0" normalizeH="0" baseline="0" noProof="0" dirty="0">
                <a:ln>
                  <a:noFill/>
                </a:ln>
                <a:solidFill>
                  <a:srgbClr val="4D4F53"/>
                </a:solidFill>
                <a:effectLst/>
                <a:uLnTx/>
                <a:uFillTx/>
                <a:latin typeface="Verdana"/>
                <a:ea typeface="+mn-ea"/>
                <a:cs typeface="+mn-cs"/>
              </a:rPr>
              <a:t>S</a:t>
            </a: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cientific toolbox for the handling and post-processing of data products from Sentinel-1 SAR mission</a:t>
            </a:r>
          </a:p>
          <a:p>
            <a:pPr marL="342900" marR="0" lvl="0" indent="-342900" algn="l" defTabSz="914400" rtl="0" eaLnBrk="1" fontAlgn="base" latinLnBrk="0" hangingPunct="1">
              <a:lnSpc>
                <a:spcPct val="119000"/>
              </a:lnSpc>
              <a:spcBef>
                <a:spcPct val="20000"/>
              </a:spcBef>
              <a:spcAft>
                <a:spcPct val="0"/>
              </a:spcAft>
              <a:buClr>
                <a:srgbClr val="0098DB"/>
              </a:buClr>
              <a:buSzTx/>
              <a:buFont typeface="Wingdings" pitchFamily="2" charset="2"/>
              <a:buChar char="q"/>
              <a:tabLst/>
              <a:defRPr/>
            </a:pPr>
            <a:r>
              <a:rPr kumimoji="0" lang="en-GB" b="1" i="0" u="none" strike="noStrike" kern="1200" cap="none" spc="0" normalizeH="0" baseline="0" noProof="0" dirty="0" smtClean="0">
                <a:ln>
                  <a:noFill/>
                </a:ln>
                <a:solidFill>
                  <a:srgbClr val="4D4F53"/>
                </a:solidFill>
                <a:effectLst/>
                <a:uLnTx/>
                <a:uFillTx/>
                <a:latin typeface="Verdana"/>
                <a:ea typeface="+mn-ea"/>
                <a:cs typeface="+mn-cs"/>
              </a:rPr>
              <a:t>High Resolution </a:t>
            </a:r>
            <a:r>
              <a:rPr kumimoji="0" lang="en-GB" b="1" i="0" u="none" strike="noStrike" kern="1200" cap="none" spc="0" normalizeH="0" baseline="0" noProof="0" dirty="0">
                <a:ln>
                  <a:noFill/>
                </a:ln>
                <a:solidFill>
                  <a:srgbClr val="4D4F53"/>
                </a:solidFill>
                <a:effectLst/>
                <a:uLnTx/>
                <a:uFillTx/>
                <a:latin typeface="Verdana"/>
                <a:ea typeface="+mn-ea"/>
                <a:cs typeface="+mn-cs"/>
              </a:rPr>
              <a:t>Optical Toolbox </a:t>
            </a:r>
            <a:r>
              <a:rPr kumimoji="0" lang="en-GB" sz="1200" b="1" i="0" u="none" strike="noStrike" kern="1200" cap="none" spc="0" normalizeH="0" baseline="0" noProof="0" dirty="0">
                <a:ln>
                  <a:noFill/>
                </a:ln>
                <a:solidFill>
                  <a:srgbClr val="4D4F53"/>
                </a:solidFill>
                <a:effectLst/>
                <a:uLnTx/>
                <a:uFillTx/>
                <a:latin typeface="Verdana"/>
                <a:ea typeface="+mn-ea"/>
                <a:cs typeface="+mn-cs"/>
              </a:rPr>
              <a:t>(</a:t>
            </a:r>
            <a:r>
              <a:rPr kumimoji="0" lang="en-GB" sz="1200" b="1" i="0" u="none" strike="noStrike" kern="1200" cap="none" spc="0" normalizeH="0" baseline="0" noProof="0" dirty="0" smtClean="0">
                <a:ln>
                  <a:noFill/>
                </a:ln>
                <a:solidFill>
                  <a:srgbClr val="4D4F53"/>
                </a:solidFill>
                <a:effectLst/>
                <a:uLnTx/>
                <a:uFillTx/>
                <a:latin typeface="Verdana"/>
                <a:ea typeface="+mn-ea"/>
                <a:cs typeface="+mn-cs"/>
              </a:rPr>
              <a:t>S2TBX)</a:t>
            </a:r>
            <a:endParaRPr kumimoji="0" lang="en-GB" b="1" i="0" u="none" strike="noStrike" kern="1200" cap="none" spc="0" normalizeH="0" baseline="0" noProof="0" dirty="0" smtClean="0">
              <a:ln>
                <a:noFill/>
              </a:ln>
              <a:solidFill>
                <a:srgbClr val="4D4F53"/>
              </a:solidFill>
              <a:effectLst/>
              <a:uLnTx/>
              <a:uFillTx/>
              <a:latin typeface="Verdana"/>
              <a:ea typeface="+mn-ea"/>
              <a:cs typeface="+mn-cs"/>
            </a:endParaRPr>
          </a:p>
          <a:p>
            <a:pPr marL="679450" marR="0" lvl="1" indent="-285750"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US" sz="1600" b="0" i="0" u="none" strike="noStrike" kern="1200" cap="none" spc="0" normalizeH="0" baseline="0" noProof="0" dirty="0">
                <a:ln>
                  <a:noFill/>
                </a:ln>
                <a:solidFill>
                  <a:srgbClr val="4D4F53"/>
                </a:solidFill>
                <a:effectLst/>
                <a:uLnTx/>
                <a:uFillTx/>
                <a:latin typeface="Verdana"/>
                <a:ea typeface="+mn-ea"/>
                <a:cs typeface="+mn-cs"/>
              </a:rPr>
              <a:t>T</a:t>
            </a: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oolbox for the </a:t>
            </a:r>
            <a:r>
              <a:rPr kumimoji="0" lang="en-GB" sz="1600" b="0" i="0" u="none" strike="noStrike" kern="1200" cap="none" spc="0" normalizeH="0" baseline="0" noProof="0" dirty="0" smtClean="0">
                <a:ln>
                  <a:noFill/>
                </a:ln>
                <a:solidFill>
                  <a:srgbClr val="4D4F53"/>
                </a:solidFill>
                <a:effectLst/>
                <a:uLnTx/>
                <a:uFillTx/>
                <a:latin typeface="Verdana"/>
                <a:ea typeface="+mn-ea"/>
                <a:cs typeface="+mn-cs"/>
              </a:rPr>
              <a:t>visualisation</a:t>
            </a: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 analysis and post-processing of data products from Sentinel-2 multi-spectral optical data</a:t>
            </a:r>
          </a:p>
          <a:p>
            <a:pPr marL="342900" marR="0" lvl="0" indent="-342900" algn="l" defTabSz="914400" rtl="0" eaLnBrk="1" fontAlgn="base" latinLnBrk="0" hangingPunct="1">
              <a:lnSpc>
                <a:spcPct val="119000"/>
              </a:lnSpc>
              <a:spcBef>
                <a:spcPct val="20000"/>
              </a:spcBef>
              <a:spcAft>
                <a:spcPct val="0"/>
              </a:spcAft>
              <a:buClr>
                <a:srgbClr val="0098DB"/>
              </a:buClr>
              <a:buSzTx/>
              <a:buFont typeface="Wingdings" pitchFamily="2" charset="2"/>
              <a:buChar char="q"/>
              <a:tabLst/>
              <a:defRPr/>
            </a:pPr>
            <a:r>
              <a:rPr kumimoji="0" lang="en-GB" b="1" i="0" u="none" strike="noStrike" kern="1200" cap="none" spc="0" normalizeH="0" baseline="0" noProof="0" dirty="0" smtClean="0">
                <a:ln>
                  <a:noFill/>
                </a:ln>
                <a:solidFill>
                  <a:srgbClr val="4D4F53"/>
                </a:solidFill>
                <a:effectLst/>
                <a:uLnTx/>
                <a:uFillTx/>
                <a:latin typeface="Verdana"/>
                <a:ea typeface="+mn-ea"/>
                <a:cs typeface="+mn-cs"/>
              </a:rPr>
              <a:t>Medium Resolution </a:t>
            </a:r>
            <a:r>
              <a:rPr kumimoji="0" lang="en-GB" b="1" i="0" u="none" strike="noStrike" kern="1200" cap="none" spc="0" normalizeH="0" baseline="0" noProof="0" dirty="0">
                <a:ln>
                  <a:noFill/>
                </a:ln>
                <a:solidFill>
                  <a:srgbClr val="4D4F53"/>
                </a:solidFill>
                <a:effectLst/>
                <a:uLnTx/>
                <a:uFillTx/>
                <a:latin typeface="Verdana"/>
                <a:ea typeface="+mn-ea"/>
                <a:cs typeface="+mn-cs"/>
              </a:rPr>
              <a:t>Optical Toolbox </a:t>
            </a:r>
            <a:r>
              <a:rPr kumimoji="0" lang="en-GB" sz="1200" b="1" i="0" u="none" strike="noStrike" kern="1200" cap="none" spc="0" normalizeH="0" baseline="0" noProof="0" dirty="0">
                <a:ln>
                  <a:noFill/>
                </a:ln>
                <a:solidFill>
                  <a:srgbClr val="4D4F53"/>
                </a:solidFill>
                <a:effectLst/>
                <a:uLnTx/>
                <a:uFillTx/>
                <a:latin typeface="Verdana"/>
                <a:ea typeface="+mn-ea"/>
                <a:cs typeface="+mn-cs"/>
              </a:rPr>
              <a:t>(</a:t>
            </a:r>
            <a:r>
              <a:rPr kumimoji="0" lang="en-GB" sz="1200" b="1" i="0" u="none" strike="noStrike" kern="1200" cap="none" spc="0" normalizeH="0" baseline="0" noProof="0" dirty="0" smtClean="0">
                <a:ln>
                  <a:noFill/>
                </a:ln>
                <a:solidFill>
                  <a:srgbClr val="4D4F53"/>
                </a:solidFill>
                <a:effectLst/>
                <a:uLnTx/>
                <a:uFillTx/>
                <a:latin typeface="Verdana"/>
                <a:ea typeface="+mn-ea"/>
                <a:cs typeface="+mn-cs"/>
              </a:rPr>
              <a:t>S3TBX)</a:t>
            </a:r>
            <a:endParaRPr kumimoji="0" lang="en-GB" b="1" i="0" u="none" strike="noStrike" kern="1200" cap="none" spc="0" normalizeH="0" baseline="0" noProof="0" dirty="0" smtClean="0">
              <a:ln>
                <a:noFill/>
              </a:ln>
              <a:solidFill>
                <a:srgbClr val="4D4F53"/>
              </a:solidFill>
              <a:effectLst/>
              <a:uLnTx/>
              <a:uFillTx/>
              <a:latin typeface="Verdana"/>
              <a:ea typeface="+mn-ea"/>
              <a:cs typeface="+mn-cs"/>
            </a:endParaRPr>
          </a:p>
          <a:p>
            <a:pPr marL="679450" marR="0" lvl="1" indent="-285750"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600" b="0" i="0" u="none" strike="noStrike" kern="1200" cap="none" spc="0" normalizeH="0" baseline="0" noProof="0" dirty="0">
                <a:ln>
                  <a:noFill/>
                </a:ln>
                <a:solidFill>
                  <a:srgbClr val="4D4F53"/>
                </a:solidFill>
                <a:effectLst/>
                <a:uLnTx/>
                <a:uFillTx/>
                <a:latin typeface="Verdana"/>
                <a:ea typeface="+mn-ea"/>
                <a:cs typeface="+mn-cs"/>
              </a:rPr>
              <a:t>T</a:t>
            </a:r>
            <a:r>
              <a:rPr kumimoji="0" lang="en-GB" sz="1600" b="0" i="0" u="none" strike="noStrike" kern="1200" cap="none" spc="0" normalizeH="0" baseline="0" noProof="0" dirty="0" smtClean="0">
                <a:ln>
                  <a:noFill/>
                </a:ln>
                <a:solidFill>
                  <a:srgbClr val="4D4F53"/>
                </a:solidFill>
                <a:effectLst/>
                <a:uLnTx/>
                <a:uFillTx/>
                <a:latin typeface="Verdana"/>
                <a:ea typeface="+mn-ea"/>
                <a:cs typeface="+mn-cs"/>
              </a:rPr>
              <a:t>oolbox for the processing and analysis of Sentinel 3 OLCI and SLSTR</a:t>
            </a:r>
          </a:p>
        </p:txBody>
      </p:sp>
      <p:sp>
        <p:nvSpPr>
          <p:cNvPr id="4" name="Inhaltsplatzhalter 4"/>
          <p:cNvSpPr>
            <a:spLocks noGrp="1"/>
          </p:cNvSpPr>
          <p:nvPr/>
        </p:nvSpPr>
        <p:spPr bwMode="auto">
          <a:xfrm>
            <a:off x="573584" y="4293985"/>
            <a:ext cx="11092027" cy="16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9370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endParaRPr kumimoji="0" lang="en-GB" sz="900" b="0" i="0" u="none" strike="noStrike" kern="1200" cap="none" spc="0" normalizeH="0" baseline="0" noProof="0" dirty="0" smtClean="0">
              <a:ln>
                <a:noFill/>
              </a:ln>
              <a:solidFill>
                <a:srgbClr val="4D4F53"/>
              </a:solidFill>
              <a:effectLst/>
              <a:uLnTx/>
              <a:uFillTx/>
              <a:latin typeface="Verdana"/>
              <a:ea typeface="+mn-ea"/>
              <a:cs typeface="+mn-cs"/>
            </a:endParaRPr>
          </a:p>
          <a:p>
            <a:pPr marL="342900" marR="0" lvl="0" indent="-342900" algn="l" defTabSz="914400" rtl="0" eaLnBrk="1" fontAlgn="base" latinLnBrk="0" hangingPunct="1">
              <a:lnSpc>
                <a:spcPct val="119000"/>
              </a:lnSpc>
              <a:spcBef>
                <a:spcPct val="20000"/>
              </a:spcBef>
              <a:spcAft>
                <a:spcPct val="0"/>
              </a:spcAft>
              <a:buClr>
                <a:srgbClr val="0098DB"/>
              </a:buClr>
              <a:buSzTx/>
              <a:buFont typeface="Wingdings" pitchFamily="2" charset="2"/>
              <a:buChar char="q"/>
              <a:tabLst/>
              <a:defRPr/>
            </a:pPr>
            <a:r>
              <a:rPr kumimoji="0" lang="en-GB" b="1" i="0" u="none" strike="noStrike" kern="1200" cap="none" spc="0" normalizeH="0" baseline="0" noProof="0" dirty="0" smtClean="0">
                <a:ln>
                  <a:noFill/>
                </a:ln>
                <a:solidFill>
                  <a:srgbClr val="4D4F53"/>
                </a:solidFill>
                <a:effectLst/>
                <a:uLnTx/>
                <a:uFillTx/>
                <a:latin typeface="Verdana"/>
                <a:ea typeface="+mn-ea"/>
                <a:cs typeface="+mn-cs"/>
              </a:rPr>
              <a:t>Developer forum</a:t>
            </a:r>
          </a:p>
          <a:p>
            <a:pPr marL="679450" marR="0" lvl="1" indent="-285750" algn="l" defTabSz="914400" rtl="0" eaLnBrk="1" fontAlgn="base" latinLnBrk="0" hangingPunct="1">
              <a:lnSpc>
                <a:spcPct val="119000"/>
              </a:lnSpc>
              <a:spcBef>
                <a:spcPts val="100"/>
              </a:spcBef>
              <a:spcAft>
                <a:spcPct val="0"/>
              </a:spcAft>
              <a:buClr>
                <a:srgbClr val="0098DB"/>
              </a:buClr>
              <a:buSzTx/>
              <a:buFont typeface="Arial" pitchFamily="34" charset="0"/>
              <a:buChar char="•"/>
              <a:tabLst/>
              <a:defRPr/>
            </a:pPr>
            <a:r>
              <a:rPr kumimoji="0" lang="en-GB" sz="1600" b="0" i="0" u="none" strike="noStrike" kern="1200" cap="none" spc="0" normalizeH="0" baseline="0" noProof="0" dirty="0" smtClean="0">
                <a:ln>
                  <a:noFill/>
                </a:ln>
                <a:solidFill>
                  <a:srgbClr val="4D4F53"/>
                </a:solidFill>
                <a:effectLst/>
                <a:uLnTx/>
                <a:uFillTx/>
                <a:latin typeface="Verdana"/>
                <a:ea typeface="+mn-ea"/>
                <a:cs typeface="+mn-cs"/>
              </a:rPr>
              <a:t>Requirements addressing a common platform issues</a:t>
            </a:r>
          </a:p>
          <a:p>
            <a:pPr marL="679450" marR="0" lvl="1" indent="-285750" algn="l" defTabSz="914400" rtl="0" eaLnBrk="1" fontAlgn="base" latinLnBrk="0" hangingPunct="1">
              <a:lnSpc>
                <a:spcPct val="119000"/>
              </a:lnSpc>
              <a:spcBef>
                <a:spcPts val="100"/>
              </a:spcBef>
              <a:spcAft>
                <a:spcPct val="0"/>
              </a:spcAft>
              <a:buClr>
                <a:srgbClr val="0098DB"/>
              </a:buClr>
              <a:buSzTx/>
              <a:buFont typeface="Arial" pitchFamily="34" charset="0"/>
              <a:buChar char="•"/>
              <a:tabLst/>
              <a:defRPr/>
            </a:pPr>
            <a:r>
              <a:rPr kumimoji="0" lang="en-GB" sz="1600" b="0" i="0" u="none" strike="noStrike" kern="1200" cap="none" spc="0" normalizeH="0" baseline="0" noProof="0" dirty="0" smtClean="0">
                <a:ln>
                  <a:noFill/>
                </a:ln>
                <a:solidFill>
                  <a:srgbClr val="4D4F53"/>
                </a:solidFill>
                <a:effectLst/>
                <a:uLnTx/>
                <a:uFillTx/>
                <a:latin typeface="Verdana"/>
                <a:ea typeface="+mn-ea"/>
                <a:cs typeface="+mn-cs"/>
              </a:rPr>
              <a:t>Define the platform roadmap</a:t>
            </a:r>
          </a:p>
          <a:p>
            <a:pPr marL="679450" marR="0" lvl="1" indent="-285750" algn="l" defTabSz="914400" rtl="0" eaLnBrk="1" fontAlgn="base" latinLnBrk="0" hangingPunct="1">
              <a:lnSpc>
                <a:spcPct val="119000"/>
              </a:lnSpc>
              <a:spcBef>
                <a:spcPts val="100"/>
              </a:spcBef>
              <a:spcAft>
                <a:spcPct val="0"/>
              </a:spcAft>
              <a:buClr>
                <a:srgbClr val="0098DB"/>
              </a:buClr>
              <a:buSzTx/>
              <a:buFont typeface="Arial" pitchFamily="34" charset="0"/>
              <a:buChar char="•"/>
              <a:tabLst/>
              <a:defRPr/>
            </a:pPr>
            <a:r>
              <a:rPr kumimoji="0" lang="en-GB" sz="1600" b="0" i="0" u="none" strike="noStrike" kern="1200" cap="none" spc="0" normalizeH="0" baseline="0" noProof="0" dirty="0" smtClean="0">
                <a:ln>
                  <a:noFill/>
                </a:ln>
                <a:solidFill>
                  <a:srgbClr val="4D4F53"/>
                </a:solidFill>
                <a:effectLst/>
                <a:uLnTx/>
                <a:uFillTx/>
                <a:latin typeface="Verdana"/>
                <a:ea typeface="+mn-ea"/>
                <a:cs typeface="+mn-cs"/>
              </a:rPr>
              <a:t>Coordinate horizontal activities across the three toolboxes</a:t>
            </a:r>
          </a:p>
        </p:txBody>
      </p:sp>
      <p:sp>
        <p:nvSpPr>
          <p:cNvPr id="6" name="Title 1"/>
          <p:cNvSpPr txBox="1">
            <a:spLocks/>
          </p:cNvSpPr>
          <p:nvPr/>
        </p:nvSpPr>
        <p:spPr>
          <a:xfrm>
            <a:off x="423914" y="8413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b="1" dirty="0" err="1" smtClean="0"/>
              <a:t>S</a:t>
            </a:r>
            <a:r>
              <a:rPr lang="en-GB" dirty="0" err="1" smtClean="0"/>
              <a:t>e</a:t>
            </a:r>
            <a:r>
              <a:rPr lang="en-GB" b="1" dirty="0" err="1" smtClean="0"/>
              <a:t>N</a:t>
            </a:r>
            <a:r>
              <a:rPr lang="en-GB" dirty="0" err="1" smtClean="0"/>
              <a:t>tinel</a:t>
            </a:r>
            <a:r>
              <a:rPr lang="en-GB" dirty="0" smtClean="0"/>
              <a:t> </a:t>
            </a:r>
            <a:r>
              <a:rPr lang="en-GB" b="1" dirty="0"/>
              <a:t>A</a:t>
            </a:r>
            <a:r>
              <a:rPr lang="en-GB" dirty="0"/>
              <a:t>pplication </a:t>
            </a:r>
            <a:r>
              <a:rPr lang="en-GB" b="1" dirty="0"/>
              <a:t>P</a:t>
            </a:r>
            <a:r>
              <a:rPr lang="en-GB" dirty="0"/>
              <a:t>latform | </a:t>
            </a:r>
            <a:r>
              <a:rPr lang="en-GB" b="1" dirty="0"/>
              <a:t>SNAP</a:t>
            </a:r>
            <a:endParaRPr lang="en-GB" sz="2400" b="1" dirty="0"/>
          </a:p>
        </p:txBody>
      </p:sp>
    </p:spTree>
    <p:extLst>
      <p:ext uri="{BB962C8B-B14F-4D97-AF65-F5344CB8AC3E}">
        <p14:creationId xmlns:p14="http://schemas.microsoft.com/office/powerpoint/2010/main" val="1056684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p:cNvPicPr>
            <a:picLocks noChangeAspect="1"/>
          </p:cNvPicPr>
          <p:nvPr/>
        </p:nvPicPr>
        <p:blipFill>
          <a:blip r:embed="rId2"/>
          <a:srcRect/>
          <a:stretch>
            <a:fillRect/>
          </a:stretch>
        </p:blipFill>
        <p:spPr>
          <a:xfrm>
            <a:off x="1083978" y="1611795"/>
            <a:ext cx="1900805" cy="570302"/>
          </a:xfrm>
          <a:prstGeom prst="rect">
            <a:avLst/>
          </a:prstGeom>
          <a:noFill/>
          <a:ln>
            <a:noFill/>
          </a:ln>
        </p:spPr>
      </p:pic>
      <p:pic>
        <p:nvPicPr>
          <p:cNvPr id="7" name="Picture 17"/>
          <p:cNvPicPr>
            <a:picLocks noChangeAspect="1"/>
          </p:cNvPicPr>
          <p:nvPr/>
        </p:nvPicPr>
        <p:blipFill>
          <a:blip r:embed="rId3"/>
          <a:srcRect/>
          <a:stretch>
            <a:fillRect/>
          </a:stretch>
        </p:blipFill>
        <p:spPr>
          <a:xfrm>
            <a:off x="4334560" y="1611795"/>
            <a:ext cx="1900805" cy="570302"/>
          </a:xfrm>
          <a:prstGeom prst="rect">
            <a:avLst/>
          </a:prstGeom>
          <a:noFill/>
          <a:ln>
            <a:noFill/>
          </a:ln>
        </p:spPr>
      </p:pic>
      <p:pic>
        <p:nvPicPr>
          <p:cNvPr id="8" name="Picture 18"/>
          <p:cNvPicPr>
            <a:picLocks noChangeAspect="1"/>
          </p:cNvPicPr>
          <p:nvPr/>
        </p:nvPicPr>
        <p:blipFill>
          <a:blip r:embed="rId4"/>
          <a:srcRect/>
          <a:stretch>
            <a:fillRect/>
          </a:stretch>
        </p:blipFill>
        <p:spPr>
          <a:xfrm>
            <a:off x="8792540" y="1611795"/>
            <a:ext cx="1900805" cy="570302"/>
          </a:xfrm>
          <a:prstGeom prst="rect">
            <a:avLst/>
          </a:prstGeom>
          <a:noFill/>
          <a:ln>
            <a:noFill/>
          </a:ln>
        </p:spPr>
      </p:pic>
      <p:pic>
        <p:nvPicPr>
          <p:cNvPr id="11" name="Picture 2" descr="Dlr_logo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990990" y="3914301"/>
            <a:ext cx="901903" cy="565775"/>
          </a:xfrm>
          <a:prstGeom prst="rect">
            <a:avLst/>
          </a:prstGeom>
          <a:noFill/>
          <a:ln>
            <a:noFill/>
          </a:ln>
        </p:spPr>
      </p:pic>
      <p:pic>
        <p:nvPicPr>
          <p:cNvPr id="12" name="Picture 3" descr="bc"/>
          <p:cNvPicPr>
            <a:picLocks noChangeAspect="1"/>
          </p:cNvPicPr>
          <p:nvPr/>
        </p:nvPicPr>
        <p:blipFill>
          <a:blip r:embed="rId6"/>
          <a:srcRect/>
          <a:stretch>
            <a:fillRect/>
          </a:stretch>
        </p:blipFill>
        <p:spPr>
          <a:xfrm>
            <a:off x="1938088" y="3015309"/>
            <a:ext cx="1541312" cy="635617"/>
          </a:xfrm>
          <a:prstGeom prst="rect">
            <a:avLst/>
          </a:prstGeom>
          <a:noFill/>
          <a:ln>
            <a:noFill/>
          </a:ln>
        </p:spPr>
      </p:pic>
      <p:pic>
        <p:nvPicPr>
          <p:cNvPr id="13" name="Picture 4" descr="SNAGHTML2a0fd767"/>
          <p:cNvPicPr>
            <a:picLocks noChangeAspect="1"/>
          </p:cNvPicPr>
          <p:nvPr/>
        </p:nvPicPr>
        <p:blipFill>
          <a:blip r:embed="rId7"/>
          <a:srcRect/>
          <a:stretch>
            <a:fillRect/>
          </a:stretch>
        </p:blipFill>
        <p:spPr>
          <a:xfrm>
            <a:off x="2045792" y="4782815"/>
            <a:ext cx="1873093" cy="269254"/>
          </a:xfrm>
          <a:prstGeom prst="rect">
            <a:avLst/>
          </a:prstGeom>
          <a:noFill/>
          <a:ln>
            <a:noFill/>
          </a:ln>
        </p:spPr>
      </p:pic>
      <p:pic>
        <p:nvPicPr>
          <p:cNvPr id="14" name="Image 6"/>
          <p:cNvPicPr>
            <a:picLocks noChangeAspect="1"/>
          </p:cNvPicPr>
          <p:nvPr/>
        </p:nvPicPr>
        <p:blipFill>
          <a:blip r:embed="rId8"/>
          <a:srcRect/>
          <a:stretch>
            <a:fillRect/>
          </a:stretch>
        </p:blipFill>
        <p:spPr>
          <a:xfrm>
            <a:off x="1411651" y="2418305"/>
            <a:ext cx="1453700" cy="354192"/>
          </a:xfrm>
          <a:prstGeom prst="rect">
            <a:avLst/>
          </a:prstGeom>
          <a:noFill/>
          <a:ln>
            <a:noFill/>
          </a:ln>
        </p:spPr>
      </p:pic>
      <p:pic>
        <p:nvPicPr>
          <p:cNvPr id="15" name="Grafik 11" descr="C:\Users\Norman\Desktop\CS Logo.jpg"/>
          <p:cNvPicPr>
            <a:picLocks noChangeAspect="1"/>
          </p:cNvPicPr>
          <p:nvPr/>
        </p:nvPicPr>
        <p:blipFill>
          <a:blip r:embed="rId9"/>
          <a:srcRect/>
          <a:stretch>
            <a:fillRect/>
          </a:stretch>
        </p:blipFill>
        <p:spPr>
          <a:xfrm>
            <a:off x="4731483" y="2338680"/>
            <a:ext cx="1265309" cy="513453"/>
          </a:xfrm>
          <a:prstGeom prst="rect">
            <a:avLst/>
          </a:prstGeom>
          <a:noFill/>
          <a:ln>
            <a:noFill/>
          </a:ln>
        </p:spPr>
      </p:pic>
      <p:pic>
        <p:nvPicPr>
          <p:cNvPr id="16" name="Picture 5"/>
          <p:cNvPicPr>
            <a:picLocks noChangeAspect="1"/>
          </p:cNvPicPr>
          <p:nvPr/>
        </p:nvPicPr>
        <p:blipFill>
          <a:blip r:embed="rId10"/>
          <a:srcRect/>
          <a:stretch>
            <a:fillRect/>
          </a:stretch>
        </p:blipFill>
        <p:spPr>
          <a:xfrm>
            <a:off x="5654283" y="3034913"/>
            <a:ext cx="1410492" cy="427783"/>
          </a:xfrm>
          <a:prstGeom prst="rect">
            <a:avLst/>
          </a:prstGeom>
          <a:noFill/>
          <a:ln>
            <a:noFill/>
          </a:ln>
        </p:spPr>
      </p:pic>
      <p:pic>
        <p:nvPicPr>
          <p:cNvPr id="17" name="Picture 8" descr="TPZ_VEGA_D_CSO"/>
          <p:cNvPicPr>
            <a:picLocks noChangeAspect="1"/>
          </p:cNvPicPr>
          <p:nvPr/>
        </p:nvPicPr>
        <p:blipFill>
          <a:blip r:embed="rId11" cstate="print">
            <a:extLst>
              <a:ext uri="{28A0092B-C50C-407E-A947-70E740481C1C}">
                <a14:useLocalDpi xmlns:a14="http://schemas.microsoft.com/office/drawing/2010/main"/>
              </a:ext>
            </a:extLst>
          </a:blip>
          <a:srcRect b="11070"/>
          <a:stretch>
            <a:fillRect/>
          </a:stretch>
        </p:blipFill>
        <p:spPr>
          <a:xfrm>
            <a:off x="5553809" y="3677398"/>
            <a:ext cx="3071384" cy="689603"/>
          </a:xfrm>
          <a:prstGeom prst="rect">
            <a:avLst/>
          </a:prstGeom>
          <a:noFill/>
          <a:ln>
            <a:noFill/>
          </a:ln>
        </p:spPr>
      </p:pic>
      <p:pic>
        <p:nvPicPr>
          <p:cNvPr id="18" name="Image 3" descr="http://perso.uclouvain.be/laurent.jacques/images/ucl_logo.gif"/>
          <p:cNvPicPr>
            <a:picLocks noChangeAspect="1"/>
          </p:cNvPicPr>
          <p:nvPr/>
        </p:nvPicPr>
        <p:blipFill>
          <a:blip r:embed="rId12" cstate="print">
            <a:extLst>
              <a:ext uri="{28A0092B-C50C-407E-A947-70E740481C1C}">
                <a14:useLocalDpi xmlns:a14="http://schemas.microsoft.com/office/drawing/2010/main"/>
              </a:ext>
            </a:extLst>
          </a:blip>
          <a:srcRect t="5212" b="5212"/>
          <a:stretch>
            <a:fillRect/>
          </a:stretch>
        </p:blipFill>
        <p:spPr>
          <a:xfrm>
            <a:off x="5638007" y="5309062"/>
            <a:ext cx="1170407" cy="620786"/>
          </a:xfrm>
          <a:prstGeom prst="rect">
            <a:avLst/>
          </a:prstGeom>
          <a:solidFill>
            <a:srgbClr val="FFFFFF"/>
          </a:solidFill>
          <a:ln>
            <a:noFill/>
          </a:ln>
        </p:spPr>
      </p:pic>
      <p:pic>
        <p:nvPicPr>
          <p:cNvPr id="19" name="Picture 10" descr="http://www-intranet.angers.inra.fr/cfbp/images/INRA.pn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5634826" y="4609180"/>
            <a:ext cx="1393277" cy="436982"/>
          </a:xfrm>
          <a:prstGeom prst="rect">
            <a:avLst/>
          </a:prstGeom>
          <a:solidFill>
            <a:srgbClr val="FFFFFF"/>
          </a:solidFill>
          <a:ln>
            <a:noFill/>
          </a:ln>
        </p:spPr>
      </p:pic>
      <p:pic>
        <p:nvPicPr>
          <p:cNvPr id="20" name="Picture 42" descr="\\bcserver2\fs1\projects\bcinternal\BC-Logos\BC-Logox608l.png"/>
          <p:cNvPicPr>
            <a:picLocks noChangeAspect="1"/>
          </p:cNvPicPr>
          <p:nvPr/>
        </p:nvPicPr>
        <p:blipFill>
          <a:blip r:embed="rId14"/>
          <a:srcRect/>
          <a:stretch>
            <a:fillRect/>
          </a:stretch>
        </p:blipFill>
        <p:spPr>
          <a:xfrm>
            <a:off x="8880519" y="2409528"/>
            <a:ext cx="1919544" cy="371749"/>
          </a:xfrm>
          <a:prstGeom prst="rect">
            <a:avLst/>
          </a:prstGeom>
          <a:noFill/>
          <a:ln>
            <a:noFill/>
          </a:ln>
        </p:spPr>
      </p:pic>
      <p:pic>
        <p:nvPicPr>
          <p:cNvPr id="21" name="Grafik 8" descr="C:\Users\Norman\BC\Dropbox\S3TBX\proposal\material\images\reading-logo.gif"/>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9570818" y="3043335"/>
            <a:ext cx="1360589" cy="356231"/>
          </a:xfrm>
          <a:prstGeom prst="rect">
            <a:avLst/>
          </a:prstGeom>
          <a:noFill/>
          <a:ln>
            <a:noFill/>
          </a:ln>
        </p:spPr>
      </p:pic>
      <p:pic>
        <p:nvPicPr>
          <p:cNvPr id="22" name="Grafik 9" descr="C:\Users\Norman\BC\Dropbox\S3TBX\proposal\material\images\acri-st Logo.jpg"/>
          <p:cNvPicPr>
            <a:picLocks noChangeAspect="1"/>
          </p:cNvPicPr>
          <p:nvPr/>
        </p:nvPicPr>
        <p:blipFill>
          <a:blip r:embed="rId16"/>
          <a:srcRect/>
          <a:stretch>
            <a:fillRect/>
          </a:stretch>
        </p:blipFill>
        <p:spPr>
          <a:xfrm>
            <a:off x="9409104" y="4322863"/>
            <a:ext cx="1389777" cy="428780"/>
          </a:xfrm>
          <a:prstGeom prst="rect">
            <a:avLst/>
          </a:prstGeom>
          <a:noFill/>
          <a:ln>
            <a:noFill/>
          </a:ln>
        </p:spPr>
      </p:pic>
      <p:pic>
        <p:nvPicPr>
          <p:cNvPr id="23" name="Image 6"/>
          <p:cNvPicPr>
            <a:picLocks noChangeAspect="1"/>
          </p:cNvPicPr>
          <p:nvPr/>
        </p:nvPicPr>
        <p:blipFill>
          <a:blip r:embed="rId8"/>
          <a:srcRect/>
          <a:stretch>
            <a:fillRect/>
          </a:stretch>
        </p:blipFill>
        <p:spPr>
          <a:xfrm>
            <a:off x="9520026" y="5009788"/>
            <a:ext cx="1453700" cy="354192"/>
          </a:xfrm>
          <a:prstGeom prst="rect">
            <a:avLst/>
          </a:prstGeom>
          <a:noFill/>
          <a:ln>
            <a:noFill/>
          </a:ln>
        </p:spPr>
      </p:pic>
      <p:pic>
        <p:nvPicPr>
          <p:cNvPr id="24" name="Grafik 11" descr="C:\Users\Norman\Desktop\CS Logo.jpg"/>
          <p:cNvPicPr>
            <a:picLocks noChangeAspect="1"/>
          </p:cNvPicPr>
          <p:nvPr/>
        </p:nvPicPr>
        <p:blipFill>
          <a:blip r:embed="rId9"/>
          <a:srcRect/>
          <a:stretch>
            <a:fillRect/>
          </a:stretch>
        </p:blipFill>
        <p:spPr>
          <a:xfrm>
            <a:off x="9536107" y="3611790"/>
            <a:ext cx="1265309" cy="513453"/>
          </a:xfrm>
          <a:prstGeom prst="rect">
            <a:avLst/>
          </a:prstGeom>
          <a:noFill/>
          <a:ln>
            <a:noFill/>
          </a:ln>
        </p:spPr>
      </p:pic>
      <p:grpSp>
        <p:nvGrpSpPr>
          <p:cNvPr id="25" name="Group 20"/>
          <p:cNvGrpSpPr/>
          <p:nvPr/>
        </p:nvGrpSpPr>
        <p:grpSpPr>
          <a:xfrm>
            <a:off x="1632618" y="2852134"/>
            <a:ext cx="230295" cy="2065309"/>
            <a:chOff x="1224463" y="2988524"/>
            <a:chExt cx="172721" cy="2065309"/>
          </a:xfrm>
        </p:grpSpPr>
        <p:cxnSp>
          <p:nvCxnSpPr>
            <p:cNvPr id="26" name="Straight Connector 16"/>
            <p:cNvCxnSpPr/>
            <p:nvPr/>
          </p:nvCxnSpPr>
          <p:spPr>
            <a:xfrm>
              <a:off x="1224463" y="2988524"/>
              <a:ext cx="0" cy="2065309"/>
            </a:xfrm>
            <a:prstGeom prst="straightConnector1">
              <a:avLst/>
            </a:prstGeom>
            <a:noFill/>
            <a:ln w="15873">
              <a:solidFill>
                <a:srgbClr val="7F7F7F"/>
              </a:solidFill>
              <a:prstDash val="solid"/>
            </a:ln>
          </p:spPr>
        </p:cxnSp>
        <p:cxnSp>
          <p:nvCxnSpPr>
            <p:cNvPr id="27" name="Straight Connector 9"/>
            <p:cNvCxnSpPr/>
            <p:nvPr/>
          </p:nvCxnSpPr>
          <p:spPr>
            <a:xfrm>
              <a:off x="1224463" y="5053833"/>
              <a:ext cx="172721" cy="0"/>
            </a:xfrm>
            <a:prstGeom prst="straightConnector1">
              <a:avLst/>
            </a:prstGeom>
            <a:noFill/>
            <a:ln w="15873">
              <a:solidFill>
                <a:srgbClr val="7F7F7F"/>
              </a:solidFill>
              <a:prstDash val="solid"/>
            </a:ln>
          </p:spPr>
        </p:cxnSp>
        <p:cxnSp>
          <p:nvCxnSpPr>
            <p:cNvPr id="28" name="Straight Connector 48"/>
            <p:cNvCxnSpPr/>
            <p:nvPr/>
          </p:nvCxnSpPr>
          <p:spPr>
            <a:xfrm>
              <a:off x="1224463" y="4383907"/>
              <a:ext cx="172721" cy="0"/>
            </a:xfrm>
            <a:prstGeom prst="straightConnector1">
              <a:avLst/>
            </a:prstGeom>
            <a:noFill/>
            <a:ln w="15873">
              <a:solidFill>
                <a:srgbClr val="7F7F7F"/>
              </a:solidFill>
              <a:prstDash val="solid"/>
            </a:ln>
          </p:spPr>
        </p:cxnSp>
        <p:cxnSp>
          <p:nvCxnSpPr>
            <p:cNvPr id="29" name="Straight Connector 49"/>
            <p:cNvCxnSpPr/>
            <p:nvPr/>
          </p:nvCxnSpPr>
          <p:spPr>
            <a:xfrm>
              <a:off x="1224463" y="3634602"/>
              <a:ext cx="172721" cy="0"/>
            </a:xfrm>
            <a:prstGeom prst="straightConnector1">
              <a:avLst/>
            </a:prstGeom>
            <a:noFill/>
            <a:ln w="15873">
              <a:solidFill>
                <a:srgbClr val="7F7F7F"/>
              </a:solidFill>
              <a:prstDash val="solid"/>
            </a:ln>
          </p:spPr>
        </p:cxnSp>
      </p:grpSp>
      <p:grpSp>
        <p:nvGrpSpPr>
          <p:cNvPr id="30" name="Group 19"/>
          <p:cNvGrpSpPr/>
          <p:nvPr/>
        </p:nvGrpSpPr>
        <p:grpSpPr>
          <a:xfrm>
            <a:off x="5265603" y="2918802"/>
            <a:ext cx="237171" cy="2798640"/>
            <a:chOff x="3949202" y="3055193"/>
            <a:chExt cx="177878" cy="2798640"/>
          </a:xfrm>
        </p:grpSpPr>
        <p:cxnSp>
          <p:nvCxnSpPr>
            <p:cNvPr id="31" name="Straight Connector 50"/>
            <p:cNvCxnSpPr/>
            <p:nvPr/>
          </p:nvCxnSpPr>
          <p:spPr>
            <a:xfrm>
              <a:off x="3949202" y="3055193"/>
              <a:ext cx="0" cy="2798640"/>
            </a:xfrm>
            <a:prstGeom prst="straightConnector1">
              <a:avLst/>
            </a:prstGeom>
            <a:noFill/>
            <a:ln w="15873">
              <a:solidFill>
                <a:srgbClr val="7F7F7F"/>
              </a:solidFill>
              <a:prstDash val="solid"/>
            </a:ln>
          </p:spPr>
        </p:cxnSp>
        <p:cxnSp>
          <p:nvCxnSpPr>
            <p:cNvPr id="32" name="Straight Connector 55"/>
            <p:cNvCxnSpPr/>
            <p:nvPr/>
          </p:nvCxnSpPr>
          <p:spPr>
            <a:xfrm>
              <a:off x="3949202" y="5853833"/>
              <a:ext cx="172721" cy="0"/>
            </a:xfrm>
            <a:prstGeom prst="straightConnector1">
              <a:avLst/>
            </a:prstGeom>
            <a:noFill/>
            <a:ln w="15873">
              <a:solidFill>
                <a:srgbClr val="7F7F7F"/>
              </a:solidFill>
              <a:prstDash val="solid"/>
            </a:ln>
          </p:spPr>
        </p:cxnSp>
        <p:cxnSp>
          <p:nvCxnSpPr>
            <p:cNvPr id="33" name="Straight Connector 57"/>
            <p:cNvCxnSpPr/>
            <p:nvPr/>
          </p:nvCxnSpPr>
          <p:spPr>
            <a:xfrm>
              <a:off x="3954359" y="4959394"/>
              <a:ext cx="172721" cy="0"/>
            </a:xfrm>
            <a:prstGeom prst="straightConnector1">
              <a:avLst/>
            </a:prstGeom>
            <a:noFill/>
            <a:ln w="15873">
              <a:solidFill>
                <a:srgbClr val="7F7F7F"/>
              </a:solidFill>
              <a:prstDash val="solid"/>
            </a:ln>
          </p:spPr>
        </p:cxnSp>
        <p:cxnSp>
          <p:nvCxnSpPr>
            <p:cNvPr id="34" name="Straight Connector 60"/>
            <p:cNvCxnSpPr/>
            <p:nvPr/>
          </p:nvCxnSpPr>
          <p:spPr>
            <a:xfrm>
              <a:off x="3954359" y="3387669"/>
              <a:ext cx="172721" cy="0"/>
            </a:xfrm>
            <a:prstGeom prst="straightConnector1">
              <a:avLst/>
            </a:prstGeom>
            <a:noFill/>
            <a:ln w="15873">
              <a:solidFill>
                <a:srgbClr val="7F7F7F"/>
              </a:solidFill>
              <a:prstDash val="solid"/>
            </a:ln>
          </p:spPr>
        </p:cxnSp>
        <p:cxnSp>
          <p:nvCxnSpPr>
            <p:cNvPr id="35" name="Straight Connector 62"/>
            <p:cNvCxnSpPr/>
            <p:nvPr/>
          </p:nvCxnSpPr>
          <p:spPr>
            <a:xfrm>
              <a:off x="3949202" y="3999750"/>
              <a:ext cx="172721" cy="0"/>
            </a:xfrm>
            <a:prstGeom prst="straightConnector1">
              <a:avLst/>
            </a:prstGeom>
            <a:noFill/>
            <a:ln w="15873">
              <a:solidFill>
                <a:srgbClr val="7F7F7F"/>
              </a:solidFill>
              <a:prstDash val="solid"/>
            </a:ln>
          </p:spPr>
        </p:cxnSp>
      </p:grpSp>
      <p:grpSp>
        <p:nvGrpSpPr>
          <p:cNvPr id="36" name="Group 18"/>
          <p:cNvGrpSpPr/>
          <p:nvPr/>
        </p:nvGrpSpPr>
        <p:grpSpPr>
          <a:xfrm>
            <a:off x="9112179" y="2920594"/>
            <a:ext cx="237171" cy="2266286"/>
            <a:chOff x="6834134" y="3056985"/>
            <a:chExt cx="177878" cy="2266286"/>
          </a:xfrm>
        </p:grpSpPr>
        <p:cxnSp>
          <p:nvCxnSpPr>
            <p:cNvPr id="37" name="Straight Connector 63"/>
            <p:cNvCxnSpPr/>
            <p:nvPr/>
          </p:nvCxnSpPr>
          <p:spPr>
            <a:xfrm>
              <a:off x="6834134" y="3056985"/>
              <a:ext cx="0" cy="2266286"/>
            </a:xfrm>
            <a:prstGeom prst="straightConnector1">
              <a:avLst/>
            </a:prstGeom>
            <a:noFill/>
            <a:ln w="15873">
              <a:solidFill>
                <a:srgbClr val="7F7F7F"/>
              </a:solidFill>
              <a:prstDash val="solid"/>
            </a:ln>
          </p:spPr>
        </p:cxnSp>
        <p:cxnSp>
          <p:nvCxnSpPr>
            <p:cNvPr id="38" name="Straight Connector 66"/>
            <p:cNvCxnSpPr/>
            <p:nvPr/>
          </p:nvCxnSpPr>
          <p:spPr>
            <a:xfrm>
              <a:off x="6839291" y="3338657"/>
              <a:ext cx="172721" cy="0"/>
            </a:xfrm>
            <a:prstGeom prst="straightConnector1">
              <a:avLst/>
            </a:prstGeom>
            <a:noFill/>
            <a:ln w="15873">
              <a:solidFill>
                <a:srgbClr val="7F7F7F"/>
              </a:solidFill>
              <a:prstDash val="solid"/>
            </a:ln>
          </p:spPr>
        </p:cxnSp>
        <p:cxnSp>
          <p:nvCxnSpPr>
            <p:cNvPr id="39" name="Straight Connector 67"/>
            <p:cNvCxnSpPr/>
            <p:nvPr/>
          </p:nvCxnSpPr>
          <p:spPr>
            <a:xfrm>
              <a:off x="6834134" y="4001533"/>
              <a:ext cx="172721" cy="0"/>
            </a:xfrm>
            <a:prstGeom prst="straightConnector1">
              <a:avLst/>
            </a:prstGeom>
            <a:noFill/>
            <a:ln w="15873">
              <a:solidFill>
                <a:srgbClr val="7F7F7F"/>
              </a:solidFill>
              <a:prstDash val="solid"/>
            </a:ln>
          </p:spPr>
        </p:cxnSp>
        <p:cxnSp>
          <p:nvCxnSpPr>
            <p:cNvPr id="40" name="Straight Connector 68"/>
            <p:cNvCxnSpPr/>
            <p:nvPr/>
          </p:nvCxnSpPr>
          <p:spPr>
            <a:xfrm>
              <a:off x="6839291" y="4666503"/>
              <a:ext cx="172721" cy="0"/>
            </a:xfrm>
            <a:prstGeom prst="straightConnector1">
              <a:avLst/>
            </a:prstGeom>
            <a:noFill/>
            <a:ln w="15873">
              <a:solidFill>
                <a:srgbClr val="7F7F7F"/>
              </a:solidFill>
              <a:prstDash val="solid"/>
            </a:ln>
          </p:spPr>
        </p:cxnSp>
        <p:cxnSp>
          <p:nvCxnSpPr>
            <p:cNvPr id="41" name="Straight Connector 69"/>
            <p:cNvCxnSpPr/>
            <p:nvPr/>
          </p:nvCxnSpPr>
          <p:spPr>
            <a:xfrm>
              <a:off x="6839291" y="5323271"/>
              <a:ext cx="172721" cy="0"/>
            </a:xfrm>
            <a:prstGeom prst="straightConnector1">
              <a:avLst/>
            </a:prstGeom>
            <a:noFill/>
            <a:ln w="15873">
              <a:solidFill>
                <a:srgbClr val="7F7F7F"/>
              </a:solidFill>
              <a:prstDash val="solid"/>
            </a:ln>
          </p:spPr>
        </p:cxnSp>
      </p:grpSp>
      <p:sp>
        <p:nvSpPr>
          <p:cNvPr id="47" name="Title 1"/>
          <p:cNvSpPr txBox="1">
            <a:spLocks/>
          </p:cNvSpPr>
          <p:nvPr/>
        </p:nvSpPr>
        <p:spPr>
          <a:xfrm>
            <a:off x="423914" y="87208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it-IT" b="1" dirty="0"/>
              <a:t>Multi-Mission Scientific Platform</a:t>
            </a:r>
            <a:br>
              <a:rPr lang="it-IT" b="1" dirty="0"/>
            </a:br>
            <a:r>
              <a:rPr lang="it-IT" sz="1800" dirty="0"/>
              <a:t>Development Consortia</a:t>
            </a:r>
            <a:endParaRPr lang="it-IT" sz="1600" dirty="0"/>
          </a:p>
        </p:txBody>
      </p:sp>
      <p:pic>
        <p:nvPicPr>
          <p:cNvPr id="48" name="Picture 2" descr="C:\Users\aminchel\Documents\ESRIN_Projects\Projects\EOP-SER\SEOM\EOGB\SEOM_logo_FINAL_121219.jpg"/>
          <p:cNvPicPr>
            <a:picLocks noChangeAspect="1"/>
          </p:cNvPicPr>
          <p:nvPr/>
        </p:nvPicPr>
        <p:blipFill>
          <a:blip r:embed="rId17"/>
          <a:srcRect/>
          <a:stretch>
            <a:fillRect/>
          </a:stretch>
        </p:blipFill>
        <p:spPr>
          <a:xfrm>
            <a:off x="133717" y="5272738"/>
            <a:ext cx="1277934" cy="652857"/>
          </a:xfrm>
          <a:prstGeom prst="rect">
            <a:avLst/>
          </a:prstGeom>
          <a:noFill/>
          <a:ln>
            <a:noFill/>
          </a:ln>
        </p:spPr>
      </p:pic>
    </p:spTree>
    <p:extLst>
      <p:ext uri="{BB962C8B-B14F-4D97-AF65-F5344CB8AC3E}">
        <p14:creationId xmlns:p14="http://schemas.microsoft.com/office/powerpoint/2010/main" val="114444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1000"/>
                                        <p:tgtEl>
                                          <p:spTgt spid="25"/>
                                        </p:tgtEl>
                                      </p:cBhvr>
                                    </p:animEffect>
                                  </p:childTnLst>
                                </p:cTn>
                              </p:par>
                              <p:par>
                                <p:cTn id="28" presetID="22" presetClass="entr" presetSubtype="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1000"/>
                                        <p:tgtEl>
                                          <p:spTgt spid="30"/>
                                        </p:tgtEl>
                                      </p:cBhvr>
                                    </p:animEffect>
                                  </p:childTnLst>
                                </p:cTn>
                              </p:par>
                              <p:par>
                                <p:cTn id="31" presetID="22" presetClass="entr" presetSubtype="1"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1000"/>
                                        <p:tgtEl>
                                          <p:spTgt spid="3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1000"/>
                                        <p:tgtEl>
                                          <p:spTgt spid="12"/>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000"/>
                                        <p:tgtEl>
                                          <p:spTgt spid="11"/>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000"/>
                                        <p:tgtEl>
                                          <p:spTgt spid="13"/>
                                        </p:tgtEl>
                                      </p:cBhvr>
                                    </p:animEffect>
                                  </p:childTnLst>
                                </p:cTn>
                              </p:par>
                              <p:par>
                                <p:cTn id="44" presetID="2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10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1000"/>
                                        <p:tgtEl>
                                          <p:spTgt spid="17"/>
                                        </p:tgtEl>
                                      </p:cBhvr>
                                    </p:animEffect>
                                  </p:childTnLst>
                                </p:cTn>
                              </p:par>
                              <p:par>
                                <p:cTn id="50" presetID="22" presetClass="entr" presetSubtype="8"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1000"/>
                                        <p:tgtEl>
                                          <p:spTgt spid="19"/>
                                        </p:tgtEl>
                                      </p:cBhvr>
                                    </p:animEffect>
                                  </p:childTnLst>
                                </p:cTn>
                              </p:par>
                              <p:par>
                                <p:cTn id="53" presetID="22" presetClass="entr" presetSubtype="8"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1000"/>
                                        <p:tgtEl>
                                          <p:spTgt spid="18"/>
                                        </p:tgtEl>
                                      </p:cBhvr>
                                    </p:animEffect>
                                  </p:childTnLst>
                                </p:cTn>
                              </p:par>
                              <p:par>
                                <p:cTn id="56" presetID="22" presetClass="entr" presetSubtype="8"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1000"/>
                                        <p:tgtEl>
                                          <p:spTgt spid="21"/>
                                        </p:tgtEl>
                                      </p:cBhvr>
                                    </p:animEffect>
                                  </p:childTnLst>
                                </p:cTn>
                              </p:par>
                              <p:par>
                                <p:cTn id="59" presetID="22" presetClass="entr" presetSubtype="8"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1000"/>
                                        <p:tgtEl>
                                          <p:spTgt spid="24"/>
                                        </p:tgtEl>
                                      </p:cBhvr>
                                    </p:animEffect>
                                  </p:childTnLst>
                                </p:cTn>
                              </p:par>
                              <p:par>
                                <p:cTn id="62" presetID="22" presetClass="entr" presetSubtype="8"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1000"/>
                                        <p:tgtEl>
                                          <p:spTgt spid="22"/>
                                        </p:tgtEl>
                                      </p:cBhvr>
                                    </p:animEffect>
                                  </p:childTnLst>
                                </p:cTn>
                              </p:par>
                              <p:par>
                                <p:cTn id="65" presetID="22" presetClass="entr" presetSubtype="8"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Rectangle 37"/>
          <p:cNvSpPr/>
          <p:nvPr/>
        </p:nvSpPr>
        <p:spPr>
          <a:xfrm>
            <a:off x="0" y="5330193"/>
            <a:ext cx="12192000" cy="1527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
          <p:cNvSpPr/>
          <p:nvPr/>
        </p:nvSpPr>
        <p:spPr>
          <a:xfrm>
            <a:off x="0" y="6147027"/>
            <a:ext cx="12192000" cy="710973"/>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grpSp>
        <p:nvGrpSpPr>
          <p:cNvPr id="3" name="Group 6"/>
          <p:cNvGrpSpPr/>
          <p:nvPr/>
        </p:nvGrpSpPr>
        <p:grpSpPr>
          <a:xfrm>
            <a:off x="3103522" y="3553779"/>
            <a:ext cx="4059277" cy="2771774"/>
            <a:chOff x="2327641" y="3553779"/>
            <a:chExt cx="3044458" cy="2771774"/>
          </a:xfrm>
        </p:grpSpPr>
        <p:pic>
          <p:nvPicPr>
            <p:cNvPr id="4" name="Picture 12"/>
            <p:cNvPicPr>
              <a:picLocks noChangeAspect="1"/>
            </p:cNvPicPr>
            <p:nvPr/>
          </p:nvPicPr>
          <p:blipFill>
            <a:blip r:embed="rId2"/>
            <a:srcRect/>
            <a:stretch>
              <a:fillRect/>
            </a:stretch>
          </p:blipFill>
          <p:spPr>
            <a:xfrm>
              <a:off x="2435595" y="3553779"/>
              <a:ext cx="2857500" cy="2771774"/>
            </a:xfrm>
            <a:prstGeom prst="rect">
              <a:avLst/>
            </a:prstGeom>
            <a:noFill/>
            <a:ln>
              <a:noFill/>
            </a:ln>
          </p:spPr>
        </p:pic>
        <p:grpSp>
          <p:nvGrpSpPr>
            <p:cNvPr id="5" name="Group 5"/>
            <p:cNvGrpSpPr/>
            <p:nvPr/>
          </p:nvGrpSpPr>
          <p:grpSpPr>
            <a:xfrm>
              <a:off x="2327641" y="4289953"/>
              <a:ext cx="3044458" cy="2030461"/>
              <a:chOff x="2327641" y="4289953"/>
              <a:chExt cx="3044458" cy="2030461"/>
            </a:xfrm>
          </p:grpSpPr>
          <p:sp>
            <p:nvSpPr>
              <p:cNvPr id="6" name="Rectangle 4"/>
              <p:cNvSpPr/>
              <p:nvPr/>
            </p:nvSpPr>
            <p:spPr>
              <a:xfrm>
                <a:off x="2450061" y="4334402"/>
                <a:ext cx="174257" cy="1590150"/>
              </a:xfrm>
              <a:prstGeom prst="rect">
                <a:avLst/>
              </a:prstGeom>
              <a:solidFill>
                <a:srgbClr val="FFFFFF"/>
              </a:solidFill>
              <a:ln>
                <a:noFill/>
                <a:prstDash val="solid"/>
              </a:ln>
            </p:spPr>
            <p:txBody>
              <a:bodyPr vert="horz" wrap="square" lIns="91440" tIns="45720" rIns="91440" bIns="4572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7" name="Rectangle 29"/>
              <p:cNvSpPr/>
              <p:nvPr/>
            </p:nvSpPr>
            <p:spPr>
              <a:xfrm>
                <a:off x="4895578" y="4730264"/>
                <a:ext cx="476521" cy="1590150"/>
              </a:xfrm>
              <a:prstGeom prst="rect">
                <a:avLst/>
              </a:prstGeom>
              <a:solidFill>
                <a:srgbClr val="FFFFFF"/>
              </a:solidFill>
              <a:ln>
                <a:noFill/>
                <a:prstDash val="solid"/>
              </a:ln>
            </p:spPr>
            <p:txBody>
              <a:bodyPr vert="horz" wrap="square" lIns="91440" tIns="45720" rIns="91440" bIns="4572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8" name="Rectangle 32"/>
              <p:cNvSpPr/>
              <p:nvPr/>
            </p:nvSpPr>
            <p:spPr>
              <a:xfrm>
                <a:off x="2327641" y="4289953"/>
                <a:ext cx="239527" cy="160074"/>
              </a:xfrm>
              <a:prstGeom prst="rect">
                <a:avLst/>
              </a:prstGeom>
              <a:solidFill>
                <a:srgbClr val="FFFFFF"/>
              </a:solidFill>
              <a:ln>
                <a:noFill/>
                <a:prstDash val="solid"/>
              </a:ln>
            </p:spPr>
            <p:txBody>
              <a:bodyPr vert="horz" wrap="square" lIns="91440" tIns="45720" rIns="91440" bIns="4572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grpSp>
      </p:grpSp>
      <p:pic>
        <p:nvPicPr>
          <p:cNvPr id="9" name="Picture 16"/>
          <p:cNvPicPr>
            <a:picLocks noChangeAspect="1"/>
          </p:cNvPicPr>
          <p:nvPr/>
        </p:nvPicPr>
        <p:blipFill>
          <a:blip r:embed="rId3"/>
          <a:srcRect/>
          <a:stretch>
            <a:fillRect/>
          </a:stretch>
        </p:blipFill>
        <p:spPr>
          <a:xfrm>
            <a:off x="2715682" y="1599916"/>
            <a:ext cx="2095500" cy="628650"/>
          </a:xfrm>
          <a:prstGeom prst="rect">
            <a:avLst/>
          </a:prstGeom>
          <a:noFill/>
          <a:ln>
            <a:noFill/>
          </a:ln>
        </p:spPr>
      </p:pic>
      <p:pic>
        <p:nvPicPr>
          <p:cNvPr id="10" name="Picture 17"/>
          <p:cNvPicPr>
            <a:picLocks noChangeAspect="1"/>
          </p:cNvPicPr>
          <p:nvPr/>
        </p:nvPicPr>
        <p:blipFill>
          <a:blip r:embed="rId4"/>
          <a:srcRect/>
          <a:stretch>
            <a:fillRect/>
          </a:stretch>
        </p:blipFill>
        <p:spPr>
          <a:xfrm>
            <a:off x="5016983" y="1599916"/>
            <a:ext cx="2095500" cy="628650"/>
          </a:xfrm>
          <a:prstGeom prst="rect">
            <a:avLst/>
          </a:prstGeom>
          <a:noFill/>
          <a:ln>
            <a:noFill/>
          </a:ln>
        </p:spPr>
      </p:pic>
      <p:pic>
        <p:nvPicPr>
          <p:cNvPr id="11" name="Picture 18"/>
          <p:cNvPicPr>
            <a:picLocks noChangeAspect="1"/>
          </p:cNvPicPr>
          <p:nvPr/>
        </p:nvPicPr>
        <p:blipFill>
          <a:blip r:embed="rId5"/>
          <a:srcRect/>
          <a:stretch>
            <a:fillRect/>
          </a:stretch>
        </p:blipFill>
        <p:spPr>
          <a:xfrm>
            <a:off x="7321553" y="1599916"/>
            <a:ext cx="2095500" cy="628650"/>
          </a:xfrm>
          <a:prstGeom prst="rect">
            <a:avLst/>
          </a:prstGeom>
          <a:noFill/>
          <a:ln>
            <a:noFill/>
          </a:ln>
        </p:spPr>
      </p:pic>
      <p:pic>
        <p:nvPicPr>
          <p:cNvPr id="12" name="Picture 28" descr="C:\mfoumelis\PolSARpro\WebPage_Updates\201411\POLSARPROv5_Splash_NObuttons.jpg"/>
          <p:cNvPicPr>
            <a:picLocks noChangeAspect="1"/>
          </p:cNvPicPr>
          <p:nvPr/>
        </p:nvPicPr>
        <p:blipFill>
          <a:blip r:embed="rId6"/>
          <a:srcRect/>
          <a:stretch>
            <a:fillRect/>
          </a:stretch>
        </p:blipFill>
        <p:spPr>
          <a:xfrm>
            <a:off x="8045050" y="3265972"/>
            <a:ext cx="2781945" cy="1742197"/>
          </a:xfrm>
          <a:prstGeom prst="rect">
            <a:avLst/>
          </a:prstGeom>
          <a:noFill/>
          <a:ln>
            <a:noFill/>
          </a:ln>
        </p:spPr>
      </p:pic>
      <p:pic>
        <p:nvPicPr>
          <p:cNvPr id="13" name="Picture 16"/>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rot="16758431">
            <a:off x="4382885" y="3855259"/>
            <a:ext cx="392433" cy="402981"/>
          </a:xfrm>
          <a:prstGeom prst="rect">
            <a:avLst/>
          </a:prstGeom>
          <a:noFill/>
          <a:ln>
            <a:noFill/>
          </a:ln>
        </p:spPr>
      </p:pic>
      <p:sp>
        <p:nvSpPr>
          <p:cNvPr id="14" name="Content Placeholder 5"/>
          <p:cNvSpPr txBox="1">
            <a:spLocks noGrp="1"/>
          </p:cNvSpPr>
          <p:nvPr>
            <p:ph type="body" idx="4294967295"/>
          </p:nvPr>
        </p:nvSpPr>
        <p:spPr>
          <a:xfrm>
            <a:off x="40640" y="2924176"/>
            <a:ext cx="2319867" cy="487363"/>
          </a:xfrm>
          <a:prstGeom prst="rect">
            <a:avLst/>
          </a:prstGeom>
        </p:spPr>
        <p:txBody>
          <a:bodyPr/>
          <a:lstStyle/>
          <a:p>
            <a:pPr marL="0" lvl="0" indent="0">
              <a:spcBef>
                <a:spcPts val="300"/>
              </a:spcBef>
              <a:buNone/>
            </a:pPr>
            <a:r>
              <a:rPr lang="en-CA" sz="1100" dirty="0"/>
              <a:t>Built on prior toolbox development</a:t>
            </a:r>
          </a:p>
          <a:p>
            <a:pPr lvl="0">
              <a:spcBef>
                <a:spcPts val="300"/>
              </a:spcBef>
              <a:buNone/>
            </a:pPr>
            <a:endParaRPr lang="en-US" sz="1100" dirty="0"/>
          </a:p>
          <a:p>
            <a:pPr lvl="0">
              <a:spcBef>
                <a:spcPts val="300"/>
              </a:spcBef>
            </a:pPr>
            <a:endParaRPr lang="en-US" sz="1100" dirty="0"/>
          </a:p>
        </p:txBody>
      </p:sp>
      <p:grpSp>
        <p:nvGrpSpPr>
          <p:cNvPr id="15" name="Group 13"/>
          <p:cNvGrpSpPr/>
          <p:nvPr/>
        </p:nvGrpSpPr>
        <p:grpSpPr>
          <a:xfrm>
            <a:off x="587739" y="3456614"/>
            <a:ext cx="1826751" cy="1186872"/>
            <a:chOff x="440804" y="3456614"/>
            <a:chExt cx="1370063" cy="1186872"/>
          </a:xfrm>
        </p:grpSpPr>
        <p:pic>
          <p:nvPicPr>
            <p:cNvPr id="16" name="Picture 30" descr="C:\Users\Michael Foumelis\Desktop\BEAM logo.jpg"/>
            <p:cNvPicPr>
              <a:picLocks noChangeAspect="1"/>
            </p:cNvPicPr>
            <p:nvPr/>
          </p:nvPicPr>
          <p:blipFill>
            <a:blip r:embed="rId8"/>
            <a:srcRect/>
            <a:stretch>
              <a:fillRect/>
            </a:stretch>
          </p:blipFill>
          <p:spPr>
            <a:xfrm>
              <a:off x="482903" y="4167240"/>
              <a:ext cx="1285875" cy="476246"/>
            </a:xfrm>
            <a:prstGeom prst="rect">
              <a:avLst/>
            </a:prstGeom>
            <a:noFill/>
            <a:ln>
              <a:noFill/>
            </a:ln>
          </p:spPr>
        </p:pic>
        <p:pic>
          <p:nvPicPr>
            <p:cNvPr id="17" name="Picture 19"/>
            <p:cNvPicPr>
              <a:picLocks noChangeAspect="1"/>
            </p:cNvPicPr>
            <p:nvPr/>
          </p:nvPicPr>
          <p:blipFill>
            <a:blip r:embed="rId9"/>
            <a:srcRect/>
            <a:stretch>
              <a:fillRect/>
            </a:stretch>
          </p:blipFill>
          <p:spPr>
            <a:xfrm>
              <a:off x="440804" y="3456614"/>
              <a:ext cx="1370063" cy="585782"/>
            </a:xfrm>
            <a:prstGeom prst="rect">
              <a:avLst/>
            </a:prstGeom>
            <a:noFill/>
            <a:ln>
              <a:noFill/>
            </a:ln>
          </p:spPr>
        </p:pic>
      </p:grpSp>
      <p:grpSp>
        <p:nvGrpSpPr>
          <p:cNvPr id="18" name="Group 12"/>
          <p:cNvGrpSpPr/>
          <p:nvPr/>
        </p:nvGrpSpPr>
        <p:grpSpPr>
          <a:xfrm>
            <a:off x="4741690" y="6380119"/>
            <a:ext cx="886429" cy="373055"/>
            <a:chOff x="3556267" y="6380118"/>
            <a:chExt cx="664822" cy="373055"/>
          </a:xfrm>
        </p:grpSpPr>
        <p:pic>
          <p:nvPicPr>
            <p:cNvPr id="19" name="Picture 7"/>
            <p:cNvPicPr>
              <a:picLocks noChangeAspect="1"/>
            </p:cNvPicPr>
            <p:nvPr/>
          </p:nvPicPr>
          <p:blipFill>
            <a:blip r:embed="rId10">
              <a:clrChange>
                <a:clrFrom>
                  <a:srgbClr val="000000"/>
                </a:clrFrom>
                <a:clrTo>
                  <a:srgbClr val="000000">
                    <a:alpha val="0"/>
                  </a:srgbClr>
                </a:clrTo>
              </a:clrChange>
            </a:blip>
            <a:srcRect/>
            <a:stretch>
              <a:fillRect/>
            </a:stretch>
          </p:blipFill>
          <p:spPr>
            <a:xfrm>
              <a:off x="3741541" y="6383243"/>
              <a:ext cx="303205" cy="369929"/>
            </a:xfrm>
            <a:prstGeom prst="rect">
              <a:avLst/>
            </a:prstGeom>
            <a:noFill/>
            <a:ln>
              <a:noFill/>
            </a:ln>
          </p:spPr>
        </p:pic>
        <p:pic>
          <p:nvPicPr>
            <p:cNvPr id="20" name="Picture 7"/>
            <p:cNvPicPr>
              <a:picLocks noChangeAspect="1"/>
            </p:cNvPicPr>
            <p:nvPr/>
          </p:nvPicPr>
          <p:blipFill>
            <a:blip r:embed="rId10">
              <a:clrChange>
                <a:clrFrom>
                  <a:srgbClr val="000000"/>
                </a:clrFrom>
                <a:clrTo>
                  <a:srgbClr val="000000">
                    <a:alpha val="0"/>
                  </a:srgbClr>
                </a:clrTo>
              </a:clrChange>
            </a:blip>
            <a:srcRect/>
            <a:stretch>
              <a:fillRect/>
            </a:stretch>
          </p:blipFill>
          <p:spPr>
            <a:xfrm rot="401666">
              <a:off x="3917884" y="6383244"/>
              <a:ext cx="303205" cy="369929"/>
            </a:xfrm>
            <a:prstGeom prst="rect">
              <a:avLst/>
            </a:prstGeom>
            <a:noFill/>
            <a:ln>
              <a:noFill/>
            </a:ln>
          </p:spPr>
        </p:pic>
        <p:pic>
          <p:nvPicPr>
            <p:cNvPr id="21" name="Picture 7"/>
            <p:cNvPicPr>
              <a:picLocks noChangeAspect="1"/>
            </p:cNvPicPr>
            <p:nvPr/>
          </p:nvPicPr>
          <p:blipFill>
            <a:blip r:embed="rId10">
              <a:clrChange>
                <a:clrFrom>
                  <a:srgbClr val="000000"/>
                </a:clrFrom>
                <a:clrTo>
                  <a:srgbClr val="000000">
                    <a:alpha val="0"/>
                  </a:srgbClr>
                </a:clrTo>
              </a:clrChange>
            </a:blip>
            <a:srcRect/>
            <a:stretch>
              <a:fillRect/>
            </a:stretch>
          </p:blipFill>
          <p:spPr>
            <a:xfrm rot="21262808">
              <a:off x="3556267" y="6380118"/>
              <a:ext cx="303205" cy="369929"/>
            </a:xfrm>
            <a:prstGeom prst="rect">
              <a:avLst/>
            </a:prstGeom>
            <a:noFill/>
            <a:ln>
              <a:noFill/>
            </a:ln>
          </p:spPr>
        </p:pic>
      </p:grpSp>
      <p:pic>
        <p:nvPicPr>
          <p:cNvPr id="22" name="Picture 30" descr="C:\Users\Michael Foumelis\Desktop\BEAM logo.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rot="4956131">
            <a:off x="5337635" y="3919746"/>
            <a:ext cx="408087" cy="287413"/>
          </a:xfrm>
          <a:prstGeom prst="rect">
            <a:avLst/>
          </a:prstGeom>
          <a:noFill/>
          <a:ln>
            <a:noFill/>
          </a:ln>
        </p:spPr>
      </p:pic>
      <p:pic>
        <p:nvPicPr>
          <p:cNvPr id="23" name="Picture 19"/>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rot="4590355">
            <a:off x="5655176" y="3878954"/>
            <a:ext cx="371877" cy="340668"/>
          </a:xfrm>
          <a:prstGeom prst="rect">
            <a:avLst/>
          </a:prstGeom>
          <a:noFill/>
          <a:ln>
            <a:noFill/>
          </a:ln>
        </p:spPr>
      </p:pic>
      <p:pic>
        <p:nvPicPr>
          <p:cNvPr id="24" name="Picture 18"/>
          <p:cNvPicPr>
            <a:picLocks noChangeAspect="1"/>
          </p:cNvPicPr>
          <p:nvPr/>
        </p:nvPicPr>
        <p:blipFill>
          <a:blip r:embed="rId13" cstate="print">
            <a:extLst>
              <a:ext uri="{28A0092B-C50C-407E-A947-70E740481C1C}">
                <a14:useLocalDpi xmlns:a14="http://schemas.microsoft.com/office/drawing/2010/main"/>
              </a:ext>
            </a:extLst>
          </a:blip>
          <a:srcRect b="-1"/>
          <a:stretch>
            <a:fillRect/>
          </a:stretch>
        </p:blipFill>
        <p:spPr>
          <a:xfrm rot="16007662">
            <a:off x="5017400" y="3858560"/>
            <a:ext cx="455773" cy="391301"/>
          </a:xfrm>
          <a:prstGeom prst="rect">
            <a:avLst/>
          </a:prstGeom>
          <a:noFill/>
          <a:ln>
            <a:noFill/>
          </a:ln>
        </p:spPr>
      </p:pic>
      <p:pic>
        <p:nvPicPr>
          <p:cNvPr id="25" name="Picture 17"/>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rot="16200004">
            <a:off x="4687955" y="3841178"/>
            <a:ext cx="513252" cy="367088"/>
          </a:xfrm>
          <a:prstGeom prst="rect">
            <a:avLst/>
          </a:prstGeom>
          <a:noFill/>
          <a:ln>
            <a:noFill/>
          </a:ln>
        </p:spPr>
      </p:pic>
      <p:sp>
        <p:nvSpPr>
          <p:cNvPr id="26" name="Content Placeholder 5"/>
          <p:cNvSpPr txBox="1"/>
          <p:nvPr/>
        </p:nvSpPr>
        <p:spPr>
          <a:xfrm>
            <a:off x="7618549" y="2768456"/>
            <a:ext cx="3634935" cy="486031"/>
          </a:xfrm>
          <a:prstGeom prst="rect">
            <a:avLst/>
          </a:prstGeom>
          <a:noFill/>
          <a:ln>
            <a:noFill/>
          </a:ln>
        </p:spPr>
        <p:txBody>
          <a:bodyPr vert="horz" wrap="square" lIns="91430" tIns="45710" rIns="91430" bIns="45710" anchor="t" anchorCtr="1" compatLnSpc="1"/>
          <a:lstStyle/>
          <a:p>
            <a:pPr marL="0" marR="0" lvl="0" indent="0" algn="ctr" defTabSz="914207" rtl="0" eaLnBrk="1" fontAlgn="auto" latinLnBrk="0" hangingPunct="1">
              <a:lnSpc>
                <a:spcPct val="119000"/>
              </a:lnSpc>
              <a:spcBef>
                <a:spcPts val="300"/>
              </a:spcBef>
              <a:spcAft>
                <a:spcPts val="0"/>
              </a:spcAft>
              <a:buClrTx/>
              <a:buSzTx/>
              <a:buFontTx/>
              <a:buNone/>
              <a:tabLst/>
              <a:defRPr sz="1800" b="0" i="0" u="none" strike="noStrike" kern="0" cap="none" spc="0" baseline="0">
                <a:solidFill>
                  <a:srgbClr val="000000"/>
                </a:solidFill>
                <a:uFillTx/>
              </a:defRPr>
            </a:pPr>
            <a:r>
              <a:rPr kumimoji="0" lang="en-GB" sz="1100" b="1" i="0" u="none" strike="noStrike" kern="1200" cap="none" spc="0" normalizeH="0" baseline="0" noProof="0">
                <a:ln>
                  <a:noFill/>
                </a:ln>
                <a:solidFill>
                  <a:srgbClr val="EA6908"/>
                </a:solidFill>
                <a:effectLst/>
                <a:uLnTx/>
                <a:uFillTx/>
                <a:latin typeface="Calibri"/>
                <a:ea typeface=""/>
                <a:cs typeface=""/>
              </a:rPr>
              <a:t>ESA Polarimetric SAR Data Processing and Educational Tool </a:t>
            </a:r>
          </a:p>
          <a:p>
            <a:pPr marL="342900" marR="0" lvl="0" indent="-342900" algn="ctr" defTabSz="914207" rtl="0" eaLnBrk="1" fontAlgn="auto" latinLnBrk="0" hangingPunct="1">
              <a:lnSpc>
                <a:spcPct val="119000"/>
              </a:lnSpc>
              <a:spcBef>
                <a:spcPts val="300"/>
              </a:spcBef>
              <a:spcAft>
                <a:spcPts val="0"/>
              </a:spcAft>
              <a:buClrTx/>
              <a:buSzTx/>
              <a:buFontTx/>
              <a:buNone/>
              <a:tabLst/>
              <a:defRPr sz="1800" b="0" i="0" u="none" strike="noStrike" kern="0" cap="none" spc="0" baseline="0">
                <a:solidFill>
                  <a:srgbClr val="000000"/>
                </a:solidFill>
                <a:uFillTx/>
              </a:defRPr>
            </a:pPr>
            <a:endParaRPr kumimoji="0" lang="en-US" sz="1100" b="1" i="0" u="none" strike="noStrike" kern="1200" cap="none" spc="0" normalizeH="0" baseline="0" noProof="0">
              <a:ln>
                <a:noFill/>
              </a:ln>
              <a:solidFill>
                <a:srgbClr val="EA6908"/>
              </a:solidFill>
              <a:effectLst/>
              <a:uLnTx/>
              <a:uFillTx/>
              <a:latin typeface="Calibri"/>
              <a:ea typeface=""/>
              <a:cs typeface=""/>
            </a:endParaRPr>
          </a:p>
          <a:p>
            <a:pPr marL="342900" marR="0" lvl="0" indent="-342900" algn="ctr" defTabSz="914207" rtl="0" eaLnBrk="1" fontAlgn="auto" latinLnBrk="0" hangingPunct="1">
              <a:lnSpc>
                <a:spcPct val="119000"/>
              </a:lnSpc>
              <a:spcBef>
                <a:spcPts val="300"/>
              </a:spcBef>
              <a:spcAft>
                <a:spcPts val="0"/>
              </a:spcAft>
              <a:buClr>
                <a:srgbClr val="0098DB"/>
              </a:buClr>
              <a:buSzPct val="100000"/>
              <a:buFont typeface="Verdana" pitchFamily="34"/>
              <a:buAutoNum type="arabicPeriod"/>
              <a:tabLst/>
              <a:defRPr sz="1800" b="0" i="0" u="none" strike="noStrike" kern="0" cap="none" spc="0" baseline="0">
                <a:solidFill>
                  <a:srgbClr val="000000"/>
                </a:solidFill>
                <a:uFillTx/>
              </a:defRPr>
            </a:pPr>
            <a:endParaRPr kumimoji="0" lang="en-US" sz="1100" b="1" i="0" u="none" strike="noStrike" kern="1200" cap="none" spc="0" normalizeH="0" baseline="0" noProof="0">
              <a:ln>
                <a:noFill/>
              </a:ln>
              <a:solidFill>
                <a:srgbClr val="EA6908"/>
              </a:solidFill>
              <a:effectLst/>
              <a:uLnTx/>
              <a:uFillTx/>
              <a:latin typeface="Calibri"/>
              <a:ea typeface=""/>
              <a:cs typeface=""/>
            </a:endParaRPr>
          </a:p>
        </p:txBody>
      </p:sp>
      <p:pic>
        <p:nvPicPr>
          <p:cNvPr id="27" name="Picture 11" descr="http://mse.engr.arizona.edu/sites/default/files/Rennes1.jpg"/>
          <p:cNvPicPr>
            <a:picLocks noChangeAspect="1"/>
          </p:cNvPicPr>
          <p:nvPr/>
        </p:nvPicPr>
        <p:blipFill>
          <a:blip r:embed="rId15"/>
          <a:srcRect/>
          <a:stretch>
            <a:fillRect/>
          </a:stretch>
        </p:blipFill>
        <p:spPr>
          <a:xfrm>
            <a:off x="9919558" y="4979594"/>
            <a:ext cx="907437" cy="350599"/>
          </a:xfrm>
          <a:prstGeom prst="rect">
            <a:avLst/>
          </a:prstGeom>
          <a:noFill/>
          <a:ln>
            <a:noFill/>
          </a:ln>
        </p:spPr>
      </p:pic>
      <p:sp>
        <p:nvSpPr>
          <p:cNvPr id="28" name="Left-Right Arrow 15"/>
          <p:cNvSpPr/>
          <p:nvPr/>
        </p:nvSpPr>
        <p:spPr>
          <a:xfrm>
            <a:off x="4898697" y="3826818"/>
            <a:ext cx="2572439" cy="625303"/>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360"/>
              <a:gd name="f12" fmla="+- 0 0 -18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8 f17 1"/>
              <a:gd name="f46" fmla="+- f16 f42 0"/>
              <a:gd name="f47" fmla="+- f16 f43 0"/>
              <a:gd name="f48" fmla="*/ f44 f18 1"/>
              <a:gd name="f49" fmla="*/ f45 1 200000"/>
              <a:gd name="f50" fmla="*/ f48 1 100000"/>
              <a:gd name="f51" fmla="+- f46 0 f49"/>
              <a:gd name="f52" fmla="+- f46 f49 0"/>
              <a:gd name="f53" fmla="*/ f46 f32 1"/>
              <a:gd name="f54" fmla="*/ f47 f32 1"/>
              <a:gd name="f55" fmla="+- f35 0 f50"/>
              <a:gd name="f56" fmla="*/ f51 f50 1"/>
              <a:gd name="f57" fmla="*/ f51 f32 1"/>
              <a:gd name="f58" fmla="*/ f52 f32 1"/>
              <a:gd name="f59" fmla="*/ f50 f32 1"/>
              <a:gd name="f60" fmla="*/ f56 1 f42"/>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61" y="f37"/>
              </a:cxn>
              <a:cxn ang="f30">
                <a:pos x="f54" y="f57"/>
              </a:cxn>
              <a:cxn ang="f30">
                <a:pos x="f59" y="f37"/>
              </a:cxn>
              <a:cxn ang="f31">
                <a:pos x="f59" y="f41"/>
              </a:cxn>
              <a:cxn ang="f31">
                <a:pos x="f54" y="f58"/>
              </a:cxn>
              <a:cxn ang="f31">
                <a:pos x="f61" y="f41"/>
              </a:cxn>
            </a:cxnLst>
            <a:rect l="f64" t="f57" r="f65" b="f58"/>
            <a:pathLst>
              <a:path>
                <a:moveTo>
                  <a:pt x="f37" y="f53"/>
                </a:moveTo>
                <a:lnTo>
                  <a:pt x="f59" y="f37"/>
                </a:lnTo>
                <a:lnTo>
                  <a:pt x="f59" y="f57"/>
                </a:lnTo>
                <a:lnTo>
                  <a:pt x="f61" y="f57"/>
                </a:lnTo>
                <a:lnTo>
                  <a:pt x="f61" y="f37"/>
                </a:lnTo>
                <a:lnTo>
                  <a:pt x="f40" y="f53"/>
                </a:lnTo>
                <a:lnTo>
                  <a:pt x="f61" y="f41"/>
                </a:lnTo>
                <a:lnTo>
                  <a:pt x="f61" y="f58"/>
                </a:lnTo>
                <a:lnTo>
                  <a:pt x="f59" y="f58"/>
                </a:lnTo>
                <a:lnTo>
                  <a:pt x="f59" y="f41"/>
                </a:lnTo>
                <a:close/>
              </a:path>
            </a:pathLst>
          </a:custGeom>
          <a:noFill/>
          <a:ln w="15873">
            <a:solidFill>
              <a:srgbClr val="7F7F7F"/>
            </a:solid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pic>
        <p:nvPicPr>
          <p:cNvPr id="29" name="Grafik 5"/>
          <p:cNvPicPr>
            <a:picLocks noChangeAspect="1"/>
          </p:cNvPicPr>
          <p:nvPr/>
        </p:nvPicPr>
        <p:blipFill>
          <a:blip r:embed="rId16"/>
          <a:stretch>
            <a:fillRect/>
          </a:stretch>
        </p:blipFill>
        <p:spPr>
          <a:xfrm>
            <a:off x="1502712" y="3027541"/>
            <a:ext cx="2802587" cy="2101940"/>
          </a:xfrm>
          <a:prstGeom prst="rect">
            <a:avLst/>
          </a:prstGeom>
          <a:solidFill>
            <a:srgbClr val="EDEDED"/>
          </a:solidFill>
          <a:ln>
            <a:noFill/>
          </a:ln>
        </p:spPr>
      </p:pic>
      <p:grpSp>
        <p:nvGrpSpPr>
          <p:cNvPr id="30" name="Group 14"/>
          <p:cNvGrpSpPr/>
          <p:nvPr/>
        </p:nvGrpSpPr>
        <p:grpSpPr>
          <a:xfrm>
            <a:off x="4644700" y="5177924"/>
            <a:ext cx="5085747" cy="816242"/>
            <a:chOff x="3483525" y="5177924"/>
            <a:chExt cx="3814310" cy="816242"/>
          </a:xfrm>
        </p:grpSpPr>
        <p:sp>
          <p:nvSpPr>
            <p:cNvPr id="31" name="Right Arrow 10"/>
            <p:cNvSpPr/>
            <p:nvPr/>
          </p:nvSpPr>
          <p:spPr>
            <a:xfrm rot="12292042">
              <a:off x="3483525" y="5177924"/>
              <a:ext cx="1255626" cy="625303"/>
            </a:xfrm>
            <a:custGeom>
              <a:avLst>
                <a:gd name="f0" fmla="val 16222"/>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noFill/>
            <a:ln w="15873">
              <a:solidFill>
                <a:srgbClr val="7F7F7F"/>
              </a:solidFill>
              <a:prstDash val="solid"/>
            </a:ln>
          </p:spPr>
          <p:txBody>
            <a:bodyPr vert="horz" wrap="square" lIns="91440" tIns="45720" rIns="91440" bIns="4572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32" name="Rectangle 11"/>
            <p:cNvSpPr/>
            <p:nvPr/>
          </p:nvSpPr>
          <p:spPr>
            <a:xfrm>
              <a:off x="4827794" y="5624831"/>
              <a:ext cx="2470041" cy="369335"/>
            </a:xfrm>
            <a:prstGeom prst="rect">
              <a:avLst/>
            </a:prstGeom>
            <a:noFill/>
            <a:ln>
              <a:noFill/>
              <a:prstDash val="solid"/>
            </a:ln>
          </p:spPr>
          <p:txBody>
            <a:bodyPr vert="horz" wrap="square" lIns="91440" tIns="45720" rIns="91440" bIns="45720" anchor="t" anchorCtr="0" compatLnSpc="1">
              <a:spAutoFit/>
            </a:bodyPr>
            <a:lstStyle/>
            <a:p>
              <a:pPr marL="0" marR="0" lvl="0" indent="0" algn="l"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800" b="0" i="0" u="none" strike="noStrike" kern="1200" cap="none" spc="0" normalizeH="0" baseline="0" noProof="0">
                  <a:ln>
                    <a:noFill/>
                  </a:ln>
                  <a:solidFill>
                    <a:srgbClr val="7F7F7F"/>
                  </a:solidFill>
                  <a:effectLst/>
                  <a:uLnTx/>
                  <a:uFillTx/>
                  <a:latin typeface="Calibri"/>
                  <a:ea typeface=""/>
                  <a:cs typeface=""/>
                </a:rPr>
                <a:t>User Developed Plugins</a:t>
              </a:r>
            </a:p>
          </p:txBody>
        </p:sp>
      </p:grpSp>
      <p:sp>
        <p:nvSpPr>
          <p:cNvPr id="35" name="Rectangle 34">
            <a:hlinkClick r:id="rId17" action="ppaction://hlinkfile"/>
          </p:cNvPr>
          <p:cNvSpPr/>
          <p:nvPr/>
        </p:nvSpPr>
        <p:spPr>
          <a:xfrm>
            <a:off x="239349" y="132815"/>
            <a:ext cx="11521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6" name="Rectangle 35"/>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it-IT" b="1" dirty="0"/>
              <a:t>SNAP </a:t>
            </a:r>
            <a:r>
              <a:rPr lang="it-IT" b="1" dirty="0" smtClean="0"/>
              <a:t> </a:t>
            </a:r>
            <a:r>
              <a:rPr lang="it-IT" dirty="0" smtClean="0"/>
              <a:t>Development </a:t>
            </a:r>
            <a:r>
              <a:rPr lang="it-IT" dirty="0"/>
              <a:t>History</a:t>
            </a:r>
            <a:endParaRPr lang="it-IT" sz="1800" dirty="0"/>
          </a:p>
        </p:txBody>
      </p:sp>
    </p:spTree>
    <p:extLst>
      <p:ext uri="{BB962C8B-B14F-4D97-AF65-F5344CB8AC3E}">
        <p14:creationId xmlns:p14="http://schemas.microsoft.com/office/powerpoint/2010/main" val="1728141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 presetClass="entr" presetSubtype="4"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37" presetClass="path" presetSubtype="0" accel="50000" decel="50000" fill="hold" nodeType="afterEffect">
                                  <p:stCondLst>
                                    <p:cond delay="1000"/>
                                  </p:stCondLst>
                                  <p:childTnLst>
                                    <p:animMotion origin="layout" path="M -8.33333E-7 4.81481E-6 L 0.07587 -0.06806 C 0.09184 -0.08334 0.11632 -0.0919 0.14219 -0.09422 C 0.17153 -0.097 0.19566 -0.09283 0.2125 -0.08056 L 0.29549 -0.02709 ">
                                      <p:cBhvr>
                                        <p:cTn id="17" dur="2000" fill="hold"/>
                                        <p:tgtEl>
                                          <p:spTgt spid="15"/>
                                        </p:tgtEl>
                                        <p:attrNameLst>
                                          <p:attrName>ppt_x</p:attrName>
                                        </p:attrNameLst>
                                      </p:cBhvr>
                                    </p:animMotion>
                                  </p:childTnLst>
                                </p:cTn>
                              </p:par>
                              <p:par>
                                <p:cTn id="18" presetID="10" presetClass="exit" presetSubtype="0" fill="hold" grpId="0" nodeType="withEffect">
                                  <p:stCondLst>
                                    <p:cond delay="1000"/>
                                  </p:stCondLst>
                                  <p:childTnLst>
                                    <p:animEffect transition="out" filter="fade">
                                      <p:cBhvr>
                                        <p:cTn id="19" dur="500"/>
                                        <p:tgtEl>
                                          <p:spTgt spid="14">
                                            <p:txEl>
                                              <p:pRg st="0" end="0"/>
                                            </p:txEl>
                                          </p:spTgt>
                                        </p:tgtEl>
                                      </p:cBhvr>
                                    </p:animEffect>
                                    <p:set>
                                      <p:cBhvr>
                                        <p:cTn id="20" dur="1" fill="hold">
                                          <p:stCondLst>
                                            <p:cond delay="499"/>
                                          </p:stCondLst>
                                        </p:cTn>
                                        <p:tgtEl>
                                          <p:spTgt spid="14">
                                            <p:txEl>
                                              <p:pRg st="0" end="0"/>
                                            </p:txEl>
                                          </p:spTgt>
                                        </p:tgtEl>
                                        <p:attrNameLst>
                                          <p:attrName>style.visibility</p:attrName>
                                        </p:attrNameLst>
                                      </p:cBhvr>
                                      <p:to>
                                        <p:strVal val="hidden"/>
                                      </p:to>
                                    </p:set>
                                  </p:childTnLst>
                                </p:cTn>
                              </p:par>
                            </p:childTnLst>
                          </p:cTn>
                        </p:par>
                        <p:par>
                          <p:cTn id="21" fill="hold">
                            <p:stCondLst>
                              <p:cond delay="4500"/>
                            </p:stCondLst>
                            <p:childTnLst>
                              <p:par>
                                <p:cTn id="22" presetID="1" presetClass="exit" presetSubtype="0" fill="hold" nodeType="afterEffect">
                                  <p:stCondLst>
                                    <p:cond delay="0"/>
                                  </p:stCondLst>
                                  <p:childTnLst>
                                    <p:set>
                                      <p:cBhvr>
                                        <p:cTn id="23" dur="1" fill="hold">
                                          <p:stCondLst>
                                            <p:cond delay="0"/>
                                          </p:stCondLst>
                                        </p:cTn>
                                        <p:tgtEl>
                                          <p:spTgt spid="1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5000"/>
                            </p:stCondLst>
                            <p:childTnLst>
                              <p:par>
                                <p:cTn id="31" presetID="10" presetClass="entr" presetSubtype="0" fill="hold" nodeType="afterEffect">
                                  <p:stCondLst>
                                    <p:cond delay="5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6000"/>
                            </p:stCondLst>
                            <p:childTnLst>
                              <p:par>
                                <p:cTn id="41" presetID="37" presetClass="path" presetSubtype="0" accel="50000" decel="50000" fill="hold" nodeType="afterEffect">
                                  <p:stCondLst>
                                    <p:cond delay="500"/>
                                  </p:stCondLst>
                                  <p:childTnLst>
                                    <p:animMotion origin="layout" path="M 0.00469 -0.00324 L 0.04514 0.06875 C 0.05399 0.08426 0.06424 0.1088 0.07379 0.13426 C 0.08455 0.16436 0.09149 0.18913 0.09514 0.20788 L 0.11215 0.29561 ">
                                      <p:cBhvr>
                                        <p:cTn id="42" dur="2000" fill="hold"/>
                                        <p:tgtEl>
                                          <p:spTgt spid="9"/>
                                        </p:tgtEl>
                                        <p:attrNameLst>
                                          <p:attrName>ppt_x</p:attrName>
                                        </p:attrNameLst>
                                      </p:cBhvr>
                                    </p:animMotion>
                                  </p:childTnLst>
                                </p:cTn>
                              </p:par>
                            </p:childTnLst>
                          </p:cTn>
                        </p:par>
                        <p:par>
                          <p:cTn id="43" fill="hold">
                            <p:stCondLst>
                              <p:cond delay="8500"/>
                            </p:stCondLst>
                            <p:childTnLst>
                              <p:par>
                                <p:cTn id="44" presetID="1" presetClass="exit" presetSubtype="0" fill="hold" nodeType="afterEffect">
                                  <p:stCondLst>
                                    <p:cond delay="0"/>
                                  </p:stCondLst>
                                  <p:childTnLst>
                                    <p:set>
                                      <p:cBhvr>
                                        <p:cTn id="45" dur="1" fill="hold">
                                          <p:stCondLst>
                                            <p:cond delay="0"/>
                                          </p:stCondLst>
                                        </p:cTn>
                                        <p:tgtEl>
                                          <p:spTgt spid="9"/>
                                        </p:tgtEl>
                                        <p:attrNameLst>
                                          <p:attrName>style.visibility</p:attrName>
                                        </p:attrNameLst>
                                      </p:cBhvr>
                                      <p:to>
                                        <p:strVal val="hidden"/>
                                      </p:to>
                                    </p:set>
                                  </p:childTnLst>
                                </p:cTn>
                              </p:par>
                            </p:childTnLst>
                          </p:cTn>
                        </p:par>
                        <p:par>
                          <p:cTn id="46" fill="hold">
                            <p:stCondLst>
                              <p:cond delay="8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par>
                          <p:cTn id="49" fill="hold">
                            <p:stCondLst>
                              <p:cond delay="8500"/>
                            </p:stCondLst>
                            <p:childTnLst>
                              <p:par>
                                <p:cTn id="50" presetID="37" presetClass="path" presetSubtype="0" accel="50000" decel="50000" fill="hold" nodeType="afterEffect">
                                  <p:stCondLst>
                                    <p:cond delay="500"/>
                                  </p:stCondLst>
                                  <p:childTnLst>
                                    <p:animMotion origin="layout" path="M -0.00139 -0.00138 L 0.00017 0.08426 C 0.00173 0.10209 -0.00243 0.12825 -0.00677 0.1544 C -0.01146 0.18473 -0.0191 0.20718 -0.02761 0.22246 L -0.06129 0.29746 ">
                                      <p:cBhvr>
                                        <p:cTn id="51" dur="2000" fill="hold"/>
                                        <p:tgtEl>
                                          <p:spTgt spid="10"/>
                                        </p:tgtEl>
                                        <p:attrNameLst>
                                          <p:attrName>ppt_x</p:attrName>
                                        </p:attrNameLst>
                                      </p:cBhvr>
                                    </p:animMotion>
                                  </p:childTnLst>
                                </p:cTn>
                              </p:par>
                            </p:childTnLst>
                          </p:cTn>
                        </p:par>
                        <p:par>
                          <p:cTn id="52" fill="hold">
                            <p:stCondLst>
                              <p:cond delay="110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par>
                          <p:cTn id="55" fill="hold">
                            <p:stCondLst>
                              <p:cond delay="11000"/>
                            </p:stCondLst>
                            <p:childTnLst>
                              <p:par>
                                <p:cTn id="56" presetID="10" presetClass="entr" presetSubtype="0"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1500"/>
                            </p:stCondLst>
                            <p:childTnLst>
                              <p:par>
                                <p:cTn id="60" presetID="37" presetClass="path" presetSubtype="0" accel="50000" decel="50000" fill="hold" nodeType="afterEffect">
                                  <p:stCondLst>
                                    <p:cond delay="500"/>
                                  </p:stCondLst>
                                  <p:childTnLst>
                                    <p:animMotion origin="layout" path="M -0.00035 -0.00046 L -0.03837 0.11274 C -0.04653 0.13612 -0.06268 0.16644 -0.0842 0.19352 C -0.10886 0.22153 -0.13004 0.24237 -0.14827 0.25209 L -0.23646 0.29862 ">
                                      <p:cBhvr>
                                        <p:cTn id="61" dur="2000" fill="hold"/>
                                        <p:tgtEl>
                                          <p:spTgt spid="11"/>
                                        </p:tgtEl>
                                        <p:attrNameLst>
                                          <p:attrName>ppt_x</p:attrName>
                                        </p:attrNameLst>
                                      </p:cBhvr>
                                    </p:animMotion>
                                  </p:childTnLst>
                                </p:cTn>
                              </p:par>
                            </p:childTnLst>
                          </p:cTn>
                        </p:par>
                        <p:par>
                          <p:cTn id="62" fill="hold">
                            <p:stCondLst>
                              <p:cond delay="14000"/>
                            </p:stCondLst>
                            <p:childTnLst>
                              <p:par>
                                <p:cTn id="63" presetID="1" presetClass="exit" presetSubtype="0" fill="hold" nodeType="afterEffect">
                                  <p:stCondLst>
                                    <p:cond delay="0"/>
                                  </p:stCondLst>
                                  <p:childTnLst>
                                    <p:set>
                                      <p:cBhvr>
                                        <p:cTn id="64" dur="1" fill="hold">
                                          <p:stCondLst>
                                            <p:cond delay="0"/>
                                          </p:stCondLst>
                                        </p:cTn>
                                        <p:tgtEl>
                                          <p:spTgt spid="11"/>
                                        </p:tgtEl>
                                        <p:attrNameLst>
                                          <p:attrName>style.visibility</p:attrName>
                                        </p:attrNameLst>
                                      </p:cBhvr>
                                      <p:to>
                                        <p:strVal val="hidden"/>
                                      </p:to>
                                    </p:set>
                                  </p:childTnLst>
                                </p:cTn>
                              </p:par>
                            </p:childTnLst>
                          </p:cTn>
                        </p:par>
                        <p:par>
                          <p:cTn id="65" fill="hold">
                            <p:stCondLst>
                              <p:cond delay="14000"/>
                            </p:stCondLst>
                            <p:childTnLst>
                              <p:par>
                                <p:cTn id="66" presetID="10" presetClass="entr" presetSubtype="0"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par>
                          <p:cTn id="69" fill="hold">
                            <p:stCondLst>
                              <p:cond delay="14500"/>
                            </p:stCondLst>
                            <p:childTnLst>
                              <p:par>
                                <p:cTn id="70" presetID="42" presetClass="entr" presetSubtype="0" fill="hold" nodeType="afterEffect">
                                  <p:stCondLst>
                                    <p:cond delay="50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childTnLst>
                          </p:cTn>
                        </p:par>
                        <p:par>
                          <p:cTn id="75" fill="hold">
                            <p:stCondLst>
                              <p:cond delay="16000"/>
                            </p:stCondLst>
                            <p:childTnLst>
                              <p:par>
                                <p:cTn id="76" presetID="10" presetClass="exit" presetSubtype="0" fill="hold" nodeType="afterEffect">
                                  <p:stCondLst>
                                    <p:cond delay="1500"/>
                                  </p:stCondLst>
                                  <p:childTnLst>
                                    <p:animEffect transition="out" filter="fade">
                                      <p:cBhvr>
                                        <p:cTn id="77" dur="1000"/>
                                        <p:tgtEl>
                                          <p:spTgt spid="3"/>
                                        </p:tgtEl>
                                      </p:cBhvr>
                                    </p:animEffect>
                                    <p:set>
                                      <p:cBhvr>
                                        <p:cTn id="78" dur="1" fill="hold">
                                          <p:stCondLst>
                                            <p:cond delay="999"/>
                                          </p:stCondLst>
                                        </p:cTn>
                                        <p:tgtEl>
                                          <p:spTgt spid="3"/>
                                        </p:tgtEl>
                                        <p:attrNameLst>
                                          <p:attrName>style.visibility</p:attrName>
                                        </p:attrNameLst>
                                      </p:cBhvr>
                                      <p:to>
                                        <p:strVal val="hidden"/>
                                      </p:to>
                                    </p:set>
                                  </p:childTnLst>
                                </p:cTn>
                              </p:par>
                              <p:par>
                                <p:cTn id="79" presetID="10" presetClass="exit" presetSubtype="0" fill="hold" nodeType="withEffect">
                                  <p:stCondLst>
                                    <p:cond delay="1500"/>
                                  </p:stCondLst>
                                  <p:childTnLst>
                                    <p:animEffect transition="out" filter="fade">
                                      <p:cBhvr>
                                        <p:cTn id="80" dur="1000"/>
                                        <p:tgtEl>
                                          <p:spTgt spid="22"/>
                                        </p:tgtEl>
                                      </p:cBhvr>
                                    </p:animEffect>
                                    <p:set>
                                      <p:cBhvr>
                                        <p:cTn id="81" dur="1" fill="hold">
                                          <p:stCondLst>
                                            <p:cond delay="999"/>
                                          </p:stCondLst>
                                        </p:cTn>
                                        <p:tgtEl>
                                          <p:spTgt spid="22"/>
                                        </p:tgtEl>
                                        <p:attrNameLst>
                                          <p:attrName>style.visibility</p:attrName>
                                        </p:attrNameLst>
                                      </p:cBhvr>
                                      <p:to>
                                        <p:strVal val="hidden"/>
                                      </p:to>
                                    </p:set>
                                  </p:childTnLst>
                                </p:cTn>
                              </p:par>
                              <p:par>
                                <p:cTn id="82" presetID="10" presetClass="exit" presetSubtype="0" fill="hold" nodeType="withEffect">
                                  <p:stCondLst>
                                    <p:cond delay="1500"/>
                                  </p:stCondLst>
                                  <p:childTnLst>
                                    <p:animEffect transition="out" filter="fade">
                                      <p:cBhvr>
                                        <p:cTn id="83" dur="1000"/>
                                        <p:tgtEl>
                                          <p:spTgt spid="23"/>
                                        </p:tgtEl>
                                      </p:cBhvr>
                                    </p:animEffect>
                                    <p:set>
                                      <p:cBhvr>
                                        <p:cTn id="84" dur="1" fill="hold">
                                          <p:stCondLst>
                                            <p:cond delay="999"/>
                                          </p:stCondLst>
                                        </p:cTn>
                                        <p:tgtEl>
                                          <p:spTgt spid="23"/>
                                        </p:tgtEl>
                                        <p:attrNameLst>
                                          <p:attrName>style.visibility</p:attrName>
                                        </p:attrNameLst>
                                      </p:cBhvr>
                                      <p:to>
                                        <p:strVal val="hidden"/>
                                      </p:to>
                                    </p:set>
                                  </p:childTnLst>
                                </p:cTn>
                              </p:par>
                              <p:par>
                                <p:cTn id="85" presetID="10" presetClass="exit" presetSubtype="0" fill="hold" nodeType="withEffect">
                                  <p:stCondLst>
                                    <p:cond delay="1500"/>
                                  </p:stCondLst>
                                  <p:childTnLst>
                                    <p:animEffect transition="out" filter="fade">
                                      <p:cBhvr>
                                        <p:cTn id="86" dur="1000"/>
                                        <p:tgtEl>
                                          <p:spTgt spid="13"/>
                                        </p:tgtEl>
                                      </p:cBhvr>
                                    </p:animEffect>
                                    <p:set>
                                      <p:cBhvr>
                                        <p:cTn id="87" dur="1" fill="hold">
                                          <p:stCondLst>
                                            <p:cond delay="999"/>
                                          </p:stCondLst>
                                        </p:cTn>
                                        <p:tgtEl>
                                          <p:spTgt spid="13"/>
                                        </p:tgtEl>
                                        <p:attrNameLst>
                                          <p:attrName>style.visibility</p:attrName>
                                        </p:attrNameLst>
                                      </p:cBhvr>
                                      <p:to>
                                        <p:strVal val="hidden"/>
                                      </p:to>
                                    </p:set>
                                  </p:childTnLst>
                                </p:cTn>
                              </p:par>
                              <p:par>
                                <p:cTn id="88" presetID="10" presetClass="exit" presetSubtype="0" fill="hold" nodeType="withEffect">
                                  <p:stCondLst>
                                    <p:cond delay="1500"/>
                                  </p:stCondLst>
                                  <p:childTnLst>
                                    <p:animEffect transition="out" filter="fade">
                                      <p:cBhvr>
                                        <p:cTn id="89" dur="1000"/>
                                        <p:tgtEl>
                                          <p:spTgt spid="25"/>
                                        </p:tgtEl>
                                      </p:cBhvr>
                                    </p:animEffect>
                                    <p:set>
                                      <p:cBhvr>
                                        <p:cTn id="90" dur="1" fill="hold">
                                          <p:stCondLst>
                                            <p:cond delay="999"/>
                                          </p:stCondLst>
                                        </p:cTn>
                                        <p:tgtEl>
                                          <p:spTgt spid="25"/>
                                        </p:tgtEl>
                                        <p:attrNameLst>
                                          <p:attrName>style.visibility</p:attrName>
                                        </p:attrNameLst>
                                      </p:cBhvr>
                                      <p:to>
                                        <p:strVal val="hidden"/>
                                      </p:to>
                                    </p:set>
                                  </p:childTnLst>
                                </p:cTn>
                              </p:par>
                              <p:par>
                                <p:cTn id="91" presetID="10" presetClass="exit" presetSubtype="0" fill="hold" nodeType="withEffect">
                                  <p:stCondLst>
                                    <p:cond delay="1500"/>
                                  </p:stCondLst>
                                  <p:childTnLst>
                                    <p:animEffect transition="out" filter="fade">
                                      <p:cBhvr>
                                        <p:cTn id="92" dur="1000"/>
                                        <p:tgtEl>
                                          <p:spTgt spid="24"/>
                                        </p:tgtEl>
                                      </p:cBhvr>
                                    </p:animEffect>
                                    <p:set>
                                      <p:cBhvr>
                                        <p:cTn id="93" dur="1" fill="hold">
                                          <p:stCondLst>
                                            <p:cond delay="999"/>
                                          </p:stCondLst>
                                        </p:cTn>
                                        <p:tgtEl>
                                          <p:spTgt spid="24"/>
                                        </p:tgtEl>
                                        <p:attrNameLst>
                                          <p:attrName>style.visibility</p:attrName>
                                        </p:attrNameLst>
                                      </p:cBhvr>
                                      <p:to>
                                        <p:strVal val="hidden"/>
                                      </p:to>
                                    </p:set>
                                  </p:childTnLst>
                                </p:cTn>
                              </p:par>
                              <p:par>
                                <p:cTn id="94" presetID="10" presetClass="exit" presetSubtype="0" fill="hold" nodeType="withEffect">
                                  <p:stCondLst>
                                    <p:cond delay="1500"/>
                                  </p:stCondLst>
                                  <p:childTnLst>
                                    <p:animEffect transition="out" filter="fade">
                                      <p:cBhvr>
                                        <p:cTn id="95" dur="1000"/>
                                        <p:tgtEl>
                                          <p:spTgt spid="18"/>
                                        </p:tgtEl>
                                      </p:cBhvr>
                                    </p:animEffect>
                                    <p:set>
                                      <p:cBhvr>
                                        <p:cTn id="96" dur="1" fill="hold">
                                          <p:stCondLst>
                                            <p:cond delay="999"/>
                                          </p:stCondLst>
                                        </p:cTn>
                                        <p:tgtEl>
                                          <p:spTgt spid="18"/>
                                        </p:tgtEl>
                                        <p:attrNameLst>
                                          <p:attrName>style.visibility</p:attrName>
                                        </p:attrNameLst>
                                      </p:cBhvr>
                                      <p:to>
                                        <p:strVal val="hidden"/>
                                      </p:to>
                                    </p:set>
                                  </p:childTnLst>
                                </p:cTn>
                              </p:par>
                            </p:childTnLst>
                          </p:cTn>
                        </p:par>
                        <p:par>
                          <p:cTn id="97" fill="hold">
                            <p:stCondLst>
                              <p:cond delay="18500"/>
                            </p:stCondLst>
                            <p:childTnLst>
                              <p:par>
                                <p:cTn id="98" presetID="10" presetClass="entr" presetSubtype="0" fill="hold" nodeType="afterEffect">
                                  <p:stCondLst>
                                    <p:cond delay="50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childTnLst>
                                </p:cTn>
                              </p:par>
                            </p:childTnLst>
                          </p:cTn>
                        </p:par>
                        <p:par>
                          <p:cTn id="101" fill="hold">
                            <p:stCondLst>
                              <p:cond delay="20000"/>
                            </p:stCondLst>
                            <p:childTnLst>
                              <p:par>
                                <p:cTn id="102" presetID="22" presetClass="entr" presetSubtype="8"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animEffect transition="in" filter="wipe(left)">
                                      <p:cBhvr>
                                        <p:cTn id="104" dur="500"/>
                                        <p:tgtEl>
                                          <p:spTgt spid="28"/>
                                        </p:tgtEl>
                                      </p:cBhvr>
                                    </p:animEffect>
                                  </p:childTnLst>
                                </p:cTn>
                              </p:par>
                            </p:childTnLst>
                          </p:cTn>
                        </p:par>
                        <p:par>
                          <p:cTn id="105" fill="hold">
                            <p:stCondLst>
                              <p:cond delay="21500"/>
                            </p:stCondLst>
                            <p:childTnLst>
                              <p:par>
                                <p:cTn id="106" presetID="22" presetClass="entr" presetSubtype="8" fill="hold" nodeType="after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left)">
                                      <p:cBhvr>
                                        <p:cTn id="108" dur="500"/>
                                        <p:tgtEl>
                                          <p:spTgt spid="12"/>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wipe(left)">
                                      <p:cBhvr>
                                        <p:cTn id="111" dur="500"/>
                                        <p:tgtEl>
                                          <p:spTgt spid="26"/>
                                        </p:tgtEl>
                                      </p:cBhvr>
                                    </p:animEffect>
                                  </p:childTnLst>
                                </p:cTn>
                              </p:par>
                              <p:par>
                                <p:cTn id="112" presetID="22" presetClass="entr" presetSubtype="8"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wipe(left)">
                                      <p:cBhvr>
                                        <p:cTn id="114" dur="500"/>
                                        <p:tgtEl>
                                          <p:spTgt spid="27"/>
                                        </p:tgtEl>
                                      </p:cBhvr>
                                    </p:animEffect>
                                  </p:childTnLst>
                                </p:cTn>
                              </p:par>
                            </p:childTnLst>
                          </p:cTn>
                        </p:par>
                        <p:par>
                          <p:cTn id="115" fill="hold">
                            <p:stCondLst>
                              <p:cond delay="22000"/>
                            </p:stCondLst>
                            <p:childTnLst>
                              <p:par>
                                <p:cTn id="116" presetID="22" presetClass="entr" presetSubtype="2" fill="hold" nodeType="afterEffect">
                                  <p:stCondLst>
                                    <p:cond delay="1000"/>
                                  </p:stCondLst>
                                  <p:childTnLst>
                                    <p:set>
                                      <p:cBhvr>
                                        <p:cTn id="117" dur="1" fill="hold">
                                          <p:stCondLst>
                                            <p:cond delay="0"/>
                                          </p:stCondLst>
                                        </p:cTn>
                                        <p:tgtEl>
                                          <p:spTgt spid="30"/>
                                        </p:tgtEl>
                                        <p:attrNameLst>
                                          <p:attrName>style.visibility</p:attrName>
                                        </p:attrNameLst>
                                      </p:cBhvr>
                                      <p:to>
                                        <p:strVal val="visible"/>
                                      </p:to>
                                    </p:set>
                                    <p:animEffect transition="in" filter="wipe(right)">
                                      <p:cBhvr>
                                        <p:cTn id="11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p"/>
      <p:bldP spid="26" grpId="0"/>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Inhaltsplatzhalter 1"/>
          <p:cNvSpPr>
            <a:spLocks noGrp="1"/>
          </p:cNvSpPr>
          <p:nvPr/>
        </p:nvSpPr>
        <p:spPr bwMode="auto">
          <a:xfrm>
            <a:off x="674192" y="1654781"/>
            <a:ext cx="10852117" cy="3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42900" marR="0" lvl="0" indent="-342900" algn="l" defTabSz="914400" rtl="0" eaLnBrk="1" fontAlgn="base" latinLnBrk="0" hangingPunct="1">
              <a:lnSpc>
                <a:spcPct val="119000"/>
              </a:lnSpc>
              <a:spcBef>
                <a:spcPct val="20000"/>
              </a:spcBef>
              <a:spcAft>
                <a:spcPts val="12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The success of the Toolboxes can only be measured in terms of </a:t>
            </a:r>
            <a:r>
              <a:rPr kumimoji="0" lang="en-GB" sz="1800" b="1" i="0" u="none" strike="noStrike" kern="1200" cap="none" spc="0" normalizeH="0" baseline="0" noProof="0" dirty="0" smtClean="0">
                <a:ln>
                  <a:noFill/>
                </a:ln>
                <a:solidFill>
                  <a:srgbClr val="4D4F53"/>
                </a:solidFill>
                <a:effectLst/>
                <a:uLnTx/>
                <a:uFillTx/>
                <a:latin typeface="Verdana"/>
                <a:ea typeface="+mn-ea"/>
                <a:cs typeface="+mn-cs"/>
              </a:rPr>
              <a:t>user acceptance</a:t>
            </a: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a:t>
            </a:r>
          </a:p>
          <a:p>
            <a:pPr marL="342900" marR="0" lvl="0" indent="-342900" algn="l" defTabSz="914400" rtl="0" eaLnBrk="1" fontAlgn="base" latinLnBrk="0" hangingPunct="1">
              <a:lnSpc>
                <a:spcPct val="119000"/>
              </a:lnSpc>
              <a:spcBef>
                <a:spcPct val="20000"/>
              </a:spcBef>
              <a:spcAft>
                <a:spcPct val="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User acceptance is gained </a:t>
            </a:r>
          </a:p>
          <a:p>
            <a:pPr marL="744538" marR="0" lvl="1" indent="-284163"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if we provide the </a:t>
            </a:r>
            <a:r>
              <a:rPr kumimoji="0" lang="en-GB" sz="1800" b="1" i="0" u="none" strike="noStrike" kern="1200" cap="none" spc="0" normalizeH="0" baseline="0" noProof="0" dirty="0" smtClean="0">
                <a:ln>
                  <a:noFill/>
                </a:ln>
                <a:solidFill>
                  <a:srgbClr val="4D4F53"/>
                </a:solidFill>
                <a:effectLst/>
                <a:uLnTx/>
                <a:uFillTx/>
                <a:latin typeface="Verdana"/>
                <a:ea typeface="+mn-ea"/>
                <a:cs typeface="+mn-cs"/>
              </a:rPr>
              <a:t>tools that users need</a:t>
            </a: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a:t>
            </a:r>
          </a:p>
          <a:p>
            <a:pPr marL="744538" marR="0" lvl="1" indent="-284163"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if users </a:t>
            </a:r>
            <a:r>
              <a:rPr kumimoji="0" lang="en-GB" sz="1800" b="1" i="0" u="none" strike="noStrike" kern="1200" cap="none" spc="0" normalizeH="0" baseline="0" noProof="0" dirty="0" smtClean="0">
                <a:ln>
                  <a:noFill/>
                </a:ln>
                <a:solidFill>
                  <a:srgbClr val="4D4F53"/>
                </a:solidFill>
                <a:effectLst/>
                <a:uLnTx/>
                <a:uFillTx/>
                <a:latin typeface="Verdana"/>
                <a:ea typeface="+mn-ea"/>
                <a:cs typeface="+mn-cs"/>
              </a:rPr>
              <a:t>enjoy working with tools </a:t>
            </a: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we provide; </a:t>
            </a:r>
          </a:p>
          <a:p>
            <a:pPr marL="744538" marR="0" lvl="1" indent="-284163"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if we ensure that </a:t>
            </a:r>
            <a:r>
              <a:rPr kumimoji="0" lang="en-GB" sz="1800" b="1" i="0" u="none" strike="noStrike" kern="1200" cap="none" spc="0" normalizeH="0" baseline="0" noProof="0" dirty="0" smtClean="0">
                <a:ln>
                  <a:noFill/>
                </a:ln>
                <a:solidFill>
                  <a:srgbClr val="4D4F53"/>
                </a:solidFill>
                <a:effectLst/>
                <a:uLnTx/>
                <a:uFillTx/>
                <a:latin typeface="Verdana"/>
                <a:ea typeface="+mn-ea"/>
                <a:cs typeface="+mn-cs"/>
              </a:rPr>
              <a:t>these tools grow, improve and evolve </a:t>
            </a: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while they are being used; </a:t>
            </a:r>
          </a:p>
          <a:p>
            <a:pPr marL="744538" marR="0" lvl="1" indent="-284163"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if we </a:t>
            </a:r>
            <a:r>
              <a:rPr kumimoji="0" lang="en-GB" sz="1800" b="1" i="0" u="none" strike="noStrike" kern="1200" cap="none" spc="0" normalizeH="0" baseline="0" noProof="0" dirty="0" smtClean="0">
                <a:ln>
                  <a:noFill/>
                </a:ln>
                <a:solidFill>
                  <a:srgbClr val="4D4F53"/>
                </a:solidFill>
                <a:effectLst/>
                <a:uLnTx/>
                <a:uFillTx/>
                <a:latin typeface="Verdana"/>
                <a:ea typeface="+mn-ea"/>
                <a:cs typeface="+mn-cs"/>
              </a:rPr>
              <a:t>support and train the users </a:t>
            </a: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in using the tools; </a:t>
            </a:r>
          </a:p>
          <a:p>
            <a:pPr marL="744538" marR="0" lvl="1" indent="-284163"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if we </a:t>
            </a:r>
            <a:r>
              <a:rPr kumimoji="0" lang="en-GB" sz="1800" b="1" i="0" u="none" strike="noStrike" kern="1200" cap="none" spc="0" normalizeH="0" baseline="0" noProof="0" dirty="0" smtClean="0">
                <a:ln>
                  <a:noFill/>
                </a:ln>
                <a:solidFill>
                  <a:srgbClr val="4D4F53"/>
                </a:solidFill>
                <a:effectLst/>
                <a:uLnTx/>
                <a:uFillTx/>
                <a:latin typeface="Verdana"/>
                <a:ea typeface="+mn-ea"/>
                <a:cs typeface="+mn-cs"/>
              </a:rPr>
              <a:t>maintain the tools </a:t>
            </a: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and retain the efforts users already invested in understanding and applying the tools; </a:t>
            </a:r>
          </a:p>
          <a:p>
            <a:pPr marL="744538" marR="0" lvl="1" indent="-284163"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if we </a:t>
            </a:r>
            <a:r>
              <a:rPr kumimoji="0" lang="en-GB" sz="1800" b="1" i="0" u="none" strike="noStrike" kern="1200" cap="none" spc="0" normalizeH="0" baseline="0" noProof="0" dirty="0" smtClean="0">
                <a:ln>
                  <a:noFill/>
                </a:ln>
                <a:solidFill>
                  <a:srgbClr val="4D4F53"/>
                </a:solidFill>
                <a:effectLst/>
                <a:uLnTx/>
                <a:uFillTx/>
                <a:latin typeface="Verdana"/>
                <a:ea typeface="+mn-ea"/>
                <a:cs typeface="+mn-cs"/>
              </a:rPr>
              <a:t>let users participate </a:t>
            </a: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in a sustainable Toolbox development.</a:t>
            </a:r>
          </a:p>
        </p:txBody>
      </p:sp>
      <p:sp>
        <p:nvSpPr>
          <p:cNvPr id="9" name="Titel 3"/>
          <p:cNvSpPr txBox="1">
            <a:spLocks/>
          </p:cNvSpPr>
          <p:nvPr/>
        </p:nvSpPr>
        <p:spPr>
          <a:xfrm>
            <a:off x="674194" y="1196752"/>
            <a:ext cx="8485716" cy="430212"/>
          </a:xfrm>
          <a:prstGeom prst="rect">
            <a:avLst/>
          </a:prstGeom>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D4F53"/>
              </a:solidFill>
              <a:effectLst/>
              <a:uLnTx/>
              <a:uFillTx/>
              <a:latin typeface="Verdana"/>
              <a:ea typeface="+mn-ea"/>
              <a:cs typeface="+mn-cs"/>
            </a:endParaRPr>
          </a:p>
        </p:txBody>
      </p:sp>
      <p:sp>
        <p:nvSpPr>
          <p:cNvPr id="5" name="Title 1"/>
          <p:cNvSpPr txBox="1">
            <a:spLocks/>
          </p:cNvSpPr>
          <p:nvPr/>
        </p:nvSpPr>
        <p:spPr>
          <a:xfrm>
            <a:off x="423914" y="8921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How to Measure Success</a:t>
            </a:r>
            <a:endParaRPr lang="en-GB" sz="2800" b="1" dirty="0"/>
          </a:p>
        </p:txBody>
      </p:sp>
    </p:spTree>
    <p:extLst>
      <p:ext uri="{BB962C8B-B14F-4D97-AF65-F5344CB8AC3E}">
        <p14:creationId xmlns:p14="http://schemas.microsoft.com/office/powerpoint/2010/main" val="2108124642"/>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4"/>
          <p:cNvSpPr>
            <a:spLocks noGrp="1"/>
          </p:cNvSpPr>
          <p:nvPr/>
        </p:nvSpPr>
        <p:spPr bwMode="auto">
          <a:xfrm>
            <a:off x="1291960" y="1653898"/>
            <a:ext cx="864446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42900" marR="0" lvl="0" indent="-342900" algn="l" defTabSz="914400" rtl="0" eaLnBrk="1" fontAlgn="base" latinLnBrk="0" hangingPunct="1">
              <a:lnSpc>
                <a:spcPct val="140000"/>
              </a:lnSpc>
              <a:spcBef>
                <a:spcPct val="20000"/>
              </a:spcBef>
              <a:spcAft>
                <a:spcPts val="6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CR 1 Openness</a:t>
            </a:r>
          </a:p>
          <a:p>
            <a:pPr marL="342900" marR="0" lvl="0" indent="-342900" algn="l" defTabSz="914400" rtl="0" eaLnBrk="1" fontAlgn="base" latinLnBrk="0" hangingPunct="1">
              <a:lnSpc>
                <a:spcPct val="140000"/>
              </a:lnSpc>
              <a:spcBef>
                <a:spcPct val="20000"/>
              </a:spcBef>
              <a:spcAft>
                <a:spcPts val="6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CR 2 Multi-mission support</a:t>
            </a:r>
          </a:p>
          <a:p>
            <a:pPr marL="342900" marR="0" lvl="0" indent="-342900" algn="l" defTabSz="914400" rtl="0" eaLnBrk="1" fontAlgn="base" latinLnBrk="0" hangingPunct="1">
              <a:lnSpc>
                <a:spcPct val="140000"/>
              </a:lnSpc>
              <a:spcBef>
                <a:spcPct val="20000"/>
              </a:spcBef>
              <a:spcAft>
                <a:spcPts val="6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CR 3 Extendibility &amp; Modularity</a:t>
            </a:r>
          </a:p>
          <a:p>
            <a:pPr marL="342900" marR="0" lvl="0" indent="-342900" algn="l" defTabSz="914400" rtl="0" eaLnBrk="1" fontAlgn="base" latinLnBrk="0" hangingPunct="1">
              <a:lnSpc>
                <a:spcPct val="140000"/>
              </a:lnSpc>
              <a:spcBef>
                <a:spcPct val="20000"/>
              </a:spcBef>
              <a:spcAft>
                <a:spcPts val="6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CR 4 Portability</a:t>
            </a:r>
          </a:p>
          <a:p>
            <a:pPr marL="342900" marR="0" lvl="0" indent="-342900" algn="l" defTabSz="914400" rtl="0" eaLnBrk="1" fontAlgn="base" latinLnBrk="0" hangingPunct="1">
              <a:lnSpc>
                <a:spcPct val="140000"/>
              </a:lnSpc>
              <a:spcBef>
                <a:spcPct val="20000"/>
              </a:spcBef>
              <a:spcAft>
                <a:spcPts val="6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CR 5 Easy operability</a:t>
            </a:r>
          </a:p>
          <a:p>
            <a:pPr marL="342900" marR="0" lvl="0" indent="-342900" algn="l" defTabSz="914400" rtl="0" eaLnBrk="1" fontAlgn="base" latinLnBrk="0" hangingPunct="1">
              <a:lnSpc>
                <a:spcPct val="140000"/>
              </a:lnSpc>
              <a:spcBef>
                <a:spcPct val="20000"/>
              </a:spcBef>
              <a:spcAft>
                <a:spcPts val="6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CR 6 Building on heritage</a:t>
            </a:r>
          </a:p>
          <a:p>
            <a:pPr marL="342900" marR="0" lvl="0" indent="-342900" algn="l" defTabSz="914400" rtl="0" eaLnBrk="1" fontAlgn="base" latinLnBrk="0" hangingPunct="1">
              <a:lnSpc>
                <a:spcPct val="140000"/>
              </a:lnSpc>
              <a:spcBef>
                <a:spcPct val="20000"/>
              </a:spcBef>
              <a:spcAft>
                <a:spcPts val="600"/>
              </a:spcAft>
              <a:buClr>
                <a:srgbClr val="0098DB"/>
              </a:buClr>
              <a:buSzTx/>
              <a:buFont typeface="Wingdings" pitchFamily="2" charset="2"/>
              <a:buChar char="q"/>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 CR 7 Performance</a:t>
            </a:r>
          </a:p>
          <a:p>
            <a:pPr marL="342900" marR="0" lvl="0" indent="-342900" algn="l" defTabSz="914400" rtl="0" eaLnBrk="1" fontAlgn="base" latinLnBrk="0" hangingPunct="1">
              <a:lnSpc>
                <a:spcPct val="119000"/>
              </a:lnSpc>
              <a:spcBef>
                <a:spcPct val="20000"/>
              </a:spcBef>
              <a:spcAft>
                <a:spcPts val="600"/>
              </a:spcAft>
              <a:buClr>
                <a:srgbClr val="0098DB"/>
              </a:buClr>
              <a:buSzTx/>
              <a:buFont typeface="Verdana" pitchFamily="34" charset="0"/>
              <a:buAutoNum type="arabicPeriod"/>
              <a:tabLst/>
              <a:defRPr/>
            </a:pPr>
            <a:endParaRPr kumimoji="0" lang="en-GB" sz="2000" b="0" i="0" u="none" strike="noStrike" kern="1200" cap="none" spc="0" normalizeH="0" baseline="0" noProof="0" dirty="0" smtClean="0">
              <a:ln>
                <a:noFill/>
              </a:ln>
              <a:solidFill>
                <a:srgbClr val="4D4F53"/>
              </a:solidFill>
              <a:effectLst/>
              <a:uLnTx/>
              <a:uFillTx/>
              <a:latin typeface="Verdana"/>
              <a:ea typeface="+mn-ea"/>
              <a:cs typeface="+mn-cs"/>
            </a:endParaRPr>
          </a:p>
        </p:txBody>
      </p:sp>
      <p:sp>
        <p:nvSpPr>
          <p:cNvPr id="8" name="Titel 3"/>
          <p:cNvSpPr txBox="1">
            <a:spLocks/>
          </p:cNvSpPr>
          <p:nvPr/>
        </p:nvSpPr>
        <p:spPr>
          <a:xfrm>
            <a:off x="716493" y="1471017"/>
            <a:ext cx="8485716" cy="430212"/>
          </a:xfrm>
          <a:prstGeom prst="rect">
            <a:avLst/>
          </a:prstGeom>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D4F53"/>
              </a:solidFill>
              <a:effectLst/>
              <a:uLnTx/>
              <a:uFillTx/>
              <a:latin typeface="Verdana"/>
              <a:ea typeface="+mn-ea"/>
              <a:cs typeface="+mn-cs"/>
            </a:endParaRPr>
          </a:p>
        </p:txBody>
      </p:sp>
      <p:sp>
        <p:nvSpPr>
          <p:cNvPr id="5" name="Title 1"/>
          <p:cNvSpPr txBox="1">
            <a:spLocks/>
          </p:cNvSpPr>
          <p:nvPr/>
        </p:nvSpPr>
        <p:spPr>
          <a:xfrm>
            <a:off x="423914" y="8921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SNAP Cardinal Requirements</a:t>
            </a:r>
            <a:endParaRPr lang="en-GB" sz="2800" b="1" dirty="0"/>
          </a:p>
        </p:txBody>
      </p:sp>
    </p:spTree>
    <p:extLst>
      <p:ext uri="{BB962C8B-B14F-4D97-AF65-F5344CB8AC3E}">
        <p14:creationId xmlns:p14="http://schemas.microsoft.com/office/powerpoint/2010/main" val="8786593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335360" y="5119054"/>
            <a:ext cx="9541885" cy="977795"/>
            <a:chOff x="351102" y="5243727"/>
            <a:chExt cx="7156414" cy="977795"/>
          </a:xfrm>
        </p:grpSpPr>
        <p:sp>
          <p:nvSpPr>
            <p:cNvPr id="3" name="Rectangle 3"/>
            <p:cNvSpPr/>
            <p:nvPr/>
          </p:nvSpPr>
          <p:spPr>
            <a:xfrm>
              <a:off x="669468" y="5749079"/>
              <a:ext cx="2057400" cy="472443"/>
            </a:xfrm>
            <a:prstGeom prst="rect">
              <a:avLst/>
            </a:prstGeom>
            <a:solidFill>
              <a:srgbClr val="FFFFFF"/>
            </a:solidFill>
            <a:ln>
              <a:noFill/>
              <a:prstDash val="solid"/>
            </a:ln>
          </p:spPr>
          <p:txBody>
            <a:bodyPr vert="horz" wrap="square" lIns="91440" tIns="45720" rIns="91440" bIns="4572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pic>
          <p:nvPicPr>
            <p:cNvPr id="4" name="Picture 6" descr="C:\Users\luis\AppData\Local\Temp\SNAGHTML16945cf4.PNG"/>
            <p:cNvPicPr>
              <a:picLocks noChangeAspect="1"/>
            </p:cNvPicPr>
            <p:nvPr/>
          </p:nvPicPr>
          <p:blipFill>
            <a:blip r:embed="rId3"/>
            <a:srcRect/>
            <a:stretch>
              <a:fillRect/>
            </a:stretch>
          </p:blipFill>
          <p:spPr>
            <a:xfrm>
              <a:off x="4503054" y="5431956"/>
              <a:ext cx="1196483" cy="591881"/>
            </a:xfrm>
            <a:prstGeom prst="rect">
              <a:avLst/>
            </a:prstGeom>
            <a:noFill/>
            <a:ln>
              <a:noFill/>
            </a:ln>
          </p:spPr>
        </p:pic>
        <p:pic>
          <p:nvPicPr>
            <p:cNvPr id="5" name="Picture 2" descr="http://wptavern.com/wp-content/uploads/2013/10/github-logo.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564279" y="5429158"/>
              <a:ext cx="1536265" cy="609209"/>
            </a:xfrm>
            <a:prstGeom prst="rect">
              <a:avLst/>
            </a:prstGeom>
            <a:noFill/>
            <a:ln>
              <a:noFill/>
            </a:ln>
          </p:spPr>
        </p:pic>
        <p:pic>
          <p:nvPicPr>
            <p:cNvPr id="6" name="Picture 8"/>
            <p:cNvPicPr>
              <a:picLocks noChangeAspect="1"/>
            </p:cNvPicPr>
            <p:nvPr/>
          </p:nvPicPr>
          <p:blipFill>
            <a:blip r:embed="rId5"/>
            <a:stretch>
              <a:fillRect/>
            </a:stretch>
          </p:blipFill>
          <p:spPr>
            <a:xfrm>
              <a:off x="351102" y="5504843"/>
              <a:ext cx="1863839" cy="508827"/>
            </a:xfrm>
            <a:prstGeom prst="rect">
              <a:avLst/>
            </a:prstGeom>
            <a:noFill/>
            <a:ln>
              <a:noFill/>
            </a:ln>
          </p:spPr>
        </p:pic>
        <p:pic>
          <p:nvPicPr>
            <p:cNvPr id="7" name="Picture 9"/>
            <p:cNvPicPr>
              <a:picLocks noChangeAspect="1"/>
            </p:cNvPicPr>
            <p:nvPr/>
          </p:nvPicPr>
          <p:blipFill>
            <a:blip r:embed="rId6"/>
            <a:stretch>
              <a:fillRect/>
            </a:stretch>
          </p:blipFill>
          <p:spPr>
            <a:xfrm>
              <a:off x="5773128" y="5243727"/>
              <a:ext cx="1734388" cy="867189"/>
            </a:xfrm>
            <a:prstGeom prst="rect">
              <a:avLst/>
            </a:prstGeom>
            <a:noFill/>
            <a:ln>
              <a:noFill/>
            </a:ln>
          </p:spPr>
        </p:pic>
      </p:grpSp>
      <p:grpSp>
        <p:nvGrpSpPr>
          <p:cNvPr id="8" name="Group 17"/>
          <p:cNvGrpSpPr>
            <a:grpSpLocks noChangeAspect="1"/>
          </p:cNvGrpSpPr>
          <p:nvPr/>
        </p:nvGrpSpPr>
        <p:grpSpPr>
          <a:xfrm>
            <a:off x="5547025" y="1675698"/>
            <a:ext cx="6079123" cy="3186966"/>
            <a:chOff x="5263423" y="2383813"/>
            <a:chExt cx="3768050" cy="2633856"/>
          </a:xfrm>
        </p:grpSpPr>
        <p:graphicFrame>
          <p:nvGraphicFramePr>
            <p:cNvPr id="9" name="Object 18"/>
            <p:cNvGraphicFramePr/>
            <p:nvPr/>
          </p:nvGraphicFramePr>
          <p:xfrm>
            <a:off x="5263423" y="2552401"/>
            <a:ext cx="3768050" cy="2465268"/>
          </p:xfrm>
          <a:graphic>
            <a:graphicData uri="http://schemas.openxmlformats.org/presentationml/2006/ole">
              <mc:AlternateContent xmlns:mc="http://schemas.openxmlformats.org/markup-compatibility/2006">
                <mc:Choice xmlns:v="urn:schemas-microsoft-com:vml" Requires="v">
                  <p:oleObj spid="_x0000_s12340" name="Slide" r:id="rId7" imgW="4089435" imgH="3071207" progId="PowerPoint.Slide.12">
                    <p:embed/>
                  </p:oleObj>
                </mc:Choice>
                <mc:Fallback>
                  <p:oleObj name="Slide" r:id="rId7" imgW="4089435" imgH="3071207" progId="PowerPoint.Slide.12">
                    <p:embed/>
                    <p:pic>
                      <p:nvPicPr>
                        <p:cNvPr id="0" name=""/>
                        <p:cNvPicPr/>
                        <p:nvPr/>
                      </p:nvPicPr>
                      <p:blipFill>
                        <a:blip r:embed="rId8"/>
                        <a:stretch>
                          <a:fillRect/>
                        </a:stretch>
                      </p:blipFill>
                      <p:spPr>
                        <a:xfrm>
                          <a:off x="5263423" y="2552401"/>
                          <a:ext cx="3768050" cy="2465268"/>
                        </a:xfrm>
                        <a:prstGeom prst="rect">
                          <a:avLst/>
                        </a:prstGeom>
                        <a:noFill/>
                        <a:ln>
                          <a:noFill/>
                        </a:ln>
                      </p:spPr>
                    </p:pic>
                  </p:oleObj>
                </mc:Fallback>
              </mc:AlternateContent>
            </a:graphicData>
          </a:graphic>
        </p:graphicFrame>
        <p:sp>
          <p:nvSpPr>
            <p:cNvPr id="10" name="Rectangle 19"/>
            <p:cNvSpPr/>
            <p:nvPr/>
          </p:nvSpPr>
          <p:spPr>
            <a:xfrm>
              <a:off x="6871231" y="2383813"/>
              <a:ext cx="1057386" cy="203488"/>
            </a:xfrm>
            <a:prstGeom prst="rect">
              <a:avLst/>
            </a:prstGeom>
            <a:noFill/>
            <a:ln>
              <a:noFill/>
              <a:prstDash val="solid"/>
            </a:ln>
          </p:spPr>
          <p:txBody>
            <a:bodyPr vert="horz" wrap="none" lIns="91440" tIns="45720" rIns="91440" bIns="45720" anchor="t" anchorCtr="0" compatLnSpc="1">
              <a:spAutoFit/>
            </a:bodyPr>
            <a:lstStyle/>
            <a:p>
              <a:pPr marL="0" marR="0" lvl="0" indent="0" algn="l"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000" b="0" i="0" u="none" strike="noStrike" kern="1200" cap="none" spc="0" normalizeH="0" baseline="0" noProof="0">
                  <a:ln>
                    <a:noFill/>
                  </a:ln>
                  <a:solidFill>
                    <a:srgbClr val="747678"/>
                  </a:solidFill>
                  <a:effectLst/>
                  <a:uLnTx/>
                  <a:uFillTx/>
                  <a:latin typeface="Calibri"/>
                  <a:ea typeface=""/>
                  <a:cs typeface=""/>
                </a:rPr>
                <a:t>SNAP “Server Configuration” </a:t>
              </a:r>
            </a:p>
          </p:txBody>
        </p:sp>
      </p:grpSp>
      <p:sp>
        <p:nvSpPr>
          <p:cNvPr id="11" name="Rectangle 3"/>
          <p:cNvSpPr txBox="1"/>
          <p:nvPr/>
        </p:nvSpPr>
        <p:spPr>
          <a:xfrm>
            <a:off x="669621" y="1581028"/>
            <a:ext cx="6381419" cy="3026929"/>
          </a:xfrm>
          <a:prstGeom prst="rect">
            <a:avLst/>
          </a:prstGeom>
          <a:noFill/>
          <a:ln>
            <a:noFill/>
          </a:ln>
        </p:spPr>
        <p:txBody>
          <a:bodyPr vert="horz" wrap="square" lIns="91430" tIns="45710" rIns="91430" bIns="45710" anchor="t" anchorCtr="0" compatLnSpc="1"/>
          <a:lstStyle/>
          <a:p>
            <a:pPr marL="342900" marR="0" lvl="0" indent="-342900" algn="l" defTabSz="914207" rtl="0" eaLnBrk="1" fontAlgn="auto" latinLnBrk="0" hangingPunct="1">
              <a:lnSpc>
                <a:spcPct val="100000"/>
              </a:lnSpc>
              <a:spcBef>
                <a:spcPts val="0"/>
              </a:spcBef>
              <a:spcAft>
                <a:spcPts val="1090"/>
              </a:spcAft>
              <a:buClr>
                <a:srgbClr val="0098DB"/>
              </a:buClr>
              <a:buSzPct val="100000"/>
              <a:buFont typeface="Verdana" pitchFamily="34"/>
              <a:buChar char="‒"/>
              <a:tabLst/>
              <a:defRPr sz="1800" b="0" i="0" u="none" strike="noStrike" kern="0" cap="none" spc="0" baseline="0">
                <a:solidFill>
                  <a:srgbClr val="000000"/>
                </a:solidFill>
                <a:uFillTx/>
              </a:defRPr>
            </a:pPr>
            <a:r>
              <a:rPr kumimoji="0" lang="en-GB" sz="1900" b="0" i="0" u="none" strike="noStrike" kern="1200" cap="none" spc="0" normalizeH="0" baseline="0" noProof="0" dirty="0" smtClean="0">
                <a:ln>
                  <a:noFill/>
                </a:ln>
                <a:solidFill>
                  <a:srgbClr val="4D4F53"/>
                </a:solidFill>
                <a:effectLst/>
                <a:uLnTx/>
                <a:uFillTx/>
                <a:latin typeface="Calibri"/>
                <a:ea typeface=""/>
                <a:cs typeface=""/>
              </a:rPr>
              <a:t>Developed </a:t>
            </a:r>
            <a:r>
              <a:rPr kumimoji="0" lang="en-GB" sz="1900" b="0" i="0" u="none" strike="noStrike" kern="1200" cap="none" spc="0" normalizeH="0" baseline="0" noProof="0" dirty="0">
                <a:ln>
                  <a:noFill/>
                </a:ln>
                <a:solidFill>
                  <a:srgbClr val="4D4F53"/>
                </a:solidFill>
                <a:effectLst/>
                <a:uLnTx/>
                <a:uFillTx/>
                <a:latin typeface="Calibri"/>
                <a:ea typeface=""/>
                <a:cs typeface=""/>
              </a:rPr>
              <a:t>as open source software </a:t>
            </a:r>
          </a:p>
          <a:p>
            <a:pPr marL="342900" marR="0" lvl="0" indent="-342900" algn="l" defTabSz="914207" rtl="0" eaLnBrk="1" fontAlgn="auto" latinLnBrk="0" hangingPunct="1">
              <a:lnSpc>
                <a:spcPct val="100000"/>
              </a:lnSpc>
              <a:spcBef>
                <a:spcPts val="0"/>
              </a:spcBef>
              <a:spcAft>
                <a:spcPts val="1090"/>
              </a:spcAft>
              <a:buClr>
                <a:srgbClr val="0098DB"/>
              </a:buClr>
              <a:buSzPct val="100000"/>
              <a:buFont typeface="Verdana" pitchFamily="34"/>
              <a:buChar char="‒"/>
              <a:tabLst/>
              <a:defRPr sz="1800" b="0" i="0" u="none" strike="noStrike" kern="0" cap="none" spc="0" baseline="0">
                <a:solidFill>
                  <a:srgbClr val="000000"/>
                </a:solidFill>
                <a:uFillTx/>
              </a:defRPr>
            </a:pPr>
            <a:r>
              <a:rPr kumimoji="0" lang="en-GB" sz="1900" b="0" i="0" u="none" strike="noStrike" kern="1200" cap="none" spc="0" normalizeH="0" baseline="0" noProof="0" dirty="0">
                <a:ln>
                  <a:noFill/>
                </a:ln>
                <a:solidFill>
                  <a:srgbClr val="4D4F53"/>
                </a:solidFill>
                <a:effectLst/>
                <a:uLnTx/>
                <a:uFillTx/>
                <a:latin typeface="Calibri"/>
                <a:ea typeface=""/>
                <a:cs typeface=""/>
              </a:rPr>
              <a:t>Common Java core framework </a:t>
            </a:r>
          </a:p>
          <a:p>
            <a:pPr marL="342900" marR="0" lvl="0" indent="-342900" algn="l" defTabSz="914207" rtl="0" eaLnBrk="1" fontAlgn="auto" latinLnBrk="0" hangingPunct="1">
              <a:lnSpc>
                <a:spcPct val="100000"/>
              </a:lnSpc>
              <a:spcBef>
                <a:spcPts val="0"/>
              </a:spcBef>
              <a:spcAft>
                <a:spcPts val="1090"/>
              </a:spcAft>
              <a:buClr>
                <a:srgbClr val="0098DB"/>
              </a:buClr>
              <a:buSzPct val="100000"/>
              <a:buFont typeface="Verdana" pitchFamily="34"/>
              <a:buChar char="‒"/>
              <a:tabLst/>
              <a:defRPr sz="1800" b="0" i="0" u="none" strike="noStrike" kern="0" cap="none" spc="0" baseline="0">
                <a:solidFill>
                  <a:srgbClr val="000000"/>
                </a:solidFill>
                <a:uFillTx/>
              </a:defRPr>
            </a:pPr>
            <a:r>
              <a:rPr kumimoji="0" lang="en-GB" sz="1900" b="0" i="0" u="none" strike="noStrike" kern="1200" cap="none" spc="0" normalizeH="0" baseline="0" noProof="0" dirty="0">
                <a:ln>
                  <a:noFill/>
                </a:ln>
                <a:solidFill>
                  <a:srgbClr val="4D4F53"/>
                </a:solidFill>
                <a:effectLst/>
                <a:uLnTx/>
                <a:uFillTx/>
                <a:latin typeface="Calibri"/>
                <a:ea typeface=""/>
                <a:cs typeface=""/>
              </a:rPr>
              <a:t>Joint development plan for Sentinel toolboxes</a:t>
            </a:r>
          </a:p>
          <a:p>
            <a:pPr marL="342900" marR="0" lvl="0" indent="-342900" algn="l" defTabSz="914207" rtl="0" eaLnBrk="1" fontAlgn="auto" latinLnBrk="0" hangingPunct="1">
              <a:lnSpc>
                <a:spcPct val="100000"/>
              </a:lnSpc>
              <a:spcBef>
                <a:spcPts val="0"/>
              </a:spcBef>
              <a:spcAft>
                <a:spcPts val="1090"/>
              </a:spcAft>
              <a:buClr>
                <a:srgbClr val="0098DB"/>
              </a:buClr>
              <a:buSzPct val="100000"/>
              <a:buFont typeface="Verdana" pitchFamily="34"/>
              <a:buChar char="‒"/>
              <a:tabLst/>
              <a:defRPr sz="1800" b="0" i="0" u="none" strike="noStrike" kern="0" cap="none" spc="0" baseline="0">
                <a:solidFill>
                  <a:srgbClr val="000000"/>
                </a:solidFill>
                <a:uFillTx/>
              </a:defRPr>
            </a:pPr>
            <a:r>
              <a:rPr kumimoji="0" lang="en-GB" sz="1900" b="0" i="0" u="none" strike="noStrike" kern="1200" cap="none" spc="0" normalizeH="0" baseline="0" noProof="0" dirty="0">
                <a:ln>
                  <a:noFill/>
                </a:ln>
                <a:solidFill>
                  <a:srgbClr val="4D4F53"/>
                </a:solidFill>
                <a:effectLst/>
                <a:uLnTx/>
                <a:uFillTx/>
                <a:latin typeface="Calibri"/>
                <a:ea typeface=""/>
                <a:cs typeface=""/>
              </a:rPr>
              <a:t>Interchangeable </a:t>
            </a:r>
            <a:r>
              <a:rPr kumimoji="0" lang="fr-FR" sz="1900" b="0" i="0" u="none" strike="noStrike" kern="1200" cap="none" spc="0" normalizeH="0" baseline="0" noProof="0" dirty="0">
                <a:ln>
                  <a:noFill/>
                </a:ln>
                <a:solidFill>
                  <a:srgbClr val="4D4F53"/>
                </a:solidFill>
                <a:effectLst/>
                <a:uLnTx/>
                <a:uFillTx/>
                <a:latin typeface="Calibri"/>
                <a:ea typeface=""/>
                <a:cs typeface=""/>
              </a:rPr>
              <a:t>Java/Python </a:t>
            </a:r>
            <a:r>
              <a:rPr kumimoji="0" lang="en-GB" sz="1900" b="0" i="0" u="none" strike="noStrike" kern="1200" cap="none" spc="0" normalizeH="0" baseline="0" noProof="0" dirty="0">
                <a:ln>
                  <a:noFill/>
                </a:ln>
                <a:solidFill>
                  <a:srgbClr val="4D4F53"/>
                </a:solidFill>
                <a:effectLst/>
                <a:uLnTx/>
                <a:uFillTx/>
                <a:latin typeface="Calibri"/>
                <a:ea typeface=""/>
                <a:cs typeface=""/>
              </a:rPr>
              <a:t>plugins</a:t>
            </a:r>
          </a:p>
          <a:p>
            <a:pPr marL="342900" marR="0" lvl="0" indent="-342900" algn="l" defTabSz="914207" rtl="0" eaLnBrk="1" fontAlgn="auto" latinLnBrk="0" hangingPunct="1">
              <a:lnSpc>
                <a:spcPct val="100000"/>
              </a:lnSpc>
              <a:spcBef>
                <a:spcPts val="0"/>
              </a:spcBef>
              <a:spcAft>
                <a:spcPts val="1090"/>
              </a:spcAft>
              <a:buClr>
                <a:srgbClr val="0098DB"/>
              </a:buClr>
              <a:buSzPct val="100000"/>
              <a:buFont typeface="Verdana" pitchFamily="34"/>
              <a:buChar char="‒"/>
              <a:tabLst/>
              <a:defRPr sz="1800" b="0" i="0" u="none" strike="noStrike" kern="0" cap="none" spc="0" baseline="0">
                <a:solidFill>
                  <a:srgbClr val="000000"/>
                </a:solidFill>
                <a:uFillTx/>
              </a:defRPr>
            </a:pPr>
            <a:r>
              <a:rPr kumimoji="0" lang="en-GB" sz="1900" b="0" i="0" u="none" strike="noStrike" kern="1200" cap="none" spc="0" normalizeH="0" baseline="0" noProof="0" dirty="0">
                <a:ln>
                  <a:noFill/>
                </a:ln>
                <a:solidFill>
                  <a:srgbClr val="4D4F53"/>
                </a:solidFill>
                <a:effectLst/>
                <a:uLnTx/>
                <a:uFillTx/>
                <a:latin typeface="Calibri"/>
                <a:ea typeface=""/>
                <a:cs typeface=""/>
              </a:rPr>
              <a:t>Portable engine to Cloud infrastructure</a:t>
            </a:r>
          </a:p>
          <a:p>
            <a:pPr marL="342900" marR="0" lvl="0" indent="-342900" algn="l" defTabSz="914207" rtl="0" eaLnBrk="1" fontAlgn="auto" latinLnBrk="0" hangingPunct="1">
              <a:lnSpc>
                <a:spcPct val="100000"/>
              </a:lnSpc>
              <a:spcBef>
                <a:spcPts val="0"/>
              </a:spcBef>
              <a:spcAft>
                <a:spcPts val="1090"/>
              </a:spcAft>
              <a:buClr>
                <a:srgbClr val="0098DB"/>
              </a:buClr>
              <a:buSzPct val="100000"/>
              <a:buFont typeface="Verdana" pitchFamily="34"/>
              <a:buChar char="‒"/>
              <a:tabLst/>
              <a:defRPr sz="1800" b="0" i="0" u="none" strike="noStrike" kern="0" cap="none" spc="0" baseline="0">
                <a:solidFill>
                  <a:srgbClr val="000000"/>
                </a:solidFill>
                <a:uFillTx/>
              </a:defRPr>
            </a:pPr>
            <a:r>
              <a:rPr kumimoji="0" lang="en-GB" sz="1900" b="0" i="0" u="none" strike="noStrike" kern="1200" cap="none" spc="0" normalizeH="0" baseline="0" noProof="0" dirty="0">
                <a:ln>
                  <a:noFill/>
                </a:ln>
                <a:solidFill>
                  <a:srgbClr val="4D4F53"/>
                </a:solidFill>
                <a:effectLst/>
                <a:uLnTx/>
                <a:uFillTx/>
                <a:latin typeface="Calibri"/>
                <a:ea typeface=""/>
                <a:cs typeface=""/>
              </a:rPr>
              <a:t>Single installer</a:t>
            </a:r>
          </a:p>
        </p:txBody>
      </p:sp>
      <p:pic>
        <p:nvPicPr>
          <p:cNvPr id="12" name="Picture 2" descr="C:\Users\aminchel\Documents\ESRIN_Projects\Projects\EOP-SER\SEOM\EOGB\SEOM_logo_FINAL_121219.jpg"/>
          <p:cNvPicPr>
            <a:picLocks noChangeAspect="1"/>
          </p:cNvPicPr>
          <p:nvPr/>
        </p:nvPicPr>
        <p:blipFill>
          <a:blip r:embed="rId9"/>
          <a:srcRect/>
          <a:stretch>
            <a:fillRect/>
          </a:stretch>
        </p:blipFill>
        <p:spPr>
          <a:xfrm>
            <a:off x="10688320" y="5306510"/>
            <a:ext cx="1264331" cy="576421"/>
          </a:xfrm>
          <a:prstGeom prst="rect">
            <a:avLst/>
          </a:prstGeom>
          <a:noFill/>
          <a:ln>
            <a:noFill/>
          </a:ln>
        </p:spPr>
      </p:pic>
      <p:sp>
        <p:nvSpPr>
          <p:cNvPr id="14" name="Title 1"/>
          <p:cNvSpPr txBox="1">
            <a:spLocks/>
          </p:cNvSpPr>
          <p:nvPr/>
        </p:nvSpPr>
        <p:spPr>
          <a:xfrm>
            <a:off x="423914" y="8921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Benefits of SNAP</a:t>
            </a:r>
            <a:endParaRPr lang="en-GB" sz="2800" b="1" dirty="0"/>
          </a:p>
        </p:txBody>
      </p:sp>
    </p:spTree>
    <p:extLst>
      <p:ext uri="{BB962C8B-B14F-4D97-AF65-F5344CB8AC3E}">
        <p14:creationId xmlns:p14="http://schemas.microsoft.com/office/powerpoint/2010/main" val="245617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006301" y="4509120"/>
            <a:ext cx="38203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smtClean="0">
                <a:ln>
                  <a:noFill/>
                </a:ln>
                <a:solidFill>
                  <a:srgbClr val="0098DB"/>
                </a:solidFill>
                <a:effectLst/>
                <a:uLnTx/>
                <a:uFillTx/>
                <a:latin typeface="Verdana"/>
                <a:ea typeface="+mn-ea"/>
                <a:cs typeface="+mn-cs"/>
              </a:rPr>
              <a:t>Releases &amp; Features</a:t>
            </a:r>
            <a:endParaRPr kumimoji="0" lang="en-GB" sz="2800" b="0" i="0" u="none" strike="noStrike" kern="1200" cap="none" spc="0" normalizeH="0" baseline="0" noProof="0" dirty="0">
              <a:ln>
                <a:noFill/>
              </a:ln>
              <a:solidFill>
                <a:srgbClr val="0098DB"/>
              </a:solidFill>
              <a:effectLst/>
              <a:uLnTx/>
              <a:uFillTx/>
              <a:latin typeface="Verdana"/>
              <a:ea typeface="+mn-ea"/>
              <a:cs typeface="+mn-cs"/>
            </a:endParaRPr>
          </a:p>
        </p:txBody>
      </p:sp>
      <p:sp>
        <p:nvSpPr>
          <p:cNvPr id="10" name="Title 2"/>
          <p:cNvSpPr>
            <a:spLocks noGrp="1"/>
          </p:cNvSpPr>
          <p:nvPr/>
        </p:nvSpPr>
        <p:spPr bwMode="auto">
          <a:xfrm>
            <a:off x="1007435" y="4062814"/>
            <a:ext cx="6144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4000" b="1" cap="all">
                <a:solidFill>
                  <a:srgbClr val="0098DB"/>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100" normalizeH="0" baseline="0" noProof="0" dirty="0" smtClean="0">
                <a:ln>
                  <a:noFill/>
                </a:ln>
                <a:solidFill>
                  <a:srgbClr val="4D4F53"/>
                </a:solidFill>
                <a:effectLst/>
                <a:uLnTx/>
                <a:uFillTx/>
                <a:latin typeface="Verdana"/>
                <a:ea typeface="+mj-ea"/>
                <a:cs typeface="+mj-cs"/>
              </a:rPr>
              <a:t>SNAP</a:t>
            </a:r>
            <a:endParaRPr kumimoji="0" lang="en-GB" sz="2400" b="1" i="0" u="none" strike="noStrike" kern="1200" cap="none" spc="100" normalizeH="0" baseline="0" noProof="0" dirty="0">
              <a:ln>
                <a:noFill/>
              </a:ln>
              <a:solidFill>
                <a:srgbClr val="4D4F53"/>
              </a:solidFill>
              <a:effectLst/>
              <a:uLnTx/>
              <a:uFillTx/>
              <a:latin typeface="Verdana"/>
              <a:ea typeface="+mj-ea"/>
              <a:cs typeface="+mj-cs"/>
            </a:endParaRPr>
          </a:p>
        </p:txBody>
      </p:sp>
      <p:sp>
        <p:nvSpPr>
          <p:cNvPr id="11" name="Arc 10"/>
          <p:cNvSpPr/>
          <p:nvPr/>
        </p:nvSpPr>
        <p:spPr>
          <a:xfrm>
            <a:off x="1984475" y="3891164"/>
            <a:ext cx="960107" cy="665251"/>
          </a:xfrm>
          <a:prstGeom prst="arc">
            <a:avLst>
              <a:gd name="adj1" fmla="val 16113777"/>
              <a:gd name="adj2" fmla="val 0"/>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3" name="Arc 12"/>
          <p:cNvSpPr/>
          <p:nvPr/>
        </p:nvSpPr>
        <p:spPr>
          <a:xfrm rot="21281014">
            <a:off x="2085044" y="3997656"/>
            <a:ext cx="727817" cy="510405"/>
          </a:xfrm>
          <a:prstGeom prst="arc">
            <a:avLst>
              <a:gd name="adj1" fmla="val 16621411"/>
              <a:gd name="adj2" fmla="val 21392373"/>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6" name="Arc 15"/>
          <p:cNvSpPr/>
          <p:nvPr/>
        </p:nvSpPr>
        <p:spPr>
          <a:xfrm rot="21264152">
            <a:off x="2195107" y="4096071"/>
            <a:ext cx="479291" cy="351134"/>
          </a:xfrm>
          <a:prstGeom prst="arc">
            <a:avLst>
              <a:gd name="adj1" fmla="val 17067307"/>
              <a:gd name="adj2" fmla="val 20902174"/>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pic>
        <p:nvPicPr>
          <p:cNvPr id="14" name="Picture 4" descr="http://previewcf.turbosquid.com/Preview/2013/08/08__09_43_05/Sentinel1Signature1.png285092fc-1f82-4a67-9c85-b1c07644bc23Large.jpg"/>
          <p:cNvPicPr>
            <a:picLocks noChangeAspect="1" noChangeArrowheads="1"/>
          </p:cNvPicPr>
          <p:nvPr/>
        </p:nvPicPr>
        <p:blipFill>
          <a:blip r:embed="rId2" cstate="print">
            <a:clrChange>
              <a:clrFrom>
                <a:srgbClr val="F7F7F7"/>
              </a:clrFrom>
              <a:clrTo>
                <a:srgbClr val="F7F7F7">
                  <a:alpha val="0"/>
                </a:srgbClr>
              </a:clrTo>
            </a:clrChange>
            <a:extLst>
              <a:ext uri="{BEBA8EAE-BF5A-486C-A8C5-ECC9F3942E4B}">
                <a14:imgProps xmlns:a14="http://schemas.microsoft.com/office/drawing/2010/main">
                  <a14:imgLayer r:embed="rId3">
                    <a14:imgEffect>
                      <a14:saturation sat="0"/>
                    </a14:imgEffect>
                  </a14:imgLayer>
                </a14:imgProps>
              </a:ext>
            </a:extLst>
          </a:blip>
          <a:srcRect/>
          <a:stretch>
            <a:fillRect/>
          </a:stretch>
        </p:blipFill>
        <p:spPr bwMode="auto">
          <a:xfrm rot="19986170">
            <a:off x="3702381" y="1112969"/>
            <a:ext cx="5911132" cy="4433349"/>
          </a:xfrm>
          <a:prstGeom prst="rect">
            <a:avLst/>
          </a:prstGeom>
          <a:noFill/>
        </p:spPr>
      </p:pic>
    </p:spTree>
    <p:extLst>
      <p:ext uri="{BB962C8B-B14F-4D97-AF65-F5344CB8AC3E}">
        <p14:creationId xmlns:p14="http://schemas.microsoft.com/office/powerpoint/2010/main" val="4256615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xit" presetSubtype="0" fill="hold" nodeType="afterEffect">
                                  <p:stCondLst>
                                    <p:cond delay="1000"/>
                                  </p:stCondLst>
                                  <p:childTnLst>
                                    <p:animEffect transition="out" filter="fade">
                                      <p:cBhvr>
                                        <p:cTn id="18" dur="1000"/>
                                        <p:tgtEl>
                                          <p:spTgt spid="14"/>
                                        </p:tgtEl>
                                      </p:cBhvr>
                                    </p:animEffect>
                                    <p:set>
                                      <p:cBhvr>
                                        <p:cTn id="1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reviewcf.turbosquid.com/Preview/2013/08/08__09_43_05/Sentinel1Signature1.png285092fc-1f82-4a67-9c85-b1c07644bc23Large.jpg"/>
          <p:cNvPicPr>
            <a:picLocks noChangeAspect="1" noChangeArrowheads="1"/>
          </p:cNvPicPr>
          <p:nvPr/>
        </p:nvPicPr>
        <p:blipFill>
          <a:blip r:embed="rId3" cstate="print">
            <a:clrChange>
              <a:clrFrom>
                <a:srgbClr val="F7F7F7"/>
              </a:clrFrom>
              <a:clrTo>
                <a:srgbClr val="F7F7F7">
                  <a:alpha val="0"/>
                </a:srgbClr>
              </a:clrTo>
            </a:clrChange>
          </a:blip>
          <a:srcRect/>
          <a:stretch>
            <a:fillRect/>
          </a:stretch>
        </p:blipFill>
        <p:spPr bwMode="auto">
          <a:xfrm rot="19231414">
            <a:off x="916971" y="1172446"/>
            <a:ext cx="3615885" cy="2711914"/>
          </a:xfrm>
          <a:prstGeom prst="rect">
            <a:avLst/>
          </a:prstGeom>
          <a:noFill/>
        </p:spPr>
      </p:pic>
      <p:pic>
        <p:nvPicPr>
          <p:cNvPr id="7" name="Picture 2" descr="C:\Chris\2014-10-09_Bucharest\Sentinel_2-IMG_5873-whit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79" t="19007" b="22023"/>
          <a:stretch/>
        </p:blipFill>
        <p:spPr bwMode="auto">
          <a:xfrm>
            <a:off x="5125727" y="1682517"/>
            <a:ext cx="2541680" cy="1437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Chris\2014-10-09_Bucharest\sentinel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3268" y="1797214"/>
            <a:ext cx="3417681" cy="114812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txBox="1">
            <a:spLocks/>
          </p:cNvSpPr>
          <p:nvPr/>
        </p:nvSpPr>
        <p:spPr>
          <a:xfrm>
            <a:off x="1013290" y="3861048"/>
            <a:ext cx="10171276" cy="1944216"/>
          </a:xfrm>
          <a:prstGeom prst="rect">
            <a:avLst/>
          </a:prstGeom>
        </p:spPr>
        <p:txBody>
          <a:bodyPr>
            <a:noAutofit/>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l" defTabSz="914400" rtl="0" eaLnBrk="1" fontAlgn="base" latinLnBrk="0" hangingPunct="1">
              <a:lnSpc>
                <a:spcPct val="119000"/>
              </a:lnSpc>
              <a:spcBef>
                <a:spcPct val="20000"/>
              </a:spcBef>
              <a:spcAft>
                <a:spcPts val="1200"/>
              </a:spcAft>
              <a:buClr>
                <a:srgbClr val="0098DB"/>
              </a:buClr>
              <a:buSzTx/>
              <a:buFont typeface="Verdana" pitchFamily="34" charset="0"/>
              <a:buNone/>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Empower the EO community to better exploit the large archives of the Sentinels and heritage missions in both research and operational usage.</a:t>
            </a:r>
          </a:p>
          <a:p>
            <a:pPr marL="0" marR="0" lvl="0" indent="0" algn="l" defTabSz="914400" rtl="0" eaLnBrk="1" fontAlgn="base" latinLnBrk="0" hangingPunct="1">
              <a:lnSpc>
                <a:spcPct val="119000"/>
              </a:lnSpc>
              <a:spcBef>
                <a:spcPct val="20000"/>
              </a:spcBef>
              <a:spcAft>
                <a:spcPts val="1200"/>
              </a:spcAft>
              <a:buClr>
                <a:srgbClr val="0098DB"/>
              </a:buClr>
              <a:buSzTx/>
              <a:buFont typeface="Verdana" pitchFamily="34" charset="0"/>
              <a:buNone/>
              <a:tabLst/>
              <a:defRPr/>
            </a:pPr>
            <a:r>
              <a:rPr kumimoji="0" lang="en-GB" sz="1800" b="0" i="0" u="none" strike="noStrike" kern="1200" cap="none" spc="0" normalizeH="0" baseline="0" noProof="0" dirty="0" smtClean="0">
                <a:ln>
                  <a:noFill/>
                </a:ln>
                <a:solidFill>
                  <a:srgbClr val="4D4F53"/>
                </a:solidFill>
                <a:effectLst/>
                <a:uLnTx/>
                <a:uFillTx/>
                <a:latin typeface="Verdana"/>
                <a:ea typeface="+mn-ea"/>
                <a:cs typeface="+mn-cs"/>
              </a:rPr>
              <a:t>Evolve the architecture to ensure that the software will be capable of supporting the large data products and ever growing volumes of EO data.</a:t>
            </a:r>
            <a:endParaRPr kumimoji="0" lang="en-US" sz="1800" b="0" i="0" u="none" strike="noStrike" kern="1200" cap="none" spc="0" normalizeH="0" baseline="0" noProof="0" dirty="0" smtClean="0">
              <a:ln>
                <a:noFill/>
              </a:ln>
              <a:solidFill>
                <a:srgbClr val="4D4F53"/>
              </a:solidFill>
              <a:effectLst/>
              <a:uLnTx/>
              <a:uFillTx/>
              <a:latin typeface="Verdana"/>
              <a:ea typeface="+mn-ea"/>
              <a:cs typeface="+mn-cs"/>
            </a:endParaRPr>
          </a:p>
        </p:txBody>
      </p:sp>
      <p:pic>
        <p:nvPicPr>
          <p:cNvPr id="13" name="Picture 2" descr="C:\Chris\2014-10-09_Bucharest\Sentinel_2-IMG_5873-white.jpg"/>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21779" t="19007" b="22023"/>
          <a:stretch/>
        </p:blipFill>
        <p:spPr bwMode="auto">
          <a:xfrm>
            <a:off x="5125727" y="1682517"/>
            <a:ext cx="2541680" cy="14371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Chris\2014-10-09_Bucharest\sentinel3.jpg"/>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44586" y="1797213"/>
            <a:ext cx="3417681" cy="11481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52811" y="2995959"/>
            <a:ext cx="13340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4D4F53"/>
                </a:solidFill>
                <a:effectLst/>
                <a:uLnTx/>
                <a:uFillTx/>
                <a:latin typeface="Verdana"/>
                <a:ea typeface="+mn-ea"/>
                <a:cs typeface="+mn-cs"/>
              </a:rPr>
              <a:t>Release v1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D4F53"/>
                </a:solidFill>
                <a:effectLst/>
                <a:uLnTx/>
                <a:uFillTx/>
                <a:latin typeface="Verdana"/>
                <a:ea typeface="+mn-ea"/>
                <a:cs typeface="+mn-cs"/>
              </a:rPr>
              <a:t>S</a:t>
            </a:r>
            <a:r>
              <a:rPr kumimoji="0" lang="en-US" sz="1200" b="1" i="0" u="none" strike="noStrike" kern="1200" cap="none" spc="0" normalizeH="0" baseline="0" noProof="0" dirty="0" smtClean="0">
                <a:ln>
                  <a:noFill/>
                </a:ln>
                <a:solidFill>
                  <a:srgbClr val="4D4F53"/>
                </a:solidFill>
                <a:effectLst/>
                <a:uLnTx/>
                <a:uFillTx/>
                <a:latin typeface="Verdana"/>
                <a:ea typeface="+mn-ea"/>
                <a:cs typeface="+mn-cs"/>
              </a:rPr>
              <a:t>ept </a:t>
            </a:r>
            <a:r>
              <a:rPr kumimoji="0" lang="en-US" sz="1200" b="1" i="0" u="none" strike="noStrike" kern="1200" cap="none" spc="0" normalizeH="0" baseline="0" noProof="0" dirty="0">
                <a:ln>
                  <a:noFill/>
                </a:ln>
                <a:solidFill>
                  <a:srgbClr val="4D4F53"/>
                </a:solidFill>
                <a:effectLst/>
                <a:uLnTx/>
                <a:uFillTx/>
                <a:latin typeface="Verdana"/>
                <a:ea typeface="+mn-ea"/>
                <a:cs typeface="+mn-cs"/>
              </a:rPr>
              <a:t>29 2014</a:t>
            </a:r>
          </a:p>
        </p:txBody>
      </p:sp>
      <p:sp>
        <p:nvSpPr>
          <p:cNvPr id="11" name="Title 1"/>
          <p:cNvSpPr txBox="1">
            <a:spLocks/>
          </p:cNvSpPr>
          <p:nvPr/>
        </p:nvSpPr>
        <p:spPr>
          <a:xfrm>
            <a:off x="423914" y="993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SNAP First Release </a:t>
            </a:r>
            <a:endParaRPr lang="en-GB" sz="2800" b="1" dirty="0"/>
          </a:p>
        </p:txBody>
      </p:sp>
    </p:spTree>
    <p:extLst>
      <p:ext uri="{BB962C8B-B14F-4D97-AF65-F5344CB8AC3E}">
        <p14:creationId xmlns:p14="http://schemas.microsoft.com/office/powerpoint/2010/main" val="183374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419829" y="1009965"/>
            <a:ext cx="9151716" cy="4727331"/>
          </a:xfrm>
          <a:prstGeom prst="rect">
            <a:avLst/>
          </a:prstGeom>
          <a:ln>
            <a:noFill/>
          </a:ln>
          <a:effectLst>
            <a:outerShdw blurRad="292100" dist="139700" dir="2700000" algn="tl" rotWithShape="0">
              <a:srgbClr val="333333">
                <a:alpha val="65000"/>
              </a:srgbClr>
            </a:outerShdw>
          </a:effectLst>
        </p:spPr>
      </p:pic>
      <p:sp>
        <p:nvSpPr>
          <p:cNvPr id="8" name="Rectangle à coins arrondis 7"/>
          <p:cNvSpPr/>
          <p:nvPr/>
        </p:nvSpPr>
        <p:spPr>
          <a:xfrm rot="10800000" flipV="1">
            <a:off x="2121409" y="1582102"/>
            <a:ext cx="1734188" cy="480053"/>
          </a:xfrm>
          <a:prstGeom prst="wedgeRoundRectCallout">
            <a:avLst>
              <a:gd name="adj1" fmla="val -20748"/>
              <a:gd name="adj2" fmla="val -79714"/>
              <a:gd name="adj3" fmla="val 16667"/>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0070C0"/>
                </a:solidFill>
              </a:rPr>
              <a:t>Graph </a:t>
            </a:r>
            <a:r>
              <a:rPr lang="fr-FR" sz="1050" dirty="0" err="1" smtClean="0">
                <a:solidFill>
                  <a:srgbClr val="0070C0"/>
                </a:solidFill>
              </a:rPr>
              <a:t>Builder</a:t>
            </a:r>
            <a:endParaRPr lang="fr-FR" sz="1050" dirty="0" smtClean="0">
              <a:solidFill>
                <a:srgbClr val="0070C0"/>
              </a:solidFill>
            </a:endParaRPr>
          </a:p>
          <a:p>
            <a:pPr algn="ctr"/>
            <a:r>
              <a:rPr lang="fr-FR" sz="1050" dirty="0" smtClean="0">
                <a:solidFill>
                  <a:srgbClr val="0070C0"/>
                </a:solidFill>
              </a:rPr>
              <a:t>Batch </a:t>
            </a:r>
            <a:r>
              <a:rPr lang="fr-FR" sz="1050" dirty="0" err="1" smtClean="0">
                <a:solidFill>
                  <a:srgbClr val="0070C0"/>
                </a:solidFill>
              </a:rPr>
              <a:t>Processing</a:t>
            </a:r>
            <a:endParaRPr lang="fr-FR" sz="1050" dirty="0">
              <a:solidFill>
                <a:srgbClr val="0070C0"/>
              </a:solidFill>
            </a:endParaRPr>
          </a:p>
        </p:txBody>
      </p:sp>
      <p:sp>
        <p:nvSpPr>
          <p:cNvPr id="9" name="Rectangle à coins arrondis 8"/>
          <p:cNvSpPr/>
          <p:nvPr/>
        </p:nvSpPr>
        <p:spPr>
          <a:xfrm rot="10800000" flipV="1">
            <a:off x="8652479" y="1488964"/>
            <a:ext cx="1524827" cy="480053"/>
          </a:xfrm>
          <a:prstGeom prst="wedgeRoundRectCallout">
            <a:avLst>
              <a:gd name="adj1" fmla="val -58853"/>
              <a:gd name="adj2" fmla="val -21071"/>
              <a:gd name="adj3" fmla="val 16667"/>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0070C0"/>
                </a:solidFill>
              </a:rPr>
              <a:t>Product Library</a:t>
            </a:r>
            <a:endParaRPr lang="fr-FR" sz="1050" dirty="0">
              <a:solidFill>
                <a:srgbClr val="0070C0"/>
              </a:solidFill>
            </a:endParaRPr>
          </a:p>
        </p:txBody>
      </p:sp>
      <p:sp>
        <p:nvSpPr>
          <p:cNvPr id="10" name="Rectangle à coins arrondis 9"/>
          <p:cNvSpPr/>
          <p:nvPr/>
        </p:nvSpPr>
        <p:spPr>
          <a:xfrm rot="10800000" flipV="1">
            <a:off x="4411432" y="3803557"/>
            <a:ext cx="1524827" cy="616043"/>
          </a:xfrm>
          <a:prstGeom prst="wedgeRoundRectCallout">
            <a:avLst>
              <a:gd name="adj1" fmla="val 57959"/>
              <a:gd name="adj2" fmla="val -21732"/>
              <a:gd name="adj3" fmla="val 16667"/>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0070C0"/>
                </a:solidFill>
              </a:rPr>
              <a:t>Navigation</a:t>
            </a:r>
          </a:p>
          <a:p>
            <a:pPr algn="ctr"/>
            <a:r>
              <a:rPr lang="fr-FR" sz="1050" dirty="0" err="1" smtClean="0">
                <a:solidFill>
                  <a:srgbClr val="0070C0"/>
                </a:solidFill>
              </a:rPr>
              <a:t>Colour</a:t>
            </a:r>
            <a:r>
              <a:rPr lang="fr-FR" sz="1050" dirty="0" smtClean="0">
                <a:solidFill>
                  <a:srgbClr val="0070C0"/>
                </a:solidFill>
              </a:rPr>
              <a:t> Management</a:t>
            </a:r>
          </a:p>
          <a:p>
            <a:pPr algn="ctr"/>
            <a:r>
              <a:rPr lang="fr-FR" sz="1050" dirty="0" smtClean="0">
                <a:solidFill>
                  <a:srgbClr val="0070C0"/>
                </a:solidFill>
              </a:rPr>
              <a:t>World </a:t>
            </a:r>
            <a:r>
              <a:rPr lang="fr-FR" sz="1050" dirty="0" err="1" smtClean="0">
                <a:solidFill>
                  <a:srgbClr val="0070C0"/>
                </a:solidFill>
              </a:rPr>
              <a:t>Map</a:t>
            </a:r>
            <a:endParaRPr lang="fr-FR" sz="1050" dirty="0">
              <a:solidFill>
                <a:srgbClr val="0070C0"/>
              </a:solidFill>
            </a:endParaRPr>
          </a:p>
        </p:txBody>
      </p:sp>
      <p:sp>
        <p:nvSpPr>
          <p:cNvPr id="11" name="Rectangle à coins arrondis 10"/>
          <p:cNvSpPr/>
          <p:nvPr/>
        </p:nvSpPr>
        <p:spPr>
          <a:xfrm rot="10800000" flipV="1">
            <a:off x="8656415" y="2060900"/>
            <a:ext cx="1524827" cy="480053"/>
          </a:xfrm>
          <a:prstGeom prst="wedgeRoundRectCallout">
            <a:avLst>
              <a:gd name="adj1" fmla="val -58436"/>
              <a:gd name="adj2" fmla="val -20409"/>
              <a:gd name="adj3" fmla="val 16667"/>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0070C0"/>
                </a:solidFill>
              </a:rPr>
              <a:t>Layer Manager</a:t>
            </a:r>
            <a:endParaRPr lang="fr-FR" sz="1050" dirty="0">
              <a:solidFill>
                <a:srgbClr val="0070C0"/>
              </a:solidFill>
            </a:endParaRPr>
          </a:p>
        </p:txBody>
      </p:sp>
      <p:sp>
        <p:nvSpPr>
          <p:cNvPr id="12" name="Rectangle à coins arrondis 11"/>
          <p:cNvSpPr/>
          <p:nvPr/>
        </p:nvSpPr>
        <p:spPr>
          <a:xfrm rot="10800000" flipV="1">
            <a:off x="4061335" y="1436648"/>
            <a:ext cx="1524827" cy="480053"/>
          </a:xfrm>
          <a:prstGeom prst="wedgeRoundRectCallout">
            <a:avLst>
              <a:gd name="adj1" fmla="val 65039"/>
              <a:gd name="adj2" fmla="val -55904"/>
              <a:gd name="adj3" fmla="val 16667"/>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smtClean="0">
                <a:solidFill>
                  <a:srgbClr val="0070C0"/>
                </a:solidFill>
              </a:rPr>
              <a:t>AOI Monitoring</a:t>
            </a:r>
            <a:endParaRPr lang="fr-FR" sz="1050" dirty="0">
              <a:solidFill>
                <a:srgbClr val="0070C0"/>
              </a:solidFill>
            </a:endParaRPr>
          </a:p>
        </p:txBody>
      </p:sp>
      <p:sp>
        <p:nvSpPr>
          <p:cNvPr id="13" name="Rectangle 12">
            <a:hlinkClick r:id="rId3" action="ppaction://hlinkfile"/>
          </p:cNvPr>
          <p:cNvSpPr/>
          <p:nvPr/>
        </p:nvSpPr>
        <p:spPr>
          <a:xfrm>
            <a:off x="239349" y="132815"/>
            <a:ext cx="11521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4" name="Rectangle 13"/>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SNAP | Familiar </a:t>
            </a:r>
            <a:r>
              <a:rPr lang="en-US" b="1" dirty="0">
                <a:solidFill>
                  <a:srgbClr val="0070C0"/>
                </a:solidFill>
              </a:rPr>
              <a:t>but</a:t>
            </a:r>
            <a:r>
              <a:rPr lang="en-US" b="1" dirty="0"/>
              <a:t> Enhanced Look and Feel</a:t>
            </a:r>
            <a:endParaRPr lang="it-IT" sz="1800" dirty="0"/>
          </a:p>
        </p:txBody>
      </p:sp>
    </p:spTree>
    <p:extLst>
      <p:ext uri="{BB962C8B-B14F-4D97-AF65-F5344CB8AC3E}">
        <p14:creationId xmlns:p14="http://schemas.microsoft.com/office/powerpoint/2010/main" val="313694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4294967295"/>
          </p:nvPr>
        </p:nvPicPr>
        <p:blipFill>
          <a:blip r:embed="rId2" cstate="print"/>
          <a:srcRect/>
          <a:stretch>
            <a:fillRect/>
          </a:stretch>
        </p:blipFill>
        <p:spPr bwMode="auto">
          <a:xfrm>
            <a:off x="5659120" y="1209358"/>
            <a:ext cx="5892800" cy="4481512"/>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bwMode="auto">
          <a:xfrm>
            <a:off x="585803" y="1794912"/>
            <a:ext cx="4595797" cy="252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288000" algn="l" defTabSz="914400" rtl="0" eaLnBrk="1" fontAlgn="base" latinLnBrk="0" hangingPunct="1">
              <a:lnSpc>
                <a:spcPct val="100000"/>
              </a:lnSpc>
              <a:spcBef>
                <a:spcPts val="1800"/>
              </a:spcBef>
              <a:spcAft>
                <a:spcPct val="0"/>
              </a:spcAft>
              <a:buClr>
                <a:srgbClr val="0070C0"/>
              </a:buClr>
              <a:buSzTx/>
              <a:buFont typeface="Arial" pitchFamily="34" charset="0"/>
              <a:buChar char="•"/>
              <a:tabLst/>
              <a:defRPr/>
            </a:pPr>
            <a:r>
              <a:rPr kumimoji="0" lang="en-CA" sz="1600" b="0" i="0" u="none" strike="noStrike" kern="1200" cap="none" spc="0" normalizeH="0" baseline="0" noProof="0" dirty="0" smtClean="0">
                <a:ln>
                  <a:noFill/>
                </a:ln>
                <a:solidFill>
                  <a:srgbClr val="000000"/>
                </a:solidFill>
                <a:effectLst/>
                <a:uLnTx/>
                <a:uFillTx/>
                <a:latin typeface="Verdana"/>
                <a:ea typeface="+mn-ea"/>
                <a:cs typeface="Arial" panose="020B0604020202020204" pitchFamily="34" charset="0"/>
              </a:rPr>
              <a:t>Use the Product Library to scan folders with local products</a:t>
            </a:r>
          </a:p>
          <a:p>
            <a:pPr marL="342900" marR="0" lvl="0" indent="-288000" algn="l" defTabSz="914400" rtl="0" eaLnBrk="1" fontAlgn="base" latinLnBrk="0" hangingPunct="1">
              <a:lnSpc>
                <a:spcPct val="100000"/>
              </a:lnSpc>
              <a:spcBef>
                <a:spcPts val="1800"/>
              </a:spcBef>
              <a:spcAft>
                <a:spcPct val="0"/>
              </a:spcAft>
              <a:buClr>
                <a:srgbClr val="0070C0"/>
              </a:buClr>
              <a:buSzTx/>
              <a:buFont typeface="Arial" pitchFamily="34" charset="0"/>
              <a:buChar char="•"/>
              <a:tabLst/>
              <a:defRPr/>
            </a:pPr>
            <a:r>
              <a:rPr kumimoji="0" lang="en-CA" sz="1600" b="0" i="0" u="none" strike="noStrike" kern="1200" cap="none" spc="0" normalizeH="0" baseline="0" noProof="0" dirty="0" smtClean="0">
                <a:ln>
                  <a:noFill/>
                </a:ln>
                <a:solidFill>
                  <a:srgbClr val="000000"/>
                </a:solidFill>
                <a:effectLst/>
                <a:uLnTx/>
                <a:uFillTx/>
                <a:latin typeface="Verdana"/>
                <a:ea typeface="+mn-ea"/>
                <a:cs typeface="Arial" panose="020B0604020202020204" pitchFamily="34" charset="0"/>
              </a:rPr>
              <a:t>Select your area of interest</a:t>
            </a:r>
          </a:p>
          <a:p>
            <a:pPr marL="342900" marR="0" lvl="0" indent="-288000" algn="l" defTabSz="914400" rtl="0" eaLnBrk="1" fontAlgn="base" latinLnBrk="0" hangingPunct="1">
              <a:lnSpc>
                <a:spcPct val="100000"/>
              </a:lnSpc>
              <a:spcBef>
                <a:spcPts val="1800"/>
              </a:spcBef>
              <a:spcAft>
                <a:spcPct val="0"/>
              </a:spcAft>
              <a:buClr>
                <a:srgbClr val="0070C0"/>
              </a:buClr>
              <a:buSzTx/>
              <a:buFont typeface="Arial" pitchFamily="34" charset="0"/>
              <a:buChar char="•"/>
              <a:tabLst/>
              <a:defRPr/>
            </a:pPr>
            <a:r>
              <a:rPr kumimoji="0" lang="en-CA" sz="1600" b="0" i="0" u="none" strike="noStrike" kern="1200" cap="none" spc="0" normalizeH="0" baseline="0" noProof="0" dirty="0" smtClean="0">
                <a:ln>
                  <a:noFill/>
                </a:ln>
                <a:solidFill>
                  <a:srgbClr val="000000"/>
                </a:solidFill>
                <a:effectLst/>
                <a:uLnTx/>
                <a:uFillTx/>
                <a:latin typeface="Verdana"/>
                <a:ea typeface="+mn-ea"/>
                <a:cs typeface="Arial" panose="020B0604020202020204" pitchFamily="34" charset="0"/>
              </a:rPr>
              <a:t>Select your product types</a:t>
            </a:r>
            <a:endParaRPr kumimoji="0" lang="en-CA" sz="1600" b="0" i="0" u="none" strike="noStrike" kern="1200" cap="none" spc="0" normalizeH="0" baseline="0" noProof="0" dirty="0">
              <a:ln>
                <a:noFill/>
              </a:ln>
              <a:solidFill>
                <a:srgbClr val="000000"/>
              </a:solidFill>
              <a:effectLst/>
              <a:uLnTx/>
              <a:uFillTx/>
              <a:latin typeface="Verdana"/>
              <a:ea typeface="+mn-ea"/>
              <a:cs typeface="Arial" panose="020B0604020202020204" pitchFamily="34" charset="0"/>
            </a:endParaRPr>
          </a:p>
        </p:txBody>
      </p:sp>
      <p:sp>
        <p:nvSpPr>
          <p:cNvPr id="6" name="Title 1"/>
          <p:cNvSpPr txBox="1">
            <a:spLocks/>
          </p:cNvSpPr>
          <p:nvPr/>
        </p:nvSpPr>
        <p:spPr>
          <a:xfrm>
            <a:off x="423914" y="993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SNAP Product Library</a:t>
            </a:r>
            <a:endParaRPr lang="en-GB" sz="2800" b="1" dirty="0"/>
          </a:p>
        </p:txBody>
      </p:sp>
    </p:spTree>
    <p:extLst>
      <p:ext uri="{BB962C8B-B14F-4D97-AF65-F5344CB8AC3E}">
        <p14:creationId xmlns:p14="http://schemas.microsoft.com/office/powerpoint/2010/main" val="1667750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955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3914" y="252069"/>
            <a:ext cx="8403996" cy="507124"/>
          </a:xfrm>
        </p:spPr>
        <p:txBody>
          <a:bodyPr/>
          <a:lstStyle/>
          <a:p>
            <a:r>
              <a:rPr lang="en-US" b="1" dirty="0"/>
              <a:t>Sentinel </a:t>
            </a:r>
            <a:r>
              <a:rPr lang="en-US" b="1" dirty="0" smtClean="0"/>
              <a:t>Online </a:t>
            </a:r>
            <a:r>
              <a:rPr lang="en-US" dirty="0" smtClean="0"/>
              <a:t>| The Official </a:t>
            </a:r>
            <a:r>
              <a:rPr lang="en-US" dirty="0"/>
              <a:t>Sentinel Website</a:t>
            </a:r>
            <a:br>
              <a:rPr lang="en-US" dirty="0"/>
            </a:br>
            <a:r>
              <a:rPr lang="en-US" sz="1600" dirty="0"/>
              <a:t>https://</a:t>
            </a:r>
            <a:r>
              <a:rPr lang="en-US" sz="1600" dirty="0" smtClean="0"/>
              <a:t>sentinel.esa.int/web/sentinel/home</a:t>
            </a:r>
            <a:endParaRPr lang="en-GB" sz="2400" dirty="0"/>
          </a:p>
        </p:txBody>
      </p:sp>
      <p:pic>
        <p:nvPicPr>
          <p:cNvPr id="18436" name="Picture 4">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8" t="13589" r="2292" b="5124"/>
          <a:stretch/>
        </p:blipFill>
        <p:spPr bwMode="auto">
          <a:xfrm>
            <a:off x="1791495" y="965440"/>
            <a:ext cx="8728243" cy="500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4758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493521" y="1747520"/>
            <a:ext cx="3952240" cy="4057968"/>
          </a:xfrm>
          <a:prstGeom prst="rect">
            <a:avLst/>
          </a:prstGeom>
        </p:spPr>
        <p:txBody>
          <a:bodyPr>
            <a:normAutofit/>
          </a:bodyPr>
          <a:lstStyle/>
          <a:p>
            <a:pPr marL="0" indent="0">
              <a:spcBef>
                <a:spcPts val="0"/>
              </a:spcBef>
              <a:buNone/>
            </a:pPr>
            <a:r>
              <a:rPr lang="en-CA" sz="1800" dirty="0" smtClean="0">
                <a:solidFill>
                  <a:srgbClr val="0070C0"/>
                </a:solidFill>
              </a:rPr>
              <a:t>Right click </a:t>
            </a:r>
            <a:r>
              <a:rPr lang="en-CA" sz="1800" dirty="0" smtClean="0"/>
              <a:t>to add operators from</a:t>
            </a:r>
          </a:p>
          <a:p>
            <a:pPr marL="0" indent="0">
              <a:spcBef>
                <a:spcPts val="0"/>
              </a:spcBef>
              <a:buNone/>
            </a:pPr>
            <a:r>
              <a:rPr lang="en-CA" sz="1800" dirty="0" smtClean="0"/>
              <a:t>the context menu:</a:t>
            </a:r>
          </a:p>
          <a:p>
            <a:endParaRPr lang="en-CA" sz="1100" dirty="0" smtClean="0"/>
          </a:p>
          <a:p>
            <a:pPr marL="360000" lvl="1" indent="-252000">
              <a:spcAft>
                <a:spcPts val="300"/>
              </a:spcAft>
              <a:buClr>
                <a:srgbClr val="0070C0"/>
              </a:buClr>
              <a:buFont typeface="Arial" pitchFamily="34" charset="0"/>
              <a:buChar char="•"/>
            </a:pPr>
            <a:r>
              <a:rPr lang="en-CA" sz="1800" dirty="0" smtClean="0"/>
              <a:t>Calibration</a:t>
            </a:r>
          </a:p>
          <a:p>
            <a:pPr marL="360000" lvl="1" indent="-252000">
              <a:spcAft>
                <a:spcPts val="300"/>
              </a:spcAft>
              <a:buClr>
                <a:srgbClr val="0070C0"/>
              </a:buClr>
              <a:buFont typeface="Arial" pitchFamily="34" charset="0"/>
              <a:buChar char="•"/>
            </a:pPr>
            <a:r>
              <a:rPr lang="en-CA" sz="1800" dirty="0" smtClean="0"/>
              <a:t>Thermal Noise Removal</a:t>
            </a:r>
          </a:p>
          <a:p>
            <a:pPr marL="360000" lvl="1" indent="-252000">
              <a:spcAft>
                <a:spcPts val="300"/>
              </a:spcAft>
              <a:buClr>
                <a:srgbClr val="0070C0"/>
              </a:buClr>
              <a:buFont typeface="Arial" pitchFamily="34" charset="0"/>
              <a:buChar char="•"/>
            </a:pPr>
            <a:r>
              <a:rPr lang="en-CA" sz="1800" dirty="0" smtClean="0"/>
              <a:t>Deburst &amp; Merge</a:t>
            </a:r>
          </a:p>
          <a:p>
            <a:pPr marL="360000" lvl="1" indent="-252000">
              <a:spcAft>
                <a:spcPts val="300"/>
              </a:spcAft>
              <a:buClr>
                <a:srgbClr val="0070C0"/>
              </a:buClr>
              <a:buFont typeface="Arial" pitchFamily="34" charset="0"/>
              <a:buChar char="•"/>
            </a:pPr>
            <a:r>
              <a:rPr lang="en-CA" sz="1800" dirty="0" smtClean="0"/>
              <a:t>Multilook</a:t>
            </a:r>
          </a:p>
          <a:p>
            <a:pPr marL="360000" lvl="1" indent="-252000">
              <a:spcAft>
                <a:spcPts val="300"/>
              </a:spcAft>
              <a:buClr>
                <a:srgbClr val="0070C0"/>
              </a:buClr>
              <a:buFont typeface="Arial" pitchFamily="34" charset="0"/>
              <a:buChar char="•"/>
            </a:pPr>
            <a:r>
              <a:rPr lang="en-CA" sz="1800" dirty="0" smtClean="0"/>
              <a:t>Range Doppler Terrain Correction</a:t>
            </a:r>
          </a:p>
          <a:p>
            <a:pPr marL="360000" lvl="1" indent="-252000">
              <a:spcAft>
                <a:spcPts val="300"/>
              </a:spcAft>
              <a:buClr>
                <a:srgbClr val="0070C0"/>
              </a:buClr>
              <a:buFont typeface="Arial" pitchFamily="34" charset="0"/>
              <a:buChar char="•"/>
            </a:pPr>
            <a:r>
              <a:rPr lang="en-CA" sz="1800" dirty="0" smtClean="0"/>
              <a:t>Connect the graph</a:t>
            </a:r>
          </a:p>
        </p:txBody>
      </p:sp>
      <p:pic>
        <p:nvPicPr>
          <p:cNvPr id="49154" name="Picture 2" descr="C:\Users\lveci\AppData\Local\Temp\SNAGHTML1ec72636.PNG"/>
          <p:cNvPicPr>
            <a:picLocks noChangeAspect="1" noChangeArrowheads="1"/>
          </p:cNvPicPr>
          <p:nvPr/>
        </p:nvPicPr>
        <p:blipFill>
          <a:blip r:embed="rId2" cstate="print"/>
          <a:srcRect/>
          <a:stretch>
            <a:fillRect/>
          </a:stretch>
        </p:blipFill>
        <p:spPr bwMode="auto">
          <a:xfrm>
            <a:off x="6648390" y="1290856"/>
            <a:ext cx="4608512" cy="4320480"/>
          </a:xfrm>
          <a:prstGeom prst="rect">
            <a:avLst/>
          </a:prstGeom>
          <a:ln>
            <a:noFill/>
          </a:ln>
          <a:effectLst>
            <a:outerShdw blurRad="292100" dist="139700" dir="2700000" algn="tl" rotWithShape="0">
              <a:srgbClr val="333333">
                <a:alpha val="65000"/>
              </a:srgbClr>
            </a:outerShdw>
          </a:effectLst>
        </p:spPr>
      </p:pic>
      <p:pic>
        <p:nvPicPr>
          <p:cNvPr id="6" name="Picture 4" descr="C:\Users\lveci\AppData\Local\Temp\SNAGHTML2328991c.PNG"/>
          <p:cNvPicPr>
            <a:picLocks noChangeAspect="1" noChangeArrowheads="1"/>
          </p:cNvPicPr>
          <p:nvPr/>
        </p:nvPicPr>
        <p:blipFill>
          <a:blip r:embed="rId3" cstate="print"/>
          <a:srcRect/>
          <a:stretch>
            <a:fillRect/>
          </a:stretch>
        </p:blipFill>
        <p:spPr bwMode="auto">
          <a:xfrm>
            <a:off x="6648391" y="1290856"/>
            <a:ext cx="4608513" cy="4320480"/>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423914" y="993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dirty="0"/>
              <a:t>SNAP</a:t>
            </a:r>
            <a:r>
              <a:rPr lang="en-GB" sz="2400" b="1" dirty="0"/>
              <a:t> Graph Building</a:t>
            </a:r>
            <a:endParaRPr lang="en-GB" sz="2800" b="1" dirty="0"/>
          </a:p>
        </p:txBody>
      </p:sp>
    </p:spTree>
    <p:extLst>
      <p:ext uri="{BB962C8B-B14F-4D97-AF65-F5344CB8AC3E}">
        <p14:creationId xmlns:p14="http://schemas.microsoft.com/office/powerpoint/2010/main" val="2970244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324224" y="2838942"/>
            <a:ext cx="4320480" cy="2944226"/>
          </a:xfrm>
          <a:prstGeom prst="rect">
            <a:avLst/>
          </a:prstGeom>
        </p:spPr>
        <p:txBody>
          <a:bodyPr/>
          <a:lstStyle/>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Calibration</a:t>
            </a:r>
          </a:p>
          <a:p>
            <a:pPr marL="342900" marR="0" lvl="0" indent="-342900" algn="l" defTabSz="914400" rtl="0" eaLnBrk="1" fontAlgn="t"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Speckle Filtering</a:t>
            </a:r>
            <a:endParaRPr kumimoji="0" lang="en-CA" sz="1800" b="0" i="0" u="none" strike="noStrike" kern="1200" cap="none" spc="0" normalizeH="0" baseline="0" noProof="0" dirty="0" smtClean="0">
              <a:ln>
                <a:noFill/>
              </a:ln>
              <a:solidFill>
                <a:srgbClr val="000000"/>
              </a:solidFill>
              <a:effectLst/>
              <a:uLnTx/>
              <a:uFillTx/>
              <a:latin typeface="Verdana"/>
              <a:ea typeface="+mn-ea"/>
              <a:cs typeface="+mn-cs"/>
            </a:endParaRPr>
          </a:p>
          <a:p>
            <a:pPr marL="342900" marR="0" lvl="0" indent="-342900" algn="l" defTabSz="914400" rtl="0" eaLnBrk="1" fontAlgn="t"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Terrain Correction</a:t>
            </a:r>
            <a:endParaRPr kumimoji="0" lang="en-CA" sz="1800" b="0" i="0" u="none" strike="noStrike" kern="1200" cap="none" spc="0" normalizeH="0" baseline="0" noProof="0" dirty="0" smtClean="0">
              <a:ln>
                <a:noFill/>
              </a:ln>
              <a:solidFill>
                <a:srgbClr val="000000"/>
              </a:solidFill>
              <a:effectLst/>
              <a:uLnTx/>
              <a:uFillTx/>
              <a:latin typeface="Verdana"/>
              <a:ea typeface="+mn-ea"/>
              <a:cs typeface="+mn-cs"/>
            </a:endParaRPr>
          </a:p>
          <a:p>
            <a:pPr marL="342900" marR="0" lvl="0" indent="-342900" algn="l" defTabSz="914400" rtl="0" eaLnBrk="1" fontAlgn="t"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Ellipsoid Correction</a:t>
            </a:r>
            <a:endParaRPr kumimoji="0" lang="en-CA" sz="1800" b="0" i="0" u="none" strike="noStrike" kern="1200" cap="none" spc="0" normalizeH="0" baseline="0" noProof="0" dirty="0" smtClean="0">
              <a:ln>
                <a:noFill/>
              </a:ln>
              <a:solidFill>
                <a:srgbClr val="000000"/>
              </a:solidFill>
              <a:effectLst/>
              <a:uLnTx/>
              <a:uFillTx/>
              <a:latin typeface="Verdana"/>
              <a:ea typeface="+mn-ea"/>
              <a:cs typeface="+mn-cs"/>
            </a:endParaRPr>
          </a:p>
          <a:p>
            <a:pPr marL="342900" marR="0" lvl="0" indent="-342900" algn="l" defTabSz="914400" rtl="0" eaLnBrk="1" fontAlgn="t"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SAR Simulation</a:t>
            </a:r>
            <a:endParaRPr kumimoji="0" lang="en-CA" sz="1800" b="0" i="0" u="none" strike="noStrike" kern="1200" cap="none" spc="0" normalizeH="0" baseline="0" noProof="0" dirty="0" smtClean="0">
              <a:ln>
                <a:noFill/>
              </a:ln>
              <a:solidFill>
                <a:srgbClr val="000000"/>
              </a:solidFill>
              <a:effectLst/>
              <a:uLnTx/>
              <a:uFillTx/>
              <a:latin typeface="Verdana"/>
              <a:ea typeface="+mn-ea"/>
              <a:cs typeface="+mn-cs"/>
            </a:endParaRPr>
          </a:p>
          <a:p>
            <a:pPr marL="342900" marR="0" lvl="0" indent="-342900" algn="l" defTabSz="914400" rtl="0" eaLnBrk="1" fontAlgn="t"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Mosaicking</a:t>
            </a:r>
            <a:endParaRPr kumimoji="0" lang="en-CA" sz="1800" b="0" i="0" u="none" strike="noStrike" kern="1200" cap="none" spc="0" normalizeH="0" baseline="0" noProof="0" dirty="0" smtClean="0">
              <a:ln>
                <a:noFill/>
              </a:ln>
              <a:solidFill>
                <a:srgbClr val="000000"/>
              </a:solidFill>
              <a:effectLst/>
              <a:uLnTx/>
              <a:uFillTx/>
              <a:latin typeface="Verdana"/>
              <a:ea typeface="+mn-ea"/>
              <a:cs typeface="+mn-cs"/>
            </a:endParaRPr>
          </a:p>
          <a:p>
            <a:pPr marL="342900" marR="0" lvl="0" indent="-342900" algn="l" defTabSz="914400" rtl="0" eaLnBrk="1" fontAlgn="t"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Re-projection</a:t>
            </a:r>
            <a:endParaRPr kumimoji="0" lang="en-CA" sz="1800" b="0" i="0" u="none" strike="noStrike" kern="1200" cap="none" spc="0" normalizeH="0" baseline="0" noProof="0" dirty="0" smtClean="0">
              <a:ln>
                <a:noFill/>
              </a:ln>
              <a:solidFill>
                <a:srgbClr val="000000"/>
              </a:solidFill>
              <a:effectLst/>
              <a:uLnTx/>
              <a:uFillTx/>
              <a:latin typeface="Verdana"/>
              <a:ea typeface="+mn-ea"/>
              <a:cs typeface="+mn-cs"/>
            </a:endParaRPr>
          </a:p>
          <a:p>
            <a:pPr marL="342900" marR="0" lvl="0" indent="-342900" algn="l" defTabSz="914400" rtl="0" eaLnBrk="1" fontAlgn="t" latinLnBrk="0" hangingPunct="1">
              <a:lnSpc>
                <a:spcPct val="100000"/>
              </a:lnSpc>
              <a:spcBef>
                <a:spcPct val="20000"/>
              </a:spcBef>
              <a:spcAft>
                <a:spcPct val="0"/>
              </a:spcAft>
              <a:buClrTx/>
              <a:buSzTx/>
              <a:buFont typeface="Arial" pitchFamily="34" charset="0"/>
              <a:buChar char="•"/>
              <a:tabLst/>
              <a:defRPr/>
            </a:pP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Co-registration</a:t>
            </a:r>
            <a:endParaRPr kumimoji="0" lang="en-CA" sz="1800" b="0" i="0" u="none" strike="noStrike" kern="1200" cap="none" spc="0" normalizeH="0" baseline="0" noProof="0" dirty="0" smtClean="0">
              <a:ln>
                <a:noFill/>
              </a:ln>
              <a:solidFill>
                <a:srgbClr val="000000"/>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000000"/>
                </a:solidFill>
                <a:effectLst/>
                <a:uLnTx/>
                <a:uFillTx/>
                <a:latin typeface="Verdana"/>
                <a:ea typeface="+mn-ea"/>
                <a:cs typeface="+mn-cs"/>
              </a:rPr>
              <a:t>Interferometry</a:t>
            </a:r>
            <a:endParaRPr kumimoji="0" lang="en-CA"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Content Placeholder 2"/>
          <p:cNvSpPr txBox="1">
            <a:spLocks/>
          </p:cNvSpPr>
          <p:nvPr/>
        </p:nvSpPr>
        <p:spPr>
          <a:xfrm>
            <a:off x="6812267" y="2842545"/>
            <a:ext cx="4320480" cy="2610689"/>
          </a:xfrm>
          <a:prstGeom prst="rect">
            <a:avLst/>
          </a:prstGeom>
        </p:spPr>
        <p:txBody>
          <a:bodyPr/>
          <a:lstStyle/>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sv-SE" sz="1800" b="0" i="0" u="none" strike="noStrike" kern="1200" cap="none" spc="0" normalizeH="0" baseline="0" noProof="0" dirty="0">
                <a:ln>
                  <a:noFill/>
                </a:ln>
                <a:solidFill>
                  <a:srgbClr val="000000"/>
                </a:solidFill>
                <a:effectLst/>
                <a:uLnTx/>
                <a:uFillTx/>
                <a:latin typeface="Verdana"/>
                <a:ea typeface="+mn-ea"/>
                <a:cs typeface="+mn-cs"/>
              </a:rPr>
              <a:t>SENTINEL-1</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sv-SE" sz="1800" b="0" i="0" u="none" strike="noStrike" kern="1200" cap="none" spc="0" normalizeH="0" baseline="0" noProof="0" dirty="0">
                <a:ln>
                  <a:noFill/>
                </a:ln>
                <a:solidFill>
                  <a:srgbClr val="000000"/>
                </a:solidFill>
                <a:effectLst/>
                <a:uLnTx/>
                <a:uFillTx/>
                <a:latin typeface="Verdana"/>
                <a:ea typeface="+mn-ea"/>
                <a:cs typeface="+mn-cs"/>
              </a:rPr>
              <a:t>ENVISAT ASAR</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sv-SE" sz="1800" b="0" i="0" u="none" strike="noStrike" kern="1200" cap="none" spc="0" normalizeH="0" baseline="0" noProof="0" dirty="0">
                <a:ln>
                  <a:noFill/>
                </a:ln>
                <a:solidFill>
                  <a:srgbClr val="000000"/>
                </a:solidFill>
                <a:effectLst/>
                <a:uLnTx/>
                <a:uFillTx/>
                <a:latin typeface="Verdana"/>
                <a:ea typeface="+mn-ea"/>
                <a:cs typeface="+mn-cs"/>
              </a:rPr>
              <a:t>ERS-1 &amp; 2</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sv-SE" sz="1800" b="0" i="0" u="none" strike="noStrike" kern="1200" cap="none" spc="0" normalizeH="0" baseline="0" noProof="0" dirty="0">
                <a:ln>
                  <a:noFill/>
                </a:ln>
                <a:solidFill>
                  <a:srgbClr val="000000"/>
                </a:solidFill>
                <a:effectLst/>
                <a:uLnTx/>
                <a:uFillTx/>
                <a:latin typeface="Verdana"/>
                <a:ea typeface="+mn-ea"/>
                <a:cs typeface="+mn-cs"/>
              </a:rPr>
              <a:t>RADARSAT-2</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sv-SE" sz="1800" b="0" i="0" u="none" strike="noStrike" kern="1200" cap="none" spc="0" normalizeH="0" baseline="0" noProof="0" dirty="0">
                <a:ln>
                  <a:noFill/>
                </a:ln>
                <a:solidFill>
                  <a:srgbClr val="000000"/>
                </a:solidFill>
                <a:effectLst/>
                <a:uLnTx/>
                <a:uFillTx/>
                <a:latin typeface="Verdana"/>
                <a:ea typeface="+mn-ea"/>
                <a:cs typeface="+mn-cs"/>
              </a:rPr>
              <a:t>TerraSAR-X/TanDEM-X</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sv-SE" sz="1800" b="0" i="0" u="none" strike="noStrike" kern="1200" cap="none" spc="0" normalizeH="0" baseline="0" noProof="0" dirty="0">
                <a:ln>
                  <a:noFill/>
                </a:ln>
                <a:solidFill>
                  <a:srgbClr val="000000"/>
                </a:solidFill>
                <a:effectLst/>
                <a:uLnTx/>
                <a:uFillTx/>
                <a:latin typeface="Verdana"/>
                <a:ea typeface="+mn-ea"/>
                <a:cs typeface="+mn-cs"/>
              </a:rPr>
              <a:t>ALOS PALSAR</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sv-SE" sz="1800" b="0" i="0" u="none" strike="noStrike" kern="1200" cap="none" spc="0" normalizeH="0" baseline="0" noProof="0" dirty="0">
                <a:ln>
                  <a:noFill/>
                </a:ln>
                <a:solidFill>
                  <a:srgbClr val="000000"/>
                </a:solidFill>
                <a:effectLst/>
                <a:uLnTx/>
                <a:uFillTx/>
                <a:latin typeface="Verdana"/>
                <a:ea typeface="+mn-ea"/>
                <a:cs typeface="+mn-cs"/>
              </a:rPr>
              <a:t>COSMO-Skymed</a:t>
            </a:r>
          </a:p>
        </p:txBody>
      </p:sp>
      <p:sp>
        <p:nvSpPr>
          <p:cNvPr id="13" name="Title 1"/>
          <p:cNvSpPr txBox="1">
            <a:spLocks/>
          </p:cNvSpPr>
          <p:nvPr/>
        </p:nvSpPr>
        <p:spPr>
          <a:xfrm>
            <a:off x="832182" y="1584608"/>
            <a:ext cx="8140700" cy="36933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Verdana"/>
                <a:ea typeface="+mn-ea"/>
                <a:cs typeface="+mn-cs"/>
              </a:rPr>
              <a:t>Evolution of ESA’s NEST SAR Toolbox</a:t>
            </a:r>
          </a:p>
        </p:txBody>
      </p:sp>
      <p:sp>
        <p:nvSpPr>
          <p:cNvPr id="2" name="Rectangle 1"/>
          <p:cNvSpPr/>
          <p:nvPr/>
        </p:nvSpPr>
        <p:spPr>
          <a:xfrm>
            <a:off x="1312235" y="2097871"/>
            <a:ext cx="57606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Verdana"/>
                <a:ea typeface="+mn-ea"/>
                <a:cs typeface="+mn-cs"/>
              </a:rPr>
              <a:t>Maintain and enhance existing functionality from NEST</a:t>
            </a:r>
          </a:p>
        </p:txBody>
      </p:sp>
      <p:sp>
        <p:nvSpPr>
          <p:cNvPr id="3" name="Rectangle 2"/>
          <p:cNvSpPr/>
          <p:nvPr/>
        </p:nvSpPr>
        <p:spPr>
          <a:xfrm>
            <a:off x="6812267" y="2099192"/>
            <a:ext cx="37444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a:ea typeface="+mn-ea"/>
                <a:cs typeface="+mn-cs"/>
              </a:rPr>
              <a:t>Continue </a:t>
            </a:r>
            <a:r>
              <a:rPr kumimoji="0" lang="en-US" sz="1800" b="1" i="0" u="none" strike="noStrike" kern="1200" cap="none" spc="0" normalizeH="0" baseline="0" noProof="0" dirty="0" smtClean="0">
                <a:ln>
                  <a:noFill/>
                </a:ln>
                <a:solidFill>
                  <a:srgbClr val="000000"/>
                </a:solidFill>
                <a:effectLst/>
                <a:uLnTx/>
                <a:uFillTx/>
                <a:latin typeface="Verdana"/>
                <a:ea typeface="+mn-ea"/>
                <a:cs typeface="+mn-cs"/>
              </a:rPr>
              <a:t>to support </a:t>
            </a:r>
            <a:r>
              <a:rPr kumimoji="0" lang="en-US" sz="1800" b="1" i="0" u="none" strike="noStrike" kern="1200" cap="none" spc="0" normalizeH="0" baseline="0" noProof="0" dirty="0">
                <a:ln>
                  <a:noFill/>
                </a:ln>
                <a:solidFill>
                  <a:srgbClr val="000000"/>
                </a:solidFill>
                <a:effectLst/>
                <a:uLnTx/>
                <a:uFillTx/>
                <a:latin typeface="Verdana"/>
                <a:ea typeface="+mn-ea"/>
                <a:cs typeface="+mn-cs"/>
              </a:rPr>
              <a:t>ESA and </a:t>
            </a:r>
            <a:r>
              <a:rPr kumimoji="0" lang="en-US" sz="1800" b="1" i="0" u="none" strike="noStrike" kern="1200" cap="none" spc="0" normalizeH="0" baseline="0" noProof="0" dirty="0" smtClean="0">
                <a:ln>
                  <a:noFill/>
                </a:ln>
                <a:solidFill>
                  <a:srgbClr val="000000"/>
                </a:solidFill>
                <a:effectLst/>
                <a:uLnTx/>
                <a:uFillTx/>
                <a:latin typeface="Verdana"/>
                <a:ea typeface="+mn-ea"/>
                <a:cs typeface="+mn-cs"/>
              </a:rPr>
              <a:t>TPM</a:t>
            </a:r>
            <a:endParaRPr kumimoji="0" lang="en-US" sz="1800" b="1"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itle 1"/>
          <p:cNvSpPr txBox="1">
            <a:spLocks/>
          </p:cNvSpPr>
          <p:nvPr/>
        </p:nvSpPr>
        <p:spPr>
          <a:xfrm>
            <a:off x="423914" y="8921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SNAP SAR Toolbox (S1TBX)</a:t>
            </a:r>
          </a:p>
        </p:txBody>
      </p:sp>
    </p:spTree>
    <p:extLst>
      <p:ext uri="{BB962C8B-B14F-4D97-AF65-F5344CB8AC3E}">
        <p14:creationId xmlns:p14="http://schemas.microsoft.com/office/powerpoint/2010/main" val="3658071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242944" y="2673718"/>
            <a:ext cx="5076576" cy="2944226"/>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All </a:t>
            </a:r>
            <a:r>
              <a:rPr kumimoji="0" lang="en-CA" sz="1800" b="0" i="0" u="none" strike="noStrike" kern="1200" cap="none" spc="0" normalizeH="0" baseline="0" noProof="0" dirty="0">
                <a:ln>
                  <a:noFill/>
                </a:ln>
                <a:solidFill>
                  <a:srgbClr val="4D4F53"/>
                </a:solidFill>
                <a:effectLst/>
                <a:uLnTx/>
                <a:uFillTx/>
                <a:latin typeface="Verdana"/>
                <a:ea typeface="+mn-ea"/>
                <a:cs typeface="+mn-cs"/>
              </a:rPr>
              <a:t>modes and all product </a:t>
            </a: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levels</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Level-0 </a:t>
            </a:r>
            <a:r>
              <a:rPr kumimoji="0" lang="en-CA" sz="1800" b="0" i="0" u="none" strike="noStrike" kern="1200" cap="none" spc="0" normalizeH="0" baseline="0" noProof="0" dirty="0">
                <a:ln>
                  <a:noFill/>
                </a:ln>
                <a:solidFill>
                  <a:srgbClr val="4D4F53"/>
                </a:solidFill>
                <a:effectLst/>
                <a:uLnTx/>
                <a:uFillTx/>
                <a:latin typeface="Verdana"/>
                <a:ea typeface="+mn-ea"/>
                <a:cs typeface="+mn-cs"/>
              </a:rPr>
              <a:t>(Metadata </a:t>
            </a: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only)</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Level-1 SLC/GRD</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Level-2 OCN</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Support </a:t>
            </a:r>
            <a:r>
              <a:rPr kumimoji="0" lang="en-CA" sz="1800" b="0" i="0" u="none" strike="noStrike" kern="1200" cap="none" spc="0" normalizeH="0" baseline="0" noProof="0" dirty="0">
                <a:ln>
                  <a:noFill/>
                </a:ln>
                <a:solidFill>
                  <a:srgbClr val="4D4F53"/>
                </a:solidFill>
                <a:effectLst/>
                <a:uLnTx/>
                <a:uFillTx/>
                <a:latin typeface="Verdana"/>
                <a:ea typeface="+mn-ea"/>
                <a:cs typeface="+mn-cs"/>
              </a:rPr>
              <a:t>for reading </a:t>
            </a:r>
            <a:r>
              <a:rPr kumimoji="0" lang="en-CA" sz="1800" b="1" i="0" u="none" strike="noStrike" kern="1200" cap="none" spc="0" normalizeH="0" baseline="0" noProof="0" dirty="0">
                <a:ln>
                  <a:noFill/>
                </a:ln>
                <a:solidFill>
                  <a:srgbClr val="4D4F53"/>
                </a:solidFill>
                <a:effectLst/>
                <a:uLnTx/>
                <a:uFillTx/>
                <a:latin typeface="Verdana"/>
                <a:ea typeface="+mn-ea"/>
                <a:cs typeface="+mn-cs"/>
              </a:rPr>
              <a:t>zip files </a:t>
            </a: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directly</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Support </a:t>
            </a:r>
            <a:r>
              <a:rPr kumimoji="0" lang="en-CA" sz="1800" b="0" i="0" u="none" strike="noStrike" kern="1200" cap="none" spc="0" normalizeH="0" baseline="0" noProof="0" dirty="0">
                <a:ln>
                  <a:noFill/>
                </a:ln>
                <a:solidFill>
                  <a:srgbClr val="4D4F53"/>
                </a:solidFill>
                <a:effectLst/>
                <a:uLnTx/>
                <a:uFillTx/>
                <a:latin typeface="Verdana"/>
                <a:ea typeface="+mn-ea"/>
                <a:cs typeface="+mn-cs"/>
              </a:rPr>
              <a:t>for </a:t>
            </a:r>
            <a:r>
              <a:rPr kumimoji="0" lang="en-CA" sz="1800" b="1" i="0" u="none" strike="noStrike" kern="1200" cap="none" spc="0" normalizeH="0" baseline="0" noProof="0" dirty="0" err="1">
                <a:ln>
                  <a:noFill/>
                </a:ln>
                <a:solidFill>
                  <a:srgbClr val="4D4F53"/>
                </a:solidFill>
                <a:effectLst/>
                <a:uLnTx/>
                <a:uFillTx/>
                <a:latin typeface="Verdana"/>
                <a:ea typeface="+mn-ea"/>
                <a:cs typeface="+mn-cs"/>
              </a:rPr>
              <a:t>BigTIFF</a:t>
            </a:r>
            <a:endParaRPr kumimoji="0" lang="en-CA" sz="1800" b="1" i="0" u="none" strike="noStrike" kern="1200" cap="none" spc="0" normalizeH="0" baseline="0" noProof="0" dirty="0">
              <a:ln>
                <a:noFill/>
              </a:ln>
              <a:solidFill>
                <a:srgbClr val="4D4F53"/>
              </a:solidFill>
              <a:effectLst/>
              <a:uLnTx/>
              <a:uFillTx/>
              <a:latin typeface="Verdana"/>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CA"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Content Placeholder 2"/>
          <p:cNvSpPr txBox="1">
            <a:spLocks/>
          </p:cNvSpPr>
          <p:nvPr/>
        </p:nvSpPr>
        <p:spPr>
          <a:xfrm>
            <a:off x="6632443" y="2647216"/>
            <a:ext cx="5376597" cy="2610689"/>
          </a:xfrm>
          <a:prstGeom prst="rect">
            <a:avLst/>
          </a:prstGeom>
        </p:spPr>
        <p:txBody>
          <a:bodyPr/>
          <a:lstStyle/>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Calibration</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Thermal </a:t>
            </a:r>
            <a:r>
              <a:rPr kumimoji="0" lang="en-CA" sz="1800" b="0" i="0" u="none" strike="noStrike" kern="1200" cap="none" spc="0" normalizeH="0" baseline="0" noProof="0" dirty="0">
                <a:ln>
                  <a:noFill/>
                </a:ln>
                <a:solidFill>
                  <a:srgbClr val="4D4F53"/>
                </a:solidFill>
                <a:effectLst/>
                <a:uLnTx/>
                <a:uFillTx/>
                <a:latin typeface="Verdana"/>
                <a:ea typeface="+mn-ea"/>
                <a:cs typeface="+mn-cs"/>
              </a:rPr>
              <a:t>Noise </a:t>
            </a: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Removal</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Slice Assembly</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TOPSAR </a:t>
            </a:r>
            <a:r>
              <a:rPr kumimoji="0" lang="en-CA" sz="1800" b="0" i="0" u="none" strike="noStrike" kern="1200" cap="none" spc="0" normalizeH="0" baseline="0" noProof="0" dirty="0" err="1">
                <a:ln>
                  <a:noFill/>
                </a:ln>
                <a:solidFill>
                  <a:srgbClr val="4D4F53"/>
                </a:solidFill>
                <a:effectLst/>
                <a:uLnTx/>
                <a:uFillTx/>
                <a:latin typeface="Verdana"/>
                <a:ea typeface="+mn-ea"/>
                <a:cs typeface="+mn-cs"/>
              </a:rPr>
              <a:t>Deburst</a:t>
            </a:r>
            <a:r>
              <a:rPr kumimoji="0" lang="en-CA" sz="1800" b="0" i="0" u="none" strike="noStrike" kern="1200" cap="none" spc="0" normalizeH="0" baseline="0" noProof="0" dirty="0">
                <a:ln>
                  <a:noFill/>
                </a:ln>
                <a:solidFill>
                  <a:srgbClr val="4D4F53"/>
                </a:solidFill>
                <a:effectLst/>
                <a:uLnTx/>
                <a:uFillTx/>
                <a:latin typeface="Verdana"/>
                <a:ea typeface="+mn-ea"/>
                <a:cs typeface="+mn-cs"/>
              </a:rPr>
              <a:t> and </a:t>
            </a: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Merge</a:t>
            </a:r>
          </a:p>
          <a:p>
            <a:pPr marL="342900" marR="0" lvl="0" indent="-342900" algn="l" defTabSz="914400" rtl="0" eaLnBrk="0" fontAlgn="t" latinLnBrk="0" hangingPunct="0">
              <a:lnSpc>
                <a:spcPct val="100000"/>
              </a:lnSpc>
              <a:spcBef>
                <a:spcPct val="20000"/>
              </a:spcBef>
              <a:spcAft>
                <a:spcPct val="0"/>
              </a:spcAft>
              <a:buClrTx/>
              <a:buSzTx/>
              <a:buFont typeface="Arial" pitchFamily="34" charset="0"/>
              <a:buChar char="•"/>
              <a:tabLst/>
              <a:defRPr/>
            </a:pPr>
            <a:r>
              <a:rPr kumimoji="0" lang="en-CA" sz="1800" b="0" i="0" u="none" strike="noStrike" kern="1200" cap="none" spc="0" normalizeH="0" baseline="0" noProof="0" dirty="0" smtClean="0">
                <a:ln>
                  <a:noFill/>
                </a:ln>
                <a:solidFill>
                  <a:srgbClr val="4D4F53"/>
                </a:solidFill>
                <a:effectLst/>
                <a:uLnTx/>
                <a:uFillTx/>
                <a:latin typeface="Verdana"/>
                <a:ea typeface="+mn-ea"/>
                <a:cs typeface="+mn-cs"/>
              </a:rPr>
              <a:t>SLC </a:t>
            </a:r>
            <a:r>
              <a:rPr kumimoji="0" lang="en-CA" sz="1800" b="0" i="0" u="none" strike="noStrike" kern="1200" cap="none" spc="0" normalizeH="0" baseline="0" noProof="0" dirty="0">
                <a:ln>
                  <a:noFill/>
                </a:ln>
                <a:solidFill>
                  <a:srgbClr val="4D4F53"/>
                </a:solidFill>
                <a:effectLst/>
                <a:uLnTx/>
                <a:uFillTx/>
                <a:latin typeface="Verdana"/>
                <a:ea typeface="+mn-ea"/>
                <a:cs typeface="+mn-cs"/>
              </a:rPr>
              <a:t>to GRD Processing</a:t>
            </a:r>
          </a:p>
        </p:txBody>
      </p:sp>
      <p:sp>
        <p:nvSpPr>
          <p:cNvPr id="2" name="Rectangle 1"/>
          <p:cNvSpPr/>
          <p:nvPr/>
        </p:nvSpPr>
        <p:spPr>
          <a:xfrm>
            <a:off x="1229632" y="1801520"/>
            <a:ext cx="489654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smtClean="0">
                <a:ln>
                  <a:noFill/>
                </a:ln>
                <a:solidFill>
                  <a:srgbClr val="000000"/>
                </a:solidFill>
                <a:effectLst/>
                <a:uLnTx/>
                <a:uFillTx/>
                <a:latin typeface="Verdana"/>
                <a:ea typeface="+mn-ea"/>
                <a:cs typeface="+mn-cs"/>
              </a:rPr>
              <a:t>Sentinel-1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smtClean="0">
                <a:ln>
                  <a:noFill/>
                </a:ln>
                <a:solidFill>
                  <a:srgbClr val="000000"/>
                </a:solidFill>
                <a:effectLst/>
                <a:uLnTx/>
                <a:uFillTx/>
                <a:latin typeface="Verdana"/>
                <a:ea typeface="+mn-ea"/>
                <a:cs typeface="+mn-cs"/>
              </a:rPr>
              <a:t>Product </a:t>
            </a:r>
            <a:r>
              <a:rPr kumimoji="0" lang="en-CA" sz="2000" b="1" i="0" u="none" strike="noStrike" kern="1200" cap="none" spc="0" normalizeH="0" baseline="0" noProof="0" dirty="0">
                <a:ln>
                  <a:noFill/>
                </a:ln>
                <a:solidFill>
                  <a:srgbClr val="000000"/>
                </a:solidFill>
                <a:effectLst/>
                <a:uLnTx/>
                <a:uFillTx/>
                <a:latin typeface="Verdana"/>
                <a:ea typeface="+mn-ea"/>
                <a:cs typeface="+mn-cs"/>
              </a:rPr>
              <a:t>Reading</a:t>
            </a:r>
          </a:p>
        </p:txBody>
      </p:sp>
      <p:sp>
        <p:nvSpPr>
          <p:cNvPr id="8" name="Rectangle 7"/>
          <p:cNvSpPr/>
          <p:nvPr/>
        </p:nvSpPr>
        <p:spPr>
          <a:xfrm>
            <a:off x="6632443" y="1844129"/>
            <a:ext cx="489654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000000"/>
                </a:solidFill>
                <a:effectLst/>
                <a:uLnTx/>
                <a:uFillTx/>
                <a:latin typeface="Verdana"/>
                <a:ea typeface="+mn-ea"/>
                <a:cs typeface="+mn-cs"/>
              </a:rPr>
              <a:t>Sentinel-1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Verdana"/>
                <a:ea typeface="+mn-ea"/>
                <a:cs typeface="+mn-cs"/>
              </a:rPr>
              <a:t>Functionalities</a:t>
            </a:r>
            <a:endParaRPr kumimoji="0" lang="en-US" sz="2000" b="1"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itle 1"/>
          <p:cNvSpPr txBox="1">
            <a:spLocks/>
          </p:cNvSpPr>
          <p:nvPr/>
        </p:nvSpPr>
        <p:spPr>
          <a:xfrm>
            <a:off x="423914" y="993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SNAP SAR Toolbox (S1TBX)</a:t>
            </a:r>
          </a:p>
        </p:txBody>
      </p:sp>
    </p:spTree>
    <p:extLst>
      <p:ext uri="{BB962C8B-B14F-4D97-AF65-F5344CB8AC3E}">
        <p14:creationId xmlns:p14="http://schemas.microsoft.com/office/powerpoint/2010/main" val="7347985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Users\lveci\AppData\Local\Temp\SNAGHTML14c30460.PNG"/>
          <p:cNvPicPr>
            <a:picLocks noChangeAspect="1" noChangeArrowheads="1"/>
          </p:cNvPicPr>
          <p:nvPr/>
        </p:nvPicPr>
        <p:blipFill>
          <a:blip r:embed="rId2" cstate="print"/>
          <a:srcRect/>
          <a:stretch>
            <a:fillRect/>
          </a:stretch>
        </p:blipFill>
        <p:spPr bwMode="auto">
          <a:xfrm>
            <a:off x="623393" y="4056636"/>
            <a:ext cx="11018044" cy="1810519"/>
          </a:xfrm>
          <a:prstGeom prst="rect">
            <a:avLst/>
          </a:prstGeom>
          <a:noFill/>
        </p:spPr>
      </p:pic>
      <p:pic>
        <p:nvPicPr>
          <p:cNvPr id="14342" name="Picture 6"/>
          <p:cNvPicPr>
            <a:picLocks noGrp="1" noChangeAspect="1" noChangeArrowheads="1"/>
          </p:cNvPicPr>
          <p:nvPr>
            <p:ph idx="4294967295"/>
          </p:nvPr>
        </p:nvPicPr>
        <p:blipFill>
          <a:blip r:embed="rId3" cstate="print"/>
          <a:srcRect/>
          <a:stretch>
            <a:fillRect/>
          </a:stretch>
        </p:blipFill>
        <p:spPr bwMode="auto">
          <a:xfrm>
            <a:off x="474133" y="1751013"/>
            <a:ext cx="3426884" cy="2038350"/>
          </a:xfrm>
          <a:prstGeom prst="rect">
            <a:avLst/>
          </a:prstGeom>
          <a:noFill/>
          <a:ln w="9525">
            <a:noFill/>
            <a:miter lim="800000"/>
            <a:headEnd/>
            <a:tailEnd/>
          </a:ln>
        </p:spPr>
      </p:pic>
      <p:pic>
        <p:nvPicPr>
          <p:cNvPr id="14344" name="Picture 8"/>
          <p:cNvPicPr>
            <a:picLocks noChangeAspect="1" noChangeArrowheads="1"/>
          </p:cNvPicPr>
          <p:nvPr/>
        </p:nvPicPr>
        <p:blipFill>
          <a:blip r:embed="rId4" cstate="print"/>
          <a:srcRect/>
          <a:stretch>
            <a:fillRect/>
          </a:stretch>
        </p:blipFill>
        <p:spPr bwMode="auto">
          <a:xfrm>
            <a:off x="4014192" y="1899243"/>
            <a:ext cx="3810000" cy="1962150"/>
          </a:xfrm>
          <a:prstGeom prst="rect">
            <a:avLst/>
          </a:prstGeom>
          <a:noFill/>
          <a:ln w="9525">
            <a:noFill/>
            <a:miter lim="800000"/>
            <a:headEnd/>
            <a:tailEnd/>
          </a:ln>
        </p:spPr>
      </p:pic>
      <p:pic>
        <p:nvPicPr>
          <p:cNvPr id="14345" name="Picture 9"/>
          <p:cNvPicPr>
            <a:picLocks noChangeAspect="1" noChangeArrowheads="1"/>
          </p:cNvPicPr>
          <p:nvPr/>
        </p:nvPicPr>
        <p:blipFill>
          <a:blip r:embed="rId5" cstate="print"/>
          <a:srcRect/>
          <a:stretch>
            <a:fillRect/>
          </a:stretch>
        </p:blipFill>
        <p:spPr bwMode="auto">
          <a:xfrm>
            <a:off x="7920203" y="1967059"/>
            <a:ext cx="3810000" cy="2038350"/>
          </a:xfrm>
          <a:prstGeom prst="rect">
            <a:avLst/>
          </a:prstGeom>
          <a:noFill/>
          <a:ln w="9525">
            <a:noFill/>
            <a:miter lim="800000"/>
            <a:headEnd/>
            <a:tailEnd/>
          </a:ln>
        </p:spPr>
      </p:pic>
      <p:sp>
        <p:nvSpPr>
          <p:cNvPr id="7" name="Title 1"/>
          <p:cNvSpPr txBox="1">
            <a:spLocks/>
          </p:cNvSpPr>
          <p:nvPr/>
        </p:nvSpPr>
        <p:spPr>
          <a:xfrm>
            <a:off x="423914" y="99374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400" b="1" dirty="0" err="1"/>
              <a:t>Deburst</a:t>
            </a:r>
            <a:r>
              <a:rPr lang="en-US" sz="2400" b="1" dirty="0"/>
              <a:t> and Merge S-1 TOPS Data </a:t>
            </a:r>
            <a:r>
              <a:rPr lang="en-US" sz="1800" b="1" dirty="0"/>
              <a:t>(Level 1 SLCs)</a:t>
            </a:r>
            <a:endParaRPr lang="en-GB" sz="1800" b="1" dirty="0"/>
          </a:p>
        </p:txBody>
      </p:sp>
    </p:spTree>
    <p:extLst>
      <p:ext uri="{BB962C8B-B14F-4D97-AF65-F5344CB8AC3E}">
        <p14:creationId xmlns:p14="http://schemas.microsoft.com/office/powerpoint/2010/main" val="417730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0" y="1590675"/>
            <a:ext cx="10896600" cy="4338638"/>
          </a:xfrm>
          <a:prstGeom prst="rect">
            <a:avLst/>
          </a:prstGeom>
        </p:spPr>
        <p:txBody>
          <a:bodyPr>
            <a:normAutofit/>
          </a:bodyPr>
          <a:lstStyle/>
          <a:p>
            <a:endParaRPr lang="en-CA" sz="2400" dirty="0" smtClean="0"/>
          </a:p>
          <a:p>
            <a:endParaRPr lang="en-CA" sz="2400" dirty="0" smtClean="0"/>
          </a:p>
          <a:p>
            <a:endParaRPr lang="en-CA" sz="2400" dirty="0" smtClean="0"/>
          </a:p>
          <a:p>
            <a:endParaRPr lang="en-CA" sz="2400" dirty="0" smtClean="0"/>
          </a:p>
          <a:p>
            <a:endParaRPr lang="en-CA" sz="2400" dirty="0"/>
          </a:p>
        </p:txBody>
      </p:sp>
      <p:pic>
        <p:nvPicPr>
          <p:cNvPr id="6" name="Picture 5" descr="D:\Documents\dlr\Projekte\ESA_2014_Array_S1-Toolbox\040_TechnicalNotes\Wp1122_InSAR_Chain\figures\01_TOPS_InsAR_Chain_Overview_v1.4.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0079" y="848548"/>
            <a:ext cx="4917697" cy="5074732"/>
          </a:xfrm>
          <a:prstGeom prst="rect">
            <a:avLst/>
          </a:prstGeom>
          <a:noFill/>
          <a:ln>
            <a:noFill/>
          </a:ln>
        </p:spPr>
      </p:pic>
      <p:sp>
        <p:nvSpPr>
          <p:cNvPr id="5" name="Rectangle 4"/>
          <p:cNvSpPr/>
          <p:nvPr/>
        </p:nvSpPr>
        <p:spPr>
          <a:xfrm>
            <a:off x="10936082" y="5997596"/>
            <a:ext cx="753732"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000000"/>
                </a:solidFill>
                <a:effectLst/>
                <a:uLnTx/>
                <a:uFillTx/>
                <a:latin typeface="Verdana"/>
                <a:ea typeface="+mn-ea"/>
                <a:cs typeface="+mn-cs"/>
              </a:rPr>
              <a:t>Credits: DLR</a:t>
            </a:r>
            <a:endParaRPr kumimoji="0" lang="en-GB" sz="7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el 3"/>
          <p:cNvSpPr txBox="1">
            <a:spLocks/>
          </p:cNvSpPr>
          <p:nvPr/>
        </p:nvSpPr>
        <p:spPr>
          <a:xfrm>
            <a:off x="614893" y="1498000"/>
            <a:ext cx="5283497" cy="790252"/>
          </a:xfrm>
          <a:prstGeom prst="rect">
            <a:avLst/>
          </a:prstGeom>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3F5A"/>
                </a:solidFill>
                <a:effectLst/>
                <a:uLnTx/>
                <a:uFillTx/>
                <a:latin typeface="Verdana"/>
                <a:ea typeface="+mn-ea"/>
                <a:cs typeface="+mn-cs"/>
              </a:rPr>
              <a:t>Support from </a:t>
            </a:r>
            <a:r>
              <a:rPr kumimoji="0" lang="en-GB" sz="1600" b="1" i="0" u="none" strike="noStrike" kern="1200" cap="none" spc="0" normalizeH="0" baseline="0" noProof="0" dirty="0" smtClean="0">
                <a:ln>
                  <a:noFill/>
                </a:ln>
                <a:solidFill>
                  <a:srgbClr val="003F5A"/>
                </a:solidFill>
                <a:effectLst/>
                <a:uLnTx/>
                <a:uFillTx/>
                <a:latin typeface="Verdana"/>
                <a:ea typeface="+mn-ea"/>
                <a:cs typeface="+mn-cs"/>
              </a:rPr>
              <a:t>SEOM R&amp;D projects</a:t>
            </a:r>
            <a:endParaRPr kumimoji="0" lang="en-GB" sz="1600" b="1" i="0" u="none" strike="noStrike" kern="1200" cap="none" spc="0" normalizeH="0" baseline="0" noProof="0" dirty="0">
              <a:ln>
                <a:noFill/>
              </a:ln>
              <a:solidFill>
                <a:srgbClr val="003F5A"/>
              </a:solidFill>
              <a:effectLst/>
              <a:uLnTx/>
              <a:uFillTx/>
              <a:latin typeface="Verdana"/>
              <a:ea typeface="+mn-ea"/>
              <a:cs typeface="+mn-cs"/>
            </a:endParaRPr>
          </a:p>
        </p:txBody>
      </p:sp>
      <p:sp>
        <p:nvSpPr>
          <p:cNvPr id="8" name="Rectangle 7"/>
          <p:cNvSpPr/>
          <p:nvPr/>
        </p:nvSpPr>
        <p:spPr>
          <a:xfrm>
            <a:off x="81280" y="2185704"/>
            <a:ext cx="7008779" cy="1300099"/>
          </a:xfrm>
          <a:prstGeom prst="rect">
            <a:avLst/>
          </a:prstGeom>
          <a:ln>
            <a:noFill/>
          </a:ln>
        </p:spPr>
        <p:txBody>
          <a:bodyPr wrap="square">
            <a:spAutoFit/>
          </a:bodyPr>
          <a:lstStyle/>
          <a:p>
            <a:pPr marL="457200" marR="0" lvl="1" indent="0" algn="l" defTabSz="914400" rtl="0" eaLnBrk="1" fontAlgn="auto" latinLnBrk="0" hangingPunct="1">
              <a:lnSpc>
                <a:spcPct val="114000"/>
              </a:lnSpc>
              <a:spcBef>
                <a:spcPts val="0"/>
              </a:spcBef>
              <a:spcAft>
                <a:spcPts val="1200"/>
              </a:spcAft>
              <a:buClr>
                <a:srgbClr val="13FF23"/>
              </a:buClr>
              <a:buSzTx/>
              <a:buFontTx/>
              <a:buNone/>
              <a:tabLst/>
              <a:defRPr/>
            </a:pPr>
            <a:r>
              <a:rPr kumimoji="0" lang="en-US" sz="1600" b="1" i="0" u="none" strike="noStrike" kern="1200" cap="none" spc="0" normalizeH="0" baseline="0" noProof="0" dirty="0" smtClean="0">
                <a:ln>
                  <a:noFill/>
                </a:ln>
                <a:solidFill>
                  <a:srgbClr val="003F5A"/>
                </a:solidFill>
                <a:effectLst/>
                <a:uLnTx/>
                <a:uFillTx/>
                <a:latin typeface="Verdana"/>
                <a:ea typeface="+mn-ea"/>
                <a:cs typeface="+mn-cs"/>
              </a:rPr>
              <a:t>S1-INSARAP</a:t>
            </a:r>
            <a:r>
              <a:rPr kumimoji="0" lang="en-US" sz="1600" b="1" i="0" u="none" strike="noStrike" kern="1200" cap="none" spc="0" normalizeH="0" baseline="0" noProof="0" dirty="0">
                <a:ln>
                  <a:noFill/>
                </a:ln>
                <a:solidFill>
                  <a:srgbClr val="003F5A"/>
                </a:solidFill>
                <a:effectLst/>
                <a:uLnTx/>
                <a:uFillTx/>
                <a:latin typeface="Verdana"/>
                <a:ea typeface="+mn-ea"/>
                <a:cs typeface="+mn-cs"/>
              </a:rPr>
              <a:t>: </a:t>
            </a:r>
            <a:r>
              <a:rPr kumimoji="0" lang="en-US" sz="1600" b="1" i="0" u="none" strike="noStrike" kern="1200" cap="none" spc="0" normalizeH="0" baseline="0" noProof="0" dirty="0" smtClean="0">
                <a:ln>
                  <a:noFill/>
                </a:ln>
                <a:solidFill>
                  <a:srgbClr val="003F5A"/>
                </a:solidFill>
                <a:effectLst/>
                <a:uLnTx/>
                <a:uFillTx/>
                <a:latin typeface="Verdana"/>
                <a:ea typeface="+mn-ea"/>
                <a:cs typeface="+mn-cs"/>
              </a:rPr>
              <a:t>SENTINEL-1 </a:t>
            </a:r>
            <a:r>
              <a:rPr kumimoji="0" lang="en-US" sz="1600" b="1" i="0" u="none" strike="noStrike" kern="1200" cap="none" spc="0" normalizeH="0" baseline="0" noProof="0" dirty="0">
                <a:ln>
                  <a:noFill/>
                </a:ln>
                <a:solidFill>
                  <a:srgbClr val="003F5A"/>
                </a:solidFill>
                <a:effectLst/>
                <a:uLnTx/>
                <a:uFillTx/>
                <a:latin typeface="Verdana"/>
                <a:ea typeface="+mn-ea"/>
                <a:cs typeface="+mn-cs"/>
              </a:rPr>
              <a:t>INSAR PERFORMANCE STUDY WITH </a:t>
            </a:r>
            <a:r>
              <a:rPr kumimoji="0" lang="en-US" sz="1600" b="1" i="0" u="none" strike="noStrike" kern="1200" cap="none" spc="0" normalizeH="0" baseline="0" noProof="0" dirty="0" smtClean="0">
                <a:ln>
                  <a:noFill/>
                </a:ln>
                <a:solidFill>
                  <a:srgbClr val="003F5A"/>
                </a:solidFill>
                <a:effectLst/>
                <a:uLnTx/>
                <a:uFillTx/>
                <a:latin typeface="Verdana"/>
                <a:ea typeface="+mn-ea"/>
                <a:cs typeface="+mn-cs"/>
              </a:rPr>
              <a:t>TOPS</a:t>
            </a:r>
            <a:endParaRPr kumimoji="0" lang="en-US" sz="1600" b="1" i="0" u="none" strike="noStrike" kern="1200" cap="none" spc="0" normalizeH="0" baseline="0" noProof="0" dirty="0">
              <a:ln>
                <a:noFill/>
              </a:ln>
              <a:solidFill>
                <a:srgbClr val="003F5A"/>
              </a:solidFill>
              <a:effectLst/>
              <a:uLnTx/>
              <a:uFillTx/>
              <a:latin typeface="Verdana"/>
              <a:ea typeface="+mn-ea"/>
              <a:cs typeface="+mn-cs"/>
            </a:endParaRPr>
          </a:p>
          <a:p>
            <a:pPr marL="457200" marR="0" lvl="1" indent="0" algn="l" defTabSz="914400" rtl="0" eaLnBrk="1" fontAlgn="auto" latinLnBrk="0" hangingPunct="1">
              <a:lnSpc>
                <a:spcPct val="100000"/>
              </a:lnSpc>
              <a:spcBef>
                <a:spcPts val="0"/>
              </a:spcBef>
              <a:spcAft>
                <a:spcPts val="0"/>
              </a:spcAft>
              <a:buClr>
                <a:srgbClr val="13FF23"/>
              </a:buClr>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charset="0"/>
                <a:ea typeface="ＭＳ Ｐゴシック" charset="0"/>
                <a:cs typeface="ＭＳ Ｐゴシック" charset="0"/>
              </a:rPr>
              <a:t>An ESA </a:t>
            </a:r>
            <a:r>
              <a:rPr kumimoji="0" lang="en-US" sz="1600" b="0" i="0" u="none" strike="noStrike" kern="1200" cap="none" spc="0" normalizeH="0" baseline="0" noProof="0" dirty="0">
                <a:ln>
                  <a:noFill/>
                </a:ln>
                <a:solidFill>
                  <a:srgbClr val="000000"/>
                </a:solidFill>
                <a:effectLst/>
                <a:uLnTx/>
                <a:uFillTx/>
                <a:latin typeface="Verdana"/>
                <a:ea typeface="+mn-ea"/>
                <a:cs typeface="+mn-cs"/>
              </a:rPr>
              <a:t>p</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roject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kicked </a:t>
            </a:r>
            <a:r>
              <a:rPr kumimoji="0" lang="en-GB" sz="1600" b="0" i="0" u="none" strike="noStrike" kern="1200" cap="none" spc="0" normalizeH="0" baseline="0" noProof="0" dirty="0">
                <a:ln>
                  <a:noFill/>
                </a:ln>
                <a:solidFill>
                  <a:srgbClr val="000000"/>
                </a:solidFill>
                <a:effectLst/>
                <a:uLnTx/>
                <a:uFillTx/>
                <a:latin typeface="Verdana"/>
                <a:ea typeface="+mn-ea"/>
                <a:cs typeface="+mn-cs"/>
              </a:rPr>
              <a:t>off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in March 2014 after successful </a:t>
            </a:r>
            <a:r>
              <a:rPr kumimoji="0" lang="en-GB" sz="1600" b="0" i="0" u="none" strike="noStrike" kern="1200" cap="none" spc="0" normalizeH="0" baseline="0" noProof="0" dirty="0">
                <a:ln>
                  <a:noFill/>
                </a:ln>
                <a:solidFill>
                  <a:srgbClr val="000000"/>
                </a:solidFill>
                <a:effectLst/>
                <a:uLnTx/>
                <a:uFillTx/>
                <a:latin typeface="Verdana"/>
                <a:ea typeface="+mn-ea"/>
                <a:cs typeface="+mn-cs"/>
              </a:rPr>
              <a:t>contract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negotiations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a:t>
            </a:r>
            <a:r>
              <a:rPr kumimoji="0" lang="en-US" sz="1600" b="0" i="0" u="none" strike="noStrike" kern="1200" cap="none" spc="0" normalizeH="0" baseline="0" noProof="0" dirty="0" smtClean="0">
                <a:ln>
                  <a:noFill/>
                </a:ln>
                <a:solidFill>
                  <a:srgbClr val="4D4F53"/>
                </a:solidFill>
                <a:effectLst/>
                <a:uLnTx/>
                <a:uFillTx/>
                <a:latin typeface="Verdana"/>
                <a:ea typeface="+mn-ea"/>
                <a:cs typeface="+mn-cs"/>
                <a:hlinkClick r:id="rId3"/>
              </a:rPr>
              <a:t>www.seom.esa.int</a:t>
            </a: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a:t>
            </a:r>
            <a:endParaRPr kumimoji="0" lang="en-GB" sz="1600" b="0" i="0" u="none" strike="noStrike" kern="1200" cap="none" spc="0" normalizeH="0" baseline="0" noProof="0" dirty="0">
              <a:ln>
                <a:noFill/>
              </a:ln>
              <a:solidFill>
                <a:srgbClr val="4D4F53"/>
              </a:solidFill>
              <a:effectLst/>
              <a:uLnTx/>
              <a:uFillTx/>
              <a:latin typeface="Verdana"/>
              <a:ea typeface="+mn-ea"/>
              <a:cs typeface="+mn-cs"/>
            </a:endParaRPr>
          </a:p>
        </p:txBody>
      </p:sp>
      <p:sp>
        <p:nvSpPr>
          <p:cNvPr id="9" name="Rectangle 3"/>
          <p:cNvSpPr txBox="1">
            <a:spLocks noChangeArrowheads="1"/>
          </p:cNvSpPr>
          <p:nvPr/>
        </p:nvSpPr>
        <p:spPr>
          <a:xfrm>
            <a:off x="693725" y="3799626"/>
            <a:ext cx="6635683" cy="2340918"/>
          </a:xfrm>
          <a:prstGeom prst="rect">
            <a:avLst/>
          </a:prstGeom>
        </p:spPr>
        <p:txBody>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marR="0" lvl="0" indent="0" algn="l" defTabSz="914400" rtl="0" eaLnBrk="1" fontAlgn="base" latinLnBrk="0" hangingPunct="1">
              <a:lnSpc>
                <a:spcPct val="114000"/>
              </a:lnSpc>
              <a:spcBef>
                <a:spcPts val="1400"/>
              </a:spcBef>
              <a:spcAft>
                <a:spcPct val="0"/>
              </a:spcAft>
              <a:buClr>
                <a:srgbClr val="0098DB"/>
              </a:buClr>
              <a:buSzTx/>
              <a:buFont typeface="Verdana" pitchFamily="34" charset="0"/>
              <a:buNone/>
              <a:tabLst/>
              <a:defRPr/>
            </a:pPr>
            <a:r>
              <a:rPr kumimoji="0" lang="en-US" sz="1600" b="1" i="0" u="none" strike="noStrike" kern="1200" cap="none" spc="0" normalizeH="0" baseline="0" noProof="0" dirty="0" smtClean="0">
                <a:ln>
                  <a:noFill/>
                </a:ln>
                <a:solidFill>
                  <a:srgbClr val="003F5A"/>
                </a:solidFill>
                <a:effectLst/>
                <a:uLnTx/>
                <a:uFillTx/>
                <a:latin typeface="Verdana"/>
                <a:ea typeface="+mn-ea"/>
                <a:cs typeface="+mn-cs"/>
              </a:rPr>
              <a:t>“Validation and scientific exploitation of the interferometric performance of TOPS mode on  Sentinel-1 mission”</a:t>
            </a:r>
          </a:p>
          <a:p>
            <a:pPr marL="342900" marR="0" lvl="0" indent="-342900" algn="l" defTabSz="914400" rtl="0" eaLnBrk="1" fontAlgn="base" latinLnBrk="0" hangingPunct="1">
              <a:lnSpc>
                <a:spcPct val="119000"/>
              </a:lnSpc>
              <a:spcBef>
                <a:spcPts val="600"/>
              </a:spcBef>
              <a:spcAft>
                <a:spcPct val="0"/>
              </a:spcAft>
              <a:buClr>
                <a:srgbClr val="0098DB"/>
              </a:buClr>
              <a:buSzTx/>
              <a:buFont typeface="Verdana" panose="020B0604030504040204" pitchFamily="34" charset="0"/>
              <a:buChar char="‒"/>
              <a:tabLst/>
              <a:defRPr/>
            </a:pP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Full exploitation of S-1 mission interferometric capacity</a:t>
            </a:r>
          </a:p>
          <a:p>
            <a:pPr marL="342900" marR="0" lvl="0" indent="-342900" algn="l" defTabSz="914400" rtl="0" eaLnBrk="1" fontAlgn="base" latinLnBrk="0" hangingPunct="1">
              <a:lnSpc>
                <a:spcPct val="119000"/>
              </a:lnSpc>
              <a:spcBef>
                <a:spcPts val="300"/>
              </a:spcBef>
              <a:spcAft>
                <a:spcPct val="0"/>
              </a:spcAft>
              <a:buClr>
                <a:srgbClr val="0098DB"/>
              </a:buClr>
              <a:buSzTx/>
              <a:buFont typeface="Verdana" panose="020B0604030504040204" pitchFamily="34" charset="0"/>
              <a:buChar char="‒"/>
              <a:tabLst/>
              <a:defRPr/>
            </a:pP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Development of advanced algorithms for TOPS data</a:t>
            </a:r>
          </a:p>
          <a:p>
            <a:pPr marL="342900" marR="0" lvl="0" indent="-342900" algn="l" defTabSz="914400" rtl="0" eaLnBrk="1" fontAlgn="base" latinLnBrk="0" hangingPunct="1">
              <a:lnSpc>
                <a:spcPct val="119000"/>
              </a:lnSpc>
              <a:spcBef>
                <a:spcPts val="300"/>
              </a:spcBef>
              <a:spcAft>
                <a:spcPct val="0"/>
              </a:spcAft>
              <a:buClr>
                <a:srgbClr val="0098DB"/>
              </a:buClr>
              <a:buSzTx/>
              <a:buFont typeface="Verdana" panose="020B0604030504040204" pitchFamily="34" charset="0"/>
              <a:buChar char="‒"/>
              <a:tabLst/>
              <a:defRPr/>
            </a:pPr>
            <a:r>
              <a:rPr kumimoji="0" lang="en-US" sz="1600" b="0" i="0" u="none" strike="noStrike" kern="1200" cap="none" spc="0" normalizeH="0" baseline="0" noProof="0" dirty="0" smtClean="0">
                <a:ln>
                  <a:noFill/>
                </a:ln>
                <a:solidFill>
                  <a:srgbClr val="4D4F53"/>
                </a:solidFill>
                <a:effectLst/>
                <a:uLnTx/>
                <a:uFillTx/>
                <a:latin typeface="Verdana"/>
                <a:ea typeface="+mn-ea"/>
                <a:cs typeface="+mn-cs"/>
              </a:rPr>
              <a:t>Demonstrate continuity of ESA’s C-band SAR observations</a:t>
            </a:r>
          </a:p>
        </p:txBody>
      </p:sp>
      <p:sp>
        <p:nvSpPr>
          <p:cNvPr id="10" name="Title 1"/>
          <p:cNvSpPr txBox="1">
            <a:spLocks/>
          </p:cNvSpPr>
          <p:nvPr/>
        </p:nvSpPr>
        <p:spPr>
          <a:xfrm>
            <a:off x="423914" y="91246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sz="2400" b="1" dirty="0"/>
              <a:t>TOPSAR </a:t>
            </a:r>
            <a:r>
              <a:rPr lang="en-GB" sz="2400" b="1" dirty="0" err="1"/>
              <a:t>InSAR</a:t>
            </a:r>
            <a:r>
              <a:rPr lang="en-GB" sz="2400" b="1" dirty="0"/>
              <a:t> Chain</a:t>
            </a:r>
          </a:p>
        </p:txBody>
      </p:sp>
    </p:spTree>
    <p:extLst>
      <p:ext uri="{BB962C8B-B14F-4D97-AF65-F5344CB8AC3E}">
        <p14:creationId xmlns:p14="http://schemas.microsoft.com/office/powerpoint/2010/main" val="4292845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mfoumelis\BRGM_PROJects\NewZealand\s1_nz_outputs_20170706\outputs\phase_lege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2255" y="4607646"/>
            <a:ext cx="2576896" cy="66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mfoumelis\BRGM_PROJects\NewZealand\s1_nz_outputs_20170706\outputs\S1A_20161010_S1A_20161116_VV_phase_RDC_DESC_lowres.png"/>
          <p:cNvPicPr>
            <a:picLocks noChangeAspect="1" noChangeArrowheads="1"/>
          </p:cNvPicPr>
          <p:nvPr/>
        </p:nvPicPr>
        <p:blipFill>
          <a:blip r:embed="rId3">
            <a:extLst>
              <a:ext uri="{28A0092B-C50C-407E-A947-70E740481C1C}">
                <a14:useLocalDpi xmlns:a14="http://schemas.microsoft.com/office/drawing/2010/main" val="0"/>
              </a:ext>
            </a:extLst>
          </a:blip>
          <a:srcRect l="40802" r="38310"/>
          <a:stretch>
            <a:fillRect/>
          </a:stretch>
        </p:blipFill>
        <p:spPr bwMode="auto">
          <a:xfrm>
            <a:off x="2041445" y="543590"/>
            <a:ext cx="1513768" cy="514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3805828" y="1549305"/>
            <a:ext cx="25548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A7A8F"/>
              </a:buClr>
              <a:buSzPct val="150000"/>
              <a:buChar char="&gt;"/>
              <a:defRPr sz="2400" b="1">
                <a:solidFill>
                  <a:schemeClr val="tx1"/>
                </a:solidFill>
                <a:latin typeface="Arial" panose="020B0604020202020204" pitchFamily="34" charset="0"/>
              </a:defRPr>
            </a:lvl1pPr>
            <a:lvl2pPr marL="742950" indent="-285750">
              <a:spcBef>
                <a:spcPct val="20000"/>
              </a:spcBef>
              <a:buClr>
                <a:srgbClr val="3A7A8F"/>
              </a:buClr>
              <a:buSzPct val="150000"/>
              <a:buFont typeface="Times" panose="02020603050405020304" pitchFamily="18" charset="0"/>
              <a:buChar char="•"/>
              <a:defRPr>
                <a:solidFill>
                  <a:schemeClr val="tx1"/>
                </a:solidFill>
                <a:latin typeface="Arial" panose="020B0604020202020204" pitchFamily="34" charset="0"/>
              </a:defRPr>
            </a:lvl2pPr>
            <a:lvl3pPr marL="1143000" indent="-228600">
              <a:spcBef>
                <a:spcPct val="20000"/>
              </a:spcBef>
              <a:buClr>
                <a:srgbClr val="3A7A8F"/>
              </a:buClr>
              <a:buSzPct val="150000"/>
              <a:buChar char="–"/>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None/>
            </a:pPr>
            <a:r>
              <a:rPr lang="en-US" altLang="en-US" sz="1300" b="0" dirty="0" smtClean="0"/>
              <a:t>S-1 TOPS </a:t>
            </a:r>
            <a:r>
              <a:rPr lang="en-US" altLang="en-US" sz="1300" b="0" dirty="0" err="1" smtClean="0"/>
              <a:t>DInSAR</a:t>
            </a:r>
            <a:endParaRPr lang="en-US" altLang="en-US" sz="1300" b="0" dirty="0" smtClean="0"/>
          </a:p>
          <a:p>
            <a:pPr>
              <a:spcBef>
                <a:spcPct val="0"/>
              </a:spcBef>
              <a:buClrTx/>
              <a:buSzTx/>
              <a:buNone/>
            </a:pPr>
            <a:r>
              <a:rPr lang="en-US" altLang="en-US" sz="1300" b="0" dirty="0" smtClean="0"/>
              <a:t>S1A_20161010_S1A_20161116</a:t>
            </a:r>
            <a:endParaRPr lang="en-US" altLang="en-US" sz="1300" b="0" dirty="0"/>
          </a:p>
        </p:txBody>
      </p:sp>
      <p:sp>
        <p:nvSpPr>
          <p:cNvPr id="10" name="TextBox 4"/>
          <p:cNvSpPr txBox="1">
            <a:spLocks noChangeArrowheads="1"/>
          </p:cNvSpPr>
          <p:nvPr/>
        </p:nvSpPr>
        <p:spPr bwMode="auto">
          <a:xfrm>
            <a:off x="3823202" y="3786214"/>
            <a:ext cx="1948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A7A8F"/>
              </a:buClr>
              <a:buSzPct val="150000"/>
              <a:buChar char="&gt;"/>
              <a:defRPr sz="2400" b="1">
                <a:solidFill>
                  <a:schemeClr val="tx1"/>
                </a:solidFill>
                <a:latin typeface="Arial" panose="020B0604020202020204" pitchFamily="34" charset="0"/>
              </a:defRPr>
            </a:lvl1pPr>
            <a:lvl2pPr marL="742950" indent="-285750">
              <a:spcBef>
                <a:spcPct val="20000"/>
              </a:spcBef>
              <a:buClr>
                <a:srgbClr val="3A7A8F"/>
              </a:buClr>
              <a:buSzPct val="150000"/>
              <a:buFont typeface="Times" panose="02020603050405020304" pitchFamily="18" charset="0"/>
              <a:buChar char="•"/>
              <a:defRPr>
                <a:solidFill>
                  <a:schemeClr val="tx1"/>
                </a:solidFill>
                <a:latin typeface="Arial" panose="020B0604020202020204" pitchFamily="34" charset="0"/>
              </a:defRPr>
            </a:lvl2pPr>
            <a:lvl3pPr marL="1143000" indent="-228600">
              <a:spcBef>
                <a:spcPct val="20000"/>
              </a:spcBef>
              <a:buClr>
                <a:srgbClr val="3A7A8F"/>
              </a:buClr>
              <a:buSzPct val="150000"/>
              <a:buChar char="–"/>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r>
              <a:rPr lang="en-US" altLang="en-US" sz="1200" b="0" dirty="0" smtClean="0"/>
              <a:t>Co-seismic Interferogram</a:t>
            </a:r>
          </a:p>
          <a:p>
            <a:pPr>
              <a:spcBef>
                <a:spcPct val="0"/>
              </a:spcBef>
              <a:buClrTx/>
              <a:buSzTx/>
              <a:buFontTx/>
              <a:buNone/>
            </a:pPr>
            <a:r>
              <a:rPr lang="en-US" altLang="en-US" sz="1200" b="0" dirty="0"/>
              <a:t>i</a:t>
            </a:r>
            <a:r>
              <a:rPr lang="en-US" altLang="en-US" sz="1200" b="0" dirty="0" smtClean="0"/>
              <a:t>n SAR geometry</a:t>
            </a:r>
            <a:endParaRPr lang="en-US" altLang="en-US" sz="1200" b="0" dirty="0"/>
          </a:p>
        </p:txBody>
      </p:sp>
      <p:sp>
        <p:nvSpPr>
          <p:cNvPr id="11" name="TextBox 4"/>
          <p:cNvSpPr txBox="1">
            <a:spLocks noChangeArrowheads="1"/>
          </p:cNvSpPr>
          <p:nvPr/>
        </p:nvSpPr>
        <p:spPr bwMode="auto">
          <a:xfrm>
            <a:off x="9036434" y="3644262"/>
            <a:ext cx="1768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A7A8F"/>
              </a:buClr>
              <a:buSzPct val="150000"/>
              <a:buChar char="&gt;"/>
              <a:defRPr sz="2400" b="1">
                <a:solidFill>
                  <a:schemeClr val="tx1"/>
                </a:solidFill>
                <a:latin typeface="Arial" panose="020B0604020202020204" pitchFamily="34" charset="0"/>
              </a:defRPr>
            </a:lvl1pPr>
            <a:lvl2pPr marL="742950" indent="-285750">
              <a:spcBef>
                <a:spcPct val="20000"/>
              </a:spcBef>
              <a:buClr>
                <a:srgbClr val="3A7A8F"/>
              </a:buClr>
              <a:buSzPct val="150000"/>
              <a:buFont typeface="Times" panose="02020603050405020304" pitchFamily="18" charset="0"/>
              <a:buChar char="•"/>
              <a:defRPr>
                <a:solidFill>
                  <a:schemeClr val="tx1"/>
                </a:solidFill>
                <a:latin typeface="Arial" panose="020B0604020202020204" pitchFamily="34" charset="0"/>
              </a:defRPr>
            </a:lvl2pPr>
            <a:lvl3pPr marL="1143000" indent="-228600">
              <a:spcBef>
                <a:spcPct val="20000"/>
              </a:spcBef>
              <a:buClr>
                <a:srgbClr val="3A7A8F"/>
              </a:buClr>
              <a:buSzPct val="150000"/>
              <a:buChar char="–"/>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r>
              <a:rPr lang="en-US" altLang="en-US" sz="1200" b="0" dirty="0" smtClean="0"/>
              <a:t>Terrain Corrected</a:t>
            </a:r>
          </a:p>
          <a:p>
            <a:pPr>
              <a:spcBef>
                <a:spcPct val="0"/>
              </a:spcBef>
              <a:buClrTx/>
              <a:buSzTx/>
              <a:buFontTx/>
              <a:buNone/>
            </a:pPr>
            <a:r>
              <a:rPr lang="en-US" altLang="en-US" sz="1200" b="0" dirty="0" smtClean="0"/>
              <a:t>Wrapped Interferogram</a:t>
            </a:r>
          </a:p>
        </p:txBody>
      </p:sp>
      <p:grpSp>
        <p:nvGrpSpPr>
          <p:cNvPr id="12" name="Groupe 11"/>
          <p:cNvGrpSpPr/>
          <p:nvPr/>
        </p:nvGrpSpPr>
        <p:grpSpPr>
          <a:xfrm>
            <a:off x="5772073" y="863229"/>
            <a:ext cx="5332673" cy="4930627"/>
            <a:chOff x="3923928" y="771550"/>
            <a:chExt cx="3999505" cy="3697970"/>
          </a:xfrm>
        </p:grpSpPr>
        <p:pic>
          <p:nvPicPr>
            <p:cNvPr id="6" name="Picture 2" descr="D:\mfoumelis\BRGM_PROJects\NewZealand\s1_nz_outputs_20170706\outputs\S1A_20161010_S1A_20161116_VV_phase_TC40_DESC.png"/>
            <p:cNvPicPr>
              <a:picLocks noChangeAspect="1" noChangeArrowheads="1"/>
            </p:cNvPicPr>
            <p:nvPr/>
          </p:nvPicPr>
          <p:blipFill>
            <a:blip r:embed="rId4" cstate="print">
              <a:extLst>
                <a:ext uri="{28A0092B-C50C-407E-A947-70E740481C1C}">
                  <a14:useLocalDpi xmlns:a14="http://schemas.microsoft.com/office/drawing/2010/main" val="0"/>
                </a:ext>
              </a:extLst>
            </a:blip>
            <a:srcRect l="14090" t="8891" b="6546"/>
            <a:stretch>
              <a:fillRect/>
            </a:stretch>
          </p:blipFill>
          <p:spPr bwMode="auto">
            <a:xfrm>
              <a:off x="3923928" y="771550"/>
              <a:ext cx="3999505" cy="369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164288" y="996546"/>
              <a:ext cx="687450" cy="855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8108" b="16913"/>
          <a:stretch/>
        </p:blipFill>
        <p:spPr bwMode="auto">
          <a:xfrm>
            <a:off x="767493" y="1502236"/>
            <a:ext cx="3168352" cy="377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hlinkClick r:id="rId6" action="ppaction://hlinkfile"/>
          </p:cNvPr>
          <p:cNvSpPr/>
          <p:nvPr/>
        </p:nvSpPr>
        <p:spPr>
          <a:xfrm>
            <a:off x="239349" y="132815"/>
            <a:ext cx="11521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4" name="Rectangle 13"/>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it-IT" b="1" dirty="0"/>
              <a:t>SNAP Sentinel-1 </a:t>
            </a:r>
            <a:r>
              <a:rPr lang="it-IT" b="1" dirty="0" smtClean="0"/>
              <a:t>TOPS Interferometry </a:t>
            </a:r>
            <a:r>
              <a:rPr lang="it-IT" b="1" dirty="0"/>
              <a:t>| </a:t>
            </a:r>
            <a:r>
              <a:rPr lang="it-IT" sz="2000" b="1" dirty="0"/>
              <a:t>New Zealand Earthquake</a:t>
            </a:r>
            <a:endParaRPr lang="it-IT" sz="1600" b="1" dirty="0"/>
          </a:p>
        </p:txBody>
      </p:sp>
    </p:spTree>
    <p:extLst>
      <p:ext uri="{BB962C8B-B14F-4D97-AF65-F5344CB8AC3E}">
        <p14:creationId xmlns:p14="http://schemas.microsoft.com/office/powerpoint/2010/main" val="47123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D:\mfoumelis\BRGM_PROJects\NewZealand\s1_nz_outputs_20170706\outputs\S1A_20161103_S1A_20161115_VV_disp_TC40_ASC_com.png"/>
          <p:cNvPicPr>
            <a:picLocks noChangeAspect="1" noChangeArrowheads="1"/>
          </p:cNvPicPr>
          <p:nvPr/>
        </p:nvPicPr>
        <p:blipFill>
          <a:blip r:embed="rId2" cstate="print">
            <a:extLst>
              <a:ext uri="{28A0092B-C50C-407E-A947-70E740481C1C}">
                <a14:useLocalDpi xmlns:a14="http://schemas.microsoft.com/office/drawing/2010/main" val="0"/>
              </a:ext>
            </a:extLst>
          </a:blip>
          <a:srcRect l="18890" r="18881"/>
          <a:stretch>
            <a:fillRect/>
          </a:stretch>
        </p:blipFill>
        <p:spPr bwMode="auto">
          <a:xfrm>
            <a:off x="2100837" y="234635"/>
            <a:ext cx="4032251"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D:\mfoumelis\BRGM_PROJects\NewZealand\s1_nz_outputs_20170706\outputs\S1A_20161010_S1A_20161116_VV_disp_TC40_DESC_com.png"/>
          <p:cNvPicPr>
            <a:picLocks noChangeAspect="1" noChangeArrowheads="1"/>
          </p:cNvPicPr>
          <p:nvPr/>
        </p:nvPicPr>
        <p:blipFill>
          <a:blip r:embed="rId3" cstate="print">
            <a:extLst>
              <a:ext uri="{28A0092B-C50C-407E-A947-70E740481C1C}">
                <a14:useLocalDpi xmlns:a14="http://schemas.microsoft.com/office/drawing/2010/main" val="0"/>
              </a:ext>
            </a:extLst>
          </a:blip>
          <a:srcRect l="18861" r="20137"/>
          <a:stretch>
            <a:fillRect/>
          </a:stretch>
        </p:blipFill>
        <p:spPr bwMode="auto">
          <a:xfrm>
            <a:off x="5924629" y="234634"/>
            <a:ext cx="3952875"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D:\mfoumelis\BRGM_PROJects\NewZealand\s1_nz_outputs_20170706\outputs\disp_los_lege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413" y="4669343"/>
            <a:ext cx="2074472" cy="7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6"/>
          <p:cNvSpPr txBox="1">
            <a:spLocks noChangeArrowheads="1"/>
          </p:cNvSpPr>
          <p:nvPr/>
        </p:nvSpPr>
        <p:spPr bwMode="auto">
          <a:xfrm>
            <a:off x="6141643" y="1220603"/>
            <a:ext cx="108395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A7A8F"/>
              </a:buClr>
              <a:buSzPct val="150000"/>
              <a:buChar char="&gt;"/>
              <a:defRPr sz="2400" b="1">
                <a:solidFill>
                  <a:schemeClr val="tx1"/>
                </a:solidFill>
                <a:latin typeface="Arial" panose="020B0604020202020204" pitchFamily="34" charset="0"/>
              </a:defRPr>
            </a:lvl1pPr>
            <a:lvl2pPr marL="742950" indent="-285750">
              <a:spcBef>
                <a:spcPct val="20000"/>
              </a:spcBef>
              <a:buClr>
                <a:srgbClr val="3A7A8F"/>
              </a:buClr>
              <a:buSzPct val="150000"/>
              <a:buFont typeface="Times" panose="02020603050405020304" pitchFamily="18" charset="0"/>
              <a:buChar char="•"/>
              <a:defRPr>
                <a:solidFill>
                  <a:schemeClr val="tx1"/>
                </a:solidFill>
                <a:latin typeface="Arial" panose="020B0604020202020204" pitchFamily="34" charset="0"/>
              </a:defRPr>
            </a:lvl2pPr>
            <a:lvl3pPr marL="1143000" indent="-228600">
              <a:spcBef>
                <a:spcPct val="20000"/>
              </a:spcBef>
              <a:buClr>
                <a:srgbClr val="3A7A8F"/>
              </a:buClr>
              <a:buSzPct val="150000"/>
              <a:buChar char="–"/>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r>
              <a:rPr lang="en-US" altLang="en-US" sz="1050" dirty="0"/>
              <a:t>DESCENDING</a:t>
            </a:r>
          </a:p>
        </p:txBody>
      </p:sp>
      <p:sp>
        <p:nvSpPr>
          <p:cNvPr id="7176" name="TextBox 7"/>
          <p:cNvSpPr txBox="1">
            <a:spLocks noChangeArrowheads="1"/>
          </p:cNvSpPr>
          <p:nvPr/>
        </p:nvSpPr>
        <p:spPr bwMode="auto">
          <a:xfrm>
            <a:off x="2380062" y="1219015"/>
            <a:ext cx="99418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A7A8F"/>
              </a:buClr>
              <a:buSzPct val="150000"/>
              <a:buChar char="&gt;"/>
              <a:defRPr sz="2400" b="1">
                <a:solidFill>
                  <a:schemeClr val="tx1"/>
                </a:solidFill>
                <a:latin typeface="Arial" panose="020B0604020202020204" pitchFamily="34" charset="0"/>
              </a:defRPr>
            </a:lvl1pPr>
            <a:lvl2pPr marL="742950" indent="-285750">
              <a:spcBef>
                <a:spcPct val="20000"/>
              </a:spcBef>
              <a:buClr>
                <a:srgbClr val="3A7A8F"/>
              </a:buClr>
              <a:buSzPct val="150000"/>
              <a:buFont typeface="Times" panose="02020603050405020304" pitchFamily="18" charset="0"/>
              <a:buChar char="•"/>
              <a:defRPr>
                <a:solidFill>
                  <a:schemeClr val="tx1"/>
                </a:solidFill>
                <a:latin typeface="Arial" panose="020B0604020202020204" pitchFamily="34" charset="0"/>
              </a:defRPr>
            </a:lvl2pPr>
            <a:lvl3pPr marL="1143000" indent="-228600">
              <a:spcBef>
                <a:spcPct val="20000"/>
              </a:spcBef>
              <a:buClr>
                <a:srgbClr val="3A7A8F"/>
              </a:buClr>
              <a:buSzPct val="150000"/>
              <a:buChar char="–"/>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r>
              <a:rPr lang="en-US" altLang="en-US" sz="1050" dirty="0"/>
              <a:t>ASCENDING</a:t>
            </a:r>
          </a:p>
        </p:txBody>
      </p:sp>
      <p:sp>
        <p:nvSpPr>
          <p:cNvPr id="12" name="TextBox 5"/>
          <p:cNvSpPr txBox="1">
            <a:spLocks noChangeArrowheads="1"/>
          </p:cNvSpPr>
          <p:nvPr/>
        </p:nvSpPr>
        <p:spPr bwMode="auto">
          <a:xfrm>
            <a:off x="1125041" y="4976896"/>
            <a:ext cx="11176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A7A8F"/>
              </a:buClr>
              <a:buSzPct val="150000"/>
              <a:buChar char="&gt;"/>
              <a:defRPr sz="2400" b="1">
                <a:solidFill>
                  <a:schemeClr val="tx1"/>
                </a:solidFill>
                <a:latin typeface="Arial" panose="020B0604020202020204" pitchFamily="34" charset="0"/>
              </a:defRPr>
            </a:lvl1pPr>
            <a:lvl2pPr marL="742950" indent="-285750">
              <a:spcBef>
                <a:spcPct val="20000"/>
              </a:spcBef>
              <a:buClr>
                <a:srgbClr val="3A7A8F"/>
              </a:buClr>
              <a:buSzPct val="150000"/>
              <a:buFont typeface="Times" panose="02020603050405020304" pitchFamily="18" charset="0"/>
              <a:buChar char="•"/>
              <a:defRPr>
                <a:solidFill>
                  <a:schemeClr val="tx1"/>
                </a:solidFill>
                <a:latin typeface="Arial" panose="020B0604020202020204" pitchFamily="34" charset="0"/>
              </a:defRPr>
            </a:lvl2pPr>
            <a:lvl3pPr marL="1143000" indent="-228600">
              <a:spcBef>
                <a:spcPct val="20000"/>
              </a:spcBef>
              <a:buClr>
                <a:srgbClr val="3A7A8F"/>
              </a:buClr>
              <a:buSzPct val="150000"/>
              <a:buChar char="–"/>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r>
              <a:rPr lang="en-US" altLang="en-US" sz="1050" b="0" dirty="0" smtClean="0"/>
              <a:t>S1A_20161103</a:t>
            </a:r>
          </a:p>
          <a:p>
            <a:pPr>
              <a:spcBef>
                <a:spcPct val="0"/>
              </a:spcBef>
              <a:buClrTx/>
              <a:buSzTx/>
              <a:buFontTx/>
              <a:buNone/>
            </a:pPr>
            <a:r>
              <a:rPr lang="en-US" altLang="en-US" sz="1050" b="0" dirty="0" smtClean="0"/>
              <a:t>S1A_20161115</a:t>
            </a:r>
            <a:endParaRPr lang="en-US" altLang="en-US" sz="1050" b="0" dirty="0"/>
          </a:p>
        </p:txBody>
      </p:sp>
      <p:sp>
        <p:nvSpPr>
          <p:cNvPr id="13" name="TextBox 4"/>
          <p:cNvSpPr txBox="1">
            <a:spLocks noChangeArrowheads="1"/>
          </p:cNvSpPr>
          <p:nvPr/>
        </p:nvSpPr>
        <p:spPr bwMode="auto">
          <a:xfrm>
            <a:off x="4920756" y="4976896"/>
            <a:ext cx="11176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A7A8F"/>
              </a:buClr>
              <a:buSzPct val="150000"/>
              <a:buChar char="&gt;"/>
              <a:defRPr sz="2400" b="1">
                <a:solidFill>
                  <a:schemeClr val="tx1"/>
                </a:solidFill>
                <a:latin typeface="Arial" panose="020B0604020202020204" pitchFamily="34" charset="0"/>
              </a:defRPr>
            </a:lvl1pPr>
            <a:lvl2pPr marL="742950" indent="-285750">
              <a:spcBef>
                <a:spcPct val="20000"/>
              </a:spcBef>
              <a:buClr>
                <a:srgbClr val="3A7A8F"/>
              </a:buClr>
              <a:buSzPct val="150000"/>
              <a:buFont typeface="Times" panose="02020603050405020304" pitchFamily="18" charset="0"/>
              <a:buChar char="•"/>
              <a:defRPr>
                <a:solidFill>
                  <a:schemeClr val="tx1"/>
                </a:solidFill>
                <a:latin typeface="Arial" panose="020B0604020202020204" pitchFamily="34" charset="0"/>
              </a:defRPr>
            </a:lvl2pPr>
            <a:lvl3pPr marL="1143000" indent="-228600">
              <a:spcBef>
                <a:spcPct val="20000"/>
              </a:spcBef>
              <a:buClr>
                <a:srgbClr val="3A7A8F"/>
              </a:buClr>
              <a:buSzPct val="150000"/>
              <a:buChar char="–"/>
              <a:defRPr sz="1600">
                <a:solidFill>
                  <a:schemeClr val="tx1"/>
                </a:solidFill>
                <a:latin typeface="Arial" panose="020B0604020202020204" pitchFamily="34" charset="0"/>
              </a:defRPr>
            </a:lvl3pPr>
            <a:lvl4pPr marL="1600200" indent="-228600">
              <a:spcBef>
                <a:spcPct val="20000"/>
              </a:spcBef>
              <a:defRPr sz="1600">
                <a:solidFill>
                  <a:schemeClr val="tx1"/>
                </a:solidFill>
                <a:latin typeface="Arial" panose="020B0604020202020204" pitchFamily="34" charset="0"/>
              </a:defRPr>
            </a:lvl4pPr>
            <a:lvl5pPr marL="2057400" indent="-228600">
              <a:spcBef>
                <a:spcPct val="20000"/>
              </a:spcBef>
              <a:defRPr sz="1600">
                <a:solidFill>
                  <a:schemeClr val="tx1"/>
                </a:solidFill>
                <a:latin typeface="Arial" panose="020B0604020202020204" pitchFamily="34" charset="0"/>
              </a:defRPr>
            </a:lvl5pPr>
            <a:lvl6pPr marL="2514600" indent="-228600" eaLnBrk="0" fontAlgn="base" hangingPunct="0">
              <a:spcBef>
                <a:spcPct val="20000"/>
              </a:spcBef>
              <a:spcAft>
                <a:spcPct val="0"/>
              </a:spcAft>
              <a:defRPr sz="1600">
                <a:solidFill>
                  <a:schemeClr val="tx1"/>
                </a:solidFill>
                <a:latin typeface="Arial" panose="020B0604020202020204" pitchFamily="34" charset="0"/>
              </a:defRPr>
            </a:lvl6pPr>
            <a:lvl7pPr marL="2971800" indent="-228600" eaLnBrk="0" fontAlgn="base" hangingPunct="0">
              <a:spcBef>
                <a:spcPct val="20000"/>
              </a:spcBef>
              <a:spcAft>
                <a:spcPct val="0"/>
              </a:spcAft>
              <a:defRPr sz="1600">
                <a:solidFill>
                  <a:schemeClr val="tx1"/>
                </a:solidFill>
                <a:latin typeface="Arial" panose="020B0604020202020204" pitchFamily="34" charset="0"/>
              </a:defRPr>
            </a:lvl7pPr>
            <a:lvl8pPr marL="3429000" indent="-228600" eaLnBrk="0" fontAlgn="base" hangingPunct="0">
              <a:spcBef>
                <a:spcPct val="20000"/>
              </a:spcBef>
              <a:spcAft>
                <a:spcPct val="0"/>
              </a:spcAft>
              <a:defRPr sz="1600">
                <a:solidFill>
                  <a:schemeClr val="tx1"/>
                </a:solidFill>
                <a:latin typeface="Arial" panose="020B0604020202020204" pitchFamily="34" charset="0"/>
              </a:defRPr>
            </a:lvl8pPr>
            <a:lvl9pPr marL="3886200" indent="-228600" eaLnBrk="0" fontAlgn="base" hangingPunct="0">
              <a:spcBef>
                <a:spcPct val="20000"/>
              </a:spcBef>
              <a:spcAft>
                <a:spcPct val="0"/>
              </a:spcAft>
              <a:defRPr sz="1600">
                <a:solidFill>
                  <a:schemeClr val="tx1"/>
                </a:solidFill>
                <a:latin typeface="Arial" panose="020B0604020202020204" pitchFamily="34" charset="0"/>
              </a:defRPr>
            </a:lvl9pPr>
          </a:lstStyle>
          <a:p>
            <a:pPr>
              <a:spcBef>
                <a:spcPct val="0"/>
              </a:spcBef>
              <a:buClrTx/>
              <a:buSzTx/>
              <a:buFontTx/>
              <a:buNone/>
            </a:pPr>
            <a:r>
              <a:rPr lang="en-US" altLang="en-US" sz="1050" b="0" dirty="0" smtClean="0"/>
              <a:t>S1A_20161010</a:t>
            </a:r>
          </a:p>
          <a:p>
            <a:pPr>
              <a:spcBef>
                <a:spcPct val="0"/>
              </a:spcBef>
              <a:buClrTx/>
              <a:buSzTx/>
              <a:buFontTx/>
              <a:buNone/>
            </a:pPr>
            <a:r>
              <a:rPr lang="en-US" altLang="en-US" sz="1050" b="0" dirty="0" smtClean="0"/>
              <a:t>S1A_20161116</a:t>
            </a:r>
            <a:endParaRPr lang="en-US" altLang="en-US" sz="1050" b="0" dirty="0"/>
          </a:p>
        </p:txBody>
      </p:sp>
      <p:sp>
        <p:nvSpPr>
          <p:cNvPr id="14" name="Rectangle 13">
            <a:hlinkClick r:id="rId5" action="ppaction://hlinkfile"/>
          </p:cNvPr>
          <p:cNvSpPr/>
          <p:nvPr/>
        </p:nvSpPr>
        <p:spPr>
          <a:xfrm>
            <a:off x="239349" y="132815"/>
            <a:ext cx="115212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Rectangle 14"/>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LOS Displacements | </a:t>
            </a:r>
            <a:r>
              <a:rPr lang="en-US" sz="2000" b="1" dirty="0"/>
              <a:t>New Zealand Earthquake</a:t>
            </a:r>
            <a:endParaRPr lang="it-IT" sz="1400" b="1" dirty="0"/>
          </a:p>
        </p:txBody>
      </p:sp>
    </p:spTree>
    <p:extLst>
      <p:ext uri="{BB962C8B-B14F-4D97-AF65-F5344CB8AC3E}">
        <p14:creationId xmlns:p14="http://schemas.microsoft.com/office/powerpoint/2010/main" val="1187944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lke 7"/>
          <p:cNvSpPr/>
          <p:nvPr/>
        </p:nvSpPr>
        <p:spPr>
          <a:xfrm rot="21293656">
            <a:off x="7485317" y="706069"/>
            <a:ext cx="3068547" cy="1107000"/>
          </a:xfrm>
          <a:prstGeom prst="cloud">
            <a:avLst/>
          </a:prstGeom>
          <a:solidFill>
            <a:schemeClr val="accent5">
              <a:lumMod val="20000"/>
              <a:lumOff val="80000"/>
              <a:alpha val="70000"/>
            </a:schemeClr>
          </a:solidFill>
          <a:ln>
            <a:solidFill>
              <a:schemeClr val="tx1">
                <a:lumMod val="50000"/>
                <a:lumOff val="50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schemeClr val="tx1">
                    <a:lumMod val="65000"/>
                    <a:lumOff val="35000"/>
                  </a:schemeClr>
                </a:solidFill>
                <a:effectLst/>
                <a:uLnTx/>
                <a:uFillTx/>
                <a:latin typeface="Verdana"/>
                <a:ea typeface="+mn-ea"/>
                <a:cs typeface="+mn-cs"/>
              </a:rPr>
              <a:t>Tell ESA what you would like to see!</a:t>
            </a:r>
            <a:endParaRPr kumimoji="0" lang="en-GB" sz="1400" b="0" i="0" u="none" strike="noStrike" kern="1200" cap="none" spc="0" normalizeH="0" baseline="0" noProof="0" dirty="0">
              <a:ln>
                <a:noFill/>
              </a:ln>
              <a:solidFill>
                <a:schemeClr val="tx1">
                  <a:lumMod val="65000"/>
                  <a:lumOff val="35000"/>
                </a:schemeClr>
              </a:solidFill>
              <a:effectLst/>
              <a:uLnTx/>
              <a:uFillTx/>
              <a:latin typeface="Verdana"/>
              <a:ea typeface="+mn-ea"/>
              <a:cs typeface="+mn-cs"/>
            </a:endParaRPr>
          </a:p>
        </p:txBody>
      </p:sp>
      <p:sp>
        <p:nvSpPr>
          <p:cNvPr id="8" name="Inhaltsplatzhalter 4"/>
          <p:cNvSpPr>
            <a:spLocks noGrp="1"/>
          </p:cNvSpPr>
          <p:nvPr/>
        </p:nvSpPr>
        <p:spPr bwMode="auto">
          <a:xfrm>
            <a:off x="1052645" y="1528440"/>
            <a:ext cx="9939899" cy="456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342900" marR="0" lvl="0" indent="-342900" algn="l" defTabSz="914400" rtl="0" eaLnBrk="1" fontAlgn="base" latinLnBrk="0" hangingPunct="1">
              <a:lnSpc>
                <a:spcPct val="119000"/>
              </a:lnSpc>
              <a:spcBef>
                <a:spcPct val="20000"/>
              </a:spcBef>
              <a:spcAft>
                <a:spcPts val="300"/>
              </a:spcAft>
              <a:buClr>
                <a:srgbClr val="0098DB"/>
              </a:buClr>
              <a:buSzTx/>
              <a:buFont typeface="Wingdings" pitchFamily="2" charset="2"/>
              <a:buChar char="q"/>
              <a:tabLst/>
              <a:defRPr/>
            </a:pPr>
            <a:r>
              <a:rPr kumimoji="0" lang="en-GB" sz="1600" b="1" i="0" u="none" strike="noStrike" kern="1200" cap="none" spc="0" normalizeH="0" baseline="0" noProof="0" dirty="0">
                <a:ln>
                  <a:noFill/>
                </a:ln>
                <a:solidFill>
                  <a:srgbClr val="4D4F53"/>
                </a:solidFill>
                <a:effectLst/>
                <a:uLnTx/>
                <a:uFillTx/>
                <a:latin typeface="Verdana"/>
                <a:ea typeface="+mn-ea"/>
                <a:cs typeface="+mn-cs"/>
              </a:rPr>
              <a:t>Release 1 (Sept 2014)</a:t>
            </a:r>
          </a:p>
          <a:p>
            <a:pPr marL="679450" marR="0" lvl="1" indent="-285750" algn="l" defTabSz="914400" rtl="0" eaLnBrk="1" fontAlgn="base" latinLnBrk="0" hangingPunct="1">
              <a:lnSpc>
                <a:spcPct val="119000"/>
              </a:lnSpc>
              <a:spcBef>
                <a:spcPts val="0"/>
              </a:spcBef>
              <a:spcAft>
                <a:spcPct val="0"/>
              </a:spcAft>
              <a:buClr>
                <a:srgbClr val="0098DB"/>
              </a:buClr>
              <a:buSzTx/>
              <a:buFont typeface="Arial" pitchFamily="34" charset="0"/>
              <a:buChar char="•"/>
              <a:tabLst/>
              <a:defRPr/>
            </a:pPr>
            <a:r>
              <a:rPr kumimoji="0" lang="en-GB" sz="1400" b="0" i="0" u="none" strike="noStrike" kern="1200" cap="none" spc="0" normalizeH="0" baseline="0" noProof="0" dirty="0">
                <a:ln>
                  <a:noFill/>
                </a:ln>
                <a:solidFill>
                  <a:srgbClr val="4D4F53"/>
                </a:solidFill>
                <a:effectLst/>
                <a:uLnTx/>
                <a:uFillTx/>
                <a:latin typeface="Verdana"/>
                <a:ea typeface="+mn-ea"/>
                <a:cs typeface="+mn-cs"/>
              </a:rPr>
              <a:t>TOPS GRD processing and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coregistration</a:t>
            </a:r>
          </a:p>
          <a:p>
            <a:pPr marL="679450" marR="0" lvl="1" indent="-285750" algn="l" defTabSz="914400" rtl="0" eaLnBrk="1" fontAlgn="base" latinLnBrk="0" hangingPunct="1">
              <a:lnSpc>
                <a:spcPct val="119000"/>
              </a:lnSpc>
              <a:spcBef>
                <a:spcPts val="0"/>
              </a:spcBef>
              <a:spcAft>
                <a:spcPct val="0"/>
              </a:spcAft>
              <a:buClr>
                <a:srgbClr val="0098DB"/>
              </a:buClr>
              <a:buSzTx/>
              <a:buFont typeface="Arial" pitchFamily="34" charset="0"/>
              <a:buChar char="•"/>
              <a:tabLst/>
              <a:defRPr/>
            </a:pPr>
            <a:r>
              <a:rPr kumimoji="0" lang="en-GB" sz="1400" b="0" i="0" u="none" strike="noStrike" kern="1200" cap="none" spc="0" normalizeH="0" baseline="0" noProof="0" dirty="0">
                <a:ln>
                  <a:noFill/>
                </a:ln>
                <a:solidFill>
                  <a:srgbClr val="4D4F53"/>
                </a:solidFill>
                <a:effectLst/>
                <a:uLnTx/>
                <a:uFillTx/>
                <a:latin typeface="Verdana"/>
                <a:ea typeface="+mn-ea"/>
                <a:cs typeface="+mn-cs"/>
              </a:rPr>
              <a:t>All basic support for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S1 (Read/Write</a:t>
            </a:r>
            <a:r>
              <a:rPr kumimoji="0" lang="en-GB" sz="1400" b="0" i="0" u="none" strike="noStrike" kern="1200" cap="none" spc="0" normalizeH="0" baseline="0" noProof="0" dirty="0">
                <a:ln>
                  <a:noFill/>
                </a:ln>
                <a:solidFill>
                  <a:srgbClr val="4D4F53"/>
                </a:solidFill>
                <a:effectLst/>
                <a:uLnTx/>
                <a:uFillTx/>
                <a:latin typeface="Verdana"/>
                <a:ea typeface="+mn-ea"/>
                <a:cs typeface="+mn-cs"/>
              </a:rPr>
              <a:t>,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Calibrate</a:t>
            </a:r>
            <a:r>
              <a:rPr kumimoji="0" lang="en-GB" sz="1400" b="0" i="0" u="none" strike="noStrike" kern="1200" cap="none" spc="0" normalizeH="0" baseline="0" noProof="0" dirty="0">
                <a:ln>
                  <a:noFill/>
                </a:ln>
                <a:solidFill>
                  <a:srgbClr val="4D4F53"/>
                </a:solidFill>
                <a:effectLst/>
                <a:uLnTx/>
                <a:uFillTx/>
                <a:latin typeface="Verdana"/>
                <a:ea typeface="+mn-ea"/>
                <a:cs typeface="+mn-cs"/>
              </a:rPr>
              <a:t>,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Orbits</a:t>
            </a:r>
            <a:r>
              <a:rPr kumimoji="0" lang="en-GB" sz="1400" b="0" i="0" u="none" strike="noStrike" kern="1200" cap="none" spc="0" normalizeH="0" baseline="0" noProof="0" dirty="0">
                <a:ln>
                  <a:noFill/>
                </a:ln>
                <a:solidFill>
                  <a:srgbClr val="4D4F53"/>
                </a:solidFill>
                <a:effectLst/>
                <a:uLnTx/>
                <a:uFillTx/>
                <a:latin typeface="Verdana"/>
                <a:ea typeface="+mn-ea"/>
                <a:cs typeface="+mn-cs"/>
              </a:rPr>
              <a:t>,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Slice Assembly, etc.)</a:t>
            </a:r>
          </a:p>
          <a:p>
            <a:pPr marL="342900" marR="0" lvl="0" indent="-342900" algn="l" defTabSz="914400" rtl="0" eaLnBrk="1" fontAlgn="base" latinLnBrk="0" hangingPunct="1">
              <a:lnSpc>
                <a:spcPct val="119000"/>
              </a:lnSpc>
              <a:spcBef>
                <a:spcPts val="900"/>
              </a:spcBef>
              <a:spcAft>
                <a:spcPts val="300"/>
              </a:spcAft>
              <a:buClr>
                <a:srgbClr val="0098DB"/>
              </a:buClr>
              <a:buSzTx/>
              <a:buFont typeface="Wingdings" pitchFamily="2" charset="2"/>
              <a:buChar char="q"/>
              <a:tabLst/>
              <a:defRPr/>
            </a:pPr>
            <a:r>
              <a:rPr kumimoji="0" lang="en-GB" sz="1600" b="1" i="0" u="none" strike="noStrike" kern="1200" cap="none" spc="0" normalizeH="0" baseline="0" noProof="0" dirty="0" smtClean="0">
                <a:ln>
                  <a:noFill/>
                </a:ln>
                <a:solidFill>
                  <a:srgbClr val="4D4F53"/>
                </a:solidFill>
                <a:effectLst/>
                <a:uLnTx/>
                <a:uFillTx/>
                <a:latin typeface="Verdana"/>
                <a:ea typeface="+mn-ea"/>
                <a:cs typeface="+mn-cs"/>
              </a:rPr>
              <a:t>Release </a:t>
            </a:r>
            <a:r>
              <a:rPr kumimoji="0" lang="en-GB" sz="1600" b="1" i="0" u="none" strike="noStrike" kern="1200" cap="none" spc="0" normalizeH="0" baseline="0" noProof="0" dirty="0">
                <a:ln>
                  <a:noFill/>
                </a:ln>
                <a:solidFill>
                  <a:srgbClr val="4D4F53"/>
                </a:solidFill>
                <a:effectLst/>
                <a:uLnTx/>
                <a:uFillTx/>
                <a:latin typeface="Verdana"/>
                <a:ea typeface="+mn-ea"/>
                <a:cs typeface="+mn-cs"/>
              </a:rPr>
              <a:t>2 (Jan 2015)</a:t>
            </a:r>
          </a:p>
          <a:p>
            <a:pPr marL="679450" marR="0" lvl="1" indent="-285750"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400" b="0" i="0" u="none" strike="noStrike" kern="1200" cap="none" spc="0" normalizeH="0" baseline="0" noProof="0" dirty="0">
                <a:ln>
                  <a:noFill/>
                </a:ln>
                <a:solidFill>
                  <a:srgbClr val="4D4F53"/>
                </a:solidFill>
                <a:effectLst/>
                <a:uLnTx/>
                <a:uFillTx/>
                <a:latin typeface="Verdana"/>
                <a:ea typeface="+mn-ea"/>
                <a:cs typeface="+mn-cs"/>
              </a:rPr>
              <a:t>TOPS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SLC Coregistration, TOPS INSAR, </a:t>
            </a:r>
            <a:r>
              <a:rPr kumimoji="0" lang="en-GB" sz="1400" b="0" i="0" u="none" strike="noStrike" kern="1200" cap="none" spc="0" normalizeH="0" baseline="0" noProof="0" dirty="0">
                <a:ln>
                  <a:noFill/>
                </a:ln>
                <a:solidFill>
                  <a:srgbClr val="4D4F53"/>
                </a:solidFill>
                <a:effectLst/>
                <a:uLnTx/>
                <a:uFillTx/>
                <a:latin typeface="Verdana"/>
                <a:ea typeface="+mn-ea"/>
                <a:cs typeface="+mn-cs"/>
              </a:rPr>
              <a:t>Smart Installer, L2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Visualisation</a:t>
            </a:r>
            <a:endParaRPr kumimoji="0" lang="en-GB" sz="1400" b="0" i="0" u="none" strike="noStrike" kern="1200" cap="none" spc="0" normalizeH="0" baseline="0" noProof="0" dirty="0">
              <a:ln>
                <a:noFill/>
              </a:ln>
              <a:solidFill>
                <a:srgbClr val="4D4F53"/>
              </a:solidFill>
              <a:effectLst/>
              <a:uLnTx/>
              <a:uFillTx/>
              <a:latin typeface="Verdana"/>
              <a:ea typeface="+mn-ea"/>
              <a:cs typeface="+mn-cs"/>
            </a:endParaRPr>
          </a:p>
          <a:p>
            <a:pPr marL="342900" marR="0" lvl="0" indent="-342900" algn="l" defTabSz="914400" rtl="0" eaLnBrk="1" fontAlgn="base" latinLnBrk="0" hangingPunct="1">
              <a:lnSpc>
                <a:spcPct val="119000"/>
              </a:lnSpc>
              <a:spcBef>
                <a:spcPts val="900"/>
              </a:spcBef>
              <a:spcAft>
                <a:spcPts val="300"/>
              </a:spcAft>
              <a:buClr>
                <a:srgbClr val="0098DB"/>
              </a:buClr>
              <a:buSzTx/>
              <a:buFont typeface="Wingdings" pitchFamily="2" charset="2"/>
              <a:buChar char="q"/>
              <a:tabLst/>
              <a:defRPr/>
            </a:pPr>
            <a:r>
              <a:rPr kumimoji="0" lang="en-GB" sz="1600" b="1" i="0" u="none" strike="noStrike" kern="1200" cap="none" spc="0" normalizeH="0" baseline="0" noProof="0" dirty="0">
                <a:ln>
                  <a:noFill/>
                </a:ln>
                <a:solidFill>
                  <a:srgbClr val="4D4F53"/>
                </a:solidFill>
                <a:effectLst/>
                <a:uLnTx/>
                <a:uFillTx/>
                <a:latin typeface="Verdana"/>
                <a:ea typeface="+mn-ea"/>
                <a:cs typeface="+mn-cs"/>
              </a:rPr>
              <a:t>Release 3 (May 2015)</a:t>
            </a:r>
          </a:p>
          <a:p>
            <a:pPr marL="679450" marR="0" lvl="1" indent="-285750"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400" b="0" i="0" u="none" strike="noStrike" kern="1200" cap="none" spc="0" normalizeH="0" baseline="0" noProof="0" dirty="0">
                <a:ln>
                  <a:noFill/>
                </a:ln>
                <a:solidFill>
                  <a:srgbClr val="4D4F53"/>
                </a:solidFill>
                <a:effectLst/>
                <a:uLnTx/>
                <a:uFillTx/>
                <a:latin typeface="Verdana"/>
                <a:ea typeface="+mn-ea"/>
                <a:cs typeface="+mn-cs"/>
              </a:rPr>
              <a:t>Processing Previews, Task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Queue</a:t>
            </a:r>
          </a:p>
          <a:p>
            <a:pPr marL="342900" marR="0" lvl="0" indent="-342900" algn="l" defTabSz="914400" rtl="0" eaLnBrk="1" fontAlgn="base" latinLnBrk="0" hangingPunct="1">
              <a:lnSpc>
                <a:spcPct val="119000"/>
              </a:lnSpc>
              <a:spcBef>
                <a:spcPts val="900"/>
              </a:spcBef>
              <a:spcAft>
                <a:spcPts val="300"/>
              </a:spcAft>
              <a:buClr>
                <a:srgbClr val="0098DB"/>
              </a:buClr>
              <a:buSzTx/>
              <a:buFont typeface="Wingdings" pitchFamily="2" charset="2"/>
              <a:buChar char="q"/>
              <a:tabLst/>
              <a:defRPr/>
            </a:pPr>
            <a:r>
              <a:rPr kumimoji="0" lang="en-GB" sz="1600" b="1" i="0" u="none" strike="noStrike" kern="1200" cap="none" spc="0" normalizeH="0" baseline="0" noProof="0" dirty="0" smtClean="0">
                <a:ln>
                  <a:noFill/>
                </a:ln>
                <a:solidFill>
                  <a:srgbClr val="4D4F53"/>
                </a:solidFill>
                <a:effectLst/>
                <a:uLnTx/>
                <a:uFillTx/>
                <a:latin typeface="Verdana"/>
                <a:ea typeface="+mn-ea"/>
                <a:cs typeface="+mn-cs"/>
              </a:rPr>
              <a:t>Release 4 (Sept 2015)</a:t>
            </a:r>
          </a:p>
          <a:p>
            <a:pPr marL="679450" marR="0" lvl="1" indent="-285750"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Basic Polarimetric </a:t>
            </a:r>
            <a:r>
              <a:rPr kumimoji="0" lang="en-GB" sz="1400" b="0" i="0" u="none" strike="noStrike" kern="1200" cap="none" spc="0" normalizeH="0" baseline="0" noProof="0" dirty="0">
                <a:ln>
                  <a:noFill/>
                </a:ln>
                <a:solidFill>
                  <a:srgbClr val="4D4F53"/>
                </a:solidFill>
                <a:effectLst/>
                <a:uLnTx/>
                <a:uFillTx/>
                <a:latin typeface="Verdana"/>
                <a:ea typeface="+mn-ea"/>
                <a:cs typeface="+mn-cs"/>
              </a:rPr>
              <a:t>tools,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Supervised Classification, Multi-resolution S2 products support</a:t>
            </a:r>
          </a:p>
          <a:p>
            <a:pPr marL="342900" marR="0" lvl="0" indent="-342900" algn="l" defTabSz="914400" rtl="0" eaLnBrk="1" fontAlgn="base" latinLnBrk="0" hangingPunct="1">
              <a:lnSpc>
                <a:spcPct val="119000"/>
              </a:lnSpc>
              <a:spcBef>
                <a:spcPts val="900"/>
              </a:spcBef>
              <a:spcAft>
                <a:spcPts val="300"/>
              </a:spcAft>
              <a:buClr>
                <a:srgbClr val="0098DB"/>
              </a:buClr>
              <a:buSzTx/>
              <a:buFont typeface="Wingdings" pitchFamily="2" charset="2"/>
              <a:buChar char="q"/>
              <a:tabLst/>
              <a:defRPr/>
            </a:pPr>
            <a:r>
              <a:rPr kumimoji="0" lang="en-GB" sz="1600" b="1" i="0" u="none" strike="noStrike" kern="1200" cap="none" spc="0" normalizeH="0" baseline="0" noProof="0" dirty="0" smtClean="0">
                <a:ln>
                  <a:noFill/>
                </a:ln>
                <a:solidFill>
                  <a:srgbClr val="4D4F53"/>
                </a:solidFill>
                <a:effectLst/>
                <a:uLnTx/>
                <a:uFillTx/>
                <a:latin typeface="Verdana"/>
                <a:ea typeface="+mn-ea"/>
                <a:cs typeface="+mn-cs"/>
              </a:rPr>
              <a:t>Release 5 (Nov 2016)</a:t>
            </a:r>
            <a:endParaRPr kumimoji="0" lang="en-GB" sz="1600" b="0" i="0" u="none" strike="noStrike" kern="1200" cap="none" spc="0" normalizeH="0" baseline="0" noProof="0" dirty="0" smtClean="0">
              <a:ln>
                <a:noFill/>
              </a:ln>
              <a:solidFill>
                <a:srgbClr val="4D4F53"/>
              </a:solidFill>
              <a:effectLst/>
              <a:uLnTx/>
              <a:uFillTx/>
              <a:latin typeface="Verdana"/>
              <a:ea typeface="+mn-ea"/>
              <a:cs typeface="+mn-cs"/>
            </a:endParaRPr>
          </a:p>
          <a:p>
            <a:pPr marL="679450" marR="0" lvl="1" indent="-285750" algn="l" defTabSz="914400" rtl="0" eaLnBrk="1" fontAlgn="base" latinLnBrk="0" hangingPunct="1">
              <a:lnSpc>
                <a:spcPct val="119000"/>
              </a:lnSpc>
              <a:spcBef>
                <a:spcPct val="20000"/>
              </a:spcBef>
              <a:spcAft>
                <a:spcPct val="0"/>
              </a:spcAft>
              <a:buClr>
                <a:srgbClr val="0098DB"/>
              </a:buClr>
              <a:buSzTx/>
              <a:buFont typeface="Arial" pitchFamily="34" charset="0"/>
              <a:buChar char="•"/>
              <a:tabLst/>
              <a:defRPr/>
            </a:pP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Change </a:t>
            </a:r>
            <a:r>
              <a:rPr kumimoji="0" lang="en-GB" sz="1400" b="0" i="0" u="none" strike="noStrike" kern="1200" cap="none" spc="0" normalizeH="0" baseline="0" noProof="0" dirty="0">
                <a:ln>
                  <a:noFill/>
                </a:ln>
                <a:solidFill>
                  <a:srgbClr val="4D4F53"/>
                </a:solidFill>
                <a:effectLst/>
                <a:uLnTx/>
                <a:uFillTx/>
                <a:latin typeface="Verdana"/>
                <a:ea typeface="+mn-ea"/>
                <a:cs typeface="+mn-cs"/>
              </a:rPr>
              <a:t>detection</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 Offset tracking</a:t>
            </a:r>
            <a:r>
              <a:rPr kumimoji="0" lang="en-GB" sz="1400" b="0" i="0" u="none" strike="noStrike" kern="1200" cap="none" spc="0" normalizeH="0" baseline="0" noProof="0" dirty="0">
                <a:ln>
                  <a:noFill/>
                </a:ln>
                <a:solidFill>
                  <a:srgbClr val="4D4F53"/>
                </a:solidFill>
                <a:effectLst/>
                <a:uLnTx/>
                <a:uFillTx/>
                <a:latin typeface="Verdana"/>
                <a:ea typeface="+mn-ea"/>
                <a:cs typeface="+mn-cs"/>
              </a:rPr>
              <a:t>, further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optimizations, odds </a:t>
            </a:r>
            <a:r>
              <a:rPr kumimoji="0" lang="en-GB" sz="1400" b="0" i="0" u="none" strike="noStrike" kern="1200" cap="none" spc="0" normalizeH="0" baseline="0" noProof="0" dirty="0">
                <a:ln>
                  <a:noFill/>
                </a:ln>
                <a:solidFill>
                  <a:srgbClr val="4D4F53"/>
                </a:solidFill>
                <a:effectLst/>
                <a:uLnTx/>
                <a:uFillTx/>
                <a:latin typeface="Verdana"/>
                <a:ea typeface="+mn-ea"/>
                <a:cs typeface="+mn-cs"/>
              </a:rPr>
              <a:t>and </a:t>
            </a:r>
            <a:r>
              <a:rPr kumimoji="0" lang="en-GB" sz="1400" b="0" i="0" u="none" strike="noStrike" kern="1200" cap="none" spc="0" normalizeH="0" baseline="0" noProof="0" dirty="0" smtClean="0">
                <a:ln>
                  <a:noFill/>
                </a:ln>
                <a:solidFill>
                  <a:srgbClr val="4D4F53"/>
                </a:solidFill>
                <a:effectLst/>
                <a:uLnTx/>
                <a:uFillTx/>
                <a:latin typeface="Verdana"/>
                <a:ea typeface="+mn-ea"/>
                <a:cs typeface="+mn-cs"/>
              </a:rPr>
              <a:t>ends</a:t>
            </a:r>
            <a:endParaRPr kumimoji="0" lang="en-GB" sz="1400" b="0" i="0" u="none" strike="noStrike" kern="1200" cap="none" spc="0" normalizeH="0" baseline="0" noProof="0" dirty="0">
              <a:ln>
                <a:noFill/>
              </a:ln>
              <a:solidFill>
                <a:srgbClr val="4D4F53"/>
              </a:solidFill>
              <a:effectLst/>
              <a:uLnTx/>
              <a:uFillTx/>
              <a:latin typeface="Verdana"/>
              <a:ea typeface="+mn-ea"/>
              <a:cs typeface="+mn-cs"/>
            </a:endParaRPr>
          </a:p>
        </p:txBody>
      </p:sp>
      <p:sp>
        <p:nvSpPr>
          <p:cNvPr id="2" name="Title 1"/>
          <p:cNvSpPr>
            <a:spLocks noGrp="1"/>
          </p:cNvSpPr>
          <p:nvPr>
            <p:ph type="title"/>
          </p:nvPr>
        </p:nvSpPr>
        <p:spPr/>
        <p:txBody>
          <a:bodyPr/>
          <a:lstStyle/>
          <a:p>
            <a:r>
              <a:rPr lang="en-GB" dirty="0"/>
              <a:t>Iteration </a:t>
            </a:r>
            <a:r>
              <a:rPr lang="en-GB" dirty="0" smtClean="0"/>
              <a:t>Plan</a:t>
            </a:r>
            <a:endParaRPr lang="en-GB" dirty="0"/>
          </a:p>
        </p:txBody>
      </p:sp>
    </p:spTree>
    <p:extLst>
      <p:ext uri="{BB962C8B-B14F-4D97-AF65-F5344CB8AC3E}">
        <p14:creationId xmlns:p14="http://schemas.microsoft.com/office/powerpoint/2010/main" val="307064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8253" t="8399" r="8116" b="5501"/>
          <a:stretch/>
        </p:blipFill>
        <p:spPr>
          <a:xfrm>
            <a:off x="970229" y="947890"/>
            <a:ext cx="6869689" cy="5559025"/>
          </a:xfrm>
          <a:prstGeom prst="rect">
            <a:avLst/>
          </a:prstGeom>
        </p:spPr>
      </p:pic>
      <p:sp>
        <p:nvSpPr>
          <p:cNvPr id="5" name="Titre 1"/>
          <p:cNvSpPr>
            <a:spLocks noGrp="1"/>
          </p:cNvSpPr>
          <p:nvPr>
            <p:ph type="title"/>
          </p:nvPr>
        </p:nvSpPr>
        <p:spPr/>
        <p:txBody>
          <a:bodyPr/>
          <a:lstStyle/>
          <a:p>
            <a:r>
              <a:rPr lang="fr-FR" sz="1800" dirty="0" smtClean="0"/>
              <a:t>SNAP Sentinel-1 </a:t>
            </a:r>
            <a:r>
              <a:rPr lang="fr-FR" sz="1800" dirty="0" err="1" smtClean="0"/>
              <a:t>Toolbox</a:t>
            </a:r>
            <a:r>
              <a:rPr lang="fr-FR" sz="1800" dirty="0" smtClean="0"/>
              <a:t> </a:t>
            </a:r>
            <a:r>
              <a:rPr lang="en-US" sz="1800" dirty="0" smtClean="0"/>
              <a:t>|</a:t>
            </a:r>
            <a:r>
              <a:rPr lang="el-GR" sz="1800" dirty="0" smtClean="0"/>
              <a:t> </a:t>
            </a:r>
            <a:r>
              <a:rPr lang="fr-FR" sz="1800" dirty="0" smtClean="0"/>
              <a:t>Release Notes</a:t>
            </a:r>
            <a:endParaRPr lang="fr-FR" sz="1800" dirty="0"/>
          </a:p>
        </p:txBody>
      </p:sp>
    </p:spTree>
    <p:extLst>
      <p:ext uri="{BB962C8B-B14F-4D97-AF65-F5344CB8AC3E}">
        <p14:creationId xmlns:p14="http://schemas.microsoft.com/office/powerpoint/2010/main" val="15205194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smtClean="0"/>
              <a:t>SNAP Sentinel-1 </a:t>
            </a:r>
            <a:r>
              <a:rPr lang="fr-FR" sz="1800" dirty="0" err="1" smtClean="0"/>
              <a:t>Toolbox</a:t>
            </a:r>
            <a:r>
              <a:rPr lang="fr-FR" sz="1800" dirty="0" smtClean="0"/>
              <a:t> </a:t>
            </a:r>
            <a:r>
              <a:rPr lang="en-US" sz="1800" dirty="0" smtClean="0"/>
              <a:t>|</a:t>
            </a:r>
            <a:r>
              <a:rPr lang="el-GR" sz="1800" dirty="0" smtClean="0"/>
              <a:t> </a:t>
            </a:r>
            <a:r>
              <a:rPr lang="fr-FR" sz="1800" dirty="0" smtClean="0"/>
              <a:t>Release Notes</a:t>
            </a:r>
            <a:endParaRPr lang="fr-FR" sz="1800" dirty="0"/>
          </a:p>
        </p:txBody>
      </p:sp>
      <p:pic>
        <p:nvPicPr>
          <p:cNvPr id="4" name="Image 3"/>
          <p:cNvPicPr>
            <a:picLocks noChangeAspect="1"/>
          </p:cNvPicPr>
          <p:nvPr/>
        </p:nvPicPr>
        <p:blipFill rotWithShape="1">
          <a:blip r:embed="rId3"/>
          <a:srcRect t="3981" r="62945" b="28492"/>
          <a:stretch/>
        </p:blipFill>
        <p:spPr>
          <a:xfrm>
            <a:off x="973853" y="1028733"/>
            <a:ext cx="5477104" cy="5614474"/>
          </a:xfrm>
          <a:prstGeom prst="rect">
            <a:avLst/>
          </a:prstGeom>
        </p:spPr>
      </p:pic>
      <p:pic>
        <p:nvPicPr>
          <p:cNvPr id="5" name="Image 4"/>
          <p:cNvPicPr>
            <a:picLocks noChangeAspect="1"/>
          </p:cNvPicPr>
          <p:nvPr/>
        </p:nvPicPr>
        <p:blipFill rotWithShape="1">
          <a:blip r:embed="rId3"/>
          <a:srcRect t="69579" r="62945" b="6370"/>
          <a:stretch/>
        </p:blipFill>
        <p:spPr>
          <a:xfrm>
            <a:off x="5945366" y="2031729"/>
            <a:ext cx="5322220" cy="1943141"/>
          </a:xfrm>
          <a:prstGeom prst="rect">
            <a:avLst/>
          </a:prstGeom>
        </p:spPr>
      </p:pic>
    </p:spTree>
    <p:extLst>
      <p:ext uri="{BB962C8B-B14F-4D97-AF65-F5344CB8AC3E}">
        <p14:creationId xmlns:p14="http://schemas.microsoft.com/office/powerpoint/2010/main" val="2248664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abrizio Ramoino\Desktop\Sentinels\S1-Fi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008" y="1507991"/>
            <a:ext cx="8761984" cy="437556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23914" y="780389"/>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b="1" dirty="0"/>
              <a:t>Sentinel-1 Mission Overview</a:t>
            </a:r>
          </a:p>
        </p:txBody>
      </p:sp>
    </p:spTree>
    <p:extLst>
      <p:ext uri="{BB962C8B-B14F-4D97-AF65-F5344CB8AC3E}">
        <p14:creationId xmlns:p14="http://schemas.microsoft.com/office/powerpoint/2010/main" val="2757783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SNAP Download Statistics</a:t>
            </a:r>
            <a:endParaRPr lang="en-GB" dirty="0"/>
          </a:p>
        </p:txBody>
      </p:sp>
      <p:pic>
        <p:nvPicPr>
          <p:cNvPr id="27651"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32" t="3496" r="2484" b="3807"/>
          <a:stretch/>
        </p:blipFill>
        <p:spPr bwMode="auto">
          <a:xfrm>
            <a:off x="527381" y="1064454"/>
            <a:ext cx="8352928" cy="409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20" t="2791" r="21781" b="3160"/>
          <a:stretch/>
        </p:blipFill>
        <p:spPr bwMode="auto">
          <a:xfrm>
            <a:off x="7061201" y="3027098"/>
            <a:ext cx="4863020" cy="317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98" y="980728"/>
            <a:ext cx="11871423" cy="5216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836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nvSpPr>
        <p:spPr bwMode="auto">
          <a:xfrm>
            <a:off x="1007435" y="4062814"/>
            <a:ext cx="6144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1" fontAlgn="base" hangingPunct="1">
              <a:spcBef>
                <a:spcPct val="0"/>
              </a:spcBef>
              <a:spcAft>
                <a:spcPct val="0"/>
              </a:spcAft>
              <a:defRPr sz="4000" b="1" cap="all">
                <a:solidFill>
                  <a:srgbClr val="0098DB"/>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100" normalizeH="0" baseline="0" noProof="0" dirty="0" smtClean="0">
                <a:ln>
                  <a:noFill/>
                </a:ln>
                <a:solidFill>
                  <a:srgbClr val="4D4F53"/>
                </a:solidFill>
                <a:effectLst/>
                <a:uLnTx/>
                <a:uFillTx/>
                <a:latin typeface="Verdana"/>
                <a:ea typeface="+mj-ea"/>
                <a:cs typeface="+mj-cs"/>
              </a:rPr>
              <a:t>SNAP</a:t>
            </a:r>
            <a:endParaRPr kumimoji="0" lang="en-GB" sz="2400" b="1" i="0" u="none" strike="noStrike" kern="1200" cap="none" spc="100" normalizeH="0" baseline="0" noProof="0" dirty="0">
              <a:ln>
                <a:noFill/>
              </a:ln>
              <a:solidFill>
                <a:srgbClr val="4D4F53"/>
              </a:solidFill>
              <a:effectLst/>
              <a:uLnTx/>
              <a:uFillTx/>
              <a:latin typeface="Verdana"/>
              <a:ea typeface="+mj-ea"/>
              <a:cs typeface="+mj-cs"/>
            </a:endParaRPr>
          </a:p>
        </p:txBody>
      </p:sp>
      <p:sp>
        <p:nvSpPr>
          <p:cNvPr id="3" name="Rectangle 2"/>
          <p:cNvSpPr/>
          <p:nvPr/>
        </p:nvSpPr>
        <p:spPr>
          <a:xfrm>
            <a:off x="1006300" y="4509120"/>
            <a:ext cx="5096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0098DB"/>
                </a:solidFill>
                <a:effectLst/>
                <a:uLnTx/>
                <a:uFillTx/>
                <a:latin typeface="Verdana"/>
                <a:ea typeface="+mn-ea"/>
                <a:cs typeface="+mn-cs"/>
              </a:rPr>
              <a:t>Cloud Exploitation </a:t>
            </a:r>
            <a:r>
              <a:rPr kumimoji="0" lang="en-CA" sz="2800" b="0" i="0" u="none" strike="noStrike" kern="1200" cap="none" spc="0" normalizeH="0" baseline="0" noProof="0" dirty="0" smtClean="0">
                <a:ln>
                  <a:noFill/>
                </a:ln>
                <a:solidFill>
                  <a:srgbClr val="0098DB"/>
                </a:solidFill>
                <a:effectLst/>
                <a:uLnTx/>
                <a:uFillTx/>
                <a:latin typeface="Verdana"/>
                <a:ea typeface="+mn-ea"/>
                <a:cs typeface="+mn-cs"/>
              </a:rPr>
              <a:t>Platform</a:t>
            </a:r>
            <a:endParaRPr kumimoji="0" lang="en-CA" sz="2800" b="0" i="0" u="none" strike="noStrike" kern="1200" cap="none" spc="0" normalizeH="0" baseline="0" noProof="0" dirty="0">
              <a:ln>
                <a:noFill/>
              </a:ln>
              <a:solidFill>
                <a:srgbClr val="0098DB"/>
              </a:solidFill>
              <a:effectLst/>
              <a:uLnTx/>
              <a:uFillTx/>
              <a:latin typeface="Verdana"/>
              <a:ea typeface="+mn-ea"/>
              <a:cs typeface="+mn-cs"/>
            </a:endParaRPr>
          </a:p>
        </p:txBody>
      </p:sp>
      <p:sp>
        <p:nvSpPr>
          <p:cNvPr id="8" name="Arc 7"/>
          <p:cNvSpPr/>
          <p:nvPr/>
        </p:nvSpPr>
        <p:spPr>
          <a:xfrm>
            <a:off x="1984475" y="3891164"/>
            <a:ext cx="960107" cy="665251"/>
          </a:xfrm>
          <a:prstGeom prst="arc">
            <a:avLst>
              <a:gd name="adj1" fmla="val 16113777"/>
              <a:gd name="adj2" fmla="val 0"/>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 name="Arc 8"/>
          <p:cNvSpPr/>
          <p:nvPr/>
        </p:nvSpPr>
        <p:spPr>
          <a:xfrm rot="21281014">
            <a:off x="2085044" y="3997656"/>
            <a:ext cx="727817" cy="510405"/>
          </a:xfrm>
          <a:prstGeom prst="arc">
            <a:avLst>
              <a:gd name="adj1" fmla="val 16621411"/>
              <a:gd name="adj2" fmla="val 21392373"/>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 name="Arc 9"/>
          <p:cNvSpPr/>
          <p:nvPr/>
        </p:nvSpPr>
        <p:spPr>
          <a:xfrm rot="21264152">
            <a:off x="2195107" y="4096071"/>
            <a:ext cx="479291" cy="351134"/>
          </a:xfrm>
          <a:prstGeom prst="arc">
            <a:avLst>
              <a:gd name="adj1" fmla="val 17067307"/>
              <a:gd name="adj2" fmla="val 20902174"/>
            </a:avLst>
          </a:prstGeom>
          <a:ln w="34925">
            <a:solidFill>
              <a:srgbClr val="4D4F5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pic>
        <p:nvPicPr>
          <p:cNvPr id="11" name="Picture 2" descr="C:\Chris\2014-10-09_Bucharest\sentinel3.jpg"/>
          <p:cNvPicPr>
            <a:picLocks noChangeAspect="1" noChangeArrowheads="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310880">
            <a:off x="1049556" y="1826085"/>
            <a:ext cx="4936313" cy="1658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previewcf.turbosquid.com/Preview/2013/08/08__09_43_05/Sentinel1Signature1.png285092fc-1f82-4a67-9c85-b1c07644bc23Large.jpg"/>
          <p:cNvPicPr>
            <a:picLocks noChangeAspect="1" noChangeArrowheads="1"/>
          </p:cNvPicPr>
          <p:nvPr/>
        </p:nvPicPr>
        <p:blipFill>
          <a:blip r:embed="rId3" cstate="print">
            <a:clrChange>
              <a:clrFrom>
                <a:srgbClr val="F7F7F7"/>
              </a:clrFrom>
              <a:clrTo>
                <a:srgbClr val="F7F7F7">
                  <a:alpha val="0"/>
                </a:srgbClr>
              </a:clrTo>
            </a:clrChange>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rot="19986170">
            <a:off x="2888869" y="807628"/>
            <a:ext cx="5911132" cy="4433349"/>
          </a:xfrm>
          <a:prstGeom prst="rect">
            <a:avLst/>
          </a:prstGeom>
          <a:noFill/>
        </p:spPr>
      </p:pic>
      <p:pic>
        <p:nvPicPr>
          <p:cNvPr id="16" name="Picture 2" descr="C:\Chris\2014-10-09_Bucharest\Sentinel_2-IMG_5873-white.jpg"/>
          <p:cNvPicPr>
            <a:picLocks noChangeAspect="1" noChangeArrowheads="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1779" t="19007" b="22023"/>
          <a:stretch/>
        </p:blipFill>
        <p:spPr bwMode="auto">
          <a:xfrm rot="1136417">
            <a:off x="3146842" y="1942258"/>
            <a:ext cx="3785047" cy="214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06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xit" presetSubtype="0" fill="hold" nodeType="afterEffect">
                                  <p:stCondLst>
                                    <p:cond delay="1000"/>
                                  </p:stCondLst>
                                  <p:childTnLst>
                                    <p:animEffect transition="out" filter="fade">
                                      <p:cBhvr>
                                        <p:cTn id="18" dur="1000"/>
                                        <p:tgtEl>
                                          <p:spTgt spid="13"/>
                                        </p:tgtEl>
                                      </p:cBhvr>
                                    </p:animEffect>
                                    <p:set>
                                      <p:cBhvr>
                                        <p:cTn id="19" dur="1" fill="hold">
                                          <p:stCondLst>
                                            <p:cond delay="999"/>
                                          </p:stCondLst>
                                        </p:cTn>
                                        <p:tgtEl>
                                          <p:spTgt spid="13"/>
                                        </p:tgtEl>
                                        <p:attrNameLst>
                                          <p:attrName>style.visibility</p:attrName>
                                        </p:attrNameLst>
                                      </p:cBhvr>
                                      <p:to>
                                        <p:strVal val="hidden"/>
                                      </p:to>
                                    </p:set>
                                  </p:childTnLst>
                                </p:cTn>
                              </p:par>
                              <p:par>
                                <p:cTn id="20" presetID="10" presetClass="entr" presetSubtype="0" fill="hold"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par>
                          <p:cTn id="23" fill="hold">
                            <p:stCondLst>
                              <p:cond delay="3500"/>
                            </p:stCondLst>
                            <p:childTnLst>
                              <p:par>
                                <p:cTn id="24" presetID="10" presetClass="exit" presetSubtype="0" fill="hold" nodeType="afterEffect">
                                  <p:stCondLst>
                                    <p:cond delay="1000"/>
                                  </p:stCondLst>
                                  <p:childTnLst>
                                    <p:animEffect transition="out" filter="fade">
                                      <p:cBhvr>
                                        <p:cTn id="25" dur="1000"/>
                                        <p:tgtEl>
                                          <p:spTgt spid="16"/>
                                        </p:tgtEl>
                                      </p:cBhvr>
                                    </p:animEffect>
                                    <p:set>
                                      <p:cBhvr>
                                        <p:cTn id="26" dur="1" fill="hold">
                                          <p:stCondLst>
                                            <p:cond delay="999"/>
                                          </p:stCondLst>
                                        </p:cTn>
                                        <p:tgtEl>
                                          <p:spTgt spid="16"/>
                                        </p:tgtEl>
                                        <p:attrNameLst>
                                          <p:attrName>style.visibility</p:attrName>
                                        </p:attrNameLst>
                                      </p:cBhvr>
                                      <p:to>
                                        <p:strVal val="hidden"/>
                                      </p:to>
                                    </p:set>
                                  </p:childTnLst>
                                </p:cTn>
                              </p:par>
                              <p:par>
                                <p:cTn id="27" presetID="10" presetClass="entr" presetSubtype="0"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kern="1200" dirty="0">
                <a:solidFill>
                  <a:schemeClr val="tx1"/>
                </a:solidFill>
                <a:latin typeface="+mn-lt"/>
                <a:ea typeface="+mn-ea"/>
                <a:cs typeface="+mn-cs"/>
              </a:rPr>
              <a:t>Cloud Exploitation Platform (CEP)</a:t>
            </a:r>
          </a:p>
        </p:txBody>
      </p:sp>
      <p:sp>
        <p:nvSpPr>
          <p:cNvPr id="3" name="Content Placeholder 2"/>
          <p:cNvSpPr>
            <a:spLocks noGrp="1"/>
          </p:cNvSpPr>
          <p:nvPr>
            <p:ph type="body" sz="quarter" idx="4294967295"/>
          </p:nvPr>
        </p:nvSpPr>
        <p:spPr>
          <a:xfrm>
            <a:off x="530579" y="1590675"/>
            <a:ext cx="6887633" cy="4338638"/>
          </a:xfrm>
          <a:prstGeom prst="rect">
            <a:avLst/>
          </a:prstGeom>
        </p:spPr>
        <p:txBody>
          <a:bodyPr>
            <a:normAutofit/>
          </a:bodyPr>
          <a:lstStyle/>
          <a:p>
            <a:r>
              <a:rPr lang="en-GB" dirty="0" smtClean="0"/>
              <a:t>Smoothly utilize a </a:t>
            </a:r>
            <a:r>
              <a:rPr lang="en-GB" b="1" i="1" dirty="0" smtClean="0"/>
              <a:t>Cloud </a:t>
            </a:r>
            <a:r>
              <a:rPr lang="en-GB" b="1" i="1" dirty="0"/>
              <a:t>C</a:t>
            </a:r>
            <a:r>
              <a:rPr lang="en-GB" b="1" i="1" dirty="0" smtClean="0"/>
              <a:t>omputing Platform</a:t>
            </a:r>
            <a:r>
              <a:rPr lang="en-GB" b="1" dirty="0" smtClean="0"/>
              <a:t> </a:t>
            </a:r>
            <a:r>
              <a:rPr lang="en-GB" dirty="0" smtClean="0"/>
              <a:t>where data repositories and high performance processing capabilities are available</a:t>
            </a:r>
          </a:p>
          <a:p>
            <a:endParaRPr lang="en-GB" dirty="0" smtClean="0"/>
          </a:p>
          <a:p>
            <a:r>
              <a:rPr lang="en-GB" dirty="0" smtClean="0"/>
              <a:t>Facilitate entry into </a:t>
            </a:r>
            <a:r>
              <a:rPr lang="en-GB" b="1" i="1" dirty="0" smtClean="0"/>
              <a:t>Cloud Processing Services </a:t>
            </a:r>
            <a:r>
              <a:rPr lang="en-GB" dirty="0" smtClean="0"/>
              <a:t>through the familiar and user friendly graphical interface of the Toolboxes</a:t>
            </a:r>
            <a:endParaRPr lang="en-US" dirty="0"/>
          </a:p>
        </p:txBody>
      </p:sp>
      <p:graphicFrame>
        <p:nvGraphicFramePr>
          <p:cNvPr id="4" name="Content Placeholder 4"/>
          <p:cNvGraphicFramePr>
            <a:graphicFrameLocks/>
          </p:cNvGraphicFramePr>
          <p:nvPr>
            <p:extLst/>
          </p:nvPr>
        </p:nvGraphicFramePr>
        <p:xfrm>
          <a:off x="7941734" y="1340769"/>
          <a:ext cx="3928533"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8370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Toolbox “Server Configuration” </a:t>
            </a:r>
          </a:p>
        </p:txBody>
      </p:sp>
      <p:sp>
        <p:nvSpPr>
          <p:cNvPr id="6"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graphicFrame>
        <p:nvGraphicFramePr>
          <p:cNvPr id="7" name="Objekt 6"/>
          <p:cNvGraphicFramePr>
            <a:graphicFrameLocks noChangeAspect="1"/>
          </p:cNvGraphicFramePr>
          <p:nvPr>
            <p:extLst/>
          </p:nvPr>
        </p:nvGraphicFramePr>
        <p:xfrm>
          <a:off x="1391478" y="1268760"/>
          <a:ext cx="9550319" cy="4685904"/>
        </p:xfrm>
        <a:graphic>
          <a:graphicData uri="http://schemas.openxmlformats.org/presentationml/2006/ole">
            <mc:AlternateContent xmlns:mc="http://schemas.openxmlformats.org/markup-compatibility/2006">
              <mc:Choice xmlns:v="urn:schemas-microsoft-com:vml" Requires="v">
                <p:oleObj spid="_x0000_s13364" name="Slide" r:id="rId3" imgW="3573611" imgH="2679172" progId="PowerPoint.Slide.12">
                  <p:embed/>
                </p:oleObj>
              </mc:Choice>
              <mc:Fallback>
                <p:oleObj name="Slide" r:id="rId3" imgW="3573611" imgH="2679172" progId="PowerPoint.Slide.12">
                  <p:embed/>
                  <p:pic>
                    <p:nvPicPr>
                      <p:cNvPr id="0" name=""/>
                      <p:cNvPicPr>
                        <a:picLocks noChangeAspect="1" noChangeArrowheads="1"/>
                      </p:cNvPicPr>
                      <p:nvPr/>
                    </p:nvPicPr>
                    <p:blipFill>
                      <a:blip r:embed="rId4"/>
                      <a:srcRect l="5844" t="3073" b="12733"/>
                      <a:stretch>
                        <a:fillRect/>
                      </a:stretch>
                    </p:blipFill>
                    <p:spPr bwMode="auto">
                      <a:xfrm>
                        <a:off x="1391478" y="1268760"/>
                        <a:ext cx="9550319" cy="4685904"/>
                      </a:xfrm>
                      <a:prstGeom prst="rect">
                        <a:avLst/>
                      </a:prstGeom>
                      <a:noFill/>
                    </p:spPr>
                  </p:pic>
                </p:oleObj>
              </mc:Fallback>
            </mc:AlternateContent>
          </a:graphicData>
        </a:graphic>
      </p:graphicFrame>
      <p:sp>
        <p:nvSpPr>
          <p:cNvPr id="4" name="Rectangle 3"/>
          <p:cNvSpPr/>
          <p:nvPr/>
        </p:nvSpPr>
        <p:spPr>
          <a:xfrm>
            <a:off x="6960096" y="1480876"/>
            <a:ext cx="2172390"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D4F53"/>
                </a:solidFill>
                <a:effectLst/>
                <a:uLnTx/>
                <a:uFillTx/>
                <a:latin typeface="Verdana"/>
                <a:ea typeface="+mn-ea"/>
                <a:cs typeface="+mn-cs"/>
              </a:rPr>
              <a:t>Toolbox Engine</a:t>
            </a:r>
          </a:p>
        </p:txBody>
      </p:sp>
    </p:spTree>
    <p:extLst>
      <p:ext uri="{BB962C8B-B14F-4D97-AF65-F5344CB8AC3E}">
        <p14:creationId xmlns:p14="http://schemas.microsoft.com/office/powerpoint/2010/main" val="2795622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37120" y="1808480"/>
            <a:ext cx="3718560" cy="35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1347930743"/>
              </p:ext>
            </p:extLst>
          </p:nvPr>
        </p:nvGraphicFramePr>
        <p:xfrm>
          <a:off x="3" y="1973352"/>
          <a:ext cx="10704509" cy="3102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56571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hlinkClick r:id="rId2" action="ppaction://hlinkfile"/>
          </p:cNvPr>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800" b="1" dirty="0"/>
              <a:t>s</a:t>
            </a:r>
            <a:r>
              <a:rPr lang="en-US" sz="2800" b="1" dirty="0" smtClean="0"/>
              <a:t>tep.esa.int </a:t>
            </a:r>
            <a:r>
              <a:rPr lang="en-US" b="1" dirty="0"/>
              <a:t>| Science Toolbox Exploitation Platform</a:t>
            </a:r>
          </a:p>
        </p:txBody>
      </p:sp>
      <p:pic>
        <p:nvPicPr>
          <p:cNvPr id="7"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388803" y="987868"/>
            <a:ext cx="7125586" cy="4915243"/>
          </a:xfrm>
          <a:prstGeom prst="rect">
            <a:avLst/>
          </a:prstGeom>
          <a:noFill/>
          <a:ln>
            <a:noFill/>
          </a:ln>
        </p:spPr>
      </p:pic>
    </p:spTree>
    <p:extLst>
      <p:ext uri="{BB962C8B-B14F-4D97-AF65-F5344CB8AC3E}">
        <p14:creationId xmlns:p14="http://schemas.microsoft.com/office/powerpoint/2010/main" val="13048477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9"/>
          <p:cNvSpPr/>
          <p:nvPr/>
        </p:nvSpPr>
        <p:spPr>
          <a:xfrm>
            <a:off x="0" y="5860151"/>
            <a:ext cx="12192000" cy="997849"/>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3" name="Rectangle 7"/>
          <p:cNvSpPr/>
          <p:nvPr/>
        </p:nvSpPr>
        <p:spPr>
          <a:xfrm>
            <a:off x="9231087" y="6095382"/>
            <a:ext cx="2743200" cy="472443"/>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5" name="Rectangle 3"/>
          <p:cNvSpPr/>
          <p:nvPr/>
        </p:nvSpPr>
        <p:spPr>
          <a:xfrm>
            <a:off x="1019909" y="6138167"/>
            <a:ext cx="2743200" cy="472443"/>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pic>
        <p:nvPicPr>
          <p:cNvPr id="6"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5509" y="1152317"/>
            <a:ext cx="6110435" cy="4214990"/>
          </a:xfrm>
          <a:prstGeom prst="rect">
            <a:avLst/>
          </a:prstGeom>
          <a:noFill/>
          <a:ln>
            <a:noFill/>
          </a:ln>
        </p:spPr>
      </p:pic>
      <p:pic>
        <p:nvPicPr>
          <p:cNvPr id="7" name="Picture 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77245" y="5265672"/>
            <a:ext cx="3556004" cy="1520190"/>
          </a:xfrm>
          <a:prstGeom prst="rect">
            <a:avLst/>
          </a:prstGeom>
          <a:noFill/>
          <a:ln>
            <a:noFill/>
          </a:ln>
        </p:spPr>
      </p:pic>
      <p:pic>
        <p:nvPicPr>
          <p:cNvPr id="8" name="Picture 2"/>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479719" y="2572143"/>
            <a:ext cx="5273759" cy="3288008"/>
          </a:xfrm>
          <a:prstGeom prst="rect">
            <a:avLst/>
          </a:prstGeom>
          <a:noFill/>
          <a:ln>
            <a:noFill/>
          </a:ln>
        </p:spPr>
      </p:pic>
      <p:pic>
        <p:nvPicPr>
          <p:cNvPr id="9" name="Picture 3"/>
          <p:cNvPicPr>
            <a:picLocks noChangeAspect="1"/>
          </p:cNvPicPr>
          <p:nvPr/>
        </p:nvPicPr>
        <p:blipFill>
          <a:blip r:embed="rId8" cstate="print">
            <a:extLst>
              <a:ext uri="{28A0092B-C50C-407E-A947-70E740481C1C}">
                <a14:useLocalDpi xmlns:a14="http://schemas.microsoft.com/office/drawing/2010/main"/>
              </a:ext>
            </a:extLst>
          </a:blip>
          <a:srcRect l="22730" t="11787" r="19039" b="10861"/>
          <a:stretch>
            <a:fillRect/>
          </a:stretch>
        </p:blipFill>
        <p:spPr>
          <a:xfrm>
            <a:off x="6612246" y="2980285"/>
            <a:ext cx="5400751" cy="3362852"/>
          </a:xfrm>
          <a:prstGeom prst="rect">
            <a:avLst/>
          </a:prstGeom>
          <a:noFill/>
          <a:ln>
            <a:noFill/>
          </a:ln>
        </p:spPr>
      </p:pic>
      <p:grpSp>
        <p:nvGrpSpPr>
          <p:cNvPr id="10" name="Group 15"/>
          <p:cNvGrpSpPr/>
          <p:nvPr/>
        </p:nvGrpSpPr>
        <p:grpSpPr>
          <a:xfrm>
            <a:off x="6739250" y="1909661"/>
            <a:ext cx="4946037" cy="4817279"/>
            <a:chOff x="5054437" y="1909660"/>
            <a:chExt cx="3709528" cy="4817279"/>
          </a:xfrm>
        </p:grpSpPr>
        <p:pic>
          <p:nvPicPr>
            <p:cNvPr id="11" name="Picture 5"/>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5054437" y="1909660"/>
              <a:ext cx="3709528" cy="3512704"/>
            </a:xfrm>
            <a:prstGeom prst="rect">
              <a:avLst/>
            </a:prstGeom>
            <a:noFill/>
            <a:ln>
              <a:noFill/>
            </a:ln>
          </p:spPr>
        </p:pic>
        <p:pic>
          <p:nvPicPr>
            <p:cNvPr id="12" name="Picture 6"/>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5069607" y="5167823"/>
              <a:ext cx="3679179" cy="1559116"/>
            </a:xfrm>
            <a:prstGeom prst="rect">
              <a:avLst/>
            </a:prstGeom>
            <a:noFill/>
            <a:ln>
              <a:noFill/>
            </a:ln>
          </p:spPr>
        </p:pic>
      </p:grpSp>
      <p:sp>
        <p:nvSpPr>
          <p:cNvPr id="13" name="Rectangle 2"/>
          <p:cNvSpPr/>
          <p:nvPr/>
        </p:nvSpPr>
        <p:spPr>
          <a:xfrm>
            <a:off x="723193" y="1669465"/>
            <a:ext cx="603247" cy="236308"/>
          </a:xfrm>
          <a:prstGeom prst="rect">
            <a:avLst/>
          </a:prstGeom>
          <a:noFill/>
          <a:ln w="25402">
            <a:solidFill>
              <a:srgbClr val="FF0000"/>
            </a:solid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14" name="Rectangle 4"/>
          <p:cNvSpPr/>
          <p:nvPr/>
        </p:nvSpPr>
        <p:spPr>
          <a:xfrm>
            <a:off x="6706769" y="1424379"/>
            <a:ext cx="5156240" cy="701710"/>
          </a:xfrm>
          <a:prstGeom prst="rect">
            <a:avLst/>
          </a:prstGeom>
          <a:noFill/>
          <a:ln>
            <a:noFill/>
            <a:prstDash val="solid"/>
          </a:ln>
        </p:spPr>
        <p:txBody>
          <a:bodyPr vert="horz" wrap="square" lIns="91430" tIns="45710" rIns="91430" bIns="45710" anchor="t" anchorCtr="0" compatLnSpc="1">
            <a:spAutoFit/>
          </a:bodyPr>
          <a:lstStyle/>
          <a:p>
            <a:pPr marL="0" marR="0" lvl="0" indent="0" algn="l" defTabSz="914207" rtl="0" eaLnBrk="1" fontAlgn="auto" latinLnBrk="0" hangingPunct="1">
              <a:lnSpc>
                <a:spcPct val="110000"/>
              </a:lnSpc>
              <a:spcBef>
                <a:spcPts val="30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62635D"/>
                </a:solidFill>
                <a:effectLst/>
                <a:uLnTx/>
                <a:uFillTx/>
                <a:latin typeface="Calibri"/>
                <a:ea typeface=""/>
                <a:cs typeface=""/>
              </a:rPr>
              <a:t>Information on Sentinel Toolboxes’ development including Frequently Asked Questions (FAQs)</a:t>
            </a:r>
          </a:p>
        </p:txBody>
      </p:sp>
      <p:sp>
        <p:nvSpPr>
          <p:cNvPr id="15" name="Rectangle 24"/>
          <p:cNvSpPr/>
          <p:nvPr/>
        </p:nvSpPr>
        <p:spPr>
          <a:xfrm>
            <a:off x="1331707" y="1669465"/>
            <a:ext cx="603247" cy="236308"/>
          </a:xfrm>
          <a:prstGeom prst="rect">
            <a:avLst/>
          </a:prstGeom>
          <a:noFill/>
          <a:ln w="25402">
            <a:solidFill>
              <a:srgbClr val="FF0000"/>
            </a:solid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16" name="Rectangle 25"/>
          <p:cNvSpPr/>
          <p:nvPr/>
        </p:nvSpPr>
        <p:spPr>
          <a:xfrm>
            <a:off x="6739200" y="1195505"/>
            <a:ext cx="5156240" cy="701719"/>
          </a:xfrm>
          <a:prstGeom prst="rect">
            <a:avLst/>
          </a:prstGeom>
          <a:noFill/>
          <a:ln>
            <a:noFill/>
            <a:prstDash val="solid"/>
          </a:ln>
        </p:spPr>
        <p:txBody>
          <a:bodyPr vert="horz" wrap="square" lIns="91430" tIns="45710" rIns="91430" bIns="45710" anchor="t" anchorCtr="0" compatLnSpc="1">
            <a:spAutoFit/>
          </a:bodyPr>
          <a:lstStyle/>
          <a:p>
            <a:pPr marL="0" marR="0" lvl="0" indent="0" algn="l" defTabSz="914207"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62635D"/>
                </a:solidFill>
                <a:effectLst/>
                <a:uLnTx/>
                <a:uFillTx/>
                <a:latin typeface="Calibri"/>
                <a:ea typeface=""/>
                <a:cs typeface=""/>
              </a:rPr>
              <a:t>SNAP Download page</a:t>
            </a:r>
          </a:p>
          <a:p>
            <a:pPr marL="0" marR="0" lvl="0" indent="0" algn="l" defTabSz="914207"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62635D"/>
                </a:solidFill>
                <a:effectLst/>
                <a:uLnTx/>
                <a:uFillTx/>
                <a:latin typeface="Calibri"/>
                <a:ea typeface=""/>
                <a:cs typeface=""/>
              </a:rPr>
              <a:t>Access to Beta versions for testing</a:t>
            </a:r>
          </a:p>
        </p:txBody>
      </p:sp>
      <p:pic>
        <p:nvPicPr>
          <p:cNvPr id="17" name="step_home_banner_animated.gif"/>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345484" y="2417528"/>
            <a:ext cx="3498579" cy="394005"/>
          </a:xfrm>
          <a:prstGeom prst="rect">
            <a:avLst/>
          </a:prstGeom>
          <a:noFill/>
          <a:ln>
            <a:noFill/>
          </a:ln>
        </p:spPr>
      </p:pic>
      <p:sp>
        <p:nvSpPr>
          <p:cNvPr id="25" name="Rectangle 24"/>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hlinkClick r:id="rId12" action="ppaction://hlinkfile"/>
          </p:cNvPr>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800" b="1" dirty="0"/>
              <a:t>s</a:t>
            </a:r>
            <a:r>
              <a:rPr lang="en-US" sz="2800" b="1" dirty="0" smtClean="0"/>
              <a:t>tep.esa.int </a:t>
            </a:r>
            <a:r>
              <a:rPr lang="en-US" b="1" dirty="0"/>
              <a:t>| Science Toolbox Exploitation Platform</a:t>
            </a:r>
          </a:p>
        </p:txBody>
      </p:sp>
    </p:spTree>
    <p:extLst>
      <p:ext uri="{BB962C8B-B14F-4D97-AF65-F5344CB8AC3E}">
        <p14:creationId xmlns:p14="http://schemas.microsoft.com/office/powerpoint/2010/main" val="3048433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0"/>
                                        <p:tgtEl>
                                          <p:spTgt spid="17"/>
                                        </p:tgtEl>
                                      </p:cBhvr>
                                    </p:cmd>
                                  </p:childTnLst>
                                </p:cTn>
                              </p:par>
                              <p:par>
                                <p:cTn id="7" presetID="10" presetClass="entr" presetSubtype="0" fill="hold" grpId="0"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10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60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xit" presetSubtype="0" fill="hold" grpId="1" nodeType="withEffect">
                                  <p:stCondLst>
                                    <p:cond delay="1600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nodeType="withEffect">
                                  <p:stCondLst>
                                    <p:cond delay="160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nodeType="withEffect">
                                  <p:stCondLst>
                                    <p:cond delay="1600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grpId="1" nodeType="withEffect">
                                  <p:stCondLst>
                                    <p:cond delay="1600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ntr" presetSubtype="0" fill="hold" grpId="0" nodeType="withEffect">
                                  <p:stCondLst>
                                    <p:cond delay="16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160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0">
                  <p:endCondLst>
                    <p:cond evt="onNext" delay="0">
                      <p:tgtEl>
                        <p:sldTgt/>
                      </p:tgtEl>
                    </p:cond>
                    <p:cond evt="onPrev" delay="0">
                      <p:tgtEl>
                        <p:sldTgt/>
                      </p:tgtEl>
                    </p:cond>
                  </p:endCondLst>
                </p:cTn>
                <p:tgtEl>
                  <p:spTgt spid="17"/>
                </p:tgtEl>
              </p:cMediaNode>
            </p:video>
          </p:childTnLst>
        </p:cTn>
      </p:par>
    </p:tnLst>
    <p:bldLst>
      <p:bldP spid="13" grpId="0" animBg="1"/>
      <p:bldP spid="13" grpId="1" animBg="1"/>
      <p:bldP spid="14" grpId="0"/>
      <p:bldP spid="14" grpId="1"/>
      <p:bldP spid="15" grpId="0" animBg="1"/>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0"/>
          <p:cNvSpPr/>
          <p:nvPr/>
        </p:nvSpPr>
        <p:spPr>
          <a:xfrm>
            <a:off x="0" y="5770881"/>
            <a:ext cx="12192000" cy="1087120"/>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3" name="Rectangle 3"/>
          <p:cNvSpPr/>
          <p:nvPr/>
        </p:nvSpPr>
        <p:spPr>
          <a:xfrm>
            <a:off x="1020019" y="6136795"/>
            <a:ext cx="2743200" cy="472443"/>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pic>
        <p:nvPicPr>
          <p:cNvPr id="4"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5619" y="1152848"/>
            <a:ext cx="6110435" cy="4214990"/>
          </a:xfrm>
          <a:prstGeom prst="rect">
            <a:avLst/>
          </a:prstGeom>
          <a:noFill/>
          <a:ln>
            <a:noFill/>
          </a:ln>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77354" y="5264301"/>
            <a:ext cx="3556004" cy="1520190"/>
          </a:xfrm>
          <a:prstGeom prst="rect">
            <a:avLst/>
          </a:prstGeom>
          <a:noFill/>
          <a:ln>
            <a:noFill/>
          </a:ln>
        </p:spPr>
      </p:pic>
      <p:pic>
        <p:nvPicPr>
          <p:cNvPr id="6" name="Picture 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511162" y="2212098"/>
            <a:ext cx="5306409" cy="3312432"/>
          </a:xfrm>
          <a:prstGeom prst="rect">
            <a:avLst/>
          </a:prstGeom>
          <a:noFill/>
          <a:ln>
            <a:noFill/>
          </a:ln>
        </p:spPr>
      </p:pic>
      <p:sp>
        <p:nvSpPr>
          <p:cNvPr id="7" name="Rectangle 24"/>
          <p:cNvSpPr/>
          <p:nvPr/>
        </p:nvSpPr>
        <p:spPr>
          <a:xfrm>
            <a:off x="2440949" y="1668085"/>
            <a:ext cx="818497" cy="236308"/>
          </a:xfrm>
          <a:prstGeom prst="rect">
            <a:avLst/>
          </a:prstGeom>
          <a:noFill/>
          <a:ln w="25402">
            <a:solidFill>
              <a:srgbClr val="FF0000"/>
            </a:solid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8" name="Rectangle 25"/>
          <p:cNvSpPr/>
          <p:nvPr/>
        </p:nvSpPr>
        <p:spPr>
          <a:xfrm>
            <a:off x="6782995" y="1426053"/>
            <a:ext cx="5156240" cy="701719"/>
          </a:xfrm>
          <a:prstGeom prst="rect">
            <a:avLst/>
          </a:prstGeom>
          <a:noFill/>
          <a:ln>
            <a:noFill/>
            <a:prstDash val="solid"/>
          </a:ln>
        </p:spPr>
        <p:txBody>
          <a:bodyPr vert="horz" wrap="square" lIns="91430" tIns="45710" rIns="91430" bIns="45710" anchor="t" anchorCtr="0" compatLnSpc="1">
            <a:spAutoFit/>
          </a:bodyPr>
          <a:lstStyle/>
          <a:p>
            <a:pPr marL="0" marR="0" lvl="0" indent="0" algn="l" defTabSz="914207"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62635D"/>
                </a:solidFill>
                <a:effectLst/>
                <a:uLnTx/>
                <a:uFillTx/>
                <a:latin typeface="Calibri"/>
                <a:ea typeface=""/>
                <a:cs typeface=""/>
              </a:rPr>
              <a:t>Technical documentation for both end-users and developers</a:t>
            </a:r>
          </a:p>
        </p:txBody>
      </p:sp>
      <p:pic>
        <p:nvPicPr>
          <p:cNvPr id="9" name="step_home_banner_animated.gif"/>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45605" y="2416156"/>
            <a:ext cx="3498579" cy="394005"/>
          </a:xfrm>
          <a:prstGeom prst="rect">
            <a:avLst/>
          </a:prstGeom>
          <a:noFill/>
          <a:ln>
            <a:noFill/>
          </a:ln>
        </p:spPr>
      </p:pic>
      <p:sp>
        <p:nvSpPr>
          <p:cNvPr id="18" name="Rectangle 17"/>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hlinkClick r:id="rId9" action="ppaction://hlinkfile"/>
          </p:cNvPr>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800" b="1" dirty="0"/>
              <a:t>s</a:t>
            </a:r>
            <a:r>
              <a:rPr lang="en-US" sz="2800" b="1" dirty="0" smtClean="0"/>
              <a:t>tep.esa.int </a:t>
            </a:r>
            <a:r>
              <a:rPr lang="en-US" b="1" dirty="0"/>
              <a:t>| Science Toolbox Exploitation Platform</a:t>
            </a:r>
          </a:p>
        </p:txBody>
      </p:sp>
    </p:spTree>
    <p:extLst>
      <p:ext uri="{BB962C8B-B14F-4D97-AF65-F5344CB8AC3E}">
        <p14:creationId xmlns:p14="http://schemas.microsoft.com/office/powerpoint/2010/main" val="1526639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0"/>
                                        <p:tgtEl>
                                          <p:spTgt spid="9"/>
                                        </p:tgtEl>
                                      </p:cBhvr>
                                    </p:cmd>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p:endCondLst>
                    <p:cond evt="onNext" delay="0">
                      <p:tgtEl>
                        <p:sldTgt/>
                      </p:tgtEl>
                    </p:cond>
                    <p:cond evt="onPrev" delay="0">
                      <p:tgtEl>
                        <p:sldTgt/>
                      </p:tgtEl>
                    </p:cond>
                  </p:endCondLst>
                </p:cTn>
                <p:tgtEl>
                  <p:spTgt spid="9"/>
                </p:tgtEl>
              </p:cMediaNode>
            </p:video>
          </p:childTnLst>
        </p:cTn>
      </p:par>
    </p:tnLst>
    <p:bldLst>
      <p:bldP spid="7"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5"/>
          <p:cNvSpPr/>
          <p:nvPr/>
        </p:nvSpPr>
        <p:spPr>
          <a:xfrm>
            <a:off x="0" y="5831841"/>
            <a:ext cx="12192000" cy="1026160"/>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3" name="Rectangle 3"/>
          <p:cNvSpPr/>
          <p:nvPr/>
        </p:nvSpPr>
        <p:spPr>
          <a:xfrm>
            <a:off x="1040513" y="6145454"/>
            <a:ext cx="2743200" cy="472443"/>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pic>
        <p:nvPicPr>
          <p:cNvPr id="4"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26113" y="1159605"/>
            <a:ext cx="6110435" cy="4214990"/>
          </a:xfrm>
          <a:prstGeom prst="rect">
            <a:avLst/>
          </a:prstGeom>
          <a:noFill/>
          <a:ln>
            <a:noFill/>
          </a:ln>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97850" y="5272960"/>
            <a:ext cx="3556004" cy="1520190"/>
          </a:xfrm>
          <a:prstGeom prst="rect">
            <a:avLst/>
          </a:prstGeom>
          <a:noFill/>
          <a:ln>
            <a:noFill/>
          </a:ln>
        </p:spPr>
      </p:pic>
      <p:pic>
        <p:nvPicPr>
          <p:cNvPr id="6" name="Picture 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431901" y="2052297"/>
            <a:ext cx="5435595" cy="3385044"/>
          </a:xfrm>
          <a:prstGeom prst="rect">
            <a:avLst/>
          </a:prstGeom>
          <a:noFill/>
          <a:ln>
            <a:noFill/>
          </a:ln>
        </p:spPr>
      </p:pic>
      <p:sp>
        <p:nvSpPr>
          <p:cNvPr id="7" name="Rectangle 24"/>
          <p:cNvSpPr/>
          <p:nvPr/>
        </p:nvSpPr>
        <p:spPr>
          <a:xfrm>
            <a:off x="3266189" y="4297771"/>
            <a:ext cx="549273" cy="477508"/>
          </a:xfrm>
          <a:prstGeom prst="rect">
            <a:avLst/>
          </a:prstGeom>
          <a:noFill/>
          <a:ln w="25402">
            <a:solidFill>
              <a:srgbClr val="FF0000"/>
            </a:solid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8" name="Rectangle 25"/>
          <p:cNvSpPr/>
          <p:nvPr/>
        </p:nvSpPr>
        <p:spPr>
          <a:xfrm>
            <a:off x="6774789" y="1302225"/>
            <a:ext cx="5156240" cy="701719"/>
          </a:xfrm>
          <a:prstGeom prst="rect">
            <a:avLst/>
          </a:prstGeom>
          <a:noFill/>
          <a:ln>
            <a:noFill/>
            <a:prstDash val="solid"/>
          </a:ln>
        </p:spPr>
        <p:txBody>
          <a:bodyPr vert="horz" wrap="square" lIns="91430" tIns="45710" rIns="91430" bIns="45710" anchor="t" anchorCtr="0" compatLnSpc="1">
            <a:spAutoFit/>
          </a:bodyPr>
          <a:lstStyle/>
          <a:p>
            <a:pPr marL="0" marR="0" lvl="0" indent="0" algn="l" defTabSz="914207"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62635D"/>
                </a:solidFill>
                <a:effectLst/>
                <a:uLnTx/>
                <a:uFillTx/>
                <a:latin typeface="Calibri"/>
                <a:ea typeface=""/>
                <a:cs typeface=""/>
              </a:rPr>
              <a:t>Step-by-step tutorials including</a:t>
            </a:r>
          </a:p>
          <a:p>
            <a:pPr marL="0" marR="0" lvl="0" indent="0" algn="l" defTabSz="914207"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62635D"/>
                </a:solidFill>
                <a:effectLst/>
                <a:uLnTx/>
                <a:uFillTx/>
                <a:latin typeface="Calibri"/>
                <a:ea typeface=""/>
                <a:cs typeface=""/>
              </a:rPr>
              <a:t>YouTube videos</a:t>
            </a:r>
          </a:p>
        </p:txBody>
      </p:sp>
      <p:pic>
        <p:nvPicPr>
          <p:cNvPr id="9" name="Picture 9"/>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6431901" y="2052298"/>
            <a:ext cx="5435595" cy="4035055"/>
          </a:xfrm>
          <a:prstGeom prst="rect">
            <a:avLst/>
          </a:prstGeom>
          <a:noFill/>
          <a:ln>
            <a:noFill/>
          </a:ln>
        </p:spPr>
      </p:pic>
      <p:pic>
        <p:nvPicPr>
          <p:cNvPr id="10" name="step_home_banner_animated.gif"/>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66101" y="2424825"/>
            <a:ext cx="3498579" cy="394005"/>
          </a:xfrm>
          <a:prstGeom prst="rect">
            <a:avLst/>
          </a:prstGeom>
          <a:noFill/>
          <a:ln>
            <a:noFill/>
          </a:ln>
        </p:spPr>
      </p:pic>
      <p:sp>
        <p:nvSpPr>
          <p:cNvPr id="17" name="Rectangle 16"/>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hlinkClick r:id="rId10" action="ppaction://hlinkfile"/>
          </p:cNvPr>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800" b="1" dirty="0"/>
              <a:t>s</a:t>
            </a:r>
            <a:r>
              <a:rPr lang="en-US" sz="2800" b="1" dirty="0" smtClean="0"/>
              <a:t>tep.esa.int</a:t>
            </a:r>
            <a:r>
              <a:rPr lang="en-US" sz="2400" b="1" dirty="0" smtClean="0"/>
              <a:t> </a:t>
            </a:r>
            <a:r>
              <a:rPr lang="en-US" b="1" dirty="0"/>
              <a:t>| Science Toolbox Exploitation Platform</a:t>
            </a:r>
          </a:p>
        </p:txBody>
      </p:sp>
    </p:spTree>
    <p:extLst>
      <p:ext uri="{BB962C8B-B14F-4D97-AF65-F5344CB8AC3E}">
        <p14:creationId xmlns:p14="http://schemas.microsoft.com/office/powerpoint/2010/main" val="38234982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p:tgtEl>
                                          <p:spTgt spid="10"/>
                                        </p:tgtEl>
                                      </p:cBhvr>
                                    </p:cmd>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7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9">
                  <p:endCondLst>
                    <p:cond evt="onNext" delay="0">
                      <p:tgtEl>
                        <p:sldTgt/>
                      </p:tgtEl>
                    </p:cond>
                    <p:cond evt="onPrev" delay="0">
                      <p:tgtEl>
                        <p:sldTgt/>
                      </p:tgtEl>
                    </p:cond>
                  </p:endCondLst>
                </p:cTn>
                <p:tgtEl>
                  <p:spTgt spid="10"/>
                </p:tgtEl>
              </p:cMediaNode>
            </p:video>
          </p:childTnLst>
        </p:cTn>
      </p:par>
    </p:tnLst>
    <p:bldLst>
      <p:bldP spid="7" grpId="0" animBg="1"/>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2"/>
          <p:cNvSpPr/>
          <p:nvPr/>
        </p:nvSpPr>
        <p:spPr>
          <a:xfrm>
            <a:off x="0" y="5852161"/>
            <a:ext cx="12192000" cy="1005840"/>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3" name="Rectangle 3"/>
          <p:cNvSpPr/>
          <p:nvPr/>
        </p:nvSpPr>
        <p:spPr>
          <a:xfrm>
            <a:off x="1052023" y="6145089"/>
            <a:ext cx="2743200" cy="472443"/>
          </a:xfrm>
          <a:prstGeom prst="rect">
            <a:avLst/>
          </a:prstGeom>
          <a:solidFill>
            <a:srgbClr val="FFFFFF"/>
          </a:solidFill>
          <a:ln>
            <a:no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pic>
        <p:nvPicPr>
          <p:cNvPr id="4"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7622" y="1159239"/>
            <a:ext cx="6110435" cy="4214990"/>
          </a:xfrm>
          <a:prstGeom prst="rect">
            <a:avLst/>
          </a:prstGeom>
          <a:noFill/>
          <a:ln>
            <a:noFill/>
          </a:ln>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409358" y="5272594"/>
            <a:ext cx="3556004" cy="1520190"/>
          </a:xfrm>
          <a:prstGeom prst="rect">
            <a:avLst/>
          </a:prstGeom>
          <a:noFill/>
          <a:ln>
            <a:noFill/>
          </a:ln>
        </p:spPr>
      </p:pic>
      <p:pic>
        <p:nvPicPr>
          <p:cNvPr id="6" name="step_home_banner_animated.gif"/>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77609" y="2424450"/>
            <a:ext cx="3498579" cy="394005"/>
          </a:xfrm>
          <a:prstGeom prst="rect">
            <a:avLst/>
          </a:prstGeom>
          <a:noFill/>
          <a:ln>
            <a:noFill/>
          </a:ln>
        </p:spPr>
      </p:pic>
      <p:pic>
        <p:nvPicPr>
          <p:cNvPr id="7" name="Picture 10"/>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6814974" y="2065272"/>
            <a:ext cx="4641237" cy="4123559"/>
          </a:xfrm>
          <a:prstGeom prst="rect">
            <a:avLst/>
          </a:prstGeom>
          <a:noFill/>
          <a:ln>
            <a:noFill/>
          </a:ln>
        </p:spPr>
      </p:pic>
      <p:pic>
        <p:nvPicPr>
          <p:cNvPr id="8" name="Picture 11"/>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564344" y="2093620"/>
            <a:ext cx="5305665" cy="2905981"/>
          </a:xfrm>
          <a:prstGeom prst="rect">
            <a:avLst/>
          </a:prstGeom>
          <a:noFill/>
          <a:ln>
            <a:noFill/>
          </a:ln>
        </p:spPr>
      </p:pic>
      <p:sp>
        <p:nvSpPr>
          <p:cNvPr id="9" name="Rectangle 24"/>
          <p:cNvSpPr/>
          <p:nvPr/>
        </p:nvSpPr>
        <p:spPr>
          <a:xfrm>
            <a:off x="4132832" y="4297406"/>
            <a:ext cx="549273" cy="937095"/>
          </a:xfrm>
          <a:prstGeom prst="rect">
            <a:avLst/>
          </a:prstGeom>
          <a:noFill/>
          <a:ln w="25402">
            <a:solidFill>
              <a:srgbClr val="FF0000"/>
            </a:solidFill>
            <a:prstDash val="solid"/>
          </a:ln>
        </p:spPr>
        <p:txBody>
          <a:bodyPr vert="horz" wrap="square" lIns="91430" tIns="45710" rIns="91430" bIns="45710" anchor="ctr" anchorCtr="1" compatLnSpc="1"/>
          <a:lstStyle/>
          <a:p>
            <a:pPr marL="0" marR="0" lvl="0" indent="0" algn="ctr" defTabSz="914207"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
              <a:cs typeface=""/>
            </a:endParaRPr>
          </a:p>
        </p:txBody>
      </p:sp>
      <p:sp>
        <p:nvSpPr>
          <p:cNvPr id="10" name="Rectangle 25"/>
          <p:cNvSpPr/>
          <p:nvPr/>
        </p:nvSpPr>
        <p:spPr>
          <a:xfrm>
            <a:off x="6603040" y="1327115"/>
            <a:ext cx="5317333" cy="701719"/>
          </a:xfrm>
          <a:prstGeom prst="rect">
            <a:avLst/>
          </a:prstGeom>
          <a:noFill/>
          <a:ln>
            <a:noFill/>
            <a:prstDash val="solid"/>
          </a:ln>
        </p:spPr>
        <p:txBody>
          <a:bodyPr vert="horz" wrap="square" lIns="91430" tIns="45710" rIns="91430" bIns="45710" anchor="t" anchorCtr="0" compatLnSpc="1">
            <a:spAutoFit/>
          </a:bodyPr>
          <a:lstStyle/>
          <a:p>
            <a:pPr marL="0" marR="0" lvl="0" indent="0" algn="l" defTabSz="914207" rtl="0" eaLnBrk="1" fontAlgn="auto" latinLnBrk="0" hangingPunct="1">
              <a:lnSpc>
                <a:spcPct val="11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a:ln>
                  <a:noFill/>
                </a:ln>
                <a:solidFill>
                  <a:srgbClr val="62635D"/>
                </a:solidFill>
                <a:effectLst/>
                <a:uLnTx/>
                <a:uFillTx/>
                <a:latin typeface="Calibri"/>
                <a:ea typeface=""/>
                <a:cs typeface=""/>
              </a:rPr>
              <a:t>Technical forum, gathering user feedback and communicating results </a:t>
            </a:r>
          </a:p>
        </p:txBody>
      </p:sp>
      <p:sp>
        <p:nvSpPr>
          <p:cNvPr id="14" name="Rectangle 13"/>
          <p:cNvSpPr/>
          <p:nvPr/>
        </p:nvSpPr>
        <p:spPr>
          <a:xfrm>
            <a:off x="0" y="0"/>
            <a:ext cx="12192000" cy="79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hlinkClick r:id="rId10" action="ppaction://hlinkfile"/>
          </p:cNvPr>
          <p:cNvSpPr txBox="1">
            <a:spLocks/>
          </p:cNvSpPr>
          <p:nvPr/>
        </p:nvSpPr>
        <p:spPr>
          <a:xfrm>
            <a:off x="423914" y="150724"/>
            <a:ext cx="8403996"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US" sz="2800" b="1" dirty="0" smtClean="0"/>
              <a:t>step.esa.int </a:t>
            </a:r>
            <a:r>
              <a:rPr lang="en-US" b="1" dirty="0"/>
              <a:t>| Science Toolbox Exploitation Platform</a:t>
            </a:r>
          </a:p>
        </p:txBody>
      </p:sp>
    </p:spTree>
    <p:extLst>
      <p:ext uri="{BB962C8B-B14F-4D97-AF65-F5344CB8AC3E}">
        <p14:creationId xmlns:p14="http://schemas.microsoft.com/office/powerpoint/2010/main" val="2685537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0"/>
                                        <p:tgtEl>
                                          <p:spTgt spid="6"/>
                                        </p:tgtEl>
                                      </p:cBhvr>
                                    </p:cmd>
                                  </p:childTnLst>
                                </p:cTn>
                              </p:par>
                              <p:par>
                                <p:cTn id="7" presetID="10" presetClass="entr" presetSubtype="0" fill="hold" grpId="0" nodeType="withEffect">
                                  <p:stCondLst>
                                    <p:cond delay="1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nodeType="withEffect">
                                  <p:stCondLst>
                                    <p:cond delay="800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8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2">
                  <p:endCondLst>
                    <p:cond evt="onNext" delay="0">
                      <p:tgtEl>
                        <p:sldTgt/>
                      </p:tgtEl>
                    </p:cond>
                    <p:cond evt="onPrev" delay="0">
                      <p:tgtEl>
                        <p:sldTgt/>
                      </p:tgtEl>
                    </p:cond>
                  </p:endCondLst>
                </p:cTn>
                <p:tgtEl>
                  <p:spTgt spid="6"/>
                </p:tgtEl>
              </p:cMediaNode>
            </p:video>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307217" y="1002825"/>
            <a:ext cx="2037080" cy="1325563"/>
          </a:xfrm>
        </p:spPr>
        <p:txBody>
          <a:bodyPr/>
          <a:lstStyle/>
          <a:p>
            <a:r>
              <a:rPr lang="fr-FR" sz="2200" b="1" dirty="0" smtClean="0">
                <a:solidFill>
                  <a:srgbClr val="003F5A"/>
                </a:solidFill>
              </a:rPr>
              <a:t>Sentinel-1</a:t>
            </a:r>
            <a:br>
              <a:rPr lang="fr-FR" sz="2200" b="1" dirty="0" smtClean="0">
                <a:solidFill>
                  <a:srgbClr val="003F5A"/>
                </a:solidFill>
              </a:rPr>
            </a:br>
            <a:r>
              <a:rPr lang="fr-FR" sz="2200" b="1" dirty="0" smtClean="0">
                <a:solidFill>
                  <a:srgbClr val="003F5A"/>
                </a:solidFill>
              </a:rPr>
              <a:t>Mission Profile</a:t>
            </a:r>
            <a:endParaRPr lang="fr-FR" sz="2200" b="1" dirty="0">
              <a:solidFill>
                <a:srgbClr val="003F5A"/>
              </a:solidFill>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2400" y="1246665"/>
            <a:ext cx="6207787" cy="476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88"/>
          <p:cNvSpPr txBox="1">
            <a:spLocks/>
          </p:cNvSpPr>
          <p:nvPr/>
        </p:nvSpPr>
        <p:spPr bwMode="auto">
          <a:xfrm>
            <a:off x="8491070" y="1657230"/>
            <a:ext cx="3239547" cy="69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0516" tIns="25258" rIns="50516" bIns="25258">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GB" sz="1400" dirty="0">
                <a:solidFill>
                  <a:srgbClr val="4D4F53"/>
                </a:solidFill>
              </a:rPr>
              <a:t>S-1 SAR can be operated in 4 exclusive imaging modes with different resolution and coverages.</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0395" y="6137552"/>
            <a:ext cx="1632181" cy="60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ular Callout 16"/>
          <p:cNvSpPr/>
          <p:nvPr/>
        </p:nvSpPr>
        <p:spPr>
          <a:xfrm>
            <a:off x="1122434" y="6013425"/>
            <a:ext cx="2121956" cy="646331"/>
          </a:xfrm>
          <a:prstGeom prst="wedgeRectCallout">
            <a:avLst>
              <a:gd name="adj1" fmla="val 72757"/>
              <a:gd name="adj2" fmla="val -57098"/>
            </a:avLst>
          </a:prstGeom>
          <a:solidFill>
            <a:schemeClr val="accent1">
              <a:lumMod val="20000"/>
              <a:lumOff val="80000"/>
            </a:schemeClr>
          </a:solidFill>
          <a:ln>
            <a:solidFill>
              <a:srgbClr val="002060"/>
            </a:solidFill>
          </a:ln>
        </p:spPr>
        <p:txBody>
          <a:bodyPr wrap="square" rtlCol="0">
            <a:spAutoFit/>
          </a:bodyPr>
          <a:lstStyle/>
          <a:p>
            <a:r>
              <a:rPr lang="en-US" sz="1200" b="1" dirty="0"/>
              <a:t>Resolution: 5m x20m</a:t>
            </a:r>
          </a:p>
          <a:p>
            <a:r>
              <a:rPr lang="en-US" sz="1200" b="1" dirty="0"/>
              <a:t>Single and dual </a:t>
            </a:r>
            <a:r>
              <a:rPr lang="en-US" sz="1200" b="1" dirty="0" err="1"/>
              <a:t>Polarisation</a:t>
            </a:r>
            <a:endParaRPr lang="en-US" sz="1200" b="1" dirty="0"/>
          </a:p>
          <a:p>
            <a:r>
              <a:rPr lang="en-US" sz="1200" b="1" dirty="0"/>
              <a:t>Pre-defined mode over Land</a:t>
            </a:r>
          </a:p>
        </p:txBody>
      </p:sp>
      <p:sp>
        <p:nvSpPr>
          <p:cNvPr id="14" name="Rectangular Callout 26"/>
          <p:cNvSpPr/>
          <p:nvPr/>
        </p:nvSpPr>
        <p:spPr>
          <a:xfrm>
            <a:off x="5576364" y="5754764"/>
            <a:ext cx="1698196" cy="1015663"/>
          </a:xfrm>
          <a:prstGeom prst="wedgeRectCallout">
            <a:avLst>
              <a:gd name="adj1" fmla="val -51197"/>
              <a:gd name="adj2" fmla="val -69046"/>
            </a:avLst>
          </a:prstGeom>
          <a:solidFill>
            <a:schemeClr val="accent1">
              <a:lumMod val="20000"/>
              <a:lumOff val="80000"/>
            </a:schemeClr>
          </a:solidFill>
          <a:ln>
            <a:solidFill>
              <a:srgbClr val="002060"/>
            </a:solidFill>
          </a:ln>
        </p:spPr>
        <p:txBody>
          <a:bodyPr wrap="square" rtlCol="0">
            <a:spAutoFit/>
          </a:bodyPr>
          <a:lstStyle/>
          <a:p>
            <a:r>
              <a:rPr lang="en-US" sz="1200" b="1" dirty="0"/>
              <a:t>Composed of </a:t>
            </a:r>
            <a:endParaRPr lang="en-US" sz="1200" b="1" dirty="0" smtClean="0"/>
          </a:p>
          <a:p>
            <a:r>
              <a:rPr lang="en-US" sz="1200" b="1" dirty="0" err="1" smtClean="0"/>
              <a:t>Stripmap</a:t>
            </a:r>
            <a:r>
              <a:rPr lang="en-US" sz="1200" b="1" dirty="0" smtClean="0"/>
              <a:t> </a:t>
            </a:r>
            <a:r>
              <a:rPr lang="en-US" sz="1200" b="1" dirty="0" err="1" smtClean="0"/>
              <a:t>imagettes</a:t>
            </a:r>
            <a:r>
              <a:rPr lang="en-US" sz="1200" b="1" dirty="0" smtClean="0"/>
              <a:t>  </a:t>
            </a:r>
            <a:endParaRPr lang="en-US" sz="1200" b="1" dirty="0"/>
          </a:p>
          <a:p>
            <a:r>
              <a:rPr lang="en-US" sz="1200" b="1" dirty="0"/>
              <a:t>S</a:t>
            </a:r>
            <a:r>
              <a:rPr lang="en-US" sz="1200" b="1" dirty="0" smtClean="0"/>
              <a:t>ingle </a:t>
            </a:r>
            <a:r>
              <a:rPr lang="en-US" sz="1200" b="1" dirty="0" err="1"/>
              <a:t>polarisation</a:t>
            </a:r>
            <a:endParaRPr lang="en-US" sz="1200" b="1" dirty="0"/>
          </a:p>
          <a:p>
            <a:r>
              <a:rPr lang="en-US" sz="1200" b="1" dirty="0"/>
              <a:t>Pre-defined mode over open oceans</a:t>
            </a:r>
          </a:p>
        </p:txBody>
      </p:sp>
      <p:sp>
        <p:nvSpPr>
          <p:cNvPr id="15" name="Rectangular Callout 27"/>
          <p:cNvSpPr/>
          <p:nvPr/>
        </p:nvSpPr>
        <p:spPr>
          <a:xfrm>
            <a:off x="7566014" y="5290834"/>
            <a:ext cx="1974226" cy="830997"/>
          </a:xfrm>
          <a:prstGeom prst="wedgeRectCallout">
            <a:avLst>
              <a:gd name="adj1" fmla="val -86002"/>
              <a:gd name="adj2" fmla="val -45752"/>
            </a:avLst>
          </a:prstGeom>
          <a:solidFill>
            <a:schemeClr val="accent1">
              <a:lumMod val="20000"/>
              <a:lumOff val="80000"/>
            </a:schemeClr>
          </a:solidFill>
          <a:ln>
            <a:solidFill>
              <a:srgbClr val="002060"/>
            </a:solidFill>
          </a:ln>
        </p:spPr>
        <p:txBody>
          <a:bodyPr wrap="square" rtlCol="0">
            <a:spAutoFit/>
          </a:bodyPr>
          <a:lstStyle/>
          <a:p>
            <a:r>
              <a:rPr lang="en-US" sz="1200" b="1" dirty="0"/>
              <a:t>Resolution: 5m x 5m</a:t>
            </a:r>
          </a:p>
          <a:p>
            <a:r>
              <a:rPr lang="en-US" sz="1200" b="1" dirty="0"/>
              <a:t>Single and dual </a:t>
            </a:r>
            <a:r>
              <a:rPr lang="en-US" sz="1200" b="1" dirty="0" err="1"/>
              <a:t>Polarisation</a:t>
            </a:r>
            <a:endParaRPr lang="en-US" sz="1200" b="1" dirty="0"/>
          </a:p>
          <a:p>
            <a:r>
              <a:rPr lang="en-US" sz="1200" b="1" dirty="0"/>
              <a:t>Emergency Services-</a:t>
            </a:r>
            <a:r>
              <a:rPr lang="en-US" sz="1200" b="1" dirty="0" err="1"/>
              <a:t>Disater</a:t>
            </a:r>
            <a:r>
              <a:rPr lang="en-US" sz="1200" b="1" dirty="0"/>
              <a:t> Monitoring</a:t>
            </a:r>
          </a:p>
        </p:txBody>
      </p:sp>
      <p:sp>
        <p:nvSpPr>
          <p:cNvPr id="16" name="Rectangular Callout 28"/>
          <p:cNvSpPr/>
          <p:nvPr/>
        </p:nvSpPr>
        <p:spPr>
          <a:xfrm>
            <a:off x="8846354" y="3999991"/>
            <a:ext cx="2563326" cy="830997"/>
          </a:xfrm>
          <a:prstGeom prst="wedgeRectCallout">
            <a:avLst>
              <a:gd name="adj1" fmla="val -78615"/>
              <a:gd name="adj2" fmla="val 47814"/>
            </a:avLst>
          </a:prstGeom>
          <a:solidFill>
            <a:schemeClr val="accent1">
              <a:lumMod val="20000"/>
              <a:lumOff val="80000"/>
            </a:schemeClr>
          </a:solidFill>
          <a:ln>
            <a:solidFill>
              <a:srgbClr val="002060"/>
            </a:solidFill>
          </a:ln>
        </p:spPr>
        <p:txBody>
          <a:bodyPr wrap="square" rtlCol="0">
            <a:spAutoFit/>
          </a:bodyPr>
          <a:lstStyle/>
          <a:p>
            <a:r>
              <a:rPr lang="en-US" sz="1200" b="1" dirty="0" smtClean="0"/>
              <a:t>Resolution: 20 x 40m</a:t>
            </a:r>
          </a:p>
          <a:p>
            <a:r>
              <a:rPr lang="en-US" sz="1200" b="1" dirty="0" smtClean="0"/>
              <a:t>Single and dual </a:t>
            </a:r>
            <a:r>
              <a:rPr lang="en-US" sz="1200" b="1" dirty="0" err="1" smtClean="0"/>
              <a:t>Polarisation</a:t>
            </a:r>
            <a:endParaRPr lang="en-US" sz="1200" b="1" dirty="0" smtClean="0"/>
          </a:p>
          <a:p>
            <a:r>
              <a:rPr lang="en-US" sz="1200" b="1" dirty="0" smtClean="0"/>
              <a:t>Polar areas, and ocean relevant areas</a:t>
            </a:r>
            <a:r>
              <a:rPr lang="en-US" sz="1200" dirty="0" smtClean="0"/>
              <a:t> </a:t>
            </a:r>
          </a:p>
          <a:p>
            <a:r>
              <a:rPr lang="en-US" sz="1200" b="1" dirty="0" smtClean="0"/>
              <a:t>Can be used for interferometry </a:t>
            </a:r>
            <a:endParaRPr lang="en-US" sz="1200" b="1" dirty="0"/>
          </a:p>
        </p:txBody>
      </p:sp>
    </p:spTree>
    <p:extLst>
      <p:ext uri="{BB962C8B-B14F-4D97-AF65-F5344CB8AC3E}">
        <p14:creationId xmlns:p14="http://schemas.microsoft.com/office/powerpoint/2010/main" val="297232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5">
            <a:hlinkClick r:id="rId2" action="ppaction://program"/>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040" y="5396701"/>
            <a:ext cx="494318" cy="504419"/>
          </a:xfrm>
          <a:prstGeom prst="rect">
            <a:avLst/>
          </a:prstGeom>
          <a:solidFill>
            <a:srgbClr val="EDEDED"/>
          </a:solidFill>
          <a:ln>
            <a:noFill/>
          </a:ln>
          <a:effectLst>
            <a:glow rad="152400">
              <a:schemeClr val="bg1">
                <a:alpha val="40000"/>
              </a:schemeClr>
            </a:glow>
          </a:effectLst>
        </p:spPr>
      </p:pic>
      <p:sp>
        <p:nvSpPr>
          <p:cNvPr id="4" name="Title 1"/>
          <p:cNvSpPr txBox="1">
            <a:spLocks/>
          </p:cNvSpPr>
          <p:nvPr/>
        </p:nvSpPr>
        <p:spPr bwMode="auto">
          <a:xfrm>
            <a:off x="862575" y="128846"/>
            <a:ext cx="3889276" cy="70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0" rIns="91421" bIns="45710" numCol="1" anchor="ctr" anchorCtr="1" compatLnSpc="1">
            <a:prstTxWarp prst="textNoShape">
              <a:avLst/>
            </a:prstTxWarp>
            <a:sp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Verdana"/>
                <a:ea typeface="MS PGothic" pitchFamily="34" charset="-128"/>
                <a:cs typeface="Verdana"/>
              </a:rPr>
              <a:t>SNAP</a:t>
            </a:r>
            <a:r>
              <a:rPr kumimoji="0" lang="en-US" sz="7200" b="0" i="0" u="none" strike="noStrike" kern="1200" cap="none" spc="0" normalizeH="0" baseline="0" noProof="0" dirty="0">
                <a:ln>
                  <a:noFill/>
                </a:ln>
                <a:solidFill>
                  <a:srgbClr val="FFFFFF"/>
                </a:solidFill>
                <a:effectLst/>
                <a:uLnTx/>
                <a:uFillTx/>
                <a:latin typeface="Verdana"/>
                <a:ea typeface="MS PGothic" pitchFamily="34" charset="-128"/>
                <a:cs typeface="Verdana"/>
              </a:rPr>
              <a:t/>
            </a:r>
            <a:br>
              <a:rPr kumimoji="0" lang="en-US" sz="7200" b="0" i="0" u="none" strike="noStrike" kern="1200" cap="none" spc="0" normalizeH="0" baseline="0" noProof="0" dirty="0">
                <a:ln>
                  <a:noFill/>
                </a:ln>
                <a:solidFill>
                  <a:srgbClr val="FFFFFF"/>
                </a:solidFill>
                <a:effectLst/>
                <a:uLnTx/>
                <a:uFillTx/>
                <a:latin typeface="Verdana"/>
                <a:ea typeface="MS PGothic" pitchFamily="34" charset="-128"/>
                <a:cs typeface="Verdana"/>
              </a:rPr>
            </a:br>
            <a:r>
              <a:rPr kumimoji="0" lang="en-US" sz="1200" b="0" i="0" u="none" strike="noStrike" kern="0" cap="none" spc="0" normalizeH="0" baseline="0" noProof="0" dirty="0" smtClean="0">
                <a:ln>
                  <a:noFill/>
                </a:ln>
                <a:solidFill>
                  <a:srgbClr val="FFFFFF"/>
                </a:solidFill>
                <a:effectLst/>
                <a:uLnTx/>
                <a:uFillTx/>
                <a:latin typeface="Verdana"/>
                <a:ea typeface="MS PGothic" pitchFamily="34" charset="-128"/>
                <a:cs typeface="Verdana"/>
              </a:rPr>
              <a:t>All-in-One </a:t>
            </a:r>
            <a:r>
              <a:rPr kumimoji="0" lang="en-US" sz="1200" b="0" i="0" u="none" strike="noStrike" kern="0" cap="none" spc="0" normalizeH="0" baseline="0" noProof="0" dirty="0">
                <a:ln>
                  <a:noFill/>
                </a:ln>
                <a:solidFill>
                  <a:srgbClr val="FFFFFF"/>
                </a:solidFill>
                <a:effectLst/>
                <a:uLnTx/>
                <a:uFillTx/>
                <a:latin typeface="Verdana"/>
                <a:ea typeface="MS PGothic" pitchFamily="34" charset="-128"/>
                <a:cs typeface="Verdana"/>
              </a:rPr>
              <a:t>Environment</a:t>
            </a:r>
            <a:endParaRPr kumimoji="0" lang="en-GB" sz="1200" b="0" i="0" u="none" strike="noStrike" kern="0" cap="none" spc="0" normalizeH="0" baseline="0" noProof="0" dirty="0">
              <a:ln>
                <a:noFill/>
              </a:ln>
              <a:solidFill>
                <a:srgbClr val="FFFFFF"/>
              </a:solidFill>
              <a:effectLst/>
              <a:uLnTx/>
              <a:uFillTx/>
              <a:latin typeface="Verdana"/>
              <a:ea typeface="MS PGothic" pitchFamily="34" charset="-128"/>
              <a:cs typeface="Verdana"/>
            </a:endParaRPr>
          </a:p>
        </p:txBody>
      </p:sp>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280" y="993818"/>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397" y="993816"/>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397" y="993818"/>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4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0080" y="993815"/>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0080" y="993818"/>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46"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280" y="993818"/>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47" name="Picture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0080" y="993818"/>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48"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7280" y="993794"/>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49"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0080" y="993818"/>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50"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10080" y="993818"/>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907280" y="993818"/>
            <a:ext cx="8404255" cy="4837877"/>
            <a:chOff x="998641" y="6432059"/>
            <a:chExt cx="7085302" cy="4837877"/>
          </a:xfrm>
        </p:grpSpPr>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641" y="6432059"/>
              <a:ext cx="7085302"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51"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5976" y="7179951"/>
              <a:ext cx="3177089" cy="366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6652" name="Picture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10080" y="993793"/>
            <a:ext cx="8404255" cy="483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31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35"/>
                                        </p:tgtEl>
                                        <p:attrNameLst>
                                          <p:attrName>style.visibility</p:attrName>
                                        </p:attrNameLst>
                                      </p:cBhvr>
                                      <p:to>
                                        <p:strVal val="visible"/>
                                      </p:to>
                                    </p:set>
                                    <p:animEffect transition="in" filter="fade">
                                      <p:cBhvr>
                                        <p:cTn id="7" dur="500"/>
                                        <p:tgtEl>
                                          <p:spTgt spid="266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37"/>
                                        </p:tgtEl>
                                        <p:attrNameLst>
                                          <p:attrName>style.visibility</p:attrName>
                                        </p:attrNameLst>
                                      </p:cBhvr>
                                      <p:to>
                                        <p:strVal val="visible"/>
                                      </p:to>
                                    </p:set>
                                    <p:animEffect transition="in" filter="fade">
                                      <p:cBhvr>
                                        <p:cTn id="12" dur="500"/>
                                        <p:tgtEl>
                                          <p:spTgt spid="266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44"/>
                                        </p:tgtEl>
                                        <p:attrNameLst>
                                          <p:attrName>style.visibility</p:attrName>
                                        </p:attrNameLst>
                                      </p:cBhvr>
                                      <p:to>
                                        <p:strVal val="visible"/>
                                      </p:to>
                                    </p:set>
                                    <p:animEffect transition="in" filter="fade">
                                      <p:cBhvr>
                                        <p:cTn id="17" dur="500"/>
                                        <p:tgtEl>
                                          <p:spTgt spid="266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45"/>
                                        </p:tgtEl>
                                        <p:attrNameLst>
                                          <p:attrName>style.visibility</p:attrName>
                                        </p:attrNameLst>
                                      </p:cBhvr>
                                      <p:to>
                                        <p:strVal val="visible"/>
                                      </p:to>
                                    </p:set>
                                    <p:animEffect transition="in" filter="fade">
                                      <p:cBhvr>
                                        <p:cTn id="22" dur="500"/>
                                        <p:tgtEl>
                                          <p:spTgt spid="266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46"/>
                                        </p:tgtEl>
                                        <p:attrNameLst>
                                          <p:attrName>style.visibility</p:attrName>
                                        </p:attrNameLst>
                                      </p:cBhvr>
                                      <p:to>
                                        <p:strVal val="visible"/>
                                      </p:to>
                                    </p:set>
                                    <p:animEffect transition="in" filter="fade">
                                      <p:cBhvr>
                                        <p:cTn id="27" dur="500"/>
                                        <p:tgtEl>
                                          <p:spTgt spid="266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647"/>
                                        </p:tgtEl>
                                        <p:attrNameLst>
                                          <p:attrName>style.visibility</p:attrName>
                                        </p:attrNameLst>
                                      </p:cBhvr>
                                      <p:to>
                                        <p:strVal val="visible"/>
                                      </p:to>
                                    </p:set>
                                    <p:animEffect transition="in" filter="fade">
                                      <p:cBhvr>
                                        <p:cTn id="32" dur="500"/>
                                        <p:tgtEl>
                                          <p:spTgt spid="266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648"/>
                                        </p:tgtEl>
                                        <p:attrNameLst>
                                          <p:attrName>style.visibility</p:attrName>
                                        </p:attrNameLst>
                                      </p:cBhvr>
                                      <p:to>
                                        <p:strVal val="visible"/>
                                      </p:to>
                                    </p:set>
                                    <p:animEffect transition="in" filter="fade">
                                      <p:cBhvr>
                                        <p:cTn id="37" dur="500"/>
                                        <p:tgtEl>
                                          <p:spTgt spid="266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649"/>
                                        </p:tgtEl>
                                        <p:attrNameLst>
                                          <p:attrName>style.visibility</p:attrName>
                                        </p:attrNameLst>
                                      </p:cBhvr>
                                      <p:to>
                                        <p:strVal val="visible"/>
                                      </p:to>
                                    </p:set>
                                    <p:animEffect transition="in" filter="fade">
                                      <p:cBhvr>
                                        <p:cTn id="42" dur="500"/>
                                        <p:tgtEl>
                                          <p:spTgt spid="266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650"/>
                                        </p:tgtEl>
                                        <p:attrNameLst>
                                          <p:attrName>style.visibility</p:attrName>
                                        </p:attrNameLst>
                                      </p:cBhvr>
                                      <p:to>
                                        <p:strVal val="visible"/>
                                      </p:to>
                                    </p:set>
                                    <p:animEffect transition="in" filter="fade">
                                      <p:cBhvr>
                                        <p:cTn id="47" dur="500"/>
                                        <p:tgtEl>
                                          <p:spTgt spid="266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652"/>
                                        </p:tgtEl>
                                        <p:attrNameLst>
                                          <p:attrName>style.visibility</p:attrName>
                                        </p:attrNameLst>
                                      </p:cBhvr>
                                      <p:to>
                                        <p:strVal val="visible"/>
                                      </p:to>
                                    </p:set>
                                    <p:animEffect transition="in" filter="fade">
                                      <p:cBhvr>
                                        <p:cTn id="57" dur="500"/>
                                        <p:tgtEl>
                                          <p:spTgt spid="26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sz="2800" dirty="0" smtClean="0"/>
              <a:t>www.brgm.fr</a:t>
            </a:r>
            <a:endParaRPr lang="en-US" sz="2800" dirty="0"/>
          </a:p>
        </p:txBody>
      </p:sp>
      <p:sp>
        <p:nvSpPr>
          <p:cNvPr id="3" name="Rectangle 2"/>
          <p:cNvSpPr/>
          <p:nvPr/>
        </p:nvSpPr>
        <p:spPr>
          <a:xfrm>
            <a:off x="753794" y="551934"/>
            <a:ext cx="1107996" cy="646331"/>
          </a:xfrm>
          <a:prstGeom prst="rect">
            <a:avLst/>
          </a:prstGeom>
        </p:spPr>
        <p:txBody>
          <a:bodyPr wrap="none">
            <a:spAutoFit/>
          </a:bodyPr>
          <a:lstStyle/>
          <a:p>
            <a:r>
              <a:rPr lang="ja-JP" altLang="en-US" sz="3600" b="1" dirty="0"/>
              <a:t>谢谢</a:t>
            </a:r>
            <a:endParaRPr lang="en-US" sz="3600" b="1" dirty="0"/>
          </a:p>
        </p:txBody>
      </p:sp>
    </p:spTree>
    <p:extLst>
      <p:ext uri="{BB962C8B-B14F-4D97-AF65-F5344CB8AC3E}">
        <p14:creationId xmlns:p14="http://schemas.microsoft.com/office/powerpoint/2010/main" val="431622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87"/>
          <p:cNvGrpSpPr>
            <a:grpSpLocks/>
          </p:cNvGrpSpPr>
          <p:nvPr/>
        </p:nvGrpSpPr>
        <p:grpSpPr bwMode="auto">
          <a:xfrm>
            <a:off x="154965" y="1105145"/>
            <a:ext cx="6351955" cy="4723535"/>
            <a:chOff x="2532" y="1158"/>
            <a:chExt cx="4267" cy="4655"/>
          </a:xfrm>
        </p:grpSpPr>
        <p:pic>
          <p:nvPicPr>
            <p:cNvPr id="27673" name="Picture 3"/>
            <p:cNvPicPr>
              <a:picLocks noChangeAspect="1" noChangeArrowheads="1"/>
            </p:cNvPicPr>
            <p:nvPr/>
          </p:nvPicPr>
          <p:blipFill>
            <a:blip r:embed="rId3">
              <a:extLst>
                <a:ext uri="{28A0092B-C50C-407E-A947-70E740481C1C}">
                  <a14:useLocalDpi xmlns:a14="http://schemas.microsoft.com/office/drawing/2010/main" val="0"/>
                </a:ext>
              </a:extLst>
            </a:blip>
            <a:srcRect l="26273" t="20186" r="38739" b="19055"/>
            <a:stretch>
              <a:fillRect/>
            </a:stretch>
          </p:blipFill>
          <p:spPr bwMode="auto">
            <a:xfrm>
              <a:off x="2532" y="1158"/>
              <a:ext cx="4181" cy="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74" name="Group 4"/>
            <p:cNvGrpSpPr>
              <a:grpSpLocks/>
            </p:cNvGrpSpPr>
            <p:nvPr/>
          </p:nvGrpSpPr>
          <p:grpSpPr bwMode="auto">
            <a:xfrm>
              <a:off x="4200" y="4730"/>
              <a:ext cx="595" cy="803"/>
              <a:chOff x="3290" y="2780"/>
              <a:chExt cx="566" cy="745"/>
            </a:xfrm>
          </p:grpSpPr>
          <p:sp>
            <p:nvSpPr>
              <p:cNvPr id="27754" name="Freeform 5"/>
              <p:cNvSpPr>
                <a:spLocks/>
              </p:cNvSpPr>
              <p:nvPr/>
            </p:nvSpPr>
            <p:spPr bwMode="auto">
              <a:xfrm>
                <a:off x="3422" y="3442"/>
                <a:ext cx="74" cy="83"/>
              </a:xfrm>
              <a:custGeom>
                <a:avLst/>
                <a:gdLst>
                  <a:gd name="T0" fmla="*/ 0 w 74"/>
                  <a:gd name="T1" fmla="*/ 12 h 83"/>
                  <a:gd name="T2" fmla="*/ 58 w 74"/>
                  <a:gd name="T3" fmla="*/ 0 h 83"/>
                  <a:gd name="T4" fmla="*/ 74 w 74"/>
                  <a:gd name="T5" fmla="*/ 72 h 83"/>
                  <a:gd name="T6" fmla="*/ 16 w 74"/>
                  <a:gd name="T7" fmla="*/ 83 h 83"/>
                  <a:gd name="T8" fmla="*/ 0 w 74"/>
                  <a:gd name="T9" fmla="*/ 12 h 83"/>
                  <a:gd name="T10" fmla="*/ 0 60000 65536"/>
                  <a:gd name="T11" fmla="*/ 0 60000 65536"/>
                  <a:gd name="T12" fmla="*/ 0 60000 65536"/>
                  <a:gd name="T13" fmla="*/ 0 60000 65536"/>
                  <a:gd name="T14" fmla="*/ 0 60000 65536"/>
                  <a:gd name="T15" fmla="*/ 0 w 74"/>
                  <a:gd name="T16" fmla="*/ 0 h 83"/>
                  <a:gd name="T17" fmla="*/ 74 w 74"/>
                  <a:gd name="T18" fmla="*/ 83 h 83"/>
                </a:gdLst>
                <a:ahLst/>
                <a:cxnLst>
                  <a:cxn ang="T10">
                    <a:pos x="T0" y="T1"/>
                  </a:cxn>
                  <a:cxn ang="T11">
                    <a:pos x="T2" y="T3"/>
                  </a:cxn>
                  <a:cxn ang="T12">
                    <a:pos x="T4" y="T5"/>
                  </a:cxn>
                  <a:cxn ang="T13">
                    <a:pos x="T6" y="T7"/>
                  </a:cxn>
                  <a:cxn ang="T14">
                    <a:pos x="T8" y="T9"/>
                  </a:cxn>
                </a:cxnLst>
                <a:rect l="T15" t="T16" r="T17" b="T18"/>
                <a:pathLst>
                  <a:path w="74" h="83">
                    <a:moveTo>
                      <a:pt x="0" y="12"/>
                    </a:moveTo>
                    <a:lnTo>
                      <a:pt x="58" y="0"/>
                    </a:lnTo>
                    <a:lnTo>
                      <a:pt x="74" y="72"/>
                    </a:lnTo>
                    <a:lnTo>
                      <a:pt x="16" y="83"/>
                    </a:lnTo>
                    <a:lnTo>
                      <a:pt x="0" y="12"/>
                    </a:lnTo>
                    <a:close/>
                  </a:path>
                </a:pathLst>
              </a:custGeom>
              <a:solidFill>
                <a:srgbClr val="388288">
                  <a:alpha val="59999"/>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55" name="Freeform 6"/>
              <p:cNvSpPr>
                <a:spLocks/>
              </p:cNvSpPr>
              <p:nvPr/>
            </p:nvSpPr>
            <p:spPr bwMode="auto">
              <a:xfrm>
                <a:off x="3782" y="3018"/>
                <a:ext cx="74" cy="83"/>
              </a:xfrm>
              <a:custGeom>
                <a:avLst/>
                <a:gdLst>
                  <a:gd name="T0" fmla="*/ 0 w 74"/>
                  <a:gd name="T1" fmla="*/ 12 h 83"/>
                  <a:gd name="T2" fmla="*/ 58 w 74"/>
                  <a:gd name="T3" fmla="*/ 0 h 83"/>
                  <a:gd name="T4" fmla="*/ 74 w 74"/>
                  <a:gd name="T5" fmla="*/ 72 h 83"/>
                  <a:gd name="T6" fmla="*/ 16 w 74"/>
                  <a:gd name="T7" fmla="*/ 83 h 83"/>
                  <a:gd name="T8" fmla="*/ 0 w 74"/>
                  <a:gd name="T9" fmla="*/ 12 h 83"/>
                  <a:gd name="T10" fmla="*/ 0 60000 65536"/>
                  <a:gd name="T11" fmla="*/ 0 60000 65536"/>
                  <a:gd name="T12" fmla="*/ 0 60000 65536"/>
                  <a:gd name="T13" fmla="*/ 0 60000 65536"/>
                  <a:gd name="T14" fmla="*/ 0 60000 65536"/>
                  <a:gd name="T15" fmla="*/ 0 w 74"/>
                  <a:gd name="T16" fmla="*/ 0 h 83"/>
                  <a:gd name="T17" fmla="*/ 74 w 74"/>
                  <a:gd name="T18" fmla="*/ 83 h 83"/>
                </a:gdLst>
                <a:ahLst/>
                <a:cxnLst>
                  <a:cxn ang="T10">
                    <a:pos x="T0" y="T1"/>
                  </a:cxn>
                  <a:cxn ang="T11">
                    <a:pos x="T2" y="T3"/>
                  </a:cxn>
                  <a:cxn ang="T12">
                    <a:pos x="T4" y="T5"/>
                  </a:cxn>
                  <a:cxn ang="T13">
                    <a:pos x="T6" y="T7"/>
                  </a:cxn>
                  <a:cxn ang="T14">
                    <a:pos x="T8" y="T9"/>
                  </a:cxn>
                </a:cxnLst>
                <a:rect l="T15" t="T16" r="T17" b="T18"/>
                <a:pathLst>
                  <a:path w="74" h="83">
                    <a:moveTo>
                      <a:pt x="0" y="12"/>
                    </a:moveTo>
                    <a:lnTo>
                      <a:pt x="58" y="0"/>
                    </a:lnTo>
                    <a:lnTo>
                      <a:pt x="74" y="72"/>
                    </a:lnTo>
                    <a:lnTo>
                      <a:pt x="16" y="83"/>
                    </a:lnTo>
                    <a:lnTo>
                      <a:pt x="0" y="12"/>
                    </a:lnTo>
                    <a:close/>
                  </a:path>
                </a:pathLst>
              </a:custGeom>
              <a:solidFill>
                <a:srgbClr val="388288">
                  <a:alpha val="59999"/>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56" name="Freeform 7"/>
              <p:cNvSpPr>
                <a:spLocks/>
              </p:cNvSpPr>
              <p:nvPr/>
            </p:nvSpPr>
            <p:spPr bwMode="auto">
              <a:xfrm>
                <a:off x="3290" y="2780"/>
                <a:ext cx="74" cy="83"/>
              </a:xfrm>
              <a:custGeom>
                <a:avLst/>
                <a:gdLst>
                  <a:gd name="T0" fmla="*/ 0 w 74"/>
                  <a:gd name="T1" fmla="*/ 12 h 83"/>
                  <a:gd name="T2" fmla="*/ 58 w 74"/>
                  <a:gd name="T3" fmla="*/ 0 h 83"/>
                  <a:gd name="T4" fmla="*/ 74 w 74"/>
                  <a:gd name="T5" fmla="*/ 72 h 83"/>
                  <a:gd name="T6" fmla="*/ 16 w 74"/>
                  <a:gd name="T7" fmla="*/ 83 h 83"/>
                  <a:gd name="T8" fmla="*/ 0 w 74"/>
                  <a:gd name="T9" fmla="*/ 12 h 83"/>
                  <a:gd name="T10" fmla="*/ 0 60000 65536"/>
                  <a:gd name="T11" fmla="*/ 0 60000 65536"/>
                  <a:gd name="T12" fmla="*/ 0 60000 65536"/>
                  <a:gd name="T13" fmla="*/ 0 60000 65536"/>
                  <a:gd name="T14" fmla="*/ 0 60000 65536"/>
                  <a:gd name="T15" fmla="*/ 0 w 74"/>
                  <a:gd name="T16" fmla="*/ 0 h 83"/>
                  <a:gd name="T17" fmla="*/ 74 w 74"/>
                  <a:gd name="T18" fmla="*/ 83 h 83"/>
                </a:gdLst>
                <a:ahLst/>
                <a:cxnLst>
                  <a:cxn ang="T10">
                    <a:pos x="T0" y="T1"/>
                  </a:cxn>
                  <a:cxn ang="T11">
                    <a:pos x="T2" y="T3"/>
                  </a:cxn>
                  <a:cxn ang="T12">
                    <a:pos x="T4" y="T5"/>
                  </a:cxn>
                  <a:cxn ang="T13">
                    <a:pos x="T6" y="T7"/>
                  </a:cxn>
                  <a:cxn ang="T14">
                    <a:pos x="T8" y="T9"/>
                  </a:cxn>
                </a:cxnLst>
                <a:rect l="T15" t="T16" r="T17" b="T18"/>
                <a:pathLst>
                  <a:path w="74" h="83">
                    <a:moveTo>
                      <a:pt x="0" y="12"/>
                    </a:moveTo>
                    <a:lnTo>
                      <a:pt x="58" y="0"/>
                    </a:lnTo>
                    <a:lnTo>
                      <a:pt x="74" y="72"/>
                    </a:lnTo>
                    <a:lnTo>
                      <a:pt x="16" y="83"/>
                    </a:lnTo>
                    <a:lnTo>
                      <a:pt x="0" y="12"/>
                    </a:lnTo>
                    <a:close/>
                  </a:path>
                </a:pathLst>
              </a:custGeom>
              <a:solidFill>
                <a:srgbClr val="388288">
                  <a:alpha val="59999"/>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675" name="Freeform 8"/>
            <p:cNvSpPr>
              <a:spLocks/>
            </p:cNvSpPr>
            <p:nvPr/>
          </p:nvSpPr>
          <p:spPr bwMode="auto">
            <a:xfrm>
              <a:off x="3385" y="1378"/>
              <a:ext cx="2149" cy="4280"/>
            </a:xfrm>
            <a:custGeom>
              <a:avLst/>
              <a:gdLst>
                <a:gd name="T0" fmla="*/ 0 w 2046"/>
                <a:gd name="T1" fmla="*/ 595 h 3972"/>
                <a:gd name="T2" fmla="*/ 2447 w 2046"/>
                <a:gd name="T3" fmla="*/ 0 h 3972"/>
                <a:gd name="T4" fmla="*/ 3688 w 2046"/>
                <a:gd name="T5" fmla="*/ 9070 h 3972"/>
                <a:gd name="T6" fmla="*/ 1250 w 2046"/>
                <a:gd name="T7" fmla="*/ 9731 h 3972"/>
                <a:gd name="T8" fmla="*/ 1228 w 2046"/>
                <a:gd name="T9" fmla="*/ 9687 h 3972"/>
                <a:gd name="T10" fmla="*/ 0 w 2046"/>
                <a:gd name="T11" fmla="*/ 595 h 3972"/>
                <a:gd name="T12" fmla="*/ 0 60000 65536"/>
                <a:gd name="T13" fmla="*/ 0 60000 65536"/>
                <a:gd name="T14" fmla="*/ 0 60000 65536"/>
                <a:gd name="T15" fmla="*/ 0 60000 65536"/>
                <a:gd name="T16" fmla="*/ 0 60000 65536"/>
                <a:gd name="T17" fmla="*/ 0 60000 65536"/>
                <a:gd name="T18" fmla="*/ 0 w 2046"/>
                <a:gd name="T19" fmla="*/ 0 h 3972"/>
                <a:gd name="T20" fmla="*/ 2046 w 2046"/>
                <a:gd name="T21" fmla="*/ 3972 h 3972"/>
              </a:gdLst>
              <a:ahLst/>
              <a:cxnLst>
                <a:cxn ang="T12">
                  <a:pos x="T0" y="T1"/>
                </a:cxn>
                <a:cxn ang="T13">
                  <a:pos x="T2" y="T3"/>
                </a:cxn>
                <a:cxn ang="T14">
                  <a:pos x="T4" y="T5"/>
                </a:cxn>
                <a:cxn ang="T15">
                  <a:pos x="T6" y="T7"/>
                </a:cxn>
                <a:cxn ang="T16">
                  <a:pos x="T8" y="T9"/>
                </a:cxn>
                <a:cxn ang="T17">
                  <a:pos x="T10" y="T11"/>
                </a:cxn>
              </a:cxnLst>
              <a:rect l="T18" t="T19" r="T20" b="T21"/>
              <a:pathLst>
                <a:path w="2046" h="3972">
                  <a:moveTo>
                    <a:pt x="0" y="243"/>
                  </a:moveTo>
                  <a:lnTo>
                    <a:pt x="1359" y="0"/>
                  </a:lnTo>
                  <a:lnTo>
                    <a:pt x="2046" y="3702"/>
                  </a:lnTo>
                  <a:lnTo>
                    <a:pt x="693" y="3972"/>
                  </a:lnTo>
                  <a:lnTo>
                    <a:pt x="681" y="3954"/>
                  </a:lnTo>
                  <a:lnTo>
                    <a:pt x="0" y="243"/>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27676" name="Group 9"/>
            <p:cNvGrpSpPr>
              <a:grpSpLocks/>
            </p:cNvGrpSpPr>
            <p:nvPr/>
          </p:nvGrpSpPr>
          <p:grpSpPr bwMode="auto">
            <a:xfrm>
              <a:off x="3831" y="3755"/>
              <a:ext cx="1462" cy="501"/>
              <a:chOff x="3063" y="2726"/>
              <a:chExt cx="1382" cy="465"/>
            </a:xfrm>
          </p:grpSpPr>
          <p:sp>
            <p:nvSpPr>
              <p:cNvPr id="27748" name="Freeform 10"/>
              <p:cNvSpPr>
                <a:spLocks/>
              </p:cNvSpPr>
              <p:nvPr/>
            </p:nvSpPr>
            <p:spPr bwMode="auto">
              <a:xfrm>
                <a:off x="3063" y="2945"/>
                <a:ext cx="285" cy="246"/>
              </a:xfrm>
              <a:custGeom>
                <a:avLst/>
                <a:gdLst>
                  <a:gd name="T0" fmla="*/ 0 w 285"/>
                  <a:gd name="T1" fmla="*/ 75 h 237"/>
                  <a:gd name="T2" fmla="*/ 247 w 285"/>
                  <a:gd name="T3" fmla="*/ 0 h 237"/>
                  <a:gd name="T4" fmla="*/ 285 w 285"/>
                  <a:gd name="T5" fmla="*/ 285 h 237"/>
                  <a:gd name="T6" fmla="*/ 39 w 285"/>
                  <a:gd name="T7" fmla="*/ 371 h 237"/>
                  <a:gd name="T8" fmla="*/ 0 w 285"/>
                  <a:gd name="T9" fmla="*/ 75 h 237"/>
                  <a:gd name="T10" fmla="*/ 0 60000 65536"/>
                  <a:gd name="T11" fmla="*/ 0 60000 65536"/>
                  <a:gd name="T12" fmla="*/ 0 60000 65536"/>
                  <a:gd name="T13" fmla="*/ 0 60000 65536"/>
                  <a:gd name="T14" fmla="*/ 0 60000 65536"/>
                  <a:gd name="T15" fmla="*/ 0 w 285"/>
                  <a:gd name="T16" fmla="*/ 0 h 237"/>
                  <a:gd name="T17" fmla="*/ 285 w 285"/>
                  <a:gd name="T18" fmla="*/ 237 h 237"/>
                </a:gdLst>
                <a:ahLst/>
                <a:cxnLst>
                  <a:cxn ang="T10">
                    <a:pos x="T0" y="T1"/>
                  </a:cxn>
                  <a:cxn ang="T11">
                    <a:pos x="T2" y="T3"/>
                  </a:cxn>
                  <a:cxn ang="T12">
                    <a:pos x="T4" y="T5"/>
                  </a:cxn>
                  <a:cxn ang="T13">
                    <a:pos x="T6" y="T7"/>
                  </a:cxn>
                  <a:cxn ang="T14">
                    <a:pos x="T8" y="T9"/>
                  </a:cxn>
                </a:cxnLst>
                <a:rect l="T15" t="T16" r="T17" b="T18"/>
                <a:pathLst>
                  <a:path w="285" h="237">
                    <a:moveTo>
                      <a:pt x="0" y="48"/>
                    </a:moveTo>
                    <a:lnTo>
                      <a:pt x="247" y="0"/>
                    </a:lnTo>
                    <a:lnTo>
                      <a:pt x="285" y="183"/>
                    </a:lnTo>
                    <a:lnTo>
                      <a:pt x="39" y="237"/>
                    </a:lnTo>
                    <a:lnTo>
                      <a:pt x="0" y="48"/>
                    </a:lnTo>
                    <a:close/>
                  </a:path>
                </a:pathLst>
              </a:custGeom>
              <a:solidFill>
                <a:srgbClr val="F8F6A8">
                  <a:alpha val="30196"/>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49" name="Freeform 11"/>
              <p:cNvSpPr>
                <a:spLocks/>
              </p:cNvSpPr>
              <p:nvPr/>
            </p:nvSpPr>
            <p:spPr bwMode="auto">
              <a:xfrm>
                <a:off x="3242" y="2908"/>
                <a:ext cx="287" cy="243"/>
              </a:xfrm>
              <a:custGeom>
                <a:avLst/>
                <a:gdLst>
                  <a:gd name="T0" fmla="*/ 0 w 287"/>
                  <a:gd name="T1" fmla="*/ 49 h 241"/>
                  <a:gd name="T2" fmla="*/ 251 w 287"/>
                  <a:gd name="T3" fmla="*/ 0 h 241"/>
                  <a:gd name="T4" fmla="*/ 287 w 287"/>
                  <a:gd name="T5" fmla="*/ 207 h 241"/>
                  <a:gd name="T6" fmla="*/ 38 w 287"/>
                  <a:gd name="T7" fmla="*/ 265 h 241"/>
                  <a:gd name="T8" fmla="*/ 0 w 287"/>
                  <a:gd name="T9" fmla="*/ 49 h 241"/>
                  <a:gd name="T10" fmla="*/ 0 60000 65536"/>
                  <a:gd name="T11" fmla="*/ 0 60000 65536"/>
                  <a:gd name="T12" fmla="*/ 0 60000 65536"/>
                  <a:gd name="T13" fmla="*/ 0 60000 65536"/>
                  <a:gd name="T14" fmla="*/ 0 60000 65536"/>
                  <a:gd name="T15" fmla="*/ 0 w 287"/>
                  <a:gd name="T16" fmla="*/ 0 h 241"/>
                  <a:gd name="T17" fmla="*/ 287 w 287"/>
                  <a:gd name="T18" fmla="*/ 241 h 241"/>
                </a:gdLst>
                <a:ahLst/>
                <a:cxnLst>
                  <a:cxn ang="T10">
                    <a:pos x="T0" y="T1"/>
                  </a:cxn>
                  <a:cxn ang="T11">
                    <a:pos x="T2" y="T3"/>
                  </a:cxn>
                  <a:cxn ang="T12">
                    <a:pos x="T4" y="T5"/>
                  </a:cxn>
                  <a:cxn ang="T13">
                    <a:pos x="T6" y="T7"/>
                  </a:cxn>
                  <a:cxn ang="T14">
                    <a:pos x="T8" y="T9"/>
                  </a:cxn>
                </a:cxnLst>
                <a:rect l="T15" t="T16" r="T17" b="T18"/>
                <a:pathLst>
                  <a:path w="287" h="241">
                    <a:moveTo>
                      <a:pt x="0" y="49"/>
                    </a:moveTo>
                    <a:lnTo>
                      <a:pt x="251" y="0"/>
                    </a:lnTo>
                    <a:lnTo>
                      <a:pt x="287" y="183"/>
                    </a:lnTo>
                    <a:lnTo>
                      <a:pt x="38" y="241"/>
                    </a:lnTo>
                    <a:lnTo>
                      <a:pt x="0" y="49"/>
                    </a:lnTo>
                    <a:close/>
                  </a:path>
                </a:pathLst>
              </a:custGeom>
              <a:solidFill>
                <a:srgbClr val="F8F6A8">
                  <a:alpha val="30196"/>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50" name="Freeform 12"/>
              <p:cNvSpPr>
                <a:spLocks/>
              </p:cNvSpPr>
              <p:nvPr/>
            </p:nvSpPr>
            <p:spPr bwMode="auto">
              <a:xfrm>
                <a:off x="3479" y="2861"/>
                <a:ext cx="287" cy="236"/>
              </a:xfrm>
              <a:custGeom>
                <a:avLst/>
                <a:gdLst>
                  <a:gd name="T0" fmla="*/ 0 w 287"/>
                  <a:gd name="T1" fmla="*/ 49 h 236"/>
                  <a:gd name="T2" fmla="*/ 251 w 287"/>
                  <a:gd name="T3" fmla="*/ 0 h 236"/>
                  <a:gd name="T4" fmla="*/ 287 w 287"/>
                  <a:gd name="T5" fmla="*/ 183 h 236"/>
                  <a:gd name="T6" fmla="*/ 37 w 287"/>
                  <a:gd name="T7" fmla="*/ 236 h 236"/>
                  <a:gd name="T8" fmla="*/ 0 w 287"/>
                  <a:gd name="T9" fmla="*/ 49 h 236"/>
                  <a:gd name="T10" fmla="*/ 0 60000 65536"/>
                  <a:gd name="T11" fmla="*/ 0 60000 65536"/>
                  <a:gd name="T12" fmla="*/ 0 60000 65536"/>
                  <a:gd name="T13" fmla="*/ 0 60000 65536"/>
                  <a:gd name="T14" fmla="*/ 0 60000 65536"/>
                  <a:gd name="T15" fmla="*/ 0 w 287"/>
                  <a:gd name="T16" fmla="*/ 0 h 236"/>
                  <a:gd name="T17" fmla="*/ 287 w 287"/>
                  <a:gd name="T18" fmla="*/ 236 h 236"/>
                </a:gdLst>
                <a:ahLst/>
                <a:cxnLst>
                  <a:cxn ang="T10">
                    <a:pos x="T0" y="T1"/>
                  </a:cxn>
                  <a:cxn ang="T11">
                    <a:pos x="T2" y="T3"/>
                  </a:cxn>
                  <a:cxn ang="T12">
                    <a:pos x="T4" y="T5"/>
                  </a:cxn>
                  <a:cxn ang="T13">
                    <a:pos x="T6" y="T7"/>
                  </a:cxn>
                  <a:cxn ang="T14">
                    <a:pos x="T8" y="T9"/>
                  </a:cxn>
                </a:cxnLst>
                <a:rect l="T15" t="T16" r="T17" b="T18"/>
                <a:pathLst>
                  <a:path w="287" h="236">
                    <a:moveTo>
                      <a:pt x="0" y="49"/>
                    </a:moveTo>
                    <a:lnTo>
                      <a:pt x="251" y="0"/>
                    </a:lnTo>
                    <a:lnTo>
                      <a:pt x="287" y="183"/>
                    </a:lnTo>
                    <a:lnTo>
                      <a:pt x="37" y="236"/>
                    </a:lnTo>
                    <a:lnTo>
                      <a:pt x="0" y="49"/>
                    </a:lnTo>
                    <a:close/>
                  </a:path>
                </a:pathLst>
              </a:custGeom>
              <a:solidFill>
                <a:srgbClr val="F8F6A8">
                  <a:alpha val="30196"/>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51" name="Freeform 13"/>
              <p:cNvSpPr>
                <a:spLocks/>
              </p:cNvSpPr>
              <p:nvPr/>
            </p:nvSpPr>
            <p:spPr bwMode="auto">
              <a:xfrm>
                <a:off x="3712" y="2814"/>
                <a:ext cx="287" cy="234"/>
              </a:xfrm>
              <a:custGeom>
                <a:avLst/>
                <a:gdLst>
                  <a:gd name="T0" fmla="*/ 0 w 287"/>
                  <a:gd name="T1" fmla="*/ 49 h 236"/>
                  <a:gd name="T2" fmla="*/ 251 w 287"/>
                  <a:gd name="T3" fmla="*/ 0 h 236"/>
                  <a:gd name="T4" fmla="*/ 287 w 287"/>
                  <a:gd name="T5" fmla="*/ 168 h 236"/>
                  <a:gd name="T6" fmla="*/ 37 w 287"/>
                  <a:gd name="T7" fmla="*/ 212 h 236"/>
                  <a:gd name="T8" fmla="*/ 0 w 287"/>
                  <a:gd name="T9" fmla="*/ 49 h 236"/>
                  <a:gd name="T10" fmla="*/ 0 60000 65536"/>
                  <a:gd name="T11" fmla="*/ 0 60000 65536"/>
                  <a:gd name="T12" fmla="*/ 0 60000 65536"/>
                  <a:gd name="T13" fmla="*/ 0 60000 65536"/>
                  <a:gd name="T14" fmla="*/ 0 60000 65536"/>
                  <a:gd name="T15" fmla="*/ 0 w 287"/>
                  <a:gd name="T16" fmla="*/ 0 h 236"/>
                  <a:gd name="T17" fmla="*/ 287 w 287"/>
                  <a:gd name="T18" fmla="*/ 236 h 236"/>
                </a:gdLst>
                <a:ahLst/>
                <a:cxnLst>
                  <a:cxn ang="T10">
                    <a:pos x="T0" y="T1"/>
                  </a:cxn>
                  <a:cxn ang="T11">
                    <a:pos x="T2" y="T3"/>
                  </a:cxn>
                  <a:cxn ang="T12">
                    <a:pos x="T4" y="T5"/>
                  </a:cxn>
                  <a:cxn ang="T13">
                    <a:pos x="T6" y="T7"/>
                  </a:cxn>
                  <a:cxn ang="T14">
                    <a:pos x="T8" y="T9"/>
                  </a:cxn>
                </a:cxnLst>
                <a:rect l="T15" t="T16" r="T17" b="T18"/>
                <a:pathLst>
                  <a:path w="287" h="236">
                    <a:moveTo>
                      <a:pt x="0" y="49"/>
                    </a:moveTo>
                    <a:lnTo>
                      <a:pt x="251" y="0"/>
                    </a:lnTo>
                    <a:lnTo>
                      <a:pt x="287" y="183"/>
                    </a:lnTo>
                    <a:lnTo>
                      <a:pt x="37" y="236"/>
                    </a:lnTo>
                    <a:lnTo>
                      <a:pt x="0" y="49"/>
                    </a:lnTo>
                    <a:close/>
                  </a:path>
                </a:pathLst>
              </a:custGeom>
              <a:solidFill>
                <a:srgbClr val="F8F6A8">
                  <a:alpha val="30196"/>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52" name="Freeform 14"/>
              <p:cNvSpPr>
                <a:spLocks/>
              </p:cNvSpPr>
              <p:nvPr/>
            </p:nvSpPr>
            <p:spPr bwMode="auto">
              <a:xfrm>
                <a:off x="3947" y="2767"/>
                <a:ext cx="287" cy="234"/>
              </a:xfrm>
              <a:custGeom>
                <a:avLst/>
                <a:gdLst>
                  <a:gd name="T0" fmla="*/ 0 w 287"/>
                  <a:gd name="T1" fmla="*/ 49 h 236"/>
                  <a:gd name="T2" fmla="*/ 251 w 287"/>
                  <a:gd name="T3" fmla="*/ 0 h 236"/>
                  <a:gd name="T4" fmla="*/ 287 w 287"/>
                  <a:gd name="T5" fmla="*/ 168 h 236"/>
                  <a:gd name="T6" fmla="*/ 37 w 287"/>
                  <a:gd name="T7" fmla="*/ 212 h 236"/>
                  <a:gd name="T8" fmla="*/ 0 w 287"/>
                  <a:gd name="T9" fmla="*/ 49 h 236"/>
                  <a:gd name="T10" fmla="*/ 0 60000 65536"/>
                  <a:gd name="T11" fmla="*/ 0 60000 65536"/>
                  <a:gd name="T12" fmla="*/ 0 60000 65536"/>
                  <a:gd name="T13" fmla="*/ 0 60000 65536"/>
                  <a:gd name="T14" fmla="*/ 0 60000 65536"/>
                  <a:gd name="T15" fmla="*/ 0 w 287"/>
                  <a:gd name="T16" fmla="*/ 0 h 236"/>
                  <a:gd name="T17" fmla="*/ 287 w 287"/>
                  <a:gd name="T18" fmla="*/ 236 h 236"/>
                </a:gdLst>
                <a:ahLst/>
                <a:cxnLst>
                  <a:cxn ang="T10">
                    <a:pos x="T0" y="T1"/>
                  </a:cxn>
                  <a:cxn ang="T11">
                    <a:pos x="T2" y="T3"/>
                  </a:cxn>
                  <a:cxn ang="T12">
                    <a:pos x="T4" y="T5"/>
                  </a:cxn>
                  <a:cxn ang="T13">
                    <a:pos x="T6" y="T7"/>
                  </a:cxn>
                  <a:cxn ang="T14">
                    <a:pos x="T8" y="T9"/>
                  </a:cxn>
                </a:cxnLst>
                <a:rect l="T15" t="T16" r="T17" b="T18"/>
                <a:pathLst>
                  <a:path w="287" h="236">
                    <a:moveTo>
                      <a:pt x="0" y="49"/>
                    </a:moveTo>
                    <a:lnTo>
                      <a:pt x="251" y="0"/>
                    </a:lnTo>
                    <a:lnTo>
                      <a:pt x="287" y="183"/>
                    </a:lnTo>
                    <a:lnTo>
                      <a:pt x="37" y="236"/>
                    </a:lnTo>
                    <a:lnTo>
                      <a:pt x="0" y="49"/>
                    </a:lnTo>
                    <a:close/>
                  </a:path>
                </a:pathLst>
              </a:custGeom>
              <a:solidFill>
                <a:srgbClr val="F8F6A8">
                  <a:alpha val="30196"/>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53" name="Freeform 15"/>
              <p:cNvSpPr>
                <a:spLocks/>
              </p:cNvSpPr>
              <p:nvPr/>
            </p:nvSpPr>
            <p:spPr bwMode="auto">
              <a:xfrm>
                <a:off x="4158" y="2726"/>
                <a:ext cx="287" cy="232"/>
              </a:xfrm>
              <a:custGeom>
                <a:avLst/>
                <a:gdLst>
                  <a:gd name="T0" fmla="*/ 0 w 287"/>
                  <a:gd name="T1" fmla="*/ 37 h 236"/>
                  <a:gd name="T2" fmla="*/ 251 w 287"/>
                  <a:gd name="T3" fmla="*/ 0 h 236"/>
                  <a:gd name="T4" fmla="*/ 287 w 287"/>
                  <a:gd name="T5" fmla="*/ 147 h 236"/>
                  <a:gd name="T6" fmla="*/ 37 w 287"/>
                  <a:gd name="T7" fmla="*/ 192 h 236"/>
                  <a:gd name="T8" fmla="*/ 0 w 287"/>
                  <a:gd name="T9" fmla="*/ 37 h 236"/>
                  <a:gd name="T10" fmla="*/ 0 60000 65536"/>
                  <a:gd name="T11" fmla="*/ 0 60000 65536"/>
                  <a:gd name="T12" fmla="*/ 0 60000 65536"/>
                  <a:gd name="T13" fmla="*/ 0 60000 65536"/>
                  <a:gd name="T14" fmla="*/ 0 60000 65536"/>
                  <a:gd name="T15" fmla="*/ 0 w 287"/>
                  <a:gd name="T16" fmla="*/ 0 h 236"/>
                  <a:gd name="T17" fmla="*/ 287 w 287"/>
                  <a:gd name="T18" fmla="*/ 236 h 236"/>
                </a:gdLst>
                <a:ahLst/>
                <a:cxnLst>
                  <a:cxn ang="T10">
                    <a:pos x="T0" y="T1"/>
                  </a:cxn>
                  <a:cxn ang="T11">
                    <a:pos x="T2" y="T3"/>
                  </a:cxn>
                  <a:cxn ang="T12">
                    <a:pos x="T4" y="T5"/>
                  </a:cxn>
                  <a:cxn ang="T13">
                    <a:pos x="T6" y="T7"/>
                  </a:cxn>
                  <a:cxn ang="T14">
                    <a:pos x="T8" y="T9"/>
                  </a:cxn>
                </a:cxnLst>
                <a:rect l="T15" t="T16" r="T17" b="T18"/>
                <a:pathLst>
                  <a:path w="287" h="236">
                    <a:moveTo>
                      <a:pt x="0" y="49"/>
                    </a:moveTo>
                    <a:lnTo>
                      <a:pt x="251" y="0"/>
                    </a:lnTo>
                    <a:lnTo>
                      <a:pt x="287" y="183"/>
                    </a:lnTo>
                    <a:lnTo>
                      <a:pt x="37" y="236"/>
                    </a:lnTo>
                    <a:lnTo>
                      <a:pt x="0" y="49"/>
                    </a:lnTo>
                    <a:close/>
                  </a:path>
                </a:pathLst>
              </a:custGeom>
              <a:solidFill>
                <a:srgbClr val="F8F6A8">
                  <a:alpha val="30196"/>
                </a:srgbClr>
              </a:solidFill>
              <a:ln w="9525">
                <a:solidFill>
                  <a:schemeClr val="bg1"/>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677" name="Freeform 16"/>
            <p:cNvSpPr>
              <a:spLocks/>
            </p:cNvSpPr>
            <p:nvPr/>
          </p:nvSpPr>
          <p:spPr bwMode="auto">
            <a:xfrm>
              <a:off x="3385" y="1384"/>
              <a:ext cx="1527" cy="820"/>
            </a:xfrm>
            <a:custGeom>
              <a:avLst/>
              <a:gdLst>
                <a:gd name="T0" fmla="*/ 120 w 1490"/>
                <a:gd name="T1" fmla="*/ 1867 h 761"/>
                <a:gd name="T2" fmla="*/ 2000 w 1490"/>
                <a:gd name="T3" fmla="*/ 1213 h 761"/>
                <a:gd name="T4" fmla="*/ 1867 w 1490"/>
                <a:gd name="T5" fmla="*/ 0 h 761"/>
                <a:gd name="T6" fmla="*/ 0 w 1490"/>
                <a:gd name="T7" fmla="*/ 611 h 761"/>
                <a:gd name="T8" fmla="*/ 120 w 1490"/>
                <a:gd name="T9" fmla="*/ 1867 h 761"/>
                <a:gd name="T10" fmla="*/ 0 60000 65536"/>
                <a:gd name="T11" fmla="*/ 0 60000 65536"/>
                <a:gd name="T12" fmla="*/ 0 60000 65536"/>
                <a:gd name="T13" fmla="*/ 0 60000 65536"/>
                <a:gd name="T14" fmla="*/ 0 60000 65536"/>
                <a:gd name="T15" fmla="*/ 0 w 1490"/>
                <a:gd name="T16" fmla="*/ 0 h 761"/>
                <a:gd name="T17" fmla="*/ 1490 w 1490"/>
                <a:gd name="T18" fmla="*/ 761 h 761"/>
              </a:gdLst>
              <a:ahLst/>
              <a:cxnLst>
                <a:cxn ang="T10">
                  <a:pos x="T0" y="T1"/>
                </a:cxn>
                <a:cxn ang="T11">
                  <a:pos x="T2" y="T3"/>
                </a:cxn>
                <a:cxn ang="T12">
                  <a:pos x="T4" y="T5"/>
                </a:cxn>
                <a:cxn ang="T13">
                  <a:pos x="T6" y="T7"/>
                </a:cxn>
                <a:cxn ang="T14">
                  <a:pos x="T8" y="T9"/>
                </a:cxn>
              </a:cxnLst>
              <a:rect l="T15" t="T16" r="T17" b="T18"/>
              <a:pathLst>
                <a:path w="1490" h="761">
                  <a:moveTo>
                    <a:pt x="90" y="761"/>
                  </a:moveTo>
                  <a:lnTo>
                    <a:pt x="1490" y="495"/>
                  </a:lnTo>
                  <a:lnTo>
                    <a:pt x="1392" y="0"/>
                  </a:lnTo>
                  <a:lnTo>
                    <a:pt x="0" y="250"/>
                  </a:lnTo>
                  <a:lnTo>
                    <a:pt x="90" y="761"/>
                  </a:lnTo>
                  <a:close/>
                </a:path>
              </a:pathLst>
            </a:custGeom>
            <a:solidFill>
              <a:srgbClr val="61CB96">
                <a:alpha val="39999"/>
              </a:srgbClr>
            </a:solidFill>
            <a:ln w="9525">
              <a:solidFill>
                <a:srgbClr val="FFFFFF"/>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78" name="Freeform 17"/>
            <p:cNvSpPr>
              <a:spLocks/>
            </p:cNvSpPr>
            <p:nvPr/>
          </p:nvSpPr>
          <p:spPr bwMode="auto">
            <a:xfrm>
              <a:off x="4075" y="2690"/>
              <a:ext cx="987" cy="705"/>
            </a:xfrm>
            <a:custGeom>
              <a:avLst/>
              <a:gdLst>
                <a:gd name="T0" fmla="*/ 180 w 939"/>
                <a:gd name="T1" fmla="*/ 1609 h 654"/>
                <a:gd name="T2" fmla="*/ 1709 w 939"/>
                <a:gd name="T3" fmla="*/ 1233 h 654"/>
                <a:gd name="T4" fmla="*/ 1533 w 939"/>
                <a:gd name="T5" fmla="*/ 0 h 654"/>
                <a:gd name="T6" fmla="*/ 0 w 939"/>
                <a:gd name="T7" fmla="*/ 400 h 654"/>
                <a:gd name="T8" fmla="*/ 180 w 939"/>
                <a:gd name="T9" fmla="*/ 1609 h 654"/>
                <a:gd name="T10" fmla="*/ 0 60000 65536"/>
                <a:gd name="T11" fmla="*/ 0 60000 65536"/>
                <a:gd name="T12" fmla="*/ 0 60000 65536"/>
                <a:gd name="T13" fmla="*/ 0 60000 65536"/>
                <a:gd name="T14" fmla="*/ 0 60000 65536"/>
                <a:gd name="T15" fmla="*/ 0 w 939"/>
                <a:gd name="T16" fmla="*/ 0 h 654"/>
                <a:gd name="T17" fmla="*/ 939 w 939"/>
                <a:gd name="T18" fmla="*/ 654 h 654"/>
              </a:gdLst>
              <a:ahLst/>
              <a:cxnLst>
                <a:cxn ang="T10">
                  <a:pos x="T0" y="T1"/>
                </a:cxn>
                <a:cxn ang="T11">
                  <a:pos x="T2" y="T3"/>
                </a:cxn>
                <a:cxn ang="T12">
                  <a:pos x="T4" y="T5"/>
                </a:cxn>
                <a:cxn ang="T13">
                  <a:pos x="T6" y="T7"/>
                </a:cxn>
                <a:cxn ang="T14">
                  <a:pos x="T8" y="T9"/>
                </a:cxn>
              </a:cxnLst>
              <a:rect l="T15" t="T16" r="T17" b="T18"/>
              <a:pathLst>
                <a:path w="939" h="654">
                  <a:moveTo>
                    <a:pt x="99" y="654"/>
                  </a:moveTo>
                  <a:lnTo>
                    <a:pt x="939" y="501"/>
                  </a:lnTo>
                  <a:lnTo>
                    <a:pt x="843" y="0"/>
                  </a:lnTo>
                  <a:lnTo>
                    <a:pt x="0" y="162"/>
                  </a:lnTo>
                  <a:lnTo>
                    <a:pt x="99" y="654"/>
                  </a:lnTo>
                  <a:close/>
                </a:path>
              </a:pathLst>
            </a:custGeom>
            <a:solidFill>
              <a:srgbClr val="996633">
                <a:alpha val="30196"/>
              </a:srgbClr>
            </a:solidFill>
            <a:ln w="9525">
              <a:solidFill>
                <a:srgbClr val="FFFFFF"/>
              </a:solidFill>
              <a:round/>
              <a:headEnd/>
              <a:tailEnd/>
            </a:ln>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79" name="Line 18"/>
            <p:cNvSpPr>
              <a:spLocks noChangeShapeType="1"/>
            </p:cNvSpPr>
            <p:nvPr/>
          </p:nvSpPr>
          <p:spPr bwMode="auto">
            <a:xfrm flipV="1">
              <a:off x="3797" y="3685"/>
              <a:ext cx="1433" cy="274"/>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80" name="Text Box 19"/>
            <p:cNvSpPr txBox="1">
              <a:spLocks noChangeArrowheads="1"/>
            </p:cNvSpPr>
            <p:nvPr/>
          </p:nvSpPr>
          <p:spPr bwMode="auto">
            <a:xfrm rot="20886681">
              <a:off x="4147" y="3672"/>
              <a:ext cx="38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charset="0"/>
                  <a:sym typeface="Arial" charset="0"/>
                </a:rPr>
                <a:t>400 Km</a:t>
              </a:r>
            </a:p>
          </p:txBody>
        </p:sp>
        <p:sp>
          <p:nvSpPr>
            <p:cNvPr id="27681" name="Line 20"/>
            <p:cNvSpPr>
              <a:spLocks noChangeShapeType="1"/>
            </p:cNvSpPr>
            <p:nvPr/>
          </p:nvSpPr>
          <p:spPr bwMode="auto">
            <a:xfrm flipV="1">
              <a:off x="3485" y="1951"/>
              <a:ext cx="1448" cy="299"/>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82" name="Text Box 21"/>
            <p:cNvSpPr txBox="1">
              <a:spLocks noChangeArrowheads="1"/>
            </p:cNvSpPr>
            <p:nvPr/>
          </p:nvSpPr>
          <p:spPr bwMode="auto">
            <a:xfrm rot="20886681">
              <a:off x="3863" y="2117"/>
              <a:ext cx="38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charset="0"/>
                  <a:sym typeface="Arial" charset="0"/>
                </a:rPr>
                <a:t>400 Km</a:t>
              </a:r>
            </a:p>
          </p:txBody>
        </p:sp>
        <p:sp>
          <p:nvSpPr>
            <p:cNvPr id="27683" name="Line 22"/>
            <p:cNvSpPr>
              <a:spLocks noChangeShapeType="1"/>
            </p:cNvSpPr>
            <p:nvPr/>
          </p:nvSpPr>
          <p:spPr bwMode="auto">
            <a:xfrm flipV="1">
              <a:off x="4051" y="2631"/>
              <a:ext cx="892" cy="170"/>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84" name="Text Box 23"/>
            <p:cNvSpPr txBox="1">
              <a:spLocks noChangeArrowheads="1"/>
            </p:cNvSpPr>
            <p:nvPr/>
          </p:nvSpPr>
          <p:spPr bwMode="auto">
            <a:xfrm rot="20886681">
              <a:off x="4168" y="2555"/>
              <a:ext cx="38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charset="0"/>
                  <a:sym typeface="Arial" charset="0"/>
                </a:rPr>
                <a:t>250 Km</a:t>
              </a:r>
            </a:p>
          </p:txBody>
        </p:sp>
        <p:sp>
          <p:nvSpPr>
            <p:cNvPr id="27685" name="Line 24"/>
            <p:cNvSpPr>
              <a:spLocks noChangeShapeType="1"/>
            </p:cNvSpPr>
            <p:nvPr/>
          </p:nvSpPr>
          <p:spPr bwMode="auto">
            <a:xfrm>
              <a:off x="5162" y="4615"/>
              <a:ext cx="138" cy="672"/>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86" name="Text Box 25"/>
            <p:cNvSpPr txBox="1">
              <a:spLocks noChangeArrowheads="1"/>
            </p:cNvSpPr>
            <p:nvPr/>
          </p:nvSpPr>
          <p:spPr bwMode="auto">
            <a:xfrm rot="15427428">
              <a:off x="5039" y="4820"/>
              <a:ext cx="47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sym typeface="Arial" charset="0"/>
                </a:rPr>
                <a:t>200 Km</a:t>
              </a:r>
            </a:p>
          </p:txBody>
        </p:sp>
        <p:sp>
          <p:nvSpPr>
            <p:cNvPr id="27687" name="Line 26"/>
            <p:cNvSpPr>
              <a:spLocks noChangeShapeType="1"/>
            </p:cNvSpPr>
            <p:nvPr/>
          </p:nvSpPr>
          <p:spPr bwMode="auto">
            <a:xfrm>
              <a:off x="4895" y="4630"/>
              <a:ext cx="72" cy="354"/>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88" name="Text Box 27"/>
            <p:cNvSpPr txBox="1">
              <a:spLocks noChangeArrowheads="1"/>
            </p:cNvSpPr>
            <p:nvPr/>
          </p:nvSpPr>
          <p:spPr bwMode="auto">
            <a:xfrm rot="15427428">
              <a:off x="4768" y="4740"/>
              <a:ext cx="478"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sym typeface="Arial" charset="0"/>
                </a:rPr>
                <a:t>100 Km</a:t>
              </a:r>
            </a:p>
          </p:txBody>
        </p:sp>
        <p:sp>
          <p:nvSpPr>
            <p:cNvPr id="27689" name="Freeform 28"/>
            <p:cNvSpPr>
              <a:spLocks/>
            </p:cNvSpPr>
            <p:nvPr/>
          </p:nvSpPr>
          <p:spPr bwMode="auto">
            <a:xfrm>
              <a:off x="4146" y="3125"/>
              <a:ext cx="359" cy="261"/>
            </a:xfrm>
            <a:custGeom>
              <a:avLst/>
              <a:gdLst>
                <a:gd name="T0" fmla="*/ 0 w 939"/>
                <a:gd name="T1" fmla="*/ 0 h 654"/>
                <a:gd name="T2" fmla="*/ 0 w 939"/>
                <a:gd name="T3" fmla="*/ 0 h 654"/>
                <a:gd name="T4" fmla="*/ 0 w 939"/>
                <a:gd name="T5" fmla="*/ 0 h 654"/>
                <a:gd name="T6" fmla="*/ 0 w 939"/>
                <a:gd name="T7" fmla="*/ 0 h 654"/>
                <a:gd name="T8" fmla="*/ 0 w 939"/>
                <a:gd name="T9" fmla="*/ 0 h 654"/>
                <a:gd name="T10" fmla="*/ 0 60000 65536"/>
                <a:gd name="T11" fmla="*/ 0 60000 65536"/>
                <a:gd name="T12" fmla="*/ 0 60000 65536"/>
                <a:gd name="T13" fmla="*/ 0 60000 65536"/>
                <a:gd name="T14" fmla="*/ 0 60000 65536"/>
                <a:gd name="T15" fmla="*/ 0 w 939"/>
                <a:gd name="T16" fmla="*/ 0 h 654"/>
                <a:gd name="T17" fmla="*/ 939 w 939"/>
                <a:gd name="T18" fmla="*/ 654 h 654"/>
              </a:gdLst>
              <a:ahLst/>
              <a:cxnLst>
                <a:cxn ang="T10">
                  <a:pos x="T0" y="T1"/>
                </a:cxn>
                <a:cxn ang="T11">
                  <a:pos x="T2" y="T3"/>
                </a:cxn>
                <a:cxn ang="T12">
                  <a:pos x="T4" y="T5"/>
                </a:cxn>
                <a:cxn ang="T13">
                  <a:pos x="T6" y="T7"/>
                </a:cxn>
                <a:cxn ang="T14">
                  <a:pos x="T8" y="T9"/>
                </a:cxn>
              </a:cxnLst>
              <a:rect l="T15" t="T16" r="T17" b="T18"/>
              <a:pathLst>
                <a:path w="939" h="654">
                  <a:moveTo>
                    <a:pt x="99" y="654"/>
                  </a:moveTo>
                  <a:lnTo>
                    <a:pt x="939" y="501"/>
                  </a:lnTo>
                  <a:lnTo>
                    <a:pt x="843" y="0"/>
                  </a:lnTo>
                  <a:lnTo>
                    <a:pt x="0" y="162"/>
                  </a:lnTo>
                  <a:lnTo>
                    <a:pt x="99" y="654"/>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0" name="Freeform 29"/>
            <p:cNvSpPr>
              <a:spLocks/>
            </p:cNvSpPr>
            <p:nvPr/>
          </p:nvSpPr>
          <p:spPr bwMode="auto">
            <a:xfrm>
              <a:off x="4418" y="3044"/>
              <a:ext cx="359" cy="262"/>
            </a:xfrm>
            <a:custGeom>
              <a:avLst/>
              <a:gdLst>
                <a:gd name="T0" fmla="*/ 0 w 939"/>
                <a:gd name="T1" fmla="*/ 0 h 654"/>
                <a:gd name="T2" fmla="*/ 0 w 939"/>
                <a:gd name="T3" fmla="*/ 0 h 654"/>
                <a:gd name="T4" fmla="*/ 0 w 939"/>
                <a:gd name="T5" fmla="*/ 0 h 654"/>
                <a:gd name="T6" fmla="*/ 0 w 939"/>
                <a:gd name="T7" fmla="*/ 0 h 654"/>
                <a:gd name="T8" fmla="*/ 0 w 939"/>
                <a:gd name="T9" fmla="*/ 0 h 654"/>
                <a:gd name="T10" fmla="*/ 0 60000 65536"/>
                <a:gd name="T11" fmla="*/ 0 60000 65536"/>
                <a:gd name="T12" fmla="*/ 0 60000 65536"/>
                <a:gd name="T13" fmla="*/ 0 60000 65536"/>
                <a:gd name="T14" fmla="*/ 0 60000 65536"/>
                <a:gd name="T15" fmla="*/ 0 w 939"/>
                <a:gd name="T16" fmla="*/ 0 h 654"/>
                <a:gd name="T17" fmla="*/ 939 w 939"/>
                <a:gd name="T18" fmla="*/ 654 h 654"/>
              </a:gdLst>
              <a:ahLst/>
              <a:cxnLst>
                <a:cxn ang="T10">
                  <a:pos x="T0" y="T1"/>
                </a:cxn>
                <a:cxn ang="T11">
                  <a:pos x="T2" y="T3"/>
                </a:cxn>
                <a:cxn ang="T12">
                  <a:pos x="T4" y="T5"/>
                </a:cxn>
                <a:cxn ang="T13">
                  <a:pos x="T6" y="T7"/>
                </a:cxn>
                <a:cxn ang="T14">
                  <a:pos x="T8" y="T9"/>
                </a:cxn>
              </a:cxnLst>
              <a:rect l="T15" t="T16" r="T17" b="T18"/>
              <a:pathLst>
                <a:path w="939" h="654">
                  <a:moveTo>
                    <a:pt x="99" y="654"/>
                  </a:moveTo>
                  <a:lnTo>
                    <a:pt x="939" y="501"/>
                  </a:lnTo>
                  <a:lnTo>
                    <a:pt x="843" y="0"/>
                  </a:lnTo>
                  <a:lnTo>
                    <a:pt x="0" y="162"/>
                  </a:lnTo>
                  <a:lnTo>
                    <a:pt x="99" y="654"/>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1" name="Freeform 30"/>
            <p:cNvSpPr>
              <a:spLocks/>
            </p:cNvSpPr>
            <p:nvPr/>
          </p:nvSpPr>
          <p:spPr bwMode="auto">
            <a:xfrm>
              <a:off x="4692" y="2969"/>
              <a:ext cx="359" cy="262"/>
            </a:xfrm>
            <a:custGeom>
              <a:avLst/>
              <a:gdLst>
                <a:gd name="T0" fmla="*/ 0 w 939"/>
                <a:gd name="T1" fmla="*/ 0 h 654"/>
                <a:gd name="T2" fmla="*/ 0 w 939"/>
                <a:gd name="T3" fmla="*/ 0 h 654"/>
                <a:gd name="T4" fmla="*/ 0 w 939"/>
                <a:gd name="T5" fmla="*/ 0 h 654"/>
                <a:gd name="T6" fmla="*/ 0 w 939"/>
                <a:gd name="T7" fmla="*/ 0 h 654"/>
                <a:gd name="T8" fmla="*/ 0 w 939"/>
                <a:gd name="T9" fmla="*/ 0 h 654"/>
                <a:gd name="T10" fmla="*/ 0 60000 65536"/>
                <a:gd name="T11" fmla="*/ 0 60000 65536"/>
                <a:gd name="T12" fmla="*/ 0 60000 65536"/>
                <a:gd name="T13" fmla="*/ 0 60000 65536"/>
                <a:gd name="T14" fmla="*/ 0 60000 65536"/>
                <a:gd name="T15" fmla="*/ 0 w 939"/>
                <a:gd name="T16" fmla="*/ 0 h 654"/>
                <a:gd name="T17" fmla="*/ 939 w 939"/>
                <a:gd name="T18" fmla="*/ 654 h 654"/>
              </a:gdLst>
              <a:ahLst/>
              <a:cxnLst>
                <a:cxn ang="T10">
                  <a:pos x="T0" y="T1"/>
                </a:cxn>
                <a:cxn ang="T11">
                  <a:pos x="T2" y="T3"/>
                </a:cxn>
                <a:cxn ang="T12">
                  <a:pos x="T4" y="T5"/>
                </a:cxn>
                <a:cxn ang="T13">
                  <a:pos x="T6" y="T7"/>
                </a:cxn>
                <a:cxn ang="T14">
                  <a:pos x="T8" y="T9"/>
                </a:cxn>
              </a:cxnLst>
              <a:rect l="T15" t="T16" r="T17" b="T18"/>
              <a:pathLst>
                <a:path w="939" h="654">
                  <a:moveTo>
                    <a:pt x="99" y="654"/>
                  </a:moveTo>
                  <a:lnTo>
                    <a:pt x="939" y="501"/>
                  </a:lnTo>
                  <a:lnTo>
                    <a:pt x="843" y="0"/>
                  </a:lnTo>
                  <a:lnTo>
                    <a:pt x="0" y="162"/>
                  </a:lnTo>
                  <a:lnTo>
                    <a:pt x="99" y="654"/>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2" name="Freeform 31"/>
            <p:cNvSpPr>
              <a:spLocks/>
            </p:cNvSpPr>
            <p:nvPr/>
          </p:nvSpPr>
          <p:spPr bwMode="auto">
            <a:xfrm>
              <a:off x="3448" y="1955"/>
              <a:ext cx="353" cy="235"/>
            </a:xfrm>
            <a:custGeom>
              <a:avLst/>
              <a:gdLst>
                <a:gd name="T0" fmla="*/ 33 w 356"/>
                <a:gd name="T1" fmla="*/ 537 h 218"/>
                <a:gd name="T2" fmla="*/ 320 w 356"/>
                <a:gd name="T3" fmla="*/ 421 h 218"/>
                <a:gd name="T4" fmla="*/ 285 w 356"/>
                <a:gd name="T5" fmla="*/ 0 h 218"/>
                <a:gd name="T6" fmla="*/ 0 w 356"/>
                <a:gd name="T7" fmla="*/ 137 h 218"/>
                <a:gd name="T8" fmla="*/ 33 w 356"/>
                <a:gd name="T9" fmla="*/ 537 h 218"/>
                <a:gd name="T10" fmla="*/ 0 60000 65536"/>
                <a:gd name="T11" fmla="*/ 0 60000 65536"/>
                <a:gd name="T12" fmla="*/ 0 60000 65536"/>
                <a:gd name="T13" fmla="*/ 0 60000 65536"/>
                <a:gd name="T14" fmla="*/ 0 60000 65536"/>
                <a:gd name="T15" fmla="*/ 0 w 356"/>
                <a:gd name="T16" fmla="*/ 0 h 218"/>
                <a:gd name="T17" fmla="*/ 356 w 356"/>
                <a:gd name="T18" fmla="*/ 218 h 218"/>
              </a:gdLst>
              <a:ahLst/>
              <a:cxnLst>
                <a:cxn ang="T10">
                  <a:pos x="T0" y="T1"/>
                </a:cxn>
                <a:cxn ang="T11">
                  <a:pos x="T2" y="T3"/>
                </a:cxn>
                <a:cxn ang="T12">
                  <a:pos x="T4" y="T5"/>
                </a:cxn>
                <a:cxn ang="T13">
                  <a:pos x="T6" y="T7"/>
                </a:cxn>
                <a:cxn ang="T14">
                  <a:pos x="T8" y="T9"/>
                </a:cxn>
              </a:cxnLst>
              <a:rect l="T15" t="T16" r="T17" b="T18"/>
              <a:pathLst>
                <a:path w="356" h="218">
                  <a:moveTo>
                    <a:pt x="33" y="218"/>
                  </a:moveTo>
                  <a:lnTo>
                    <a:pt x="356" y="172"/>
                  </a:lnTo>
                  <a:lnTo>
                    <a:pt x="316" y="0"/>
                  </a:lnTo>
                  <a:lnTo>
                    <a:pt x="0" y="56"/>
                  </a:lnTo>
                  <a:lnTo>
                    <a:pt x="33" y="218"/>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3" name="Freeform 32"/>
            <p:cNvSpPr>
              <a:spLocks/>
            </p:cNvSpPr>
            <p:nvPr/>
          </p:nvSpPr>
          <p:spPr bwMode="auto">
            <a:xfrm>
              <a:off x="3734" y="1878"/>
              <a:ext cx="348" cy="245"/>
            </a:xfrm>
            <a:custGeom>
              <a:avLst/>
              <a:gdLst>
                <a:gd name="T0" fmla="*/ 28 w 356"/>
                <a:gd name="T1" fmla="*/ 539 h 228"/>
                <a:gd name="T2" fmla="*/ 271 w 356"/>
                <a:gd name="T3" fmla="*/ 408 h 228"/>
                <a:gd name="T4" fmla="*/ 240 w 356"/>
                <a:gd name="T5" fmla="*/ 0 h 228"/>
                <a:gd name="T6" fmla="*/ 0 w 356"/>
                <a:gd name="T7" fmla="*/ 131 h 228"/>
                <a:gd name="T8" fmla="*/ 28 w 356"/>
                <a:gd name="T9" fmla="*/ 539 h 228"/>
                <a:gd name="T10" fmla="*/ 28 w 356"/>
                <a:gd name="T11" fmla="*/ 539 h 228"/>
                <a:gd name="T12" fmla="*/ 0 60000 65536"/>
                <a:gd name="T13" fmla="*/ 0 60000 65536"/>
                <a:gd name="T14" fmla="*/ 0 60000 65536"/>
                <a:gd name="T15" fmla="*/ 0 60000 65536"/>
                <a:gd name="T16" fmla="*/ 0 60000 65536"/>
                <a:gd name="T17" fmla="*/ 0 60000 65536"/>
                <a:gd name="T18" fmla="*/ 0 w 356"/>
                <a:gd name="T19" fmla="*/ 0 h 228"/>
                <a:gd name="T20" fmla="*/ 356 w 356"/>
                <a:gd name="T21" fmla="*/ 228 h 228"/>
              </a:gdLst>
              <a:ahLst/>
              <a:cxnLst>
                <a:cxn ang="T12">
                  <a:pos x="T0" y="T1"/>
                </a:cxn>
                <a:cxn ang="T13">
                  <a:pos x="T2" y="T3"/>
                </a:cxn>
                <a:cxn ang="T14">
                  <a:pos x="T4" y="T5"/>
                </a:cxn>
                <a:cxn ang="T15">
                  <a:pos x="T6" y="T7"/>
                </a:cxn>
                <a:cxn ang="T16">
                  <a:pos x="T8" y="T9"/>
                </a:cxn>
                <a:cxn ang="T17">
                  <a:pos x="T10" y="T11"/>
                </a:cxn>
              </a:cxnLst>
              <a:rect l="T18" t="T19" r="T20" b="T21"/>
              <a:pathLst>
                <a:path w="356" h="228">
                  <a:moveTo>
                    <a:pt x="40" y="228"/>
                  </a:moveTo>
                  <a:lnTo>
                    <a:pt x="356" y="172"/>
                  </a:lnTo>
                  <a:lnTo>
                    <a:pt x="316" y="0"/>
                  </a:lnTo>
                  <a:lnTo>
                    <a:pt x="0" y="56"/>
                  </a:lnTo>
                  <a:lnTo>
                    <a:pt x="40" y="228"/>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4" name="Freeform 33"/>
            <p:cNvSpPr>
              <a:spLocks/>
            </p:cNvSpPr>
            <p:nvPr/>
          </p:nvSpPr>
          <p:spPr bwMode="auto">
            <a:xfrm>
              <a:off x="4015" y="1813"/>
              <a:ext cx="349" cy="246"/>
            </a:xfrm>
            <a:custGeom>
              <a:avLst/>
              <a:gdLst>
                <a:gd name="T0" fmla="*/ 28 w 356"/>
                <a:gd name="T1" fmla="*/ 566 h 228"/>
                <a:gd name="T2" fmla="*/ 280 w 356"/>
                <a:gd name="T3" fmla="*/ 428 h 228"/>
                <a:gd name="T4" fmla="*/ 249 w 356"/>
                <a:gd name="T5" fmla="*/ 0 h 228"/>
                <a:gd name="T6" fmla="*/ 0 w 356"/>
                <a:gd name="T7" fmla="*/ 139 h 228"/>
                <a:gd name="T8" fmla="*/ 28 w 356"/>
                <a:gd name="T9" fmla="*/ 566 h 228"/>
                <a:gd name="T10" fmla="*/ 28 w 356"/>
                <a:gd name="T11" fmla="*/ 566 h 228"/>
                <a:gd name="T12" fmla="*/ 0 60000 65536"/>
                <a:gd name="T13" fmla="*/ 0 60000 65536"/>
                <a:gd name="T14" fmla="*/ 0 60000 65536"/>
                <a:gd name="T15" fmla="*/ 0 60000 65536"/>
                <a:gd name="T16" fmla="*/ 0 60000 65536"/>
                <a:gd name="T17" fmla="*/ 0 60000 65536"/>
                <a:gd name="T18" fmla="*/ 0 w 356"/>
                <a:gd name="T19" fmla="*/ 0 h 228"/>
                <a:gd name="T20" fmla="*/ 356 w 356"/>
                <a:gd name="T21" fmla="*/ 228 h 228"/>
              </a:gdLst>
              <a:ahLst/>
              <a:cxnLst>
                <a:cxn ang="T12">
                  <a:pos x="T0" y="T1"/>
                </a:cxn>
                <a:cxn ang="T13">
                  <a:pos x="T2" y="T3"/>
                </a:cxn>
                <a:cxn ang="T14">
                  <a:pos x="T4" y="T5"/>
                </a:cxn>
                <a:cxn ang="T15">
                  <a:pos x="T6" y="T7"/>
                </a:cxn>
                <a:cxn ang="T16">
                  <a:pos x="T8" y="T9"/>
                </a:cxn>
                <a:cxn ang="T17">
                  <a:pos x="T10" y="T11"/>
                </a:cxn>
              </a:cxnLst>
              <a:rect l="T18" t="T19" r="T20" b="T21"/>
              <a:pathLst>
                <a:path w="356" h="228">
                  <a:moveTo>
                    <a:pt x="40" y="228"/>
                  </a:moveTo>
                  <a:lnTo>
                    <a:pt x="356" y="172"/>
                  </a:lnTo>
                  <a:lnTo>
                    <a:pt x="316" y="0"/>
                  </a:lnTo>
                  <a:lnTo>
                    <a:pt x="0" y="56"/>
                  </a:lnTo>
                  <a:lnTo>
                    <a:pt x="40" y="228"/>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5" name="Freeform 34"/>
            <p:cNvSpPr>
              <a:spLocks/>
            </p:cNvSpPr>
            <p:nvPr/>
          </p:nvSpPr>
          <p:spPr bwMode="auto">
            <a:xfrm>
              <a:off x="4297" y="1740"/>
              <a:ext cx="349" cy="246"/>
            </a:xfrm>
            <a:custGeom>
              <a:avLst/>
              <a:gdLst>
                <a:gd name="T0" fmla="*/ 28 w 356"/>
                <a:gd name="T1" fmla="*/ 566 h 228"/>
                <a:gd name="T2" fmla="*/ 280 w 356"/>
                <a:gd name="T3" fmla="*/ 428 h 228"/>
                <a:gd name="T4" fmla="*/ 249 w 356"/>
                <a:gd name="T5" fmla="*/ 0 h 228"/>
                <a:gd name="T6" fmla="*/ 0 w 356"/>
                <a:gd name="T7" fmla="*/ 139 h 228"/>
                <a:gd name="T8" fmla="*/ 28 w 356"/>
                <a:gd name="T9" fmla="*/ 566 h 228"/>
                <a:gd name="T10" fmla="*/ 28 w 356"/>
                <a:gd name="T11" fmla="*/ 566 h 228"/>
                <a:gd name="T12" fmla="*/ 0 60000 65536"/>
                <a:gd name="T13" fmla="*/ 0 60000 65536"/>
                <a:gd name="T14" fmla="*/ 0 60000 65536"/>
                <a:gd name="T15" fmla="*/ 0 60000 65536"/>
                <a:gd name="T16" fmla="*/ 0 60000 65536"/>
                <a:gd name="T17" fmla="*/ 0 60000 65536"/>
                <a:gd name="T18" fmla="*/ 0 w 356"/>
                <a:gd name="T19" fmla="*/ 0 h 228"/>
                <a:gd name="T20" fmla="*/ 356 w 356"/>
                <a:gd name="T21" fmla="*/ 228 h 228"/>
              </a:gdLst>
              <a:ahLst/>
              <a:cxnLst>
                <a:cxn ang="T12">
                  <a:pos x="T0" y="T1"/>
                </a:cxn>
                <a:cxn ang="T13">
                  <a:pos x="T2" y="T3"/>
                </a:cxn>
                <a:cxn ang="T14">
                  <a:pos x="T4" y="T5"/>
                </a:cxn>
                <a:cxn ang="T15">
                  <a:pos x="T6" y="T7"/>
                </a:cxn>
                <a:cxn ang="T16">
                  <a:pos x="T8" y="T9"/>
                </a:cxn>
                <a:cxn ang="T17">
                  <a:pos x="T10" y="T11"/>
                </a:cxn>
              </a:cxnLst>
              <a:rect l="T18" t="T19" r="T20" b="T21"/>
              <a:pathLst>
                <a:path w="356" h="228">
                  <a:moveTo>
                    <a:pt x="40" y="228"/>
                  </a:moveTo>
                  <a:lnTo>
                    <a:pt x="356" y="172"/>
                  </a:lnTo>
                  <a:lnTo>
                    <a:pt x="316" y="0"/>
                  </a:lnTo>
                  <a:lnTo>
                    <a:pt x="0" y="56"/>
                  </a:lnTo>
                  <a:lnTo>
                    <a:pt x="40" y="228"/>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6" name="Freeform 35"/>
            <p:cNvSpPr>
              <a:spLocks/>
            </p:cNvSpPr>
            <p:nvPr/>
          </p:nvSpPr>
          <p:spPr bwMode="auto">
            <a:xfrm>
              <a:off x="4585" y="1667"/>
              <a:ext cx="317" cy="245"/>
            </a:xfrm>
            <a:custGeom>
              <a:avLst/>
              <a:gdLst>
                <a:gd name="T0" fmla="*/ 10 w 356"/>
                <a:gd name="T1" fmla="*/ 539 h 228"/>
                <a:gd name="T2" fmla="*/ 89 w 356"/>
                <a:gd name="T3" fmla="*/ 408 h 228"/>
                <a:gd name="T4" fmla="*/ 79 w 356"/>
                <a:gd name="T5" fmla="*/ 0 h 228"/>
                <a:gd name="T6" fmla="*/ 0 w 356"/>
                <a:gd name="T7" fmla="*/ 131 h 228"/>
                <a:gd name="T8" fmla="*/ 10 w 356"/>
                <a:gd name="T9" fmla="*/ 539 h 228"/>
                <a:gd name="T10" fmla="*/ 10 w 356"/>
                <a:gd name="T11" fmla="*/ 539 h 228"/>
                <a:gd name="T12" fmla="*/ 0 60000 65536"/>
                <a:gd name="T13" fmla="*/ 0 60000 65536"/>
                <a:gd name="T14" fmla="*/ 0 60000 65536"/>
                <a:gd name="T15" fmla="*/ 0 60000 65536"/>
                <a:gd name="T16" fmla="*/ 0 60000 65536"/>
                <a:gd name="T17" fmla="*/ 0 60000 65536"/>
                <a:gd name="T18" fmla="*/ 0 w 356"/>
                <a:gd name="T19" fmla="*/ 0 h 228"/>
                <a:gd name="T20" fmla="*/ 356 w 356"/>
                <a:gd name="T21" fmla="*/ 228 h 228"/>
              </a:gdLst>
              <a:ahLst/>
              <a:cxnLst>
                <a:cxn ang="T12">
                  <a:pos x="T0" y="T1"/>
                </a:cxn>
                <a:cxn ang="T13">
                  <a:pos x="T2" y="T3"/>
                </a:cxn>
                <a:cxn ang="T14">
                  <a:pos x="T4" y="T5"/>
                </a:cxn>
                <a:cxn ang="T15">
                  <a:pos x="T6" y="T7"/>
                </a:cxn>
                <a:cxn ang="T16">
                  <a:pos x="T8" y="T9"/>
                </a:cxn>
                <a:cxn ang="T17">
                  <a:pos x="T10" y="T11"/>
                </a:cxn>
              </a:cxnLst>
              <a:rect l="T18" t="T19" r="T20" b="T21"/>
              <a:pathLst>
                <a:path w="356" h="228">
                  <a:moveTo>
                    <a:pt x="40" y="228"/>
                  </a:moveTo>
                  <a:lnTo>
                    <a:pt x="356" y="172"/>
                  </a:lnTo>
                  <a:lnTo>
                    <a:pt x="316" y="0"/>
                  </a:lnTo>
                  <a:lnTo>
                    <a:pt x="0" y="56"/>
                  </a:lnTo>
                  <a:lnTo>
                    <a:pt x="40" y="228"/>
                  </a:lnTo>
                  <a:close/>
                </a:path>
              </a:pathLst>
            </a:custGeom>
            <a:noFill/>
            <a:ln w="9525">
              <a:solidFill>
                <a:srgbClr val="FFFFFF"/>
              </a:solidFill>
              <a:prstDash val="dash"/>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7" name="Line 36"/>
            <p:cNvSpPr>
              <a:spLocks noChangeShapeType="1"/>
            </p:cNvSpPr>
            <p:nvPr/>
          </p:nvSpPr>
          <p:spPr bwMode="auto">
            <a:xfrm flipV="1">
              <a:off x="4343" y="4167"/>
              <a:ext cx="248" cy="47"/>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698" name="Text Box 37"/>
            <p:cNvSpPr txBox="1">
              <a:spLocks noChangeArrowheads="1"/>
            </p:cNvSpPr>
            <p:nvPr/>
          </p:nvSpPr>
          <p:spPr bwMode="auto">
            <a:xfrm rot="20930223">
              <a:off x="4335" y="4158"/>
              <a:ext cx="31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sym typeface="Arial" charset="0"/>
                </a:rPr>
                <a:t>80 Km</a:t>
              </a:r>
            </a:p>
          </p:txBody>
        </p:sp>
        <p:grpSp>
          <p:nvGrpSpPr>
            <p:cNvPr id="27699" name="Group 38"/>
            <p:cNvGrpSpPr>
              <a:grpSpLocks/>
            </p:cNvGrpSpPr>
            <p:nvPr/>
          </p:nvGrpSpPr>
          <p:grpSpPr bwMode="auto">
            <a:xfrm>
              <a:off x="4116" y="4598"/>
              <a:ext cx="118" cy="176"/>
              <a:chOff x="3264" y="3176"/>
              <a:chExt cx="136" cy="180"/>
            </a:xfrm>
          </p:grpSpPr>
          <p:sp>
            <p:nvSpPr>
              <p:cNvPr id="27745" name="Line 39"/>
              <p:cNvSpPr>
                <a:spLocks noChangeShapeType="1"/>
              </p:cNvSpPr>
              <p:nvPr/>
            </p:nvSpPr>
            <p:spPr bwMode="auto">
              <a:xfrm>
                <a:off x="3360" y="3176"/>
                <a:ext cx="40" cy="1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46" name="Line 40"/>
              <p:cNvSpPr>
                <a:spLocks noChangeShapeType="1"/>
              </p:cNvSpPr>
              <p:nvPr/>
            </p:nvSpPr>
            <p:spPr bwMode="auto">
              <a:xfrm>
                <a:off x="3264" y="3224"/>
                <a:ext cx="132" cy="12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47" name="Freeform 41"/>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00" name="Text Box 42"/>
            <p:cNvSpPr txBox="1">
              <a:spLocks noChangeArrowheads="1"/>
            </p:cNvSpPr>
            <p:nvPr/>
          </p:nvSpPr>
          <p:spPr bwMode="auto">
            <a:xfrm>
              <a:off x="4002" y="4497"/>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23</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sp>
          <p:nvSpPr>
            <p:cNvPr id="27701" name="Text Box 43"/>
            <p:cNvSpPr txBox="1">
              <a:spLocks noChangeArrowheads="1"/>
            </p:cNvSpPr>
            <p:nvPr/>
          </p:nvSpPr>
          <p:spPr bwMode="auto">
            <a:xfrm>
              <a:off x="4566" y="4746"/>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36</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grpSp>
          <p:nvGrpSpPr>
            <p:cNvPr id="27702" name="Group 44"/>
            <p:cNvGrpSpPr>
              <a:grpSpLocks/>
            </p:cNvGrpSpPr>
            <p:nvPr/>
          </p:nvGrpSpPr>
          <p:grpSpPr bwMode="auto">
            <a:xfrm>
              <a:off x="4646" y="4856"/>
              <a:ext cx="111" cy="175"/>
              <a:chOff x="3264" y="3176"/>
              <a:chExt cx="136" cy="180"/>
            </a:xfrm>
          </p:grpSpPr>
          <p:sp>
            <p:nvSpPr>
              <p:cNvPr id="27742" name="Line 45"/>
              <p:cNvSpPr>
                <a:spLocks noChangeShapeType="1"/>
              </p:cNvSpPr>
              <p:nvPr/>
            </p:nvSpPr>
            <p:spPr bwMode="auto">
              <a:xfrm>
                <a:off x="3360" y="3176"/>
                <a:ext cx="40" cy="18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43" name="Line 46"/>
              <p:cNvSpPr>
                <a:spLocks noChangeShapeType="1"/>
              </p:cNvSpPr>
              <p:nvPr/>
            </p:nvSpPr>
            <p:spPr bwMode="auto">
              <a:xfrm>
                <a:off x="3264" y="3224"/>
                <a:ext cx="132" cy="12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44" name="Freeform 47"/>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03" name="Text Box 48"/>
            <p:cNvSpPr txBox="1">
              <a:spLocks noChangeArrowheads="1"/>
            </p:cNvSpPr>
            <p:nvPr/>
          </p:nvSpPr>
          <p:spPr bwMode="auto">
            <a:xfrm rot="20830107">
              <a:off x="3836" y="4047"/>
              <a:ext cx="18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 charset="0"/>
                  <a:sym typeface="Arial" charset="0"/>
                </a:rPr>
                <a:t>S1</a:t>
              </a:r>
            </a:p>
          </p:txBody>
        </p:sp>
        <p:sp>
          <p:nvSpPr>
            <p:cNvPr id="27704" name="Text Box 49"/>
            <p:cNvSpPr txBox="1">
              <a:spLocks noChangeArrowheads="1"/>
            </p:cNvSpPr>
            <p:nvPr/>
          </p:nvSpPr>
          <p:spPr bwMode="auto">
            <a:xfrm rot="20830107">
              <a:off x="5054" y="3791"/>
              <a:ext cx="186"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FFFF"/>
                  </a:solidFill>
                  <a:effectLst/>
                  <a:uLnTx/>
                  <a:uFillTx/>
                  <a:latin typeface="Arial" charset="0"/>
                  <a:sym typeface="Arial" charset="0"/>
                </a:rPr>
                <a:t>S6</a:t>
              </a:r>
            </a:p>
          </p:txBody>
        </p:sp>
        <p:sp>
          <p:nvSpPr>
            <p:cNvPr id="27705" name="Text Box 50"/>
            <p:cNvSpPr txBox="1">
              <a:spLocks noChangeArrowheads="1"/>
            </p:cNvSpPr>
            <p:nvPr/>
          </p:nvSpPr>
          <p:spPr bwMode="auto">
            <a:xfrm rot="20949510">
              <a:off x="5454" y="3557"/>
              <a:ext cx="1092"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sym typeface="Arial" charset="0"/>
                </a:rPr>
                <a:t>Stripmap Mode (SM)</a:t>
              </a:r>
            </a:p>
          </p:txBody>
        </p:sp>
        <p:sp>
          <p:nvSpPr>
            <p:cNvPr id="27706" name="Text Box 51"/>
            <p:cNvSpPr txBox="1">
              <a:spLocks noChangeArrowheads="1"/>
            </p:cNvSpPr>
            <p:nvPr/>
          </p:nvSpPr>
          <p:spPr bwMode="auto">
            <a:xfrm rot="20974101">
              <a:off x="5129" y="2557"/>
              <a:ext cx="167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sym typeface="Arial" charset="0"/>
                </a:rPr>
                <a:t>Interferometric Wide Swath Mode (IW)</a:t>
              </a:r>
            </a:p>
          </p:txBody>
        </p:sp>
        <p:sp>
          <p:nvSpPr>
            <p:cNvPr id="27707" name="Text Box 52"/>
            <p:cNvSpPr txBox="1">
              <a:spLocks noChangeArrowheads="1"/>
            </p:cNvSpPr>
            <p:nvPr/>
          </p:nvSpPr>
          <p:spPr bwMode="auto">
            <a:xfrm rot="20974101">
              <a:off x="4934" y="1314"/>
              <a:ext cx="167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sym typeface="Arial" charset="0"/>
                </a:rPr>
                <a:t>Extra Wide </a:t>
              </a:r>
            </a:p>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sym typeface="Arial" charset="0"/>
                </a:rPr>
                <a:t>Swath Mode (EW)</a:t>
              </a:r>
            </a:p>
          </p:txBody>
        </p:sp>
        <p:sp>
          <p:nvSpPr>
            <p:cNvPr id="27708" name="Text Box 53"/>
            <p:cNvSpPr txBox="1">
              <a:spLocks noChangeArrowheads="1"/>
            </p:cNvSpPr>
            <p:nvPr/>
          </p:nvSpPr>
          <p:spPr bwMode="auto">
            <a:xfrm rot="20949510">
              <a:off x="5570" y="4547"/>
              <a:ext cx="921"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charset="0"/>
                  <a:sym typeface="Arial" charset="0"/>
                </a:rPr>
                <a:t>Wave Mode (WV)</a:t>
              </a:r>
            </a:p>
          </p:txBody>
        </p:sp>
        <p:sp>
          <p:nvSpPr>
            <p:cNvPr id="27709" name="Line 54"/>
            <p:cNvSpPr>
              <a:spLocks noChangeShapeType="1"/>
            </p:cNvSpPr>
            <p:nvPr/>
          </p:nvSpPr>
          <p:spPr bwMode="auto">
            <a:xfrm flipV="1">
              <a:off x="4297" y="4585"/>
              <a:ext cx="856" cy="177"/>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10" name="Line 55"/>
            <p:cNvSpPr>
              <a:spLocks noChangeShapeType="1"/>
            </p:cNvSpPr>
            <p:nvPr/>
          </p:nvSpPr>
          <p:spPr bwMode="auto">
            <a:xfrm flipV="1">
              <a:off x="4426" y="5282"/>
              <a:ext cx="908" cy="183"/>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11" name="Line 56"/>
            <p:cNvSpPr>
              <a:spLocks noChangeShapeType="1"/>
            </p:cNvSpPr>
            <p:nvPr/>
          </p:nvSpPr>
          <p:spPr bwMode="auto">
            <a:xfrm flipV="1">
              <a:off x="4792" y="4940"/>
              <a:ext cx="461" cy="87"/>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27712" name="Group 57"/>
            <p:cNvGrpSpPr>
              <a:grpSpLocks/>
            </p:cNvGrpSpPr>
            <p:nvPr/>
          </p:nvGrpSpPr>
          <p:grpSpPr bwMode="auto">
            <a:xfrm>
              <a:off x="3707" y="3865"/>
              <a:ext cx="118" cy="177"/>
              <a:chOff x="3264" y="3176"/>
              <a:chExt cx="136" cy="180"/>
            </a:xfrm>
          </p:grpSpPr>
          <p:sp>
            <p:nvSpPr>
              <p:cNvPr id="27739" name="Line 58"/>
              <p:cNvSpPr>
                <a:spLocks noChangeShapeType="1"/>
              </p:cNvSpPr>
              <p:nvPr/>
            </p:nvSpPr>
            <p:spPr bwMode="auto">
              <a:xfrm>
                <a:off x="3360" y="3176"/>
                <a:ext cx="40" cy="18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40" name="Line 59"/>
              <p:cNvSpPr>
                <a:spLocks noChangeShapeType="1"/>
              </p:cNvSpPr>
              <p:nvPr/>
            </p:nvSpPr>
            <p:spPr bwMode="auto">
              <a:xfrm>
                <a:off x="3264" y="3224"/>
                <a:ext cx="132"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41" name="Freeform 60"/>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13" name="Text Box 61"/>
            <p:cNvSpPr txBox="1">
              <a:spLocks noChangeArrowheads="1"/>
            </p:cNvSpPr>
            <p:nvPr/>
          </p:nvSpPr>
          <p:spPr bwMode="auto">
            <a:xfrm>
              <a:off x="3559" y="3765"/>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19</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grpSp>
          <p:nvGrpSpPr>
            <p:cNvPr id="27714" name="Group 62"/>
            <p:cNvGrpSpPr>
              <a:grpSpLocks/>
            </p:cNvGrpSpPr>
            <p:nvPr/>
          </p:nvGrpSpPr>
          <p:grpSpPr bwMode="auto">
            <a:xfrm>
              <a:off x="5146" y="3585"/>
              <a:ext cx="117" cy="176"/>
              <a:chOff x="3264" y="3176"/>
              <a:chExt cx="136" cy="180"/>
            </a:xfrm>
          </p:grpSpPr>
          <p:sp>
            <p:nvSpPr>
              <p:cNvPr id="27736" name="Line 63"/>
              <p:cNvSpPr>
                <a:spLocks noChangeShapeType="1"/>
              </p:cNvSpPr>
              <p:nvPr/>
            </p:nvSpPr>
            <p:spPr bwMode="auto">
              <a:xfrm>
                <a:off x="3360" y="3176"/>
                <a:ext cx="40" cy="18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37" name="Line 64"/>
              <p:cNvSpPr>
                <a:spLocks noChangeShapeType="1"/>
              </p:cNvSpPr>
              <p:nvPr/>
            </p:nvSpPr>
            <p:spPr bwMode="auto">
              <a:xfrm>
                <a:off x="3264" y="3224"/>
                <a:ext cx="132"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38" name="Freeform 65"/>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15" name="Text Box 66"/>
            <p:cNvSpPr txBox="1">
              <a:spLocks noChangeArrowheads="1"/>
            </p:cNvSpPr>
            <p:nvPr/>
          </p:nvSpPr>
          <p:spPr bwMode="auto">
            <a:xfrm>
              <a:off x="5038" y="3481"/>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46</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grpSp>
          <p:nvGrpSpPr>
            <p:cNvPr id="27716" name="Group 67"/>
            <p:cNvGrpSpPr>
              <a:grpSpLocks/>
            </p:cNvGrpSpPr>
            <p:nvPr/>
          </p:nvGrpSpPr>
          <p:grpSpPr bwMode="auto">
            <a:xfrm>
              <a:off x="4005" y="2958"/>
              <a:ext cx="117" cy="176"/>
              <a:chOff x="3264" y="3176"/>
              <a:chExt cx="136" cy="180"/>
            </a:xfrm>
          </p:grpSpPr>
          <p:sp>
            <p:nvSpPr>
              <p:cNvPr id="27733" name="Line 68"/>
              <p:cNvSpPr>
                <a:spLocks noChangeShapeType="1"/>
              </p:cNvSpPr>
              <p:nvPr/>
            </p:nvSpPr>
            <p:spPr bwMode="auto">
              <a:xfrm>
                <a:off x="3360" y="3176"/>
                <a:ext cx="40" cy="18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34" name="Line 69"/>
              <p:cNvSpPr>
                <a:spLocks noChangeShapeType="1"/>
              </p:cNvSpPr>
              <p:nvPr/>
            </p:nvSpPr>
            <p:spPr bwMode="auto">
              <a:xfrm>
                <a:off x="3264" y="3224"/>
                <a:ext cx="132"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35" name="Freeform 70"/>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17" name="Text Box 71"/>
            <p:cNvSpPr txBox="1">
              <a:spLocks noChangeArrowheads="1"/>
            </p:cNvSpPr>
            <p:nvPr/>
          </p:nvSpPr>
          <p:spPr bwMode="auto">
            <a:xfrm>
              <a:off x="3857" y="2858"/>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30</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grpSp>
          <p:nvGrpSpPr>
            <p:cNvPr id="27718" name="Group 72"/>
            <p:cNvGrpSpPr>
              <a:grpSpLocks/>
            </p:cNvGrpSpPr>
            <p:nvPr/>
          </p:nvGrpSpPr>
          <p:grpSpPr bwMode="auto">
            <a:xfrm>
              <a:off x="4891" y="2781"/>
              <a:ext cx="118" cy="177"/>
              <a:chOff x="3264" y="3176"/>
              <a:chExt cx="136" cy="180"/>
            </a:xfrm>
          </p:grpSpPr>
          <p:sp>
            <p:nvSpPr>
              <p:cNvPr id="27730" name="Line 73"/>
              <p:cNvSpPr>
                <a:spLocks noChangeShapeType="1"/>
              </p:cNvSpPr>
              <p:nvPr/>
            </p:nvSpPr>
            <p:spPr bwMode="auto">
              <a:xfrm>
                <a:off x="3360" y="3176"/>
                <a:ext cx="40" cy="18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31" name="Line 74"/>
              <p:cNvSpPr>
                <a:spLocks noChangeShapeType="1"/>
              </p:cNvSpPr>
              <p:nvPr/>
            </p:nvSpPr>
            <p:spPr bwMode="auto">
              <a:xfrm>
                <a:off x="3264" y="3224"/>
                <a:ext cx="132"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32" name="Freeform 75"/>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19" name="Text Box 76"/>
            <p:cNvSpPr txBox="1">
              <a:spLocks noChangeArrowheads="1"/>
            </p:cNvSpPr>
            <p:nvPr/>
          </p:nvSpPr>
          <p:spPr bwMode="auto">
            <a:xfrm>
              <a:off x="4743" y="2681"/>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45</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grpSp>
          <p:nvGrpSpPr>
            <p:cNvPr id="27720" name="Group 77"/>
            <p:cNvGrpSpPr>
              <a:grpSpLocks/>
            </p:cNvGrpSpPr>
            <p:nvPr/>
          </p:nvGrpSpPr>
          <p:grpSpPr bwMode="auto">
            <a:xfrm>
              <a:off x="3322" y="1769"/>
              <a:ext cx="118" cy="177"/>
              <a:chOff x="3264" y="3176"/>
              <a:chExt cx="136" cy="180"/>
            </a:xfrm>
          </p:grpSpPr>
          <p:sp>
            <p:nvSpPr>
              <p:cNvPr id="27727" name="Line 78"/>
              <p:cNvSpPr>
                <a:spLocks noChangeShapeType="1"/>
              </p:cNvSpPr>
              <p:nvPr/>
            </p:nvSpPr>
            <p:spPr bwMode="auto">
              <a:xfrm>
                <a:off x="3360" y="3176"/>
                <a:ext cx="40" cy="18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28" name="Line 79"/>
              <p:cNvSpPr>
                <a:spLocks noChangeShapeType="1"/>
              </p:cNvSpPr>
              <p:nvPr/>
            </p:nvSpPr>
            <p:spPr bwMode="auto">
              <a:xfrm>
                <a:off x="3264" y="3224"/>
                <a:ext cx="132"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29" name="Freeform 80"/>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21" name="Text Box 81"/>
            <p:cNvSpPr txBox="1">
              <a:spLocks noChangeArrowheads="1"/>
            </p:cNvSpPr>
            <p:nvPr/>
          </p:nvSpPr>
          <p:spPr bwMode="auto">
            <a:xfrm>
              <a:off x="3205" y="1680"/>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19</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grpSp>
          <p:nvGrpSpPr>
            <p:cNvPr id="27722" name="Group 82"/>
            <p:cNvGrpSpPr>
              <a:grpSpLocks/>
            </p:cNvGrpSpPr>
            <p:nvPr/>
          </p:nvGrpSpPr>
          <p:grpSpPr bwMode="auto">
            <a:xfrm>
              <a:off x="4772" y="1436"/>
              <a:ext cx="117" cy="177"/>
              <a:chOff x="3264" y="3176"/>
              <a:chExt cx="136" cy="180"/>
            </a:xfrm>
          </p:grpSpPr>
          <p:sp>
            <p:nvSpPr>
              <p:cNvPr id="27724" name="Line 83"/>
              <p:cNvSpPr>
                <a:spLocks noChangeShapeType="1"/>
              </p:cNvSpPr>
              <p:nvPr/>
            </p:nvSpPr>
            <p:spPr bwMode="auto">
              <a:xfrm>
                <a:off x="3360" y="3176"/>
                <a:ext cx="40" cy="18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25" name="Line 84"/>
              <p:cNvSpPr>
                <a:spLocks noChangeShapeType="1"/>
              </p:cNvSpPr>
              <p:nvPr/>
            </p:nvSpPr>
            <p:spPr bwMode="auto">
              <a:xfrm>
                <a:off x="3264" y="3224"/>
                <a:ext cx="132" cy="12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7726" name="Freeform 85"/>
              <p:cNvSpPr>
                <a:spLocks/>
              </p:cNvSpPr>
              <p:nvPr/>
            </p:nvSpPr>
            <p:spPr bwMode="auto">
              <a:xfrm>
                <a:off x="3306" y="3214"/>
                <a:ext cx="60" cy="48"/>
              </a:xfrm>
              <a:custGeom>
                <a:avLst/>
                <a:gdLst>
                  <a:gd name="T0" fmla="*/ 0 w 60"/>
                  <a:gd name="T1" fmla="*/ 48 h 48"/>
                  <a:gd name="T2" fmla="*/ 10 w 60"/>
                  <a:gd name="T3" fmla="*/ 16 h 48"/>
                  <a:gd name="T4" fmla="*/ 60 w 60"/>
                  <a:gd name="T5" fmla="*/ 0 h 48"/>
                  <a:gd name="T6" fmla="*/ 0 60000 65536"/>
                  <a:gd name="T7" fmla="*/ 0 60000 65536"/>
                  <a:gd name="T8" fmla="*/ 0 60000 65536"/>
                  <a:gd name="T9" fmla="*/ 0 w 60"/>
                  <a:gd name="T10" fmla="*/ 0 h 48"/>
                  <a:gd name="T11" fmla="*/ 60 w 60"/>
                  <a:gd name="T12" fmla="*/ 48 h 48"/>
                </a:gdLst>
                <a:ahLst/>
                <a:cxnLst>
                  <a:cxn ang="T6">
                    <a:pos x="T0" y="T1"/>
                  </a:cxn>
                  <a:cxn ang="T7">
                    <a:pos x="T2" y="T3"/>
                  </a:cxn>
                  <a:cxn ang="T8">
                    <a:pos x="T4" y="T5"/>
                  </a:cxn>
                </a:cxnLst>
                <a:rect l="T9" t="T10" r="T11" b="T12"/>
                <a:pathLst>
                  <a:path w="60" h="48">
                    <a:moveTo>
                      <a:pt x="0" y="48"/>
                    </a:moveTo>
                    <a:cubicBezTo>
                      <a:pt x="0" y="36"/>
                      <a:pt x="0" y="24"/>
                      <a:pt x="10" y="16"/>
                    </a:cubicBezTo>
                    <a:cubicBezTo>
                      <a:pt x="20" y="8"/>
                      <a:pt x="40" y="4"/>
                      <a:pt x="60"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7355" tIns="33677" rIns="67355" bIns="33677"/>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27723" name="Text Box 86"/>
            <p:cNvSpPr txBox="1">
              <a:spLocks noChangeArrowheads="1"/>
            </p:cNvSpPr>
            <p:nvPr/>
          </p:nvSpPr>
          <p:spPr bwMode="auto">
            <a:xfrm>
              <a:off x="4664" y="1353"/>
              <a:ext cx="18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FF0000"/>
                  </a:solidFill>
                  <a:effectLst/>
                  <a:uLnTx/>
                  <a:uFillTx/>
                  <a:latin typeface="Arial" charset="0"/>
                  <a:sym typeface="Arial" charset="0"/>
                </a:rPr>
                <a:t>46</a:t>
              </a:r>
              <a:r>
                <a:rPr kumimoji="0" lang="en-GB" sz="700" b="0" i="0" u="none" strike="noStrike" kern="1200" cap="none" spc="0" normalizeH="0" baseline="30000" noProof="0">
                  <a:ln>
                    <a:noFill/>
                  </a:ln>
                  <a:solidFill>
                    <a:srgbClr val="FF0000"/>
                  </a:solidFill>
                  <a:effectLst/>
                  <a:uLnTx/>
                  <a:uFillTx/>
                  <a:latin typeface="Arial" charset="0"/>
                  <a:sym typeface="Arial" charset="0"/>
                </a:rPr>
                <a:t>o</a:t>
              </a:r>
            </a:p>
          </p:txBody>
        </p:sp>
      </p:grpSp>
      <p:sp>
        <p:nvSpPr>
          <p:cNvPr id="27652" name="Text Box 89"/>
          <p:cNvSpPr txBox="1">
            <a:spLocks/>
          </p:cNvSpPr>
          <p:nvPr/>
        </p:nvSpPr>
        <p:spPr bwMode="auto">
          <a:xfrm>
            <a:off x="6651995" y="1759992"/>
            <a:ext cx="5396666" cy="105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F53"/>
                </a:solidFill>
                <a:effectLst/>
                <a:uLnTx/>
                <a:uFillTx/>
                <a:latin typeface="Arial" charset="0"/>
                <a:sym typeface="Arial" charset="0"/>
              </a:rPr>
              <a:t>For all of these operating modes, the same family of S-1 products is available to users from the S-1 Core PDGS.  </a:t>
            </a:r>
          </a:p>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FF"/>
              </a:solidFill>
              <a:effectLst/>
              <a:uLnTx/>
              <a:uFillTx/>
              <a:latin typeface="Arial" charset="0"/>
              <a:sym typeface="Arial" charset="0"/>
            </a:endParaRPr>
          </a:p>
          <a:p>
            <a:pPr marL="0" marR="0" lvl="0" indent="0" algn="l" defTabSz="6731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FF"/>
              </a:solidFill>
              <a:effectLst/>
              <a:uLnTx/>
              <a:uFillTx/>
              <a:latin typeface="Arial" charset="0"/>
              <a:sym typeface="Arial" charset="0"/>
            </a:endParaRPr>
          </a:p>
        </p:txBody>
      </p:sp>
      <p:sp>
        <p:nvSpPr>
          <p:cNvPr id="27672" name="Text Box 89"/>
          <p:cNvSpPr txBox="1">
            <a:spLocks/>
          </p:cNvSpPr>
          <p:nvPr/>
        </p:nvSpPr>
        <p:spPr bwMode="auto">
          <a:xfrm>
            <a:off x="6651995" y="4293097"/>
            <a:ext cx="5384942" cy="105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55" tIns="33677" rIns="67355" bIns="33677">
            <a:spAutoFit/>
          </a:bodyPr>
          <a:lstStyle>
            <a:lvl1pPr defTabSz="6731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defTabSz="67310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defTabSz="6731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defTabSz="6731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defTabSz="6731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defTabSz="6731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marL="0" marR="0" lvl="0" indent="0" algn="l" defTabSz="6731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F53"/>
                </a:solidFill>
                <a:effectLst/>
                <a:uLnTx/>
                <a:uFillTx/>
                <a:latin typeface="Arial" charset="0"/>
                <a:sym typeface="Arial" charset="0"/>
              </a:rPr>
              <a:t>The systematic processing into specific product type is done according to pre-defined areas definition (cf. HLOP) while other product types will be available on request in offline (see processing concept tables)</a:t>
            </a:r>
          </a:p>
        </p:txBody>
      </p:sp>
      <p:sp>
        <p:nvSpPr>
          <p:cNvPr id="94" name="Title 1"/>
          <p:cNvSpPr txBox="1">
            <a:spLocks/>
          </p:cNvSpPr>
          <p:nvPr/>
        </p:nvSpPr>
        <p:spPr>
          <a:xfrm>
            <a:off x="216306" y="4902982"/>
            <a:ext cx="2103180" cy="102939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smtClean="0">
                <a:ln>
                  <a:noFill/>
                </a:ln>
                <a:solidFill>
                  <a:srgbClr val="FFFFFF"/>
                </a:solidFill>
                <a:effectLst>
                  <a:outerShdw blurRad="50800" dist="38100" dir="2700000" algn="tl" rotWithShape="0">
                    <a:prstClr val="black">
                      <a:alpha val="40000"/>
                    </a:prstClr>
                  </a:outerShdw>
                </a:effectLst>
                <a:uLnTx/>
                <a:uFillTx/>
                <a:latin typeface="Verdana"/>
                <a:ea typeface="+mj-ea"/>
                <a:cs typeface="+mj-cs"/>
              </a:rPr>
              <a:t>Sentinel-1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smtClean="0">
                <a:ln>
                  <a:noFill/>
                </a:ln>
                <a:solidFill>
                  <a:srgbClr val="FFFFFF"/>
                </a:solidFill>
                <a:effectLst>
                  <a:outerShdw blurRad="50800" dist="38100" dir="2700000" algn="tl" rotWithShape="0">
                    <a:prstClr val="black">
                      <a:alpha val="40000"/>
                    </a:prstClr>
                  </a:outerShdw>
                </a:effectLst>
                <a:uLnTx/>
                <a:uFillTx/>
                <a:latin typeface="Verdana"/>
                <a:ea typeface="+mj-ea"/>
                <a:cs typeface="+mj-cs"/>
              </a:rPr>
              <a:t>Acquisition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3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Verdana"/>
                <a:ea typeface="+mj-ea"/>
                <a:cs typeface="+mj-cs"/>
              </a:rPr>
              <a:t>M</a:t>
            </a:r>
            <a:r>
              <a:rPr kumimoji="0" lang="en-GB" sz="1300" b="1" i="0" u="none" strike="noStrike" kern="1200" cap="none" spc="0" normalizeH="0" baseline="0" noProof="0" dirty="0" smtClean="0">
                <a:ln>
                  <a:noFill/>
                </a:ln>
                <a:solidFill>
                  <a:srgbClr val="FFFFFF"/>
                </a:solidFill>
                <a:effectLst>
                  <a:outerShdw blurRad="50800" dist="38100" dir="2700000" algn="tl" rotWithShape="0">
                    <a:prstClr val="black">
                      <a:alpha val="40000"/>
                    </a:prstClr>
                  </a:outerShdw>
                </a:effectLst>
                <a:uLnTx/>
                <a:uFillTx/>
                <a:latin typeface="Verdana"/>
                <a:ea typeface="+mj-ea"/>
                <a:cs typeface="+mj-cs"/>
              </a:rPr>
              <a:t>odes</a:t>
            </a:r>
            <a:endParaRPr kumimoji="0" lang="en-GB" sz="13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Verdana"/>
              <a:ea typeface="+mj-ea"/>
              <a:cs typeface="+mj-cs"/>
            </a:endParaRPr>
          </a:p>
        </p:txBody>
      </p:sp>
      <p:graphicFrame>
        <p:nvGraphicFramePr>
          <p:cNvPr id="93" name="Group 111"/>
          <p:cNvGraphicFramePr>
            <a:graphicFrameLocks noGrp="1"/>
          </p:cNvGraphicFramePr>
          <p:nvPr>
            <p:extLst/>
          </p:nvPr>
        </p:nvGraphicFramePr>
        <p:xfrm>
          <a:off x="7116177" y="2586113"/>
          <a:ext cx="4370753" cy="1527175"/>
        </p:xfrm>
        <a:graphic>
          <a:graphicData uri="http://schemas.openxmlformats.org/drawingml/2006/table">
            <a:tbl>
              <a:tblPr/>
              <a:tblGrid>
                <a:gridCol w="1580661">
                  <a:extLst>
                    <a:ext uri="{9D8B030D-6E8A-4147-A177-3AD203B41FA5}">
                      <a16:colId xmlns:a16="http://schemas.microsoft.com/office/drawing/2014/main" xmlns="" val="20000"/>
                    </a:ext>
                  </a:extLst>
                </a:gridCol>
                <a:gridCol w="2790092">
                  <a:extLst>
                    <a:ext uri="{9D8B030D-6E8A-4147-A177-3AD203B41FA5}">
                      <a16:colId xmlns:a16="http://schemas.microsoft.com/office/drawing/2014/main" xmlns="" val="20001"/>
                    </a:ext>
                  </a:extLst>
                </a:gridCol>
              </a:tblGrid>
              <a:tr h="265554">
                <a:tc>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a:ln>
                            <a:noFill/>
                          </a:ln>
                          <a:solidFill>
                            <a:srgbClr val="FFFFFF"/>
                          </a:solidFill>
                          <a:effectLst/>
                          <a:latin typeface="Arial" charset="0"/>
                          <a:ea typeface="ヒラギノ角ゴ ProN W3" charset="0"/>
                          <a:cs typeface="ヒラギノ角ゴ ProN W3" charset="0"/>
                          <a:sym typeface="Arial" charset="0"/>
                        </a:rPr>
                        <a:t>Mode Rate</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1" i="0" u="none" strike="noStrike" cap="none" normalizeH="0" baseline="0" dirty="0">
                          <a:ln>
                            <a:noFill/>
                          </a:ln>
                          <a:solidFill>
                            <a:srgbClr val="FFFFFF"/>
                          </a:solidFill>
                          <a:effectLst/>
                          <a:latin typeface="Arial" charset="0"/>
                          <a:ea typeface="ヒラギノ角ゴ ProN W3" charset="0"/>
                          <a:cs typeface="ヒラギノ角ゴ ProN W3" charset="0"/>
                          <a:sym typeface="Arial" charset="0"/>
                        </a:rPr>
                        <a:t>SAR Mode</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65554">
                <a:tc rowSpan="3">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rPr>
                        <a:t>High Bit Rate (HBR)</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rPr>
                        <a:t>IW</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266780">
                <a:tc vMerge="1">
                  <a:txBody>
                    <a:bodyPr/>
                    <a:lstStyle/>
                    <a:p>
                      <a:endParaRPr lang="en-US"/>
                    </a:p>
                  </a:txBody>
                  <a:tcPr/>
                </a:tc>
                <a:tc>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rPr>
                        <a:t>EW</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265554">
                <a:tc vMerge="1">
                  <a:txBody>
                    <a:bodyPr/>
                    <a:lstStyle/>
                    <a:p>
                      <a:endParaRPr lang="en-US"/>
                    </a:p>
                  </a:txBody>
                  <a:tcPr/>
                </a:tc>
                <a:tc>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rPr>
                        <a:t>SM (S1 -&gt; S6)</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463733">
                <a:tc>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rPr>
                        <a:t>Low Bit Rate (LBR)</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336550" rtl="0" eaLnBrk="1" fontAlgn="base" latinLnBrk="0" hangingPunct="1">
                        <a:lnSpc>
                          <a:spcPct val="100000"/>
                        </a:lnSpc>
                        <a:spcBef>
                          <a:spcPct val="0"/>
                        </a:spcBef>
                        <a:spcAft>
                          <a:spcPct val="0"/>
                        </a:spcAft>
                        <a:buClrTx/>
                        <a:buSzTx/>
                        <a:buFontTx/>
                        <a:buNone/>
                        <a:tabLst/>
                      </a:pPr>
                      <a:r>
                        <a:rPr kumimoji="0" lang="en-GB" sz="1300" b="0" i="0" u="none" strike="noStrike" cap="none" normalizeH="0" baseline="0" dirty="0">
                          <a:ln>
                            <a:noFill/>
                          </a:ln>
                          <a:solidFill>
                            <a:srgbClr val="000000"/>
                          </a:solidFill>
                          <a:effectLst/>
                          <a:latin typeface="Arial" charset="0"/>
                          <a:ea typeface="ヒラギノ角ゴ ProN W3" charset="0"/>
                          <a:cs typeface="ヒラギノ角ゴ ProN W3" charset="0"/>
                          <a:sym typeface="Arial" charset="0"/>
                        </a:rPr>
                        <a:t>WV</a:t>
                      </a:r>
                    </a:p>
                  </a:txBody>
                  <a:tcPr marL="82899" marR="82899" marT="33687" marB="33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bl>
          </a:graphicData>
        </a:graphic>
      </p:graphicFrame>
      <p:sp>
        <p:nvSpPr>
          <p:cNvPr id="92" name="Title 1"/>
          <p:cNvSpPr txBox="1">
            <a:spLocks/>
          </p:cNvSpPr>
          <p:nvPr/>
        </p:nvSpPr>
        <p:spPr>
          <a:xfrm>
            <a:off x="6651995" y="1158130"/>
            <a:ext cx="4057657"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r>
              <a:rPr lang="en-GB" b="1" dirty="0" smtClean="0"/>
              <a:t>Sentinel-1 Acquisition Modes  </a:t>
            </a:r>
            <a:r>
              <a:rPr lang="en-GB" sz="1600" dirty="0" smtClean="0"/>
              <a:t>2/2</a:t>
            </a:r>
            <a:endParaRPr lang="en-GB" sz="2400" dirty="0"/>
          </a:p>
        </p:txBody>
      </p:sp>
    </p:spTree>
    <p:extLst>
      <p:ext uri="{BB962C8B-B14F-4D97-AF65-F5344CB8AC3E}">
        <p14:creationId xmlns:p14="http://schemas.microsoft.com/office/powerpoint/2010/main" val="81253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8"/>
          <p:cNvSpPr txBox="1">
            <a:spLocks/>
          </p:cNvSpPr>
          <p:nvPr/>
        </p:nvSpPr>
        <p:spPr bwMode="auto">
          <a:xfrm>
            <a:off x="48684" y="3500439"/>
            <a:ext cx="34544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355" tIns="33677" rIns="67355" bIns="33677">
            <a:spAutoFit/>
          </a:bodyPr>
          <a:lstStyle>
            <a:lvl1pPr defTabSz="673100" eaLnBrk="0" hangingPunct="0">
              <a:defRPr>
                <a:solidFill>
                  <a:schemeClr val="tx1"/>
                </a:solidFill>
                <a:latin typeface="Verdana" pitchFamily="34" charset="0"/>
                <a:ea typeface="ＭＳ Ｐゴシック" pitchFamily="34" charset="-128"/>
              </a:defRPr>
            </a:lvl1pPr>
            <a:lvl2pPr marL="742950" indent="-285750" defTabSz="673100" eaLnBrk="0" hangingPunct="0">
              <a:defRPr>
                <a:solidFill>
                  <a:schemeClr val="tx1"/>
                </a:solidFill>
                <a:latin typeface="Verdana" pitchFamily="34" charset="0"/>
                <a:ea typeface="ＭＳ Ｐゴシック" pitchFamily="34" charset="-128"/>
              </a:defRPr>
            </a:lvl2pPr>
            <a:lvl3pPr marL="1143000" indent="-228600" defTabSz="673100" eaLnBrk="0" hangingPunct="0">
              <a:defRPr>
                <a:solidFill>
                  <a:schemeClr val="tx1"/>
                </a:solidFill>
                <a:latin typeface="Verdana" pitchFamily="34" charset="0"/>
                <a:ea typeface="ＭＳ Ｐゴシック" pitchFamily="34" charset="-128"/>
              </a:defRPr>
            </a:lvl3pPr>
            <a:lvl4pPr marL="1600200" indent="-228600" defTabSz="673100" eaLnBrk="0" hangingPunct="0">
              <a:defRPr>
                <a:solidFill>
                  <a:schemeClr val="tx1"/>
                </a:solidFill>
                <a:latin typeface="Verdana" pitchFamily="34" charset="0"/>
                <a:ea typeface="ＭＳ Ｐゴシック" pitchFamily="34" charset="-128"/>
              </a:defRPr>
            </a:lvl4pPr>
            <a:lvl5pPr marL="2057400" indent="-228600" defTabSz="673100" eaLnBrk="0" hangingPunct="0">
              <a:defRPr>
                <a:solidFill>
                  <a:schemeClr val="tx1"/>
                </a:solidFill>
                <a:latin typeface="Verdana" pitchFamily="34" charset="0"/>
                <a:ea typeface="ＭＳ Ｐゴシック" pitchFamily="34" charset="-128"/>
              </a:defRPr>
            </a:lvl5pPr>
            <a:lvl6pPr marL="25146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algn="r" defTabSz="6731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marL="0" marR="0" lvl="0" indent="0" algn="ctr" defTabSz="6731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T</a:t>
            </a:r>
            <a:r>
              <a:rPr kumimoji="0" lang="en-GB" sz="1600" b="0" i="0" u="none"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errain </a:t>
            </a:r>
            <a:r>
              <a:rPr kumimoji="0" lang="en-GB" sz="1600" b="1" i="0" u="sng"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O</a:t>
            </a:r>
            <a:r>
              <a:rPr kumimoji="0" lang="en-GB" sz="1600" b="0" i="0" u="none"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bservation </a:t>
            </a:r>
          </a:p>
          <a:p>
            <a:pPr marL="0" marR="0" lvl="0" indent="0" algn="ctr" defTabSz="6731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by </a:t>
            </a:r>
            <a:r>
              <a:rPr kumimoji="0" lang="en-GB" sz="1600" b="1" i="0" u="sng"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P</a:t>
            </a:r>
            <a:r>
              <a:rPr kumimoji="0" lang="en-GB" sz="1600" b="0" i="0" u="none"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rogressive </a:t>
            </a:r>
            <a:r>
              <a:rPr kumimoji="0" lang="en-GB" sz="1600" b="1" i="0" u="sng"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S</a:t>
            </a:r>
            <a:r>
              <a:rPr kumimoji="0" lang="en-GB" sz="1600" b="0" i="0" u="none"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cans</a:t>
            </a:r>
          </a:p>
          <a:p>
            <a:pPr marL="0" marR="0" lvl="0" indent="0" algn="ctr" defTabSz="6731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FFFFFF"/>
                </a:solidFill>
                <a:effectLst/>
                <a:uLnTx/>
                <a:uFillTx/>
                <a:latin typeface="Verdana"/>
                <a:ea typeface="ヒラギノ角ゴ ProN W3" charset="-128"/>
                <a:cs typeface="+mn-cs"/>
                <a:sym typeface="Arial" pitchFamily="34" charset="0"/>
              </a:rPr>
              <a:t>(TOPS)</a:t>
            </a:r>
          </a:p>
        </p:txBody>
      </p:sp>
      <p:pic>
        <p:nvPicPr>
          <p:cNvPr id="2" name="S1_Scanning_Earth_1403_026_AR_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045200"/>
          </a:xfrm>
          <a:prstGeom prst="rect">
            <a:avLst/>
          </a:prstGeom>
        </p:spPr>
      </p:pic>
      <p:sp>
        <p:nvSpPr>
          <p:cNvPr id="6" name="Title 1"/>
          <p:cNvSpPr txBox="1">
            <a:spLocks/>
          </p:cNvSpPr>
          <p:nvPr/>
        </p:nvSpPr>
        <p:spPr>
          <a:xfrm>
            <a:off x="200395" y="5291429"/>
            <a:ext cx="4422405" cy="507124"/>
          </a:xfrm>
          <a:prstGeom prst="rect">
            <a:avLst/>
          </a:prstGeom>
        </p:spPr>
        <p:txBody>
          <a:bodyPr anchor="ctr" anchorCtr="0"/>
          <a:lstStyle>
            <a:lvl1pPr algn="l" defTabSz="914400" rtl="0" eaLnBrk="1" latinLnBrk="0" hangingPunct="1">
              <a:lnSpc>
                <a:spcPct val="90000"/>
              </a:lnSpc>
              <a:spcBef>
                <a:spcPct val="0"/>
              </a:spcBef>
              <a:buNone/>
              <a:defRPr sz="2200" kern="1200">
                <a:solidFill>
                  <a:srgbClr val="003F5A"/>
                </a:solidFill>
                <a:latin typeface="+mj-lt"/>
                <a:ea typeface="+mj-ea"/>
                <a:cs typeface="+mj-cs"/>
              </a:defRPr>
            </a:lvl1pPr>
          </a:lstStyle>
          <a:p>
            <a:pPr>
              <a:lnSpc>
                <a:spcPts val="2400"/>
              </a:lnSpc>
              <a:spcBef>
                <a:spcPts val="300"/>
              </a:spcBef>
            </a:pPr>
            <a:r>
              <a:rPr lang="en-GB" altLang="en-US" sz="2000" dirty="0" smtClean="0">
                <a:solidFill>
                  <a:schemeClr val="bg1"/>
                </a:solidFill>
                <a:latin typeface="Verdana" pitchFamily="34" charset="0"/>
                <a:cs typeface="Verdana" pitchFamily="34" charset="0"/>
              </a:rPr>
              <a:t>Image Acquisition in </a:t>
            </a:r>
            <a:r>
              <a:rPr lang="en-GB" altLang="en-US" sz="2000" b="1" dirty="0" smtClean="0">
                <a:solidFill>
                  <a:schemeClr val="bg1"/>
                </a:solidFill>
                <a:latin typeface="Verdana" pitchFamily="34" charset="0"/>
                <a:cs typeface="Verdana" pitchFamily="34" charset="0"/>
              </a:rPr>
              <a:t>TOPS</a:t>
            </a:r>
            <a:r>
              <a:rPr lang="en-GB" altLang="en-US" sz="1800" dirty="0" smtClean="0">
                <a:solidFill>
                  <a:schemeClr val="bg1"/>
                </a:solidFill>
                <a:latin typeface="Verdana" pitchFamily="34" charset="0"/>
                <a:cs typeface="Verdana" pitchFamily="34" charset="0"/>
              </a:rPr>
              <a:t/>
            </a:r>
            <a:br>
              <a:rPr lang="en-GB" altLang="en-US" sz="1800" dirty="0" smtClean="0">
                <a:solidFill>
                  <a:schemeClr val="bg1"/>
                </a:solidFill>
                <a:latin typeface="Verdana" pitchFamily="34" charset="0"/>
                <a:cs typeface="Verdana" pitchFamily="34" charset="0"/>
              </a:rPr>
            </a:br>
            <a:r>
              <a:rPr lang="en-GB" altLang="en-US" sz="1600" dirty="0" err="1" smtClean="0">
                <a:solidFill>
                  <a:schemeClr val="bg1"/>
                </a:solidFill>
                <a:latin typeface="Verdana" pitchFamily="34" charset="0"/>
                <a:cs typeface="Verdana" pitchFamily="34" charset="0"/>
              </a:rPr>
              <a:t>Interferometric</a:t>
            </a:r>
            <a:r>
              <a:rPr lang="en-GB" altLang="en-US" sz="1600" dirty="0" smtClean="0">
                <a:solidFill>
                  <a:schemeClr val="bg1"/>
                </a:solidFill>
                <a:latin typeface="Verdana" pitchFamily="34" charset="0"/>
                <a:cs typeface="Verdana" pitchFamily="34" charset="0"/>
              </a:rPr>
              <a:t> Wide Swath mode (IW)</a:t>
            </a:r>
          </a:p>
        </p:txBody>
      </p:sp>
      <p:sp>
        <p:nvSpPr>
          <p:cNvPr id="3" name="Rectangle 2">
            <a:hlinkClick r:id="rId6"/>
          </p:cNvPr>
          <p:cNvSpPr/>
          <p:nvPr/>
        </p:nvSpPr>
        <p:spPr>
          <a:xfrm>
            <a:off x="0" y="0"/>
            <a:ext cx="12192000" cy="604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6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2575</Words>
  <Application>Microsoft Office PowerPoint</Application>
  <PresentationFormat>Custom</PresentationFormat>
  <Paragraphs>542</Paragraphs>
  <Slides>71</Slides>
  <Notes>14</Notes>
  <HiddenSlides>16</HiddenSlides>
  <MMClips>5</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74" baseType="lpstr">
      <vt:lpstr>Office Theme</vt:lpstr>
      <vt:lpstr>ESA Presentation</vt:lpstr>
      <vt:lpstr>Slide</vt:lpstr>
      <vt:lpstr>PowerPoint Presentation</vt:lpstr>
      <vt:lpstr>Presentation Overview</vt:lpstr>
      <vt:lpstr>PowerPoint Presentation</vt:lpstr>
      <vt:lpstr>The Copernicus Programme A Space Flagship Programme run by EU and ESA</vt:lpstr>
      <vt:lpstr>Sentinel Online | The Official Sentinel Website https://sentinel.esa.int/web/sentinel/home</vt:lpstr>
      <vt:lpstr>PowerPoint Presentation</vt:lpstr>
      <vt:lpstr>Sentinel-1 Mission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Iteration Plan</vt:lpstr>
      <vt:lpstr>SNAP Sentinel-1 Toolbox | Release Notes</vt:lpstr>
      <vt:lpstr>SNAP Sentinel-1 Toolbox | Release Notes</vt:lpstr>
      <vt:lpstr>SNAP Download Statistics</vt:lpstr>
      <vt:lpstr>PowerPoint Presentation</vt:lpstr>
      <vt:lpstr>Cloud Exploitation Platform (CEP)</vt:lpstr>
      <vt:lpstr>Toolbox “Server Configuration”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www.brgm.fr</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Zmuda</dc:creator>
  <cp:lastModifiedBy>mfoumelis</cp:lastModifiedBy>
  <cp:revision>75</cp:revision>
  <dcterms:created xsi:type="dcterms:W3CDTF">2017-10-27T08:38:13Z</dcterms:created>
  <dcterms:modified xsi:type="dcterms:W3CDTF">2017-11-20T03:29:57Z</dcterms:modified>
</cp:coreProperties>
</file>