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tiff" ContentType="image/tif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73"/>
  </p:notesMasterIdLst>
  <p:handoutMasterIdLst>
    <p:handoutMasterId r:id="rId74"/>
  </p:handoutMasterIdLst>
  <p:sldIdLst>
    <p:sldId id="352" r:id="rId2"/>
    <p:sldId id="328" r:id="rId3"/>
    <p:sldId id="316" r:id="rId4"/>
    <p:sldId id="264" r:id="rId5"/>
    <p:sldId id="338" r:id="rId6"/>
    <p:sldId id="313" r:id="rId7"/>
    <p:sldId id="261" r:id="rId8"/>
    <p:sldId id="314" r:id="rId9"/>
    <p:sldId id="315" r:id="rId10"/>
    <p:sldId id="391" r:id="rId11"/>
    <p:sldId id="317" r:id="rId12"/>
    <p:sldId id="365" r:id="rId13"/>
    <p:sldId id="333" r:id="rId14"/>
    <p:sldId id="262" r:id="rId15"/>
    <p:sldId id="355" r:id="rId16"/>
    <p:sldId id="356" r:id="rId17"/>
    <p:sldId id="392" r:id="rId18"/>
    <p:sldId id="312" r:id="rId19"/>
    <p:sldId id="339" r:id="rId20"/>
    <p:sldId id="340" r:id="rId21"/>
    <p:sldId id="330" r:id="rId22"/>
    <p:sldId id="336" r:id="rId23"/>
    <p:sldId id="270" r:id="rId24"/>
    <p:sldId id="342" r:id="rId25"/>
    <p:sldId id="272" r:id="rId26"/>
    <p:sldId id="384" r:id="rId27"/>
    <p:sldId id="382" r:id="rId28"/>
    <p:sldId id="383" r:id="rId29"/>
    <p:sldId id="375" r:id="rId30"/>
    <p:sldId id="385" r:id="rId31"/>
    <p:sldId id="273" r:id="rId32"/>
    <p:sldId id="343" r:id="rId33"/>
    <p:sldId id="331" r:id="rId34"/>
    <p:sldId id="346" r:id="rId35"/>
    <p:sldId id="393" r:id="rId36"/>
    <p:sldId id="283" r:id="rId37"/>
    <p:sldId id="362" r:id="rId38"/>
    <p:sldId id="361" r:id="rId39"/>
    <p:sldId id="398" r:id="rId40"/>
    <p:sldId id="399" r:id="rId41"/>
    <p:sldId id="359" r:id="rId42"/>
    <p:sldId id="318" r:id="rId43"/>
    <p:sldId id="400" r:id="rId44"/>
    <p:sldId id="401" r:id="rId45"/>
    <p:sldId id="402" r:id="rId46"/>
    <p:sldId id="403" r:id="rId47"/>
    <p:sldId id="404" r:id="rId48"/>
    <p:sldId id="284" r:id="rId49"/>
    <p:sldId id="332" r:id="rId50"/>
    <p:sldId id="286" r:id="rId51"/>
    <p:sldId id="406" r:id="rId52"/>
    <p:sldId id="287" r:id="rId53"/>
    <p:sldId id="288" r:id="rId54"/>
    <p:sldId id="345" r:id="rId55"/>
    <p:sldId id="364" r:id="rId56"/>
    <p:sldId id="323" r:id="rId57"/>
    <p:sldId id="344" r:id="rId58"/>
    <p:sldId id="335" r:id="rId59"/>
    <p:sldId id="351" r:id="rId60"/>
    <p:sldId id="295" r:id="rId61"/>
    <p:sldId id="367" r:id="rId62"/>
    <p:sldId id="327" r:id="rId63"/>
    <p:sldId id="363" r:id="rId64"/>
    <p:sldId id="334" r:id="rId65"/>
    <p:sldId id="321" r:id="rId66"/>
    <p:sldId id="297" r:id="rId67"/>
    <p:sldId id="369" r:id="rId68"/>
    <p:sldId id="322" r:id="rId69"/>
    <p:sldId id="305" r:id="rId70"/>
    <p:sldId id="353" r:id="rId71"/>
    <p:sldId id="368" r:id="rId72"/>
  </p:sldIdLst>
  <p:sldSz cx="12192000" cy="6858000"/>
  <p:notesSz cx="6669088" cy="9928225"/>
  <p:defaultTex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344" userDrawn="1">
          <p15:clr>
            <a:srgbClr val="A4A3A4"/>
          </p15:clr>
        </p15:guide>
        <p15:guide id="2" pos="1118"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0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1D651D"/>
    <a:srgbClr val="00918E"/>
    <a:srgbClr val="0098C3"/>
    <a:srgbClr val="0E2C8A"/>
    <a:srgbClr val="CBDDE9"/>
    <a:srgbClr val="E7EFF5"/>
    <a:srgbClr val="97C8C9"/>
    <a:srgbClr val="C1EFF1"/>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332" autoAdjust="0"/>
    <p:restoredTop sz="90735" autoAdjust="0"/>
  </p:normalViewPr>
  <p:slideViewPr>
    <p:cSldViewPr showGuides="1">
      <p:cViewPr varScale="1">
        <p:scale>
          <a:sx n="106" d="100"/>
          <a:sy n="106" d="100"/>
        </p:scale>
        <p:origin x="138" y="564"/>
      </p:cViewPr>
      <p:guideLst>
        <p:guide orient="horz" pos="1344"/>
        <p:guide pos="111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77" d="100"/>
          <a:sy n="77" d="100"/>
        </p:scale>
        <p:origin x="-2208" y="-84"/>
      </p:cViewPr>
      <p:guideLst>
        <p:guide orient="horz" pos="3126"/>
        <p:guide pos="210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2834316597924693E-2"/>
          <c:y val="1.7047323289133446E-2"/>
          <c:w val="0.93558791300802935"/>
          <c:h val="0.92580117399634632"/>
        </c:manualLayout>
      </c:layout>
      <c:bar3DChart>
        <c:barDir val="col"/>
        <c:grouping val="standard"/>
        <c:varyColors val="0"/>
        <c:ser>
          <c:idx val="0"/>
          <c:order val="0"/>
          <c:tx>
            <c:strRef>
              <c:f>Sheet1!$B$1</c:f>
              <c:strCache>
                <c:ptCount val="1"/>
                <c:pt idx="0">
                  <c:v>Column1</c:v>
                </c:pt>
              </c:strCache>
            </c:strRef>
          </c:tx>
          <c:spPr>
            <a:gradFill flip="none" rotWithShape="1">
              <a:gsLst>
                <a:gs pos="0">
                  <a:srgbClr val="00918E">
                    <a:shade val="30000"/>
                    <a:satMod val="115000"/>
                  </a:srgbClr>
                </a:gs>
                <a:gs pos="50000">
                  <a:srgbClr val="00918E">
                    <a:shade val="67500"/>
                    <a:satMod val="115000"/>
                  </a:srgbClr>
                </a:gs>
                <a:gs pos="100000">
                  <a:srgbClr val="00918E">
                    <a:shade val="100000"/>
                    <a:satMod val="115000"/>
                  </a:srgbClr>
                </a:gs>
              </a:gsLst>
              <a:lin ang="1350000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numRef>
              <c:f>Sheet1!$A$2:$A$30</c:f>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cat>
          <c:val>
            <c:numRef>
              <c:f>Sheet1!$B$2:$B$30</c:f>
              <c:numCache>
                <c:formatCode>General</c:formatCode>
                <c:ptCount val="29"/>
                <c:pt idx="0">
                  <c:v>10</c:v>
                </c:pt>
                <c:pt idx="1">
                  <c:v>15</c:v>
                </c:pt>
                <c:pt idx="2">
                  <c:v>21</c:v>
                </c:pt>
                <c:pt idx="3">
                  <c:v>29</c:v>
                </c:pt>
                <c:pt idx="4">
                  <c:v>45</c:v>
                </c:pt>
                <c:pt idx="5">
                  <c:v>50</c:v>
                </c:pt>
                <c:pt idx="6">
                  <c:v>50</c:v>
                </c:pt>
                <c:pt idx="7">
                  <c:v>45</c:v>
                </c:pt>
                <c:pt idx="8">
                  <c:v>50</c:v>
                </c:pt>
                <c:pt idx="9">
                  <c:v>50</c:v>
                </c:pt>
                <c:pt idx="10">
                  <c:v>50</c:v>
                </c:pt>
                <c:pt idx="11">
                  <c:v>54</c:v>
                </c:pt>
                <c:pt idx="12">
                  <c:v>42</c:v>
                </c:pt>
                <c:pt idx="13">
                  <c:v>50</c:v>
                </c:pt>
                <c:pt idx="14">
                  <c:v>49</c:v>
                </c:pt>
                <c:pt idx="15">
                  <c:v>50</c:v>
                </c:pt>
                <c:pt idx="16">
                  <c:v>66</c:v>
                </c:pt>
                <c:pt idx="17">
                  <c:v>96</c:v>
                </c:pt>
                <c:pt idx="18">
                  <c:v>114</c:v>
                </c:pt>
                <c:pt idx="19">
                  <c:v>136</c:v>
                </c:pt>
                <c:pt idx="20">
                  <c:v>165</c:v>
                </c:pt>
                <c:pt idx="21">
                  <c:v>163</c:v>
                </c:pt>
                <c:pt idx="22">
                  <c:v>154</c:v>
                </c:pt>
                <c:pt idx="23">
                  <c:v>161</c:v>
                </c:pt>
                <c:pt idx="24">
                  <c:v>145</c:v>
                </c:pt>
                <c:pt idx="25">
                  <c:v>135</c:v>
                </c:pt>
                <c:pt idx="26">
                  <c:v>157</c:v>
                </c:pt>
                <c:pt idx="27">
                  <c:v>142</c:v>
                </c:pt>
                <c:pt idx="28">
                  <c:v>140</c:v>
                </c:pt>
              </c:numCache>
            </c:numRef>
          </c:val>
          <c:extLst>
            <c:ext xmlns:c16="http://schemas.microsoft.com/office/drawing/2014/chart" uri="{C3380CC4-5D6E-409C-BE32-E72D297353CC}">
              <c16:uniqueId val="{00000000-3BB2-4C5E-A78D-063E3B20CE38}"/>
            </c:ext>
          </c:extLst>
        </c:ser>
        <c:dLbls>
          <c:showLegendKey val="0"/>
          <c:showVal val="0"/>
          <c:showCatName val="0"/>
          <c:showSerName val="0"/>
          <c:showPercent val="0"/>
          <c:showBubbleSize val="0"/>
        </c:dLbls>
        <c:gapWidth val="150"/>
        <c:shape val="box"/>
        <c:axId val="484256456"/>
        <c:axId val="484256848"/>
        <c:axId val="509008504"/>
      </c:bar3DChart>
      <c:catAx>
        <c:axId val="48425645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bg1"/>
                </a:solidFill>
                <a:latin typeface="+mj-lt"/>
                <a:ea typeface="+mn-ea"/>
                <a:cs typeface="+mn-cs"/>
              </a:defRPr>
            </a:pPr>
            <a:endParaRPr lang="en-US"/>
          </a:p>
        </c:txPr>
        <c:crossAx val="484256848"/>
        <c:crosses val="autoZero"/>
        <c:auto val="1"/>
        <c:lblAlgn val="ctr"/>
        <c:lblOffset val="100"/>
        <c:noMultiLvlLbl val="0"/>
      </c:catAx>
      <c:valAx>
        <c:axId val="4842568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484256456"/>
        <c:crosses val="autoZero"/>
        <c:crossBetween val="between"/>
      </c:valAx>
      <c:serAx>
        <c:axId val="509008504"/>
        <c:scaling>
          <c:orientation val="minMax"/>
        </c:scaling>
        <c:delete val="0"/>
        <c:axPos val="b"/>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4256848"/>
        <c:crosses val="autoZero"/>
      </c:ser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EC48B0-BBCC-431D-BF30-E22FF6636C90}" type="doc">
      <dgm:prSet loTypeId="urn:microsoft.com/office/officeart/2005/8/layout/chart3" loCatId="cycle" qsTypeId="urn:microsoft.com/office/officeart/2005/8/quickstyle/3d4" qsCatId="3D" csTypeId="urn:microsoft.com/office/officeart/2005/8/colors/colorful2" csCatId="colorful" phldr="1"/>
      <dgm:spPr/>
      <dgm:t>
        <a:bodyPr/>
        <a:lstStyle/>
        <a:p>
          <a:endParaRPr lang="nl-NL"/>
        </a:p>
      </dgm:t>
    </dgm:pt>
    <dgm:pt modelId="{466104E8-9578-4CA8-ABC5-03DA464E3ADC}">
      <dgm:prSet phldrT="[Text]" custT="1"/>
      <dgm:spPr/>
      <dgm:t>
        <a:bodyPr vert="horz"/>
        <a:lstStyle/>
        <a:p>
          <a:r>
            <a:rPr lang="nl-NL" sz="1400" dirty="0" smtClean="0"/>
            <a:t>GIS</a:t>
          </a:r>
          <a:r>
            <a:rPr lang="nl-NL" sz="1200" dirty="0" smtClean="0"/>
            <a:t/>
          </a:r>
          <a:br>
            <a:rPr lang="nl-NL" sz="1200" dirty="0" smtClean="0"/>
          </a:br>
          <a:r>
            <a:rPr lang="en-GB" sz="1200" noProof="0" dirty="0" smtClean="0"/>
            <a:t>conceptual</a:t>
          </a:r>
          <a:r>
            <a:rPr lang="nl-NL" sz="1200" dirty="0" smtClean="0"/>
            <a:t> </a:t>
          </a:r>
          <a:r>
            <a:rPr lang="en-GB" sz="1200" noProof="0" dirty="0" smtClean="0"/>
            <a:t>models</a:t>
          </a:r>
          <a:endParaRPr lang="en-GB" sz="1200" noProof="0" dirty="0"/>
        </a:p>
      </dgm:t>
    </dgm:pt>
    <dgm:pt modelId="{03D3D14D-42FA-410C-8AA0-4A98767DE833}" type="parTrans" cxnId="{BCFD0EB1-472A-4311-90F4-501F3BEB6D7A}">
      <dgm:prSet/>
      <dgm:spPr/>
      <dgm:t>
        <a:bodyPr/>
        <a:lstStyle/>
        <a:p>
          <a:endParaRPr lang="nl-NL"/>
        </a:p>
      </dgm:t>
    </dgm:pt>
    <dgm:pt modelId="{E1920042-0A81-4F57-8FBF-5D1CB7B7AD5E}" type="sibTrans" cxnId="{BCFD0EB1-472A-4311-90F4-501F3BEB6D7A}">
      <dgm:prSet/>
      <dgm:spPr/>
      <dgm:t>
        <a:bodyPr/>
        <a:lstStyle/>
        <a:p>
          <a:endParaRPr lang="nl-NL"/>
        </a:p>
      </dgm:t>
    </dgm:pt>
    <dgm:pt modelId="{6352FA53-F3F1-4BEE-AB1E-F7393D896A7C}">
      <dgm:prSet phldrT="[Text]" custT="1"/>
      <dgm:spPr>
        <a:solidFill>
          <a:srgbClr val="3F4F91"/>
        </a:solidFill>
      </dgm:spPr>
      <dgm:t>
        <a:bodyPr/>
        <a:lstStyle/>
        <a:p>
          <a:r>
            <a:rPr lang="nl-NL" sz="1200" dirty="0" smtClean="0"/>
            <a:t>USAGE</a:t>
          </a:r>
          <a:br>
            <a:rPr lang="nl-NL" sz="1200" dirty="0" smtClean="0"/>
          </a:br>
          <a:r>
            <a:rPr lang="en-GB" sz="1200" noProof="0" dirty="0" smtClean="0"/>
            <a:t>application</a:t>
          </a:r>
          <a:r>
            <a:rPr lang="nl-NL" sz="1200" dirty="0" smtClean="0"/>
            <a:t> </a:t>
          </a:r>
          <a:r>
            <a:rPr lang="en-GB" sz="1200" noProof="0" dirty="0" smtClean="0"/>
            <a:t>models</a:t>
          </a:r>
          <a:endParaRPr lang="en-GB" sz="1200" noProof="0" dirty="0"/>
        </a:p>
      </dgm:t>
    </dgm:pt>
    <dgm:pt modelId="{0308C7FF-4ACE-41C1-A3CA-6D96649643E3}" type="parTrans" cxnId="{CDA5CD19-C635-4703-9170-4887CFDED6FC}">
      <dgm:prSet/>
      <dgm:spPr/>
      <dgm:t>
        <a:bodyPr/>
        <a:lstStyle/>
        <a:p>
          <a:endParaRPr lang="nl-NL"/>
        </a:p>
      </dgm:t>
    </dgm:pt>
    <dgm:pt modelId="{848E17E0-AABC-441F-982D-71C8BD722847}" type="sibTrans" cxnId="{CDA5CD19-C635-4703-9170-4887CFDED6FC}">
      <dgm:prSet/>
      <dgm:spPr/>
      <dgm:t>
        <a:bodyPr/>
        <a:lstStyle/>
        <a:p>
          <a:endParaRPr lang="nl-NL"/>
        </a:p>
      </dgm:t>
    </dgm:pt>
    <dgm:pt modelId="{CA7CA0DD-7B77-44C7-9CF6-5548CEE801CE}">
      <dgm:prSet phldrT="[Text]" custT="1"/>
      <dgm:spPr/>
      <dgm:t>
        <a:bodyPr/>
        <a:lstStyle/>
        <a:p>
          <a:pPr>
            <a:spcAft>
              <a:spcPts val="0"/>
            </a:spcAft>
          </a:pPr>
          <a:r>
            <a:rPr lang="nl-NL" sz="1200" dirty="0" smtClean="0"/>
            <a:t>EO</a:t>
          </a:r>
        </a:p>
        <a:p>
          <a:pPr>
            <a:spcAft>
              <a:spcPct val="35000"/>
            </a:spcAft>
          </a:pPr>
          <a:r>
            <a:rPr lang="en-GB" sz="1100" noProof="0" dirty="0" smtClean="0"/>
            <a:t>observation</a:t>
          </a:r>
          <a:r>
            <a:rPr lang="nl-NL" sz="1100" dirty="0" smtClean="0"/>
            <a:t> </a:t>
          </a:r>
          <a:r>
            <a:rPr lang="en-GB" sz="1100" noProof="0" dirty="0" smtClean="0"/>
            <a:t>models</a:t>
          </a:r>
          <a:endParaRPr lang="en-GB" sz="1100" noProof="0" dirty="0"/>
        </a:p>
      </dgm:t>
    </dgm:pt>
    <dgm:pt modelId="{1B27F9B7-B4CF-4517-A308-9D691928D3BA}" type="parTrans" cxnId="{3008D927-81A5-4F1B-917D-FF0F39F15FCA}">
      <dgm:prSet/>
      <dgm:spPr/>
      <dgm:t>
        <a:bodyPr/>
        <a:lstStyle/>
        <a:p>
          <a:endParaRPr lang="nl-NL"/>
        </a:p>
      </dgm:t>
    </dgm:pt>
    <dgm:pt modelId="{4E11A62A-9501-4C0B-9BF3-474E14B20D63}" type="sibTrans" cxnId="{3008D927-81A5-4F1B-917D-FF0F39F15FCA}">
      <dgm:prSet/>
      <dgm:spPr/>
      <dgm:t>
        <a:bodyPr/>
        <a:lstStyle/>
        <a:p>
          <a:endParaRPr lang="nl-NL"/>
        </a:p>
      </dgm:t>
    </dgm:pt>
    <dgm:pt modelId="{A615D6DD-7AB0-4CA7-A172-E387BE231D29}" type="pres">
      <dgm:prSet presAssocID="{D0EC48B0-BBCC-431D-BF30-E22FF6636C90}" presName="compositeShape" presStyleCnt="0">
        <dgm:presLayoutVars>
          <dgm:chMax val="7"/>
          <dgm:dir/>
          <dgm:resizeHandles val="exact"/>
        </dgm:presLayoutVars>
      </dgm:prSet>
      <dgm:spPr/>
      <dgm:t>
        <a:bodyPr/>
        <a:lstStyle/>
        <a:p>
          <a:endParaRPr lang="en-US"/>
        </a:p>
      </dgm:t>
    </dgm:pt>
    <dgm:pt modelId="{DF3F5144-9394-45EB-96E8-033ECEE3631E}" type="pres">
      <dgm:prSet presAssocID="{D0EC48B0-BBCC-431D-BF30-E22FF6636C90}" presName="wedge1" presStyleLbl="node1" presStyleIdx="0" presStyleCnt="3" custLinFactNeighborX="-4812" custLinFactNeighborY="3128"/>
      <dgm:spPr/>
      <dgm:t>
        <a:bodyPr/>
        <a:lstStyle/>
        <a:p>
          <a:endParaRPr lang="nl-NL"/>
        </a:p>
      </dgm:t>
    </dgm:pt>
    <dgm:pt modelId="{CACD9D7D-5899-4A3A-A536-085A10CBC78E}" type="pres">
      <dgm:prSet presAssocID="{D0EC48B0-BBCC-431D-BF30-E22FF6636C90}" presName="wedge1Tx" presStyleLbl="node1" presStyleIdx="0" presStyleCnt="3">
        <dgm:presLayoutVars>
          <dgm:chMax val="0"/>
          <dgm:chPref val="0"/>
          <dgm:bulletEnabled val="1"/>
        </dgm:presLayoutVars>
      </dgm:prSet>
      <dgm:spPr/>
      <dgm:t>
        <a:bodyPr/>
        <a:lstStyle/>
        <a:p>
          <a:endParaRPr lang="nl-NL"/>
        </a:p>
      </dgm:t>
    </dgm:pt>
    <dgm:pt modelId="{69417975-1131-440A-8213-CCBD48510BD8}" type="pres">
      <dgm:prSet presAssocID="{D0EC48B0-BBCC-431D-BF30-E22FF6636C90}" presName="wedge2" presStyleLbl="node1" presStyleIdx="1" presStyleCnt="3"/>
      <dgm:spPr/>
      <dgm:t>
        <a:bodyPr/>
        <a:lstStyle/>
        <a:p>
          <a:endParaRPr lang="en-US"/>
        </a:p>
      </dgm:t>
    </dgm:pt>
    <dgm:pt modelId="{AD4628B6-28C4-4F34-9E90-740F570EB9DB}" type="pres">
      <dgm:prSet presAssocID="{D0EC48B0-BBCC-431D-BF30-E22FF6636C90}" presName="wedge2Tx" presStyleLbl="node1" presStyleIdx="1" presStyleCnt="3">
        <dgm:presLayoutVars>
          <dgm:chMax val="0"/>
          <dgm:chPref val="0"/>
          <dgm:bulletEnabled val="1"/>
        </dgm:presLayoutVars>
      </dgm:prSet>
      <dgm:spPr/>
      <dgm:t>
        <a:bodyPr/>
        <a:lstStyle/>
        <a:p>
          <a:endParaRPr lang="en-US"/>
        </a:p>
      </dgm:t>
    </dgm:pt>
    <dgm:pt modelId="{3A11CD08-3588-4978-A2B2-BCC8D977F21D}" type="pres">
      <dgm:prSet presAssocID="{D0EC48B0-BBCC-431D-BF30-E22FF6636C90}" presName="wedge3" presStyleLbl="node1" presStyleIdx="2" presStyleCnt="3"/>
      <dgm:spPr/>
      <dgm:t>
        <a:bodyPr/>
        <a:lstStyle/>
        <a:p>
          <a:endParaRPr lang="nl-NL"/>
        </a:p>
      </dgm:t>
    </dgm:pt>
    <dgm:pt modelId="{877A4CA9-B168-4074-A738-DA7A77DE62F6}" type="pres">
      <dgm:prSet presAssocID="{D0EC48B0-BBCC-431D-BF30-E22FF6636C90}" presName="wedge3Tx" presStyleLbl="node1" presStyleIdx="2" presStyleCnt="3">
        <dgm:presLayoutVars>
          <dgm:chMax val="0"/>
          <dgm:chPref val="0"/>
          <dgm:bulletEnabled val="1"/>
        </dgm:presLayoutVars>
      </dgm:prSet>
      <dgm:spPr/>
      <dgm:t>
        <a:bodyPr/>
        <a:lstStyle/>
        <a:p>
          <a:endParaRPr lang="nl-NL"/>
        </a:p>
      </dgm:t>
    </dgm:pt>
  </dgm:ptLst>
  <dgm:cxnLst>
    <dgm:cxn modelId="{BCFD0EB1-472A-4311-90F4-501F3BEB6D7A}" srcId="{D0EC48B0-BBCC-431D-BF30-E22FF6636C90}" destId="{466104E8-9578-4CA8-ABC5-03DA464E3ADC}" srcOrd="0" destOrd="0" parTransId="{03D3D14D-42FA-410C-8AA0-4A98767DE833}" sibTransId="{E1920042-0A81-4F57-8FBF-5D1CB7B7AD5E}"/>
    <dgm:cxn modelId="{B2AF40D9-023D-43C0-8DE7-D56968CEF939}" type="presOf" srcId="{6352FA53-F3F1-4BEE-AB1E-F7393D896A7C}" destId="{69417975-1131-440A-8213-CCBD48510BD8}" srcOrd="0" destOrd="0" presId="urn:microsoft.com/office/officeart/2005/8/layout/chart3"/>
    <dgm:cxn modelId="{CDA5CD19-C635-4703-9170-4887CFDED6FC}" srcId="{D0EC48B0-BBCC-431D-BF30-E22FF6636C90}" destId="{6352FA53-F3F1-4BEE-AB1E-F7393D896A7C}" srcOrd="1" destOrd="0" parTransId="{0308C7FF-4ACE-41C1-A3CA-6D96649643E3}" sibTransId="{848E17E0-AABC-441F-982D-71C8BD722847}"/>
    <dgm:cxn modelId="{E3D73988-5C66-4A1E-BAFE-D6A9F3A5F2DC}" type="presOf" srcId="{466104E8-9578-4CA8-ABC5-03DA464E3ADC}" destId="{DF3F5144-9394-45EB-96E8-033ECEE3631E}" srcOrd="0" destOrd="0" presId="urn:microsoft.com/office/officeart/2005/8/layout/chart3"/>
    <dgm:cxn modelId="{DD6BA8B8-3DA8-483B-A0CE-43F4B33D7D49}" type="presOf" srcId="{D0EC48B0-BBCC-431D-BF30-E22FF6636C90}" destId="{A615D6DD-7AB0-4CA7-A172-E387BE231D29}" srcOrd="0" destOrd="0" presId="urn:microsoft.com/office/officeart/2005/8/layout/chart3"/>
    <dgm:cxn modelId="{4F503B16-2F05-4926-A844-C2EB2DC51449}" type="presOf" srcId="{6352FA53-F3F1-4BEE-AB1E-F7393D896A7C}" destId="{AD4628B6-28C4-4F34-9E90-740F570EB9DB}" srcOrd="1" destOrd="0" presId="urn:microsoft.com/office/officeart/2005/8/layout/chart3"/>
    <dgm:cxn modelId="{0FF73F0D-4798-4B75-B128-3903C889D6DC}" type="presOf" srcId="{466104E8-9578-4CA8-ABC5-03DA464E3ADC}" destId="{CACD9D7D-5899-4A3A-A536-085A10CBC78E}" srcOrd="1" destOrd="0" presId="urn:microsoft.com/office/officeart/2005/8/layout/chart3"/>
    <dgm:cxn modelId="{3008D927-81A5-4F1B-917D-FF0F39F15FCA}" srcId="{D0EC48B0-BBCC-431D-BF30-E22FF6636C90}" destId="{CA7CA0DD-7B77-44C7-9CF6-5548CEE801CE}" srcOrd="2" destOrd="0" parTransId="{1B27F9B7-B4CF-4517-A308-9D691928D3BA}" sibTransId="{4E11A62A-9501-4C0B-9BF3-474E14B20D63}"/>
    <dgm:cxn modelId="{47E0341A-B462-407C-BB1E-A36F62E205FE}" type="presOf" srcId="{CA7CA0DD-7B77-44C7-9CF6-5548CEE801CE}" destId="{877A4CA9-B168-4074-A738-DA7A77DE62F6}" srcOrd="1" destOrd="0" presId="urn:microsoft.com/office/officeart/2005/8/layout/chart3"/>
    <dgm:cxn modelId="{13C9C120-6DFC-4B54-B56B-C19B0AF06E48}" type="presOf" srcId="{CA7CA0DD-7B77-44C7-9CF6-5548CEE801CE}" destId="{3A11CD08-3588-4978-A2B2-BCC8D977F21D}" srcOrd="0" destOrd="0" presId="urn:microsoft.com/office/officeart/2005/8/layout/chart3"/>
    <dgm:cxn modelId="{D4B4483E-F787-413C-A752-93643B494738}" type="presParOf" srcId="{A615D6DD-7AB0-4CA7-A172-E387BE231D29}" destId="{DF3F5144-9394-45EB-96E8-033ECEE3631E}" srcOrd="0" destOrd="0" presId="urn:microsoft.com/office/officeart/2005/8/layout/chart3"/>
    <dgm:cxn modelId="{3CE5A2B3-8F0A-43BF-9A3A-91FA7F238933}" type="presParOf" srcId="{A615D6DD-7AB0-4CA7-A172-E387BE231D29}" destId="{CACD9D7D-5899-4A3A-A536-085A10CBC78E}" srcOrd="1" destOrd="0" presId="urn:microsoft.com/office/officeart/2005/8/layout/chart3"/>
    <dgm:cxn modelId="{071AB315-3AF0-4A7D-BF14-7DF7B3663AE3}" type="presParOf" srcId="{A615D6DD-7AB0-4CA7-A172-E387BE231D29}" destId="{69417975-1131-440A-8213-CCBD48510BD8}" srcOrd="2" destOrd="0" presId="urn:microsoft.com/office/officeart/2005/8/layout/chart3"/>
    <dgm:cxn modelId="{32DAC27D-163E-4CDF-AEB3-F3C397323317}" type="presParOf" srcId="{A615D6DD-7AB0-4CA7-A172-E387BE231D29}" destId="{AD4628B6-28C4-4F34-9E90-740F570EB9DB}" srcOrd="3" destOrd="0" presId="urn:microsoft.com/office/officeart/2005/8/layout/chart3"/>
    <dgm:cxn modelId="{3DE00BBE-306A-4516-A5C0-BED32EC07239}" type="presParOf" srcId="{A615D6DD-7AB0-4CA7-A172-E387BE231D29}" destId="{3A11CD08-3588-4978-A2B2-BCC8D977F21D}" srcOrd="4" destOrd="0" presId="urn:microsoft.com/office/officeart/2005/8/layout/chart3"/>
    <dgm:cxn modelId="{6392C4CE-D27D-4531-BF8C-CD4DD975E23F}" type="presParOf" srcId="{A615D6DD-7AB0-4CA7-A172-E387BE231D29}" destId="{877A4CA9-B168-4074-A738-DA7A77DE62F6}" srcOrd="5" destOrd="0" presId="urn:microsoft.com/office/officeart/2005/8/layout/char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2CF075-AD00-4B33-819E-8EF932E2C3D1}" type="doc">
      <dgm:prSet loTypeId="urn:microsoft.com/office/officeart/2005/8/layout/cycle1" loCatId="cycle" qsTypeId="urn:microsoft.com/office/officeart/2005/8/quickstyle/3d4" qsCatId="3D" csTypeId="urn:microsoft.com/office/officeart/2005/8/colors/accent0_3" csCatId="mainScheme" phldr="1"/>
      <dgm:spPr/>
      <dgm:t>
        <a:bodyPr/>
        <a:lstStyle/>
        <a:p>
          <a:endParaRPr lang="nl-NL"/>
        </a:p>
      </dgm:t>
    </dgm:pt>
    <dgm:pt modelId="{2FBF415C-DD5D-4091-AA93-BE0D70387186}">
      <dgm:prSet phldrT="[Text]" custT="1"/>
      <dgm:spPr/>
      <dgm:t>
        <a:bodyPr/>
        <a:lstStyle/>
        <a:p>
          <a:pPr algn="r"/>
          <a:r>
            <a:rPr lang="nl-NL" sz="2800" b="0" cap="none" spc="0" smtClean="0">
              <a:ln w="0"/>
              <a:effectLst>
                <a:outerShdw blurRad="38100" dist="19050" dir="2700000" algn="tl" rotWithShape="0">
                  <a:schemeClr val="dk1">
                    <a:alpha val="40000"/>
                  </a:schemeClr>
                </a:outerShdw>
              </a:effectLst>
            </a:rPr>
            <a:t> </a:t>
          </a:r>
          <a:endParaRPr lang="nl-NL" sz="2800" b="0" cap="none" spc="0" dirty="0">
            <a:ln w="0"/>
            <a:effectLst>
              <a:outerShdw blurRad="38100" dist="19050" dir="2700000" algn="tl" rotWithShape="0">
                <a:schemeClr val="dk1">
                  <a:alpha val="40000"/>
                </a:schemeClr>
              </a:outerShdw>
            </a:effectLst>
          </a:endParaRPr>
        </a:p>
      </dgm:t>
    </dgm:pt>
    <dgm:pt modelId="{A332B636-7DC9-47B4-B783-66DE93CE1B31}" type="parTrans" cxnId="{74BC5BA3-A542-4163-9A18-014E58C21CD6}">
      <dgm:prSet/>
      <dgm:spPr/>
      <dgm:t>
        <a:bodyPr/>
        <a:lstStyle/>
        <a:p>
          <a:endParaRPr lang="nl-NL" b="0" cap="none" spc="0">
            <a:ln w="0"/>
            <a:solidFill>
              <a:schemeClr val="tx1"/>
            </a:solidFill>
            <a:effectLst>
              <a:outerShdw blurRad="38100" dist="19050" dir="2700000" algn="tl" rotWithShape="0">
                <a:schemeClr val="dk1">
                  <a:alpha val="40000"/>
                </a:schemeClr>
              </a:outerShdw>
            </a:effectLst>
          </a:endParaRPr>
        </a:p>
      </dgm:t>
    </dgm:pt>
    <dgm:pt modelId="{6A61E1A1-B899-44CE-8227-4B9D810869EF}" type="sibTrans" cxnId="{74BC5BA3-A542-4163-9A18-014E58C21CD6}">
      <dgm:prSet/>
      <dgm:spPr/>
      <dgm:t>
        <a:bodyPr/>
        <a:lstStyle/>
        <a:p>
          <a:endParaRPr lang="nl-NL" b="0" cap="none" spc="0">
            <a:ln w="0"/>
            <a:solidFill>
              <a:schemeClr val="tx1"/>
            </a:solidFill>
            <a:effectLst>
              <a:outerShdw blurRad="38100" dist="19050" dir="2700000" algn="tl" rotWithShape="0">
                <a:schemeClr val="dk1">
                  <a:alpha val="40000"/>
                </a:schemeClr>
              </a:outerShdw>
            </a:effectLst>
          </a:endParaRPr>
        </a:p>
      </dgm:t>
    </dgm:pt>
    <dgm:pt modelId="{C2C6083D-E7E9-46BB-929C-EE286C8CE1E8}">
      <dgm:prSet phldrT="[Text]" custT="1"/>
      <dgm:spPr/>
      <dgm:t>
        <a:bodyPr/>
        <a:lstStyle/>
        <a:p>
          <a:pPr algn="ctr"/>
          <a:r>
            <a:rPr lang="nl-NL" sz="2800" b="0" cap="none" spc="0" smtClean="0">
              <a:ln w="0"/>
              <a:effectLst>
                <a:outerShdw blurRad="38100" dist="19050" dir="2700000" algn="tl" rotWithShape="0">
                  <a:schemeClr val="dk1">
                    <a:alpha val="40000"/>
                  </a:schemeClr>
                </a:outerShdw>
              </a:effectLst>
            </a:rPr>
            <a:t> </a:t>
          </a:r>
          <a:endParaRPr lang="nl-NL" sz="2800" b="0" cap="none" spc="0" dirty="0">
            <a:ln w="0"/>
            <a:effectLst>
              <a:outerShdw blurRad="38100" dist="19050" dir="2700000" algn="tl" rotWithShape="0">
                <a:schemeClr val="dk1">
                  <a:alpha val="40000"/>
                </a:schemeClr>
              </a:outerShdw>
            </a:effectLst>
          </a:endParaRPr>
        </a:p>
      </dgm:t>
    </dgm:pt>
    <dgm:pt modelId="{07E83C65-D07E-49A4-B6A4-28AA06B16348}" type="parTrans" cxnId="{46553CBF-231E-4835-9B98-B171A7B68A10}">
      <dgm:prSet/>
      <dgm:spPr/>
      <dgm:t>
        <a:bodyPr/>
        <a:lstStyle/>
        <a:p>
          <a:endParaRPr lang="nl-NL" b="0" cap="none" spc="0">
            <a:ln w="0"/>
            <a:solidFill>
              <a:schemeClr val="tx1"/>
            </a:solidFill>
            <a:effectLst>
              <a:outerShdw blurRad="38100" dist="19050" dir="2700000" algn="tl" rotWithShape="0">
                <a:schemeClr val="dk1">
                  <a:alpha val="40000"/>
                </a:schemeClr>
              </a:outerShdw>
            </a:effectLst>
          </a:endParaRPr>
        </a:p>
      </dgm:t>
    </dgm:pt>
    <dgm:pt modelId="{A0B3723E-D98D-4A97-827F-D0FF564258DF}" type="sibTrans" cxnId="{46553CBF-231E-4835-9B98-B171A7B68A10}">
      <dgm:prSet/>
      <dgm:spPr/>
      <dgm:t>
        <a:bodyPr/>
        <a:lstStyle/>
        <a:p>
          <a:endParaRPr lang="nl-NL" b="0" cap="none" spc="0">
            <a:ln w="0"/>
            <a:solidFill>
              <a:schemeClr val="tx1"/>
            </a:solidFill>
            <a:effectLst>
              <a:outerShdw blurRad="38100" dist="19050" dir="2700000" algn="tl" rotWithShape="0">
                <a:schemeClr val="dk1">
                  <a:alpha val="40000"/>
                </a:schemeClr>
              </a:outerShdw>
            </a:effectLst>
          </a:endParaRPr>
        </a:p>
      </dgm:t>
    </dgm:pt>
    <dgm:pt modelId="{8624E6DF-F7C0-4CDC-8089-E3E8FE147748}">
      <dgm:prSet phldrT="[Text]" custT="1"/>
      <dgm:spPr/>
      <dgm:t>
        <a:bodyPr/>
        <a:lstStyle/>
        <a:p>
          <a:pPr algn="l"/>
          <a:r>
            <a:rPr lang="nl-NL" sz="2800" b="0" cap="none" spc="0" smtClean="0">
              <a:ln w="0"/>
              <a:effectLst>
                <a:outerShdw blurRad="38100" dist="19050" dir="2700000" algn="tl" rotWithShape="0">
                  <a:schemeClr val="dk1">
                    <a:alpha val="40000"/>
                  </a:schemeClr>
                </a:outerShdw>
              </a:effectLst>
            </a:rPr>
            <a:t> </a:t>
          </a:r>
          <a:endParaRPr lang="nl-NL" sz="2800" b="0" cap="none" spc="0" dirty="0">
            <a:ln w="0"/>
            <a:effectLst>
              <a:outerShdw blurRad="38100" dist="19050" dir="2700000" algn="tl" rotWithShape="0">
                <a:schemeClr val="dk1">
                  <a:alpha val="40000"/>
                </a:schemeClr>
              </a:outerShdw>
            </a:effectLst>
          </a:endParaRPr>
        </a:p>
      </dgm:t>
    </dgm:pt>
    <dgm:pt modelId="{3D242A0A-F0D0-48A1-A0ED-86F147B7B89E}" type="parTrans" cxnId="{19248849-2355-43DE-B230-5998D737753A}">
      <dgm:prSet/>
      <dgm:spPr/>
      <dgm:t>
        <a:bodyPr/>
        <a:lstStyle/>
        <a:p>
          <a:endParaRPr lang="nl-NL" b="0" cap="none" spc="0">
            <a:ln w="0"/>
            <a:solidFill>
              <a:schemeClr val="tx1"/>
            </a:solidFill>
            <a:effectLst>
              <a:outerShdw blurRad="38100" dist="19050" dir="2700000" algn="tl" rotWithShape="0">
                <a:schemeClr val="dk1">
                  <a:alpha val="40000"/>
                </a:schemeClr>
              </a:outerShdw>
            </a:effectLst>
          </a:endParaRPr>
        </a:p>
      </dgm:t>
    </dgm:pt>
    <dgm:pt modelId="{87606D31-0254-4190-AB04-9781E86C189F}" type="sibTrans" cxnId="{19248849-2355-43DE-B230-5998D737753A}">
      <dgm:prSet/>
      <dgm:spPr/>
      <dgm:t>
        <a:bodyPr/>
        <a:lstStyle/>
        <a:p>
          <a:endParaRPr lang="nl-NL" b="0" cap="none" spc="0">
            <a:ln w="0"/>
            <a:solidFill>
              <a:schemeClr val="tx1"/>
            </a:solidFill>
            <a:effectLst>
              <a:outerShdw blurRad="38100" dist="19050" dir="2700000" algn="tl" rotWithShape="0">
                <a:schemeClr val="dk1">
                  <a:alpha val="40000"/>
                </a:schemeClr>
              </a:outerShdw>
            </a:effectLst>
          </a:endParaRPr>
        </a:p>
      </dgm:t>
    </dgm:pt>
    <dgm:pt modelId="{26BB7A9E-6FE1-484F-BDD8-AFCA95B1B4E9}" type="pres">
      <dgm:prSet presAssocID="{422CF075-AD00-4B33-819E-8EF932E2C3D1}" presName="cycle" presStyleCnt="0">
        <dgm:presLayoutVars>
          <dgm:dir/>
          <dgm:resizeHandles val="exact"/>
        </dgm:presLayoutVars>
      </dgm:prSet>
      <dgm:spPr/>
      <dgm:t>
        <a:bodyPr/>
        <a:lstStyle/>
        <a:p>
          <a:endParaRPr lang="en-US"/>
        </a:p>
      </dgm:t>
    </dgm:pt>
    <dgm:pt modelId="{53E79E3E-36F2-4404-BFB4-2857B6F94014}" type="pres">
      <dgm:prSet presAssocID="{2FBF415C-DD5D-4091-AA93-BE0D70387186}" presName="dummy" presStyleCnt="0"/>
      <dgm:spPr/>
      <dgm:t>
        <a:bodyPr/>
        <a:lstStyle/>
        <a:p>
          <a:endParaRPr lang="en-US"/>
        </a:p>
      </dgm:t>
    </dgm:pt>
    <dgm:pt modelId="{3C85F5E4-E10F-4454-A617-6B6679E3EE44}" type="pres">
      <dgm:prSet presAssocID="{2FBF415C-DD5D-4091-AA93-BE0D70387186}" presName="node" presStyleLbl="revTx" presStyleIdx="0" presStyleCnt="3">
        <dgm:presLayoutVars>
          <dgm:bulletEnabled val="1"/>
        </dgm:presLayoutVars>
      </dgm:prSet>
      <dgm:spPr/>
      <dgm:t>
        <a:bodyPr/>
        <a:lstStyle/>
        <a:p>
          <a:endParaRPr lang="nl-NL"/>
        </a:p>
      </dgm:t>
    </dgm:pt>
    <dgm:pt modelId="{C7F8E961-5E9B-43A1-89A1-D5FA60FAF01C}" type="pres">
      <dgm:prSet presAssocID="{6A61E1A1-B899-44CE-8227-4B9D810869EF}" presName="sibTrans" presStyleLbl="node1" presStyleIdx="0" presStyleCnt="3" custScaleX="68161" custScaleY="71756" custLinFactNeighborX="9573" custLinFactNeighborY="6108"/>
      <dgm:spPr/>
      <dgm:t>
        <a:bodyPr/>
        <a:lstStyle/>
        <a:p>
          <a:endParaRPr lang="en-US"/>
        </a:p>
      </dgm:t>
    </dgm:pt>
    <dgm:pt modelId="{90A40F94-4D97-4103-AA04-7FDB7BF5C11B}" type="pres">
      <dgm:prSet presAssocID="{C2C6083D-E7E9-46BB-929C-EE286C8CE1E8}" presName="dummy" presStyleCnt="0"/>
      <dgm:spPr/>
      <dgm:t>
        <a:bodyPr/>
        <a:lstStyle/>
        <a:p>
          <a:endParaRPr lang="en-US"/>
        </a:p>
      </dgm:t>
    </dgm:pt>
    <dgm:pt modelId="{8211C4F2-E2C5-4060-8DA8-2DB6A3E62B34}" type="pres">
      <dgm:prSet presAssocID="{C2C6083D-E7E9-46BB-929C-EE286C8CE1E8}" presName="node" presStyleLbl="revTx" presStyleIdx="1" presStyleCnt="3">
        <dgm:presLayoutVars>
          <dgm:bulletEnabled val="1"/>
        </dgm:presLayoutVars>
      </dgm:prSet>
      <dgm:spPr/>
      <dgm:t>
        <a:bodyPr/>
        <a:lstStyle/>
        <a:p>
          <a:endParaRPr lang="en-US"/>
        </a:p>
      </dgm:t>
    </dgm:pt>
    <dgm:pt modelId="{BB403083-C473-491C-8445-0194EE4A38E1}" type="pres">
      <dgm:prSet presAssocID="{A0B3723E-D98D-4A97-827F-D0FF564258DF}" presName="sibTrans" presStyleLbl="node1" presStyleIdx="1" presStyleCnt="3" custScaleX="75720" custScaleY="81854" custLinFactNeighborX="-8928" custLinFactNeighborY="3902"/>
      <dgm:spPr/>
      <dgm:t>
        <a:bodyPr/>
        <a:lstStyle/>
        <a:p>
          <a:endParaRPr lang="en-US"/>
        </a:p>
      </dgm:t>
    </dgm:pt>
    <dgm:pt modelId="{FF2EABC9-2CF1-489A-B641-0AAF83623A56}" type="pres">
      <dgm:prSet presAssocID="{8624E6DF-F7C0-4CDC-8089-E3E8FE147748}" presName="dummy" presStyleCnt="0"/>
      <dgm:spPr/>
      <dgm:t>
        <a:bodyPr/>
        <a:lstStyle/>
        <a:p>
          <a:endParaRPr lang="en-US"/>
        </a:p>
      </dgm:t>
    </dgm:pt>
    <dgm:pt modelId="{96190428-12D5-45FD-A0C1-AE73DE367262}" type="pres">
      <dgm:prSet presAssocID="{8624E6DF-F7C0-4CDC-8089-E3E8FE147748}" presName="node" presStyleLbl="revTx" presStyleIdx="2" presStyleCnt="3">
        <dgm:presLayoutVars>
          <dgm:bulletEnabled val="1"/>
        </dgm:presLayoutVars>
      </dgm:prSet>
      <dgm:spPr/>
      <dgm:t>
        <a:bodyPr/>
        <a:lstStyle/>
        <a:p>
          <a:endParaRPr lang="nl-NL"/>
        </a:p>
      </dgm:t>
    </dgm:pt>
    <dgm:pt modelId="{50EDBDF2-F327-4984-A3E9-EF4D84B66AB1}" type="pres">
      <dgm:prSet presAssocID="{87606D31-0254-4190-AB04-9781E86C189F}" presName="sibTrans" presStyleLbl="node1" presStyleIdx="2" presStyleCnt="3" custScaleX="66520" custScaleY="71585" custLinFactNeighborX="-1750" custLinFactNeighborY="-3501"/>
      <dgm:spPr/>
      <dgm:t>
        <a:bodyPr/>
        <a:lstStyle/>
        <a:p>
          <a:endParaRPr lang="en-US"/>
        </a:p>
      </dgm:t>
    </dgm:pt>
  </dgm:ptLst>
  <dgm:cxnLst>
    <dgm:cxn modelId="{83BCE03B-2E87-44CC-8E32-97F2E84921C8}" type="presOf" srcId="{2FBF415C-DD5D-4091-AA93-BE0D70387186}" destId="{3C85F5E4-E10F-4454-A617-6B6679E3EE44}" srcOrd="0" destOrd="0" presId="urn:microsoft.com/office/officeart/2005/8/layout/cycle1"/>
    <dgm:cxn modelId="{19248849-2355-43DE-B230-5998D737753A}" srcId="{422CF075-AD00-4B33-819E-8EF932E2C3D1}" destId="{8624E6DF-F7C0-4CDC-8089-E3E8FE147748}" srcOrd="2" destOrd="0" parTransId="{3D242A0A-F0D0-48A1-A0ED-86F147B7B89E}" sibTransId="{87606D31-0254-4190-AB04-9781E86C189F}"/>
    <dgm:cxn modelId="{B71BAECE-FEFD-416E-B9C4-125818ABFD86}" type="presOf" srcId="{A0B3723E-D98D-4A97-827F-D0FF564258DF}" destId="{BB403083-C473-491C-8445-0194EE4A38E1}" srcOrd="0" destOrd="0" presId="urn:microsoft.com/office/officeart/2005/8/layout/cycle1"/>
    <dgm:cxn modelId="{71540D04-76B8-4824-BF61-BDE4E25B05E0}" type="presOf" srcId="{6A61E1A1-B899-44CE-8227-4B9D810869EF}" destId="{C7F8E961-5E9B-43A1-89A1-D5FA60FAF01C}" srcOrd="0" destOrd="0" presId="urn:microsoft.com/office/officeart/2005/8/layout/cycle1"/>
    <dgm:cxn modelId="{74BC5BA3-A542-4163-9A18-014E58C21CD6}" srcId="{422CF075-AD00-4B33-819E-8EF932E2C3D1}" destId="{2FBF415C-DD5D-4091-AA93-BE0D70387186}" srcOrd="0" destOrd="0" parTransId="{A332B636-7DC9-47B4-B783-66DE93CE1B31}" sibTransId="{6A61E1A1-B899-44CE-8227-4B9D810869EF}"/>
    <dgm:cxn modelId="{46553CBF-231E-4835-9B98-B171A7B68A10}" srcId="{422CF075-AD00-4B33-819E-8EF932E2C3D1}" destId="{C2C6083D-E7E9-46BB-929C-EE286C8CE1E8}" srcOrd="1" destOrd="0" parTransId="{07E83C65-D07E-49A4-B6A4-28AA06B16348}" sibTransId="{A0B3723E-D98D-4A97-827F-D0FF564258DF}"/>
    <dgm:cxn modelId="{C32D0D0D-3144-4B45-9ADD-C95D4B44926E}" type="presOf" srcId="{87606D31-0254-4190-AB04-9781E86C189F}" destId="{50EDBDF2-F327-4984-A3E9-EF4D84B66AB1}" srcOrd="0" destOrd="0" presId="urn:microsoft.com/office/officeart/2005/8/layout/cycle1"/>
    <dgm:cxn modelId="{5A0E0189-24E2-488F-B016-F530FA60BED7}" type="presOf" srcId="{422CF075-AD00-4B33-819E-8EF932E2C3D1}" destId="{26BB7A9E-6FE1-484F-BDD8-AFCA95B1B4E9}" srcOrd="0" destOrd="0" presId="urn:microsoft.com/office/officeart/2005/8/layout/cycle1"/>
    <dgm:cxn modelId="{427564CE-463E-4439-8291-EE73891C5B50}" type="presOf" srcId="{8624E6DF-F7C0-4CDC-8089-E3E8FE147748}" destId="{96190428-12D5-45FD-A0C1-AE73DE367262}" srcOrd="0" destOrd="0" presId="urn:microsoft.com/office/officeart/2005/8/layout/cycle1"/>
    <dgm:cxn modelId="{18887D9A-EB65-4DBA-8E3C-BA908C5A4CEF}" type="presOf" srcId="{C2C6083D-E7E9-46BB-929C-EE286C8CE1E8}" destId="{8211C4F2-E2C5-4060-8DA8-2DB6A3E62B34}" srcOrd="0" destOrd="0" presId="urn:microsoft.com/office/officeart/2005/8/layout/cycle1"/>
    <dgm:cxn modelId="{2EE2D9B4-E1B6-4884-AC1D-0A2CD80758EB}" type="presParOf" srcId="{26BB7A9E-6FE1-484F-BDD8-AFCA95B1B4E9}" destId="{53E79E3E-36F2-4404-BFB4-2857B6F94014}" srcOrd="0" destOrd="0" presId="urn:microsoft.com/office/officeart/2005/8/layout/cycle1"/>
    <dgm:cxn modelId="{CA73957C-4E87-4A29-AA73-5576DF518721}" type="presParOf" srcId="{26BB7A9E-6FE1-484F-BDD8-AFCA95B1B4E9}" destId="{3C85F5E4-E10F-4454-A617-6B6679E3EE44}" srcOrd="1" destOrd="0" presId="urn:microsoft.com/office/officeart/2005/8/layout/cycle1"/>
    <dgm:cxn modelId="{09854F87-2187-46DE-A940-C14A3B9EF636}" type="presParOf" srcId="{26BB7A9E-6FE1-484F-BDD8-AFCA95B1B4E9}" destId="{C7F8E961-5E9B-43A1-89A1-D5FA60FAF01C}" srcOrd="2" destOrd="0" presId="urn:microsoft.com/office/officeart/2005/8/layout/cycle1"/>
    <dgm:cxn modelId="{7C22817D-A7A4-4121-9431-4E7DE52A95E2}" type="presParOf" srcId="{26BB7A9E-6FE1-484F-BDD8-AFCA95B1B4E9}" destId="{90A40F94-4D97-4103-AA04-7FDB7BF5C11B}" srcOrd="3" destOrd="0" presId="urn:microsoft.com/office/officeart/2005/8/layout/cycle1"/>
    <dgm:cxn modelId="{EB9B1047-88EE-47B1-8EC4-2FE2A6853CF5}" type="presParOf" srcId="{26BB7A9E-6FE1-484F-BDD8-AFCA95B1B4E9}" destId="{8211C4F2-E2C5-4060-8DA8-2DB6A3E62B34}" srcOrd="4" destOrd="0" presId="urn:microsoft.com/office/officeart/2005/8/layout/cycle1"/>
    <dgm:cxn modelId="{E9311D0D-218F-4D03-8C50-81518DF45837}" type="presParOf" srcId="{26BB7A9E-6FE1-484F-BDD8-AFCA95B1B4E9}" destId="{BB403083-C473-491C-8445-0194EE4A38E1}" srcOrd="5" destOrd="0" presId="urn:microsoft.com/office/officeart/2005/8/layout/cycle1"/>
    <dgm:cxn modelId="{AFFB21BA-B368-4ECD-814D-912A822098E0}" type="presParOf" srcId="{26BB7A9E-6FE1-484F-BDD8-AFCA95B1B4E9}" destId="{FF2EABC9-2CF1-489A-B641-0AAF83623A56}" srcOrd="6" destOrd="0" presId="urn:microsoft.com/office/officeart/2005/8/layout/cycle1"/>
    <dgm:cxn modelId="{451489AD-4081-4CF7-94AE-C7D86385FB34}" type="presParOf" srcId="{26BB7A9E-6FE1-484F-BDD8-AFCA95B1B4E9}" destId="{96190428-12D5-45FD-A0C1-AE73DE367262}" srcOrd="7" destOrd="0" presId="urn:microsoft.com/office/officeart/2005/8/layout/cycle1"/>
    <dgm:cxn modelId="{B6D30CC2-E419-4A2C-84D0-A44D3082A7D3}" type="presParOf" srcId="{26BB7A9E-6FE1-484F-BDD8-AFCA95B1B4E9}" destId="{50EDBDF2-F327-4984-A3E9-EF4D84B66AB1}" srcOrd="8" destOrd="0" presId="urn:microsoft.com/office/officeart/2005/8/layout/cycle1"/>
  </dgm:cxnLst>
  <dgm:bg>
    <a:noFill/>
  </dgm:bg>
  <dgm:whole>
    <a:ln>
      <a:noFill/>
    </a:ln>
  </dgm:whole>
  <dgm:extLst>
    <a:ext uri="http://schemas.microsoft.com/office/drawing/2008/diagram">
      <dsp:dataModelExt xmlns:dsp="http://schemas.microsoft.com/office/drawing/2008/diagram" relId="rId14"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3F5144-9394-45EB-96E8-033ECEE3631E}">
      <dsp:nvSpPr>
        <dsp:cNvPr id="0" name=""/>
        <dsp:cNvSpPr/>
      </dsp:nvSpPr>
      <dsp:spPr>
        <a:xfrm>
          <a:off x="309079" y="269650"/>
          <a:ext cx="2415415" cy="2415415"/>
        </a:xfrm>
        <a:prstGeom prst="pie">
          <a:avLst>
            <a:gd name="adj1" fmla="val 16200000"/>
            <a:gd name="adj2" fmla="val 180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nl-NL" sz="1400" kern="1200" dirty="0" smtClean="0"/>
            <a:t>GIS</a:t>
          </a:r>
          <a:r>
            <a:rPr lang="nl-NL" sz="1200" kern="1200" dirty="0" smtClean="0"/>
            <a:t/>
          </a:r>
          <a:br>
            <a:rPr lang="nl-NL" sz="1200" kern="1200" dirty="0" smtClean="0"/>
          </a:br>
          <a:r>
            <a:rPr lang="en-GB" sz="1200" kern="1200" noProof="0" dirty="0" smtClean="0"/>
            <a:t>conceptual</a:t>
          </a:r>
          <a:r>
            <a:rPr lang="nl-NL" sz="1200" kern="1200" dirty="0" smtClean="0"/>
            <a:t> </a:t>
          </a:r>
          <a:r>
            <a:rPr lang="en-GB" sz="1200" kern="1200" noProof="0" dirty="0" smtClean="0"/>
            <a:t>models</a:t>
          </a:r>
          <a:endParaRPr lang="en-GB" sz="1200" kern="1200" noProof="0" dirty="0"/>
        </a:p>
      </dsp:txBody>
      <dsp:txXfrm>
        <a:off x="1622317" y="715351"/>
        <a:ext cx="819516" cy="805138"/>
      </dsp:txXfrm>
    </dsp:sp>
    <dsp:sp modelId="{69417975-1131-440A-8213-CCBD48510BD8}">
      <dsp:nvSpPr>
        <dsp:cNvPr id="0" name=""/>
        <dsp:cNvSpPr/>
      </dsp:nvSpPr>
      <dsp:spPr>
        <a:xfrm>
          <a:off x="300800" y="265983"/>
          <a:ext cx="2415415" cy="2415415"/>
        </a:xfrm>
        <a:prstGeom prst="pie">
          <a:avLst>
            <a:gd name="adj1" fmla="val 1800000"/>
            <a:gd name="adj2" fmla="val 9000000"/>
          </a:avLst>
        </a:prstGeom>
        <a:solidFill>
          <a:srgbClr val="3F4F91"/>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nl-NL" sz="1200" kern="1200" dirty="0" smtClean="0"/>
            <a:t>USAGE</a:t>
          </a:r>
          <a:br>
            <a:rPr lang="nl-NL" sz="1200" kern="1200" dirty="0" smtClean="0"/>
          </a:br>
          <a:r>
            <a:rPr lang="en-GB" sz="1200" kern="1200" noProof="0" dirty="0" smtClean="0"/>
            <a:t>application</a:t>
          </a:r>
          <a:r>
            <a:rPr lang="nl-NL" sz="1200" kern="1200" dirty="0" smtClean="0"/>
            <a:t> </a:t>
          </a:r>
          <a:r>
            <a:rPr lang="en-GB" sz="1200" kern="1200" noProof="0" dirty="0" smtClean="0"/>
            <a:t>models</a:t>
          </a:r>
          <a:endParaRPr lang="en-GB" sz="1200" kern="1200" noProof="0" dirty="0"/>
        </a:p>
      </dsp:txBody>
      <dsp:txXfrm>
        <a:off x="962163" y="1789995"/>
        <a:ext cx="1092688" cy="747628"/>
      </dsp:txXfrm>
    </dsp:sp>
    <dsp:sp modelId="{3A11CD08-3588-4978-A2B2-BCC8D977F21D}">
      <dsp:nvSpPr>
        <dsp:cNvPr id="0" name=""/>
        <dsp:cNvSpPr/>
      </dsp:nvSpPr>
      <dsp:spPr>
        <a:xfrm>
          <a:off x="300800" y="265983"/>
          <a:ext cx="2415415" cy="2415415"/>
        </a:xfrm>
        <a:prstGeom prst="pie">
          <a:avLst>
            <a:gd name="adj1" fmla="val 9000000"/>
            <a:gd name="adj2" fmla="val 16200000"/>
          </a:avLst>
        </a:prstGeom>
        <a:solidFill>
          <a:schemeClr val="accent2">
            <a:hueOff val="-16655173"/>
            <a:satOff val="0"/>
            <a:lumOff val="921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ts val="0"/>
            </a:spcAft>
          </a:pPr>
          <a:r>
            <a:rPr lang="nl-NL" sz="1200" kern="1200" dirty="0" smtClean="0"/>
            <a:t>EO</a:t>
          </a:r>
        </a:p>
        <a:p>
          <a:pPr lvl="0" algn="ctr" defTabSz="533400">
            <a:lnSpc>
              <a:spcPct val="90000"/>
            </a:lnSpc>
            <a:spcBef>
              <a:spcPct val="0"/>
            </a:spcBef>
            <a:spcAft>
              <a:spcPct val="35000"/>
            </a:spcAft>
          </a:pPr>
          <a:r>
            <a:rPr lang="en-GB" sz="1100" kern="1200" noProof="0" dirty="0" smtClean="0"/>
            <a:t>observation</a:t>
          </a:r>
          <a:r>
            <a:rPr lang="nl-NL" sz="1100" kern="1200" dirty="0" smtClean="0"/>
            <a:t> </a:t>
          </a:r>
          <a:r>
            <a:rPr lang="en-GB" sz="1100" kern="1200" noProof="0" dirty="0" smtClean="0"/>
            <a:t>models</a:t>
          </a:r>
          <a:endParaRPr lang="en-GB" sz="1100" kern="1200" noProof="0" dirty="0"/>
        </a:p>
      </dsp:txBody>
      <dsp:txXfrm>
        <a:off x="559594" y="740439"/>
        <a:ext cx="819516" cy="8051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85F5E4-E10F-4454-A617-6B6679E3EE44}">
      <dsp:nvSpPr>
        <dsp:cNvPr id="0" name=""/>
        <dsp:cNvSpPr/>
      </dsp:nvSpPr>
      <dsp:spPr>
        <a:xfrm>
          <a:off x="3474306" y="342187"/>
          <a:ext cx="1738318" cy="1738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r" defTabSz="1244600">
            <a:lnSpc>
              <a:spcPct val="90000"/>
            </a:lnSpc>
            <a:spcBef>
              <a:spcPct val="0"/>
            </a:spcBef>
            <a:spcAft>
              <a:spcPct val="35000"/>
            </a:spcAft>
          </a:pPr>
          <a:r>
            <a:rPr lang="nl-NL" sz="2800" b="0" kern="1200" cap="none" spc="0" smtClean="0">
              <a:ln w="0"/>
              <a:effectLst>
                <a:outerShdw blurRad="38100" dist="19050" dir="2700000" algn="tl" rotWithShape="0">
                  <a:schemeClr val="dk1">
                    <a:alpha val="40000"/>
                  </a:schemeClr>
                </a:outerShdw>
              </a:effectLst>
            </a:rPr>
            <a:t> </a:t>
          </a:r>
          <a:endParaRPr lang="nl-NL" sz="2800" b="0" kern="1200" cap="none" spc="0" dirty="0">
            <a:ln w="0"/>
            <a:effectLst>
              <a:outerShdw blurRad="38100" dist="19050" dir="2700000" algn="tl" rotWithShape="0">
                <a:schemeClr val="dk1">
                  <a:alpha val="40000"/>
                </a:schemeClr>
              </a:outerShdw>
            </a:effectLst>
          </a:endParaRPr>
        </a:p>
      </dsp:txBody>
      <dsp:txXfrm>
        <a:off x="3474306" y="342187"/>
        <a:ext cx="1738318" cy="1738318"/>
      </dsp:txXfrm>
    </dsp:sp>
    <dsp:sp modelId="{C7F8E961-5E9B-43A1-89A1-D5FA60FAF01C}">
      <dsp:nvSpPr>
        <dsp:cNvPr id="0" name=""/>
        <dsp:cNvSpPr/>
      </dsp:nvSpPr>
      <dsp:spPr>
        <a:xfrm>
          <a:off x="1872221" y="831526"/>
          <a:ext cx="2803754" cy="2951632"/>
        </a:xfrm>
        <a:prstGeom prst="circularArrow">
          <a:avLst>
            <a:gd name="adj1" fmla="val 8241"/>
            <a:gd name="adj2" fmla="val 575449"/>
            <a:gd name="adj3" fmla="val 2966913"/>
            <a:gd name="adj4" fmla="val 49674"/>
            <a:gd name="adj5" fmla="val 9614"/>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8211C4F2-E2C5-4060-8DA8-2DB6A3E62B34}">
      <dsp:nvSpPr>
        <dsp:cNvPr id="0" name=""/>
        <dsp:cNvSpPr/>
      </dsp:nvSpPr>
      <dsp:spPr>
        <a:xfrm>
          <a:off x="2011160" y="2876430"/>
          <a:ext cx="1738318" cy="1738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nl-NL" sz="2800" b="0" kern="1200" cap="none" spc="0" smtClean="0">
              <a:ln w="0"/>
              <a:effectLst>
                <a:outerShdw blurRad="38100" dist="19050" dir="2700000" algn="tl" rotWithShape="0">
                  <a:schemeClr val="dk1">
                    <a:alpha val="40000"/>
                  </a:schemeClr>
                </a:outerShdw>
              </a:effectLst>
            </a:rPr>
            <a:t> </a:t>
          </a:r>
          <a:endParaRPr lang="nl-NL" sz="2800" b="0" kern="1200" cap="none" spc="0" dirty="0">
            <a:ln w="0"/>
            <a:effectLst>
              <a:outerShdw blurRad="38100" dist="19050" dir="2700000" algn="tl" rotWithShape="0">
                <a:schemeClr val="dk1">
                  <a:alpha val="40000"/>
                </a:schemeClr>
              </a:outerShdw>
            </a:effectLst>
          </a:endParaRPr>
        </a:p>
      </dsp:txBody>
      <dsp:txXfrm>
        <a:off x="2011160" y="2876430"/>
        <a:ext cx="1738318" cy="1738318"/>
      </dsp:txXfrm>
    </dsp:sp>
    <dsp:sp modelId="{BB403083-C473-491C-8445-0194EE4A38E1}">
      <dsp:nvSpPr>
        <dsp:cNvPr id="0" name=""/>
        <dsp:cNvSpPr/>
      </dsp:nvSpPr>
      <dsp:spPr>
        <a:xfrm>
          <a:off x="955728" y="533097"/>
          <a:ext cx="3114688" cy="3367006"/>
        </a:xfrm>
        <a:prstGeom prst="circularArrow">
          <a:avLst>
            <a:gd name="adj1" fmla="val 8241"/>
            <a:gd name="adj2" fmla="val 575449"/>
            <a:gd name="adj3" fmla="val 10174877"/>
            <a:gd name="adj4" fmla="val 7257638"/>
            <a:gd name="adj5" fmla="val 9614"/>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96190428-12D5-45FD-A0C1-AE73DE367262}">
      <dsp:nvSpPr>
        <dsp:cNvPr id="0" name=""/>
        <dsp:cNvSpPr/>
      </dsp:nvSpPr>
      <dsp:spPr>
        <a:xfrm>
          <a:off x="548015" y="342187"/>
          <a:ext cx="1738318" cy="1738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l" defTabSz="1244600">
            <a:lnSpc>
              <a:spcPct val="90000"/>
            </a:lnSpc>
            <a:spcBef>
              <a:spcPct val="0"/>
            </a:spcBef>
            <a:spcAft>
              <a:spcPct val="35000"/>
            </a:spcAft>
          </a:pPr>
          <a:r>
            <a:rPr lang="nl-NL" sz="2800" b="0" kern="1200" cap="none" spc="0" smtClean="0">
              <a:ln w="0"/>
              <a:effectLst>
                <a:outerShdw blurRad="38100" dist="19050" dir="2700000" algn="tl" rotWithShape="0">
                  <a:schemeClr val="dk1">
                    <a:alpha val="40000"/>
                  </a:schemeClr>
                </a:outerShdw>
              </a:effectLst>
            </a:rPr>
            <a:t> </a:t>
          </a:r>
          <a:endParaRPr lang="nl-NL" sz="2800" b="0" kern="1200" cap="none" spc="0" dirty="0">
            <a:ln w="0"/>
            <a:effectLst>
              <a:outerShdw blurRad="38100" dist="19050" dir="2700000" algn="tl" rotWithShape="0">
                <a:schemeClr val="dk1">
                  <a:alpha val="40000"/>
                </a:schemeClr>
              </a:outerShdw>
            </a:effectLst>
          </a:endParaRPr>
        </a:p>
      </dsp:txBody>
      <dsp:txXfrm>
        <a:off x="548015" y="342187"/>
        <a:ext cx="1738318" cy="1738318"/>
      </dsp:txXfrm>
    </dsp:sp>
    <dsp:sp modelId="{50EDBDF2-F327-4984-A3E9-EF4D84B66AB1}">
      <dsp:nvSpPr>
        <dsp:cNvPr id="0" name=""/>
        <dsp:cNvSpPr/>
      </dsp:nvSpPr>
      <dsp:spPr>
        <a:xfrm>
          <a:off x="1440208" y="439783"/>
          <a:ext cx="2736253" cy="2944598"/>
        </a:xfrm>
        <a:prstGeom prst="circularArrow">
          <a:avLst>
            <a:gd name="adj1" fmla="val 8241"/>
            <a:gd name="adj2" fmla="val 575449"/>
            <a:gd name="adj3" fmla="val 16859577"/>
            <a:gd name="adj4" fmla="val 14964974"/>
            <a:gd name="adj5" fmla="val 9614"/>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53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sz="quarter" idx="1"/>
          </p:nvPr>
        </p:nvSpPr>
        <p:spPr>
          <a:xfrm>
            <a:off x="3778250" y="0"/>
            <a:ext cx="2889250" cy="4953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13E4E39D-DF93-496C-98F0-F3EC218F05CC}" type="datetimeFigureOut">
              <a:rPr lang="en-US"/>
              <a:pPr/>
              <a:t>1/26/2020</a:t>
            </a:fld>
            <a:endParaRPr lang="en-US"/>
          </a:p>
        </p:txBody>
      </p:sp>
      <p:sp>
        <p:nvSpPr>
          <p:cNvPr id="4" name="Footer Placeholder 3"/>
          <p:cNvSpPr>
            <a:spLocks noGrp="1"/>
          </p:cNvSpPr>
          <p:nvPr>
            <p:ph type="ftr" sz="quarter" idx="2"/>
          </p:nvPr>
        </p:nvSpPr>
        <p:spPr>
          <a:xfrm>
            <a:off x="0" y="9431338"/>
            <a:ext cx="2889250" cy="4953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 name="Slide Number Placeholder 4"/>
          <p:cNvSpPr>
            <a:spLocks noGrp="1"/>
          </p:cNvSpPr>
          <p:nvPr>
            <p:ph type="sldNum" sz="quarter" idx="3"/>
          </p:nvPr>
        </p:nvSpPr>
        <p:spPr>
          <a:xfrm>
            <a:off x="3778250" y="9431338"/>
            <a:ext cx="2889250" cy="4953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5757D68-41CB-4B84-96FF-717718E9D442}" type="slidenum">
              <a:rPr lang="en-US"/>
              <a:pPr/>
              <a:t>‹#›</a:t>
            </a:fld>
            <a:endParaRPr lang="en-US"/>
          </a:p>
        </p:txBody>
      </p:sp>
    </p:spTree>
    <p:extLst>
      <p:ext uri="{BB962C8B-B14F-4D97-AF65-F5344CB8AC3E}">
        <p14:creationId xmlns:p14="http://schemas.microsoft.com/office/powerpoint/2010/main" val="9417683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889250"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778250" y="0"/>
            <a:ext cx="2889250"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54276" name="Rectangle 4"/>
          <p:cNvSpPr>
            <a:spLocks noGrp="1" noRot="1" noChangeAspect="1" noChangeArrowheads="1" noTextEdit="1"/>
          </p:cNvSpPr>
          <p:nvPr>
            <p:ph type="sldImg" idx="2"/>
          </p:nvPr>
        </p:nvSpPr>
        <p:spPr bwMode="auto">
          <a:xfrm>
            <a:off x="26988" y="746125"/>
            <a:ext cx="6615112" cy="3721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68338" y="4714875"/>
            <a:ext cx="5334000"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noProof="0" smtClean="0"/>
              <a:t>Klik om de opmaakprofielen van de modeltekst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p>
        </p:txBody>
      </p:sp>
      <p:sp>
        <p:nvSpPr>
          <p:cNvPr id="3078" name="Rectangle 6"/>
          <p:cNvSpPr>
            <a:spLocks noGrp="1" noChangeArrowheads="1"/>
          </p:cNvSpPr>
          <p:nvPr>
            <p:ph type="ftr" sz="quarter" idx="4"/>
          </p:nvPr>
        </p:nvSpPr>
        <p:spPr bwMode="auto">
          <a:xfrm>
            <a:off x="0" y="9431338"/>
            <a:ext cx="2889250"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778250" y="9431338"/>
            <a:ext cx="2889250"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300C939-ACBB-4591-8407-0145BF605945}" type="slidenum">
              <a:rPr lang="nl-NL"/>
              <a:pPr/>
              <a:t>‹#›</a:t>
            </a:fld>
            <a:endParaRPr lang="nl-NL"/>
          </a:p>
        </p:txBody>
      </p:sp>
    </p:spTree>
    <p:extLst>
      <p:ext uri="{BB962C8B-B14F-4D97-AF65-F5344CB8AC3E}">
        <p14:creationId xmlns:p14="http://schemas.microsoft.com/office/powerpoint/2010/main" val="21335667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300C939-ACBB-4591-8407-0145BF605945}" type="slidenum">
              <a:rPr lang="nl-NL" smtClean="0"/>
              <a:pPr/>
              <a:t>1</a:t>
            </a:fld>
            <a:endParaRPr lang="nl-NL"/>
          </a:p>
        </p:txBody>
      </p:sp>
    </p:spTree>
    <p:extLst>
      <p:ext uri="{BB962C8B-B14F-4D97-AF65-F5344CB8AC3E}">
        <p14:creationId xmlns:p14="http://schemas.microsoft.com/office/powerpoint/2010/main" val="1071158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A300C939-ACBB-4591-8407-0145BF605945}" type="slidenum">
              <a:rPr lang="nl-NL" smtClean="0"/>
              <a:pPr/>
              <a:t>35</a:t>
            </a:fld>
            <a:endParaRPr lang="nl-NL"/>
          </a:p>
        </p:txBody>
      </p:sp>
    </p:spTree>
    <p:extLst>
      <p:ext uri="{BB962C8B-B14F-4D97-AF65-F5344CB8AC3E}">
        <p14:creationId xmlns:p14="http://schemas.microsoft.com/office/powerpoint/2010/main" val="339547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9261" rtl="0" eaLnBrk="1" fontAlgn="auto" latinLnBrk="0" hangingPunct="1">
              <a:lnSpc>
                <a:spcPct val="100000"/>
              </a:lnSpc>
              <a:spcBef>
                <a:spcPts val="0"/>
              </a:spcBef>
              <a:spcAft>
                <a:spcPts val="0"/>
              </a:spcAft>
              <a:buClrTx/>
              <a:buSzTx/>
              <a:buFontTx/>
              <a:buNone/>
              <a:tabLst/>
              <a:defRPr/>
            </a:pPr>
            <a:fld id="{8AB7A2E1-0EF5-4F6C-A697-A12883C24FF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261" rtl="0" eaLnBrk="1" fontAlgn="auto" latinLnBrk="0" hangingPunct="1">
                <a:lnSpc>
                  <a:spcPct val="100000"/>
                </a:lnSpc>
                <a:spcBef>
                  <a:spcPts val="0"/>
                </a:spcBef>
                <a:spcAft>
                  <a:spcPts val="0"/>
                </a:spcAft>
                <a:buClrTx/>
                <a:buSzTx/>
                <a:buFontTx/>
                <a:buNone/>
                <a:tabLst/>
                <a:defRPr/>
              </a:pPr>
              <a:t>39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8399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1219261" rtl="0" eaLnBrk="1" fontAlgn="auto" latinLnBrk="0" hangingPunct="1">
              <a:lnSpc>
                <a:spcPct val="100000"/>
              </a:lnSpc>
              <a:spcBef>
                <a:spcPts val="0"/>
              </a:spcBef>
              <a:spcAft>
                <a:spcPts val="0"/>
              </a:spcAft>
              <a:buClrTx/>
              <a:buSzTx/>
              <a:buFontTx/>
              <a:buNone/>
              <a:tabLst/>
              <a:defRPr/>
            </a:pPr>
            <a:fld id="{A300C939-ACBB-4591-8407-0145BF6059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261" rtl="0" eaLnBrk="1" fontAlgn="auto" latinLnBrk="0" hangingPunct="1">
                <a:lnSpc>
                  <a:spcPct val="100000"/>
                </a:lnSpc>
                <a:spcBef>
                  <a:spcPts val="0"/>
                </a:spcBef>
                <a:spcAft>
                  <a:spcPts val="0"/>
                </a:spcAft>
                <a:buClrTx/>
                <a:buSzTx/>
                <a:buFontTx/>
                <a:buNone/>
                <a:tabLst/>
                <a:defRPr/>
              </a:pPr>
              <a:t>40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7885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marL="0" marR="0" lvl="0" indent="0" algn="r" defTabSz="1219261" rtl="0" eaLnBrk="1" fontAlgn="auto" latinLnBrk="0" hangingPunct="1">
              <a:lnSpc>
                <a:spcPct val="100000"/>
              </a:lnSpc>
              <a:spcBef>
                <a:spcPts val="0"/>
              </a:spcBef>
              <a:spcAft>
                <a:spcPts val="0"/>
              </a:spcAft>
              <a:buClrTx/>
              <a:buSzTx/>
              <a:buFontTx/>
              <a:buNone/>
              <a:tabLst/>
              <a:defRPr/>
            </a:pPr>
            <a:fld id="{8AB7A2E1-0EF5-4F6C-A697-A12883C24FF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261" rtl="0" eaLnBrk="1" fontAlgn="auto" latinLnBrk="0" hangingPunct="1">
                <a:lnSpc>
                  <a:spcPct val="100000"/>
                </a:lnSpc>
                <a:spcBef>
                  <a:spcPts val="0"/>
                </a:spcBef>
                <a:spcAft>
                  <a:spcPts val="0"/>
                </a:spcAft>
                <a:buClrTx/>
                <a:buSzTx/>
                <a:buFontTx/>
                <a:buNone/>
                <a:tabLst/>
                <a:defRPr/>
              </a:pPr>
              <a:t>44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7604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marL="0" marR="0" lvl="0" indent="0" algn="r" defTabSz="1219261" rtl="0" eaLnBrk="1" fontAlgn="auto" latinLnBrk="0" hangingPunct="1">
              <a:lnSpc>
                <a:spcPct val="100000"/>
              </a:lnSpc>
              <a:spcBef>
                <a:spcPts val="0"/>
              </a:spcBef>
              <a:spcAft>
                <a:spcPts val="0"/>
              </a:spcAft>
              <a:buClrTx/>
              <a:buSzTx/>
              <a:buFontTx/>
              <a:buNone/>
              <a:tabLst/>
              <a:defRPr/>
            </a:pPr>
            <a:fld id="{8AB7A2E1-0EF5-4F6C-A697-A12883C24FF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261" rtl="0" eaLnBrk="1" fontAlgn="auto" latinLnBrk="0" hangingPunct="1">
                <a:lnSpc>
                  <a:spcPct val="100000"/>
                </a:lnSpc>
                <a:spcBef>
                  <a:spcPts val="0"/>
                </a:spcBef>
                <a:spcAft>
                  <a:spcPts val="0"/>
                </a:spcAft>
                <a:buClrTx/>
                <a:buSzTx/>
                <a:buFontTx/>
                <a:buNone/>
                <a:tabLst/>
                <a:defRPr/>
              </a:pPr>
              <a:t>45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7474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marL="0" marR="0" lvl="0" indent="0" algn="r" defTabSz="1219261" rtl="0" eaLnBrk="1" fontAlgn="auto" latinLnBrk="0" hangingPunct="1">
              <a:lnSpc>
                <a:spcPct val="100000"/>
              </a:lnSpc>
              <a:spcBef>
                <a:spcPts val="0"/>
              </a:spcBef>
              <a:spcAft>
                <a:spcPts val="0"/>
              </a:spcAft>
              <a:buClrTx/>
              <a:buSzTx/>
              <a:buFontTx/>
              <a:buNone/>
              <a:tabLst/>
              <a:defRPr/>
            </a:pPr>
            <a:fld id="{8AB7A2E1-0EF5-4F6C-A697-A12883C24FF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261" rtl="0" eaLnBrk="1" fontAlgn="auto" latinLnBrk="0" hangingPunct="1">
                <a:lnSpc>
                  <a:spcPct val="100000"/>
                </a:lnSpc>
                <a:spcBef>
                  <a:spcPts val="0"/>
                </a:spcBef>
                <a:spcAft>
                  <a:spcPts val="0"/>
                </a:spcAft>
                <a:buClrTx/>
                <a:buSzTx/>
                <a:buFontTx/>
                <a:buNone/>
                <a:tabLst/>
                <a:defRPr/>
              </a:pPr>
              <a:t>46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1301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marL="0" marR="0" lvl="0" indent="0" algn="r" defTabSz="1219261" rtl="0" eaLnBrk="1" fontAlgn="auto" latinLnBrk="0" hangingPunct="1">
              <a:lnSpc>
                <a:spcPct val="100000"/>
              </a:lnSpc>
              <a:spcBef>
                <a:spcPts val="0"/>
              </a:spcBef>
              <a:spcAft>
                <a:spcPts val="0"/>
              </a:spcAft>
              <a:buClrTx/>
              <a:buSzTx/>
              <a:buFontTx/>
              <a:buNone/>
              <a:tabLst/>
              <a:defRPr/>
            </a:pPr>
            <a:fld id="{8AB7A2E1-0EF5-4F6C-A697-A12883C24FF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261" rtl="0" eaLnBrk="1" fontAlgn="auto" latinLnBrk="0" hangingPunct="1">
                <a:lnSpc>
                  <a:spcPct val="100000"/>
                </a:lnSpc>
                <a:spcBef>
                  <a:spcPts val="0"/>
                </a:spcBef>
                <a:spcAft>
                  <a:spcPts val="0"/>
                </a:spcAft>
                <a:buClrTx/>
                <a:buSzTx/>
                <a:buFontTx/>
                <a:buNone/>
                <a:tabLst/>
                <a:defRPr/>
              </a:pPr>
              <a:t>47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9525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SIS [de query:</a:t>
            </a:r>
          </a:p>
          <a:p>
            <a:r>
              <a:rPr lang="nl-NL" dirty="0" smtClean="0"/>
              <a:t>Select </a:t>
            </a:r>
            <a:r>
              <a:rPr lang="nl-NL" dirty="0" err="1" smtClean="0"/>
              <a:t>distinct</a:t>
            </a:r>
            <a:r>
              <a:rPr lang="nl-NL" dirty="0" smtClean="0"/>
              <a:t> [Bedrijf </a:t>
            </a:r>
            <a:r>
              <a:rPr lang="nl-NL" dirty="0" err="1" smtClean="0"/>
              <a:t>ITC$Contact</a:t>
            </a:r>
            <a:r>
              <a:rPr lang="nl-NL" dirty="0" smtClean="0"/>
              <a:t>].No_, [Bedrijf </a:t>
            </a:r>
            <a:r>
              <a:rPr lang="nl-NL" dirty="0" err="1" smtClean="0"/>
              <a:t>ITC$Contact</a:t>
            </a:r>
            <a:r>
              <a:rPr lang="nl-NL" dirty="0" smtClean="0"/>
              <a:t>].</a:t>
            </a:r>
            <a:r>
              <a:rPr lang="nl-NL" dirty="0" err="1" smtClean="0"/>
              <a:t>Nationality</a:t>
            </a:r>
            <a:r>
              <a:rPr lang="nl-NL" dirty="0" smtClean="0"/>
              <a:t>, Continent, [Bedrijf </a:t>
            </a:r>
            <a:r>
              <a:rPr lang="nl-NL" dirty="0" err="1" smtClean="0"/>
              <a:t>ITC$Contact</a:t>
            </a:r>
            <a:r>
              <a:rPr lang="nl-NL" dirty="0" smtClean="0"/>
              <a:t>].[Country Code]  </a:t>
            </a:r>
            <a:r>
              <a:rPr lang="nl-NL" dirty="0" err="1" smtClean="0"/>
              <a:t>from</a:t>
            </a:r>
            <a:r>
              <a:rPr lang="nl-NL" dirty="0" smtClean="0"/>
              <a:t> [Bedrijf </a:t>
            </a:r>
            <a:r>
              <a:rPr lang="nl-NL" dirty="0" err="1" smtClean="0"/>
              <a:t>ITC$Applicant</a:t>
            </a:r>
            <a:r>
              <a:rPr lang="nl-NL" dirty="0" smtClean="0"/>
              <a:t>] </a:t>
            </a:r>
            <a:r>
              <a:rPr lang="nl-NL" dirty="0" err="1" smtClean="0"/>
              <a:t>inner</a:t>
            </a:r>
            <a:r>
              <a:rPr lang="nl-NL" dirty="0" smtClean="0"/>
              <a:t> </a:t>
            </a:r>
            <a:r>
              <a:rPr lang="nl-NL" dirty="0" err="1" smtClean="0"/>
              <a:t>join</a:t>
            </a:r>
            <a:r>
              <a:rPr lang="nl-NL" dirty="0" smtClean="0"/>
              <a:t> [Bedrijf </a:t>
            </a:r>
            <a:r>
              <a:rPr lang="nl-NL" dirty="0" err="1" smtClean="0"/>
              <a:t>ITC$Contact</a:t>
            </a:r>
            <a:r>
              <a:rPr lang="nl-NL" dirty="0" smtClean="0"/>
              <a:t>] on [Bedrijf </a:t>
            </a:r>
            <a:r>
              <a:rPr lang="nl-NL" dirty="0" err="1" smtClean="0"/>
              <a:t>ITC$Contact</a:t>
            </a:r>
            <a:r>
              <a:rPr lang="nl-NL" dirty="0" smtClean="0"/>
              <a:t>].No_ = [Bedrijf </a:t>
            </a:r>
            <a:r>
              <a:rPr lang="nl-NL" dirty="0" err="1" smtClean="0"/>
              <a:t>ITC$Applicant</a:t>
            </a:r>
            <a:r>
              <a:rPr lang="nl-NL" dirty="0" smtClean="0"/>
              <a:t>].[Student Contact No_] </a:t>
            </a:r>
            <a:r>
              <a:rPr lang="nl-NL" dirty="0" err="1" smtClean="0"/>
              <a:t>Left</a:t>
            </a:r>
            <a:r>
              <a:rPr lang="nl-NL" dirty="0" smtClean="0"/>
              <a:t> </a:t>
            </a:r>
            <a:r>
              <a:rPr lang="nl-NL" dirty="0" err="1" smtClean="0"/>
              <a:t>outer</a:t>
            </a:r>
            <a:r>
              <a:rPr lang="nl-NL" dirty="0" smtClean="0"/>
              <a:t> </a:t>
            </a:r>
            <a:r>
              <a:rPr lang="nl-NL" dirty="0" err="1" smtClean="0"/>
              <a:t>join</a:t>
            </a:r>
            <a:r>
              <a:rPr lang="nl-NL" dirty="0" smtClean="0"/>
              <a:t> [Bedrijf </a:t>
            </a:r>
            <a:r>
              <a:rPr lang="nl-NL" dirty="0" err="1" smtClean="0"/>
              <a:t>ITC$Country</a:t>
            </a:r>
            <a:r>
              <a:rPr lang="nl-NL" dirty="0" smtClean="0"/>
              <a:t>] on [Bedrijf </a:t>
            </a:r>
            <a:r>
              <a:rPr lang="nl-NL" dirty="0" err="1" smtClean="0"/>
              <a:t>ITC$Country</a:t>
            </a:r>
            <a:r>
              <a:rPr lang="nl-NL" dirty="0" smtClean="0"/>
              <a:t>].Code = [Bedrijf </a:t>
            </a:r>
            <a:r>
              <a:rPr lang="nl-NL" dirty="0" err="1" smtClean="0"/>
              <a:t>ITC$Contact</a:t>
            </a:r>
            <a:r>
              <a:rPr lang="nl-NL" dirty="0" smtClean="0"/>
              <a:t>].[Country Code] </a:t>
            </a:r>
            <a:r>
              <a:rPr lang="nl-NL" dirty="0" err="1" smtClean="0"/>
              <a:t>where</a:t>
            </a:r>
            <a:r>
              <a:rPr lang="nl-NL" dirty="0" smtClean="0"/>
              <a:t> [</a:t>
            </a:r>
            <a:r>
              <a:rPr lang="nl-NL" dirty="0" err="1" smtClean="0"/>
              <a:t>Applicant</a:t>
            </a:r>
            <a:r>
              <a:rPr lang="nl-NL" dirty="0" smtClean="0"/>
              <a:t> status] &gt;= 27</a:t>
            </a:r>
          </a:p>
          <a:p>
            <a:r>
              <a:rPr lang="nl-NL" dirty="0" smtClean="0"/>
              <a:t>]</a:t>
            </a:r>
          </a:p>
          <a:p>
            <a:endParaRPr lang="nl-NL" dirty="0"/>
          </a:p>
        </p:txBody>
      </p:sp>
      <p:sp>
        <p:nvSpPr>
          <p:cNvPr id="4" name="Slide Number Placeholder 3"/>
          <p:cNvSpPr>
            <a:spLocks noGrp="1"/>
          </p:cNvSpPr>
          <p:nvPr>
            <p:ph type="sldNum" sz="quarter" idx="10"/>
          </p:nvPr>
        </p:nvSpPr>
        <p:spPr/>
        <p:txBody>
          <a:bodyPr/>
          <a:lstStyle/>
          <a:p>
            <a:fld id="{A300C939-ACBB-4591-8407-0145BF605945}" type="slidenum">
              <a:rPr lang="nl-NL" smtClean="0"/>
              <a:pPr/>
              <a:t>49</a:t>
            </a:fld>
            <a:endParaRPr lang="nl-NL"/>
          </a:p>
        </p:txBody>
      </p:sp>
    </p:spTree>
    <p:extLst>
      <p:ext uri="{BB962C8B-B14F-4D97-AF65-F5344CB8AC3E}">
        <p14:creationId xmlns:p14="http://schemas.microsoft.com/office/powerpoint/2010/main" val="4258885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The United Nation’s Sustainable Development Goals (SDGs), ambitious and inspiring as they are, reveal a vulnerable planet. Ending poverty; coping with climate change; responsible production and consumption, and sustainable cities and communities – goals like these call for new and broader perspectives, new tools, a new way of working. Technology, while sometimes disruptive and even causing new complications, plays a leading role in providing today’s solutions. The development of new technologies from an action-oriented design perspective, can sustainably contribute to the long-term resilience of people, planet and profit.</a:t>
            </a:r>
            <a:endParaRPr lang="nl-NL" dirty="0"/>
          </a:p>
        </p:txBody>
      </p:sp>
      <p:sp>
        <p:nvSpPr>
          <p:cNvPr id="4" name="Slide Number Placeholder 3"/>
          <p:cNvSpPr>
            <a:spLocks noGrp="1"/>
          </p:cNvSpPr>
          <p:nvPr>
            <p:ph type="sldNum" sz="quarter" idx="10"/>
          </p:nvPr>
        </p:nvSpPr>
        <p:spPr/>
        <p:txBody>
          <a:bodyPr/>
          <a:lstStyle/>
          <a:p>
            <a:fld id="{A300C939-ACBB-4591-8407-0145BF605945}" type="slidenum">
              <a:rPr lang="nl-NL" smtClean="0"/>
              <a:pPr/>
              <a:t>55</a:t>
            </a:fld>
            <a:endParaRPr lang="nl-NL"/>
          </a:p>
        </p:txBody>
      </p:sp>
    </p:spTree>
    <p:extLst>
      <p:ext uri="{BB962C8B-B14F-4D97-AF65-F5344CB8AC3E}">
        <p14:creationId xmlns:p14="http://schemas.microsoft.com/office/powerpoint/2010/main" val="3387467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6125"/>
            <a:ext cx="6615112" cy="3721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00C939-ACBB-4591-8407-0145BF605945}" type="slidenum">
              <a:rPr lang="nl-NL" smtClean="0"/>
              <a:pPr/>
              <a:t>62</a:t>
            </a:fld>
            <a:endParaRPr lang="nl-NL"/>
          </a:p>
        </p:txBody>
      </p:sp>
    </p:spTree>
    <p:extLst>
      <p:ext uri="{BB962C8B-B14F-4D97-AF65-F5344CB8AC3E}">
        <p14:creationId xmlns:p14="http://schemas.microsoft.com/office/powerpoint/2010/main" val="1294418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On </a:t>
            </a:r>
            <a:r>
              <a:rPr lang="en-US" sz="1200" b="0" i="0" kern="1200" dirty="0" err="1" smtClean="0">
                <a:solidFill>
                  <a:schemeClr val="tx1"/>
                </a:solidFill>
                <a:effectLst/>
                <a:latin typeface="Arial" charset="0"/>
                <a:ea typeface="+mn-ea"/>
                <a:cs typeface="+mn-cs"/>
              </a:rPr>
              <a:t>Januari</a:t>
            </a:r>
            <a:r>
              <a:rPr lang="en-US" sz="1200" b="0" i="0" kern="1200" dirty="0" smtClean="0">
                <a:solidFill>
                  <a:schemeClr val="tx1"/>
                </a:solidFill>
                <a:effectLst/>
                <a:latin typeface="Arial" charset="0"/>
                <a:ea typeface="+mn-ea"/>
                <a:cs typeface="+mn-cs"/>
              </a:rPr>
              <a:t> 1st 2010, the International Institute of Geo-Information Science and Earth Observation (ITC) became a faculty of the University of Twente. The merger has been implemented in a way that preserves the distinctive character and mission of the ITC. As a university faculty, ITC is more firmly embedded in the Dutch academic education system. Furthermore, the integration with the University of Twente will lead to innovative research and education in areas such as energy, environment, climate change, water, geo-information and earth observation, and disaster management.</a:t>
            </a:r>
            <a:endParaRPr lang="nl-NL" dirty="0"/>
          </a:p>
        </p:txBody>
      </p:sp>
      <p:sp>
        <p:nvSpPr>
          <p:cNvPr id="4" name="Slide Number Placeholder 3"/>
          <p:cNvSpPr>
            <a:spLocks noGrp="1"/>
          </p:cNvSpPr>
          <p:nvPr>
            <p:ph type="sldNum" sz="quarter" idx="10"/>
          </p:nvPr>
        </p:nvSpPr>
        <p:spPr/>
        <p:txBody>
          <a:bodyPr/>
          <a:lstStyle/>
          <a:p>
            <a:fld id="{A300C939-ACBB-4591-8407-0145BF605945}" type="slidenum">
              <a:rPr lang="nl-NL" smtClean="0"/>
              <a:pPr/>
              <a:t>4</a:t>
            </a:fld>
            <a:endParaRPr lang="nl-NL"/>
          </a:p>
        </p:txBody>
      </p:sp>
    </p:spTree>
    <p:extLst>
      <p:ext uri="{BB962C8B-B14F-4D97-AF65-F5344CB8AC3E}">
        <p14:creationId xmlns:p14="http://schemas.microsoft.com/office/powerpoint/2010/main" val="1419531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6125"/>
            <a:ext cx="6615112" cy="3721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00C939-ACBB-4591-8407-0145BF605945}" type="slidenum">
              <a:rPr lang="nl-NL" smtClean="0"/>
              <a:pPr/>
              <a:t>63</a:t>
            </a:fld>
            <a:endParaRPr lang="nl-NL"/>
          </a:p>
        </p:txBody>
      </p:sp>
    </p:spTree>
    <p:extLst>
      <p:ext uri="{BB962C8B-B14F-4D97-AF65-F5344CB8AC3E}">
        <p14:creationId xmlns:p14="http://schemas.microsoft.com/office/powerpoint/2010/main" val="3994618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A300C939-ACBB-4591-8407-0145BF605945}" type="slidenum">
              <a:rPr lang="nl-NL" smtClean="0"/>
              <a:pPr/>
              <a:t>6</a:t>
            </a:fld>
            <a:endParaRPr lang="nl-NL"/>
          </a:p>
        </p:txBody>
      </p:sp>
    </p:spTree>
    <p:extLst>
      <p:ext uri="{BB962C8B-B14F-4D97-AF65-F5344CB8AC3E}">
        <p14:creationId xmlns:p14="http://schemas.microsoft.com/office/powerpoint/2010/main" val="217015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defTabSz="932318">
              <a:defRPr/>
            </a:pPr>
            <a:fld id="{A300C939-ACBB-4591-8407-0145BF605945}" type="slidenum">
              <a:rPr lang="nl-NL">
                <a:solidFill>
                  <a:srgbClr val="000000"/>
                </a:solidFill>
              </a:rPr>
              <a:pPr defTabSz="932318">
                <a:defRPr/>
              </a:pPr>
              <a:t>10</a:t>
            </a:fld>
            <a:endParaRPr lang="nl-NL">
              <a:solidFill>
                <a:srgbClr val="000000"/>
              </a:solidFill>
            </a:endParaRPr>
          </a:p>
        </p:txBody>
      </p:sp>
    </p:spTree>
    <p:extLst>
      <p:ext uri="{BB962C8B-B14F-4D97-AF65-F5344CB8AC3E}">
        <p14:creationId xmlns:p14="http://schemas.microsoft.com/office/powerpoint/2010/main" val="149509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300C939-ACBB-4591-8407-0145BF605945}" type="slidenum">
              <a:rPr lang="nl-NL" smtClean="0"/>
              <a:pPr/>
              <a:t>11</a:t>
            </a:fld>
            <a:endParaRPr lang="nl-NL"/>
          </a:p>
        </p:txBody>
      </p:sp>
    </p:spTree>
    <p:extLst>
      <p:ext uri="{BB962C8B-B14F-4D97-AF65-F5344CB8AC3E}">
        <p14:creationId xmlns:p14="http://schemas.microsoft.com/office/powerpoint/2010/main" val="3409624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defTabSz="932318">
              <a:defRPr/>
            </a:pPr>
            <a:fld id="{A300C939-ACBB-4591-8407-0145BF605945}" type="slidenum">
              <a:rPr lang="nl-NL">
                <a:solidFill>
                  <a:srgbClr val="000000"/>
                </a:solidFill>
              </a:rPr>
              <a:pPr defTabSz="932318">
                <a:defRPr/>
              </a:pPr>
              <a:t>17</a:t>
            </a:fld>
            <a:endParaRPr lang="nl-NL">
              <a:solidFill>
                <a:srgbClr val="000000"/>
              </a:solidFill>
            </a:endParaRPr>
          </a:p>
        </p:txBody>
      </p:sp>
    </p:spTree>
    <p:extLst>
      <p:ext uri="{BB962C8B-B14F-4D97-AF65-F5344CB8AC3E}">
        <p14:creationId xmlns:p14="http://schemas.microsoft.com/office/powerpoint/2010/main" val="3838211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6125"/>
            <a:ext cx="6615112" cy="3721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300C939-ACBB-4591-8407-0145BF605945}" type="slidenum">
              <a:rPr lang="nl-NL" smtClean="0"/>
              <a:pPr/>
              <a:t>25</a:t>
            </a:fld>
            <a:endParaRPr lang="nl-NL"/>
          </a:p>
        </p:txBody>
      </p:sp>
    </p:spTree>
    <p:extLst>
      <p:ext uri="{BB962C8B-B14F-4D97-AF65-F5344CB8AC3E}">
        <p14:creationId xmlns:p14="http://schemas.microsoft.com/office/powerpoint/2010/main" val="1788797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6125"/>
            <a:ext cx="6615112" cy="3721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300C939-ACBB-4591-8407-0145BF605945}" type="slidenum">
              <a:rPr lang="nl-NL" smtClean="0"/>
              <a:pPr/>
              <a:t>26</a:t>
            </a:fld>
            <a:endParaRPr lang="nl-NL"/>
          </a:p>
        </p:txBody>
      </p:sp>
    </p:spTree>
    <p:extLst>
      <p:ext uri="{BB962C8B-B14F-4D97-AF65-F5344CB8AC3E}">
        <p14:creationId xmlns:p14="http://schemas.microsoft.com/office/powerpoint/2010/main" val="4290624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6125"/>
            <a:ext cx="6615112" cy="3721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300C939-ACBB-4591-8407-0145BF605945}" type="slidenum">
              <a:rPr lang="nl-NL" smtClean="0"/>
              <a:pPr/>
              <a:t>30</a:t>
            </a:fld>
            <a:endParaRPr lang="nl-NL"/>
          </a:p>
        </p:txBody>
      </p:sp>
    </p:spTree>
    <p:extLst>
      <p:ext uri="{BB962C8B-B14F-4D97-AF65-F5344CB8AC3E}">
        <p14:creationId xmlns:p14="http://schemas.microsoft.com/office/powerpoint/2010/main" val="12283482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2011">
    <p:bg bwMode="gray">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bwMode="white">
          <a:xfrm>
            <a:off x="2375230" y="2177331"/>
            <a:ext cx="8425293" cy="1470025"/>
          </a:xfrm>
          <a:prstGeom prst="rect">
            <a:avLst/>
          </a:prstGeom>
        </p:spPr>
        <p:txBody>
          <a:bodyPr lIns="0" anchor="b" anchorCtr="0"/>
          <a:lstStyle>
            <a:lvl1pPr>
              <a:lnSpc>
                <a:spcPts val="2500"/>
              </a:lnSpc>
              <a:defRPr cap="all" baseline="0">
                <a:solidFill>
                  <a:schemeClr val="bg1"/>
                </a:solidFill>
              </a:defRPr>
            </a:lvl1pPr>
          </a:lstStyle>
          <a:p>
            <a:r>
              <a:rPr lang="en-US" noProof="0" smtClean="0"/>
              <a:t>Click to edit Master title style</a:t>
            </a:r>
            <a:endParaRPr lang="en-US" noProof="0"/>
          </a:p>
        </p:txBody>
      </p:sp>
      <p:sp>
        <p:nvSpPr>
          <p:cNvPr id="5123" name="Rectangle 3"/>
          <p:cNvSpPr>
            <a:spLocks noGrp="1" noChangeArrowheads="1"/>
          </p:cNvSpPr>
          <p:nvPr>
            <p:ph type="subTitle" idx="1"/>
          </p:nvPr>
        </p:nvSpPr>
        <p:spPr bwMode="white">
          <a:xfrm>
            <a:off x="2375230" y="3567981"/>
            <a:ext cx="8427265" cy="1101725"/>
          </a:xfrm>
        </p:spPr>
        <p:txBody>
          <a:bodyPr/>
          <a:lstStyle>
            <a:lvl1pPr marL="0" indent="0">
              <a:buFont typeface="Wingdings" pitchFamily="2" charset="2"/>
              <a:buNone/>
              <a:defRPr cap="all" baseline="0">
                <a:solidFill>
                  <a:schemeClr val="bg1"/>
                </a:solidFill>
                <a:latin typeface="Arial Narrow" pitchFamily="34" charset="0"/>
              </a:defRPr>
            </a:lvl1pPr>
          </a:lstStyle>
          <a:p>
            <a:r>
              <a:rPr lang="en-US" noProof="0" smtClean="0"/>
              <a:t>Click to edit Master subtitle style</a:t>
            </a:r>
            <a:endParaRPr lang="en-US" noProof="0"/>
          </a:p>
        </p:txBody>
      </p:sp>
    </p:spTree>
    <p:extLst>
      <p:ext uri="{BB962C8B-B14F-4D97-AF65-F5344CB8AC3E}">
        <p14:creationId xmlns:p14="http://schemas.microsoft.com/office/powerpoint/2010/main" val="3003156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93308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06F2BB3-995E-4D9A-A14C-2596E9A33900}" type="datetime1">
              <a:rPr lang="en-GB" smtClean="0"/>
              <a:t>26/01/2020</a:t>
            </a:fld>
            <a:endParaRPr lang="en-GB"/>
          </a:p>
        </p:txBody>
      </p:sp>
      <p:sp>
        <p:nvSpPr>
          <p:cNvPr id="5" name="Footer Placeholder 4"/>
          <p:cNvSpPr>
            <a:spLocks noGrp="1"/>
          </p:cNvSpPr>
          <p:nvPr>
            <p:ph type="ftr" sz="quarter" idx="11"/>
          </p:nvPr>
        </p:nvSpPr>
        <p:spPr/>
        <p:txBody>
          <a:bodyPr/>
          <a:lstStyle>
            <a:lvl1pPr>
              <a:defRPr/>
            </a:lvl1pPr>
          </a:lstStyle>
          <a:p>
            <a:r>
              <a:rPr lang="en-GB"/>
              <a:t>To modify: on the View menu, click Header and Footer</a:t>
            </a:r>
          </a:p>
        </p:txBody>
      </p:sp>
      <p:sp>
        <p:nvSpPr>
          <p:cNvPr id="6" name="Slide Number Placeholder 5"/>
          <p:cNvSpPr>
            <a:spLocks noGrp="1"/>
          </p:cNvSpPr>
          <p:nvPr>
            <p:ph type="sldNum" sz="quarter" idx="12"/>
          </p:nvPr>
        </p:nvSpPr>
        <p:spPr/>
        <p:txBody>
          <a:bodyPr/>
          <a:lstStyle>
            <a:lvl1pPr>
              <a:defRPr/>
            </a:lvl1pPr>
          </a:lstStyle>
          <a:p>
            <a:fld id="{51A123C3-1BD0-490C-954E-107D37A2A9B4}" type="slidenum">
              <a:rPr lang="en-GB"/>
              <a:pPr/>
              <a:t>‹#›</a:t>
            </a:fld>
            <a:endParaRPr lang="en-GB"/>
          </a:p>
        </p:txBody>
      </p:sp>
    </p:spTree>
    <p:extLst>
      <p:ext uri="{BB962C8B-B14F-4D97-AF65-F5344CB8AC3E}">
        <p14:creationId xmlns:p14="http://schemas.microsoft.com/office/powerpoint/2010/main" val="98874068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lte and bulleted list 2011">
    <p:spTree>
      <p:nvGrpSpPr>
        <p:cNvPr id="1" name=""/>
        <p:cNvGrpSpPr/>
        <p:nvPr/>
      </p:nvGrpSpPr>
      <p:grpSpPr>
        <a:xfrm>
          <a:off x="0" y="0"/>
          <a:ext cx="0" cy="0"/>
          <a:chOff x="0" y="0"/>
          <a:chExt cx="0" cy="0"/>
        </a:xfrm>
      </p:grpSpPr>
      <p:pic>
        <p:nvPicPr>
          <p:cNvPr id="5" name="Picture 5" descr="UT_ITC powerpoint sheet small_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700" y="465139"/>
            <a:ext cx="1303867"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1451976" y="396770"/>
            <a:ext cx="10368000" cy="734400"/>
          </a:xfrm>
          <a:prstGeom prst="rect">
            <a:avLst/>
          </a:prstGeom>
        </p:spPr>
        <p:txBody>
          <a:bodyPr lIns="0" tIns="0" rIns="0" bIns="0" anchor="b" anchorCtr="0"/>
          <a:lstStyle>
            <a:lvl1pPr>
              <a:lnSpc>
                <a:spcPts val="2500"/>
              </a:lnSpc>
              <a:spcBef>
                <a:spcPts val="624"/>
              </a:spcBef>
              <a:defRPr sz="2600" cap="all" baseline="0"/>
            </a:lvl1pPr>
          </a:lstStyle>
          <a:p>
            <a:r>
              <a:rPr lang="en-US" smtClean="0"/>
              <a:t>Click to edit Master title style</a:t>
            </a:r>
            <a:endParaRPr lang="en-US" dirty="0"/>
          </a:p>
        </p:txBody>
      </p:sp>
      <p:sp>
        <p:nvSpPr>
          <p:cNvPr id="8" name="Rectangle 3"/>
          <p:cNvSpPr>
            <a:spLocks noGrp="1" noChangeArrowheads="1"/>
          </p:cNvSpPr>
          <p:nvPr>
            <p:ph idx="1"/>
          </p:nvPr>
        </p:nvSpPr>
        <p:spPr bwMode="auto">
          <a:xfrm>
            <a:off x="1440000" y="1577500"/>
            <a:ext cx="10401600" cy="4587804"/>
          </a:xfrm>
          <a:prstGeom prst="rect">
            <a:avLst/>
          </a:prstGeom>
          <a:noFill/>
          <a:ln w="9525">
            <a:noFill/>
            <a:miter lim="800000"/>
            <a:headEnd/>
            <a:tailEnd/>
          </a:ln>
          <a:effectLst/>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6" name="Date Placeholder 1"/>
          <p:cNvSpPr>
            <a:spLocks noGrp="1"/>
          </p:cNvSpPr>
          <p:nvPr>
            <p:ph type="dt" sz="half" idx="10"/>
          </p:nvPr>
        </p:nvSpPr>
        <p:spPr/>
        <p:txBody>
          <a:bodyPr/>
          <a:lstStyle>
            <a:lvl1pPr>
              <a:defRPr/>
            </a:lvl1pPr>
          </a:lstStyle>
          <a:p>
            <a:fld id="{6FDCBC8D-F1F6-442D-82A8-51E3C331069A}" type="datetime1">
              <a:rPr lang="en-GB"/>
              <a:pPr/>
              <a:t>26/01/2020</a:t>
            </a:fld>
            <a:endParaRPr lang="nl-NL"/>
          </a:p>
        </p:txBody>
      </p:sp>
      <p:sp>
        <p:nvSpPr>
          <p:cNvPr id="7" name="Footer Placeholder 2"/>
          <p:cNvSpPr>
            <a:spLocks noGrp="1"/>
          </p:cNvSpPr>
          <p:nvPr>
            <p:ph type="ftr" sz="quarter" idx="11"/>
          </p:nvPr>
        </p:nvSpPr>
        <p:spPr/>
        <p:txBody>
          <a:bodyPr/>
          <a:lstStyle>
            <a:lvl1pPr>
              <a:defRPr/>
            </a:lvl1pPr>
          </a:lstStyle>
          <a:p>
            <a:endParaRPr lang="en-US"/>
          </a:p>
        </p:txBody>
      </p:sp>
      <p:sp>
        <p:nvSpPr>
          <p:cNvPr id="9" name="Slide Number Placeholder 6"/>
          <p:cNvSpPr>
            <a:spLocks noGrp="1"/>
          </p:cNvSpPr>
          <p:nvPr>
            <p:ph type="sldNum" sz="quarter" idx="12"/>
          </p:nvPr>
        </p:nvSpPr>
        <p:spPr/>
        <p:txBody>
          <a:bodyPr/>
          <a:lstStyle>
            <a:lvl1pPr>
              <a:defRPr/>
            </a:lvl1pPr>
          </a:lstStyle>
          <a:p>
            <a:fld id="{12756A18-3D10-4283-92AA-B402BC4144F6}" type="slidenum">
              <a:rPr lang="nl-NL"/>
              <a:pPr/>
              <a:t>‹#›</a:t>
            </a:fld>
            <a:endParaRPr lang="nl-NL"/>
          </a:p>
        </p:txBody>
      </p:sp>
    </p:spTree>
    <p:extLst>
      <p:ext uri="{BB962C8B-B14F-4D97-AF65-F5344CB8AC3E}">
        <p14:creationId xmlns:p14="http://schemas.microsoft.com/office/powerpoint/2010/main" val="3631454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wo bulleted lists 2011">
    <p:spTree>
      <p:nvGrpSpPr>
        <p:cNvPr id="1" name=""/>
        <p:cNvGrpSpPr/>
        <p:nvPr/>
      </p:nvGrpSpPr>
      <p:grpSpPr>
        <a:xfrm>
          <a:off x="0" y="0"/>
          <a:ext cx="0" cy="0"/>
          <a:chOff x="0" y="0"/>
          <a:chExt cx="0" cy="0"/>
        </a:xfrm>
      </p:grpSpPr>
      <p:pic>
        <p:nvPicPr>
          <p:cNvPr id="5" name="Picture 5" descr="UT_ITC powerpoint sheet small_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700" y="465139"/>
            <a:ext cx="1303867"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3"/>
          <p:cNvSpPr>
            <a:spLocks noGrp="1"/>
          </p:cNvSpPr>
          <p:nvPr>
            <p:ph type="title"/>
          </p:nvPr>
        </p:nvSpPr>
        <p:spPr>
          <a:xfrm>
            <a:off x="1451976" y="396770"/>
            <a:ext cx="10368000" cy="734400"/>
          </a:xfrm>
          <a:prstGeom prst="rect">
            <a:avLst/>
          </a:prstGeom>
        </p:spPr>
        <p:txBody>
          <a:bodyPr lIns="0" tIns="0" rIns="0" bIns="0" anchor="b" anchorCtr="0"/>
          <a:lstStyle>
            <a:lvl1pPr>
              <a:lnSpc>
                <a:spcPts val="2500"/>
              </a:lnSpc>
              <a:spcBef>
                <a:spcPts val="624"/>
              </a:spcBef>
              <a:defRPr sz="2600" cap="all" baseline="0"/>
            </a:lvl1pPr>
          </a:lstStyle>
          <a:p>
            <a:r>
              <a:rPr lang="en-US" smtClean="0"/>
              <a:t>Click to edit Master title style</a:t>
            </a:r>
            <a:endParaRPr lang="en-US" dirty="0"/>
          </a:p>
        </p:txBody>
      </p:sp>
      <p:sp>
        <p:nvSpPr>
          <p:cNvPr id="10" name="Rectangle 3"/>
          <p:cNvSpPr>
            <a:spLocks noGrp="1" noChangeArrowheads="1"/>
          </p:cNvSpPr>
          <p:nvPr>
            <p:ph idx="1"/>
          </p:nvPr>
        </p:nvSpPr>
        <p:spPr bwMode="auto">
          <a:xfrm>
            <a:off x="1440000" y="1577500"/>
            <a:ext cx="5040043" cy="4587804"/>
          </a:xfrm>
          <a:prstGeom prst="rect">
            <a:avLst/>
          </a:prstGeom>
          <a:noFill/>
          <a:ln w="9525">
            <a:noFill/>
            <a:miter lim="800000"/>
            <a:headEnd/>
            <a:tailEnd/>
          </a:ln>
          <a:effectLst/>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5" name="Rectangle 3"/>
          <p:cNvSpPr>
            <a:spLocks noGrp="1" noChangeArrowheads="1"/>
          </p:cNvSpPr>
          <p:nvPr>
            <p:ph idx="18"/>
          </p:nvPr>
        </p:nvSpPr>
        <p:spPr bwMode="auto">
          <a:xfrm>
            <a:off x="6768075" y="1577500"/>
            <a:ext cx="5073525" cy="4587804"/>
          </a:xfrm>
          <a:prstGeom prst="rect">
            <a:avLst/>
          </a:prstGeom>
          <a:noFill/>
          <a:ln w="9525">
            <a:noFill/>
            <a:miter lim="800000"/>
            <a:headEnd/>
            <a:tailEnd/>
          </a:ln>
          <a:effectLst/>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6" name="Date Placeholder 10"/>
          <p:cNvSpPr>
            <a:spLocks noGrp="1"/>
          </p:cNvSpPr>
          <p:nvPr>
            <p:ph type="dt" sz="half" idx="19"/>
          </p:nvPr>
        </p:nvSpPr>
        <p:spPr/>
        <p:txBody>
          <a:bodyPr/>
          <a:lstStyle>
            <a:lvl1pPr>
              <a:defRPr/>
            </a:lvl1pPr>
          </a:lstStyle>
          <a:p>
            <a:fld id="{84FEAAED-873E-44D3-BFB4-B5B8BB16432D}" type="datetime1">
              <a:rPr lang="en-GB"/>
              <a:pPr/>
              <a:t>26/01/2020</a:t>
            </a:fld>
            <a:endParaRPr lang="nl-NL"/>
          </a:p>
        </p:txBody>
      </p:sp>
      <p:sp>
        <p:nvSpPr>
          <p:cNvPr id="7" name="Slide Number Placeholder 11"/>
          <p:cNvSpPr>
            <a:spLocks noGrp="1"/>
          </p:cNvSpPr>
          <p:nvPr>
            <p:ph type="sldNum" sz="quarter" idx="20"/>
          </p:nvPr>
        </p:nvSpPr>
        <p:spPr/>
        <p:txBody>
          <a:bodyPr/>
          <a:lstStyle>
            <a:lvl1pPr>
              <a:defRPr/>
            </a:lvl1pPr>
          </a:lstStyle>
          <a:p>
            <a:fld id="{686AC3E8-9896-476E-A5C4-AA7580E4F458}" type="slidenum">
              <a:rPr lang="nl-NL"/>
              <a:pPr/>
              <a:t>‹#›</a:t>
            </a:fld>
            <a:endParaRPr lang="nl-NL"/>
          </a:p>
        </p:txBody>
      </p:sp>
      <p:sp>
        <p:nvSpPr>
          <p:cNvPr id="8" name="Footer Placeholder 12"/>
          <p:cNvSpPr>
            <a:spLocks noGrp="1"/>
          </p:cNvSpPr>
          <p:nvPr>
            <p:ph type="ftr" sz="quarter" idx="21"/>
          </p:nvPr>
        </p:nvSpPr>
        <p:spPr/>
        <p:txBody>
          <a:bodyPr/>
          <a:lstStyle>
            <a:lvl1pPr>
              <a:defRPr/>
            </a:lvl1pPr>
          </a:lstStyle>
          <a:p>
            <a:endParaRPr lang="en-US"/>
          </a:p>
        </p:txBody>
      </p:sp>
    </p:spTree>
    <p:extLst>
      <p:ext uri="{BB962C8B-B14F-4D97-AF65-F5344CB8AC3E}">
        <p14:creationId xmlns:p14="http://schemas.microsoft.com/office/powerpoint/2010/main" val="4231863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text and picture 2011">
    <p:spTree>
      <p:nvGrpSpPr>
        <p:cNvPr id="1" name=""/>
        <p:cNvGrpSpPr/>
        <p:nvPr/>
      </p:nvGrpSpPr>
      <p:grpSpPr>
        <a:xfrm>
          <a:off x="0" y="0"/>
          <a:ext cx="0" cy="0"/>
          <a:chOff x="0" y="0"/>
          <a:chExt cx="0" cy="0"/>
        </a:xfrm>
      </p:grpSpPr>
      <p:pic>
        <p:nvPicPr>
          <p:cNvPr id="5" name="Picture 5" descr="UT_ITC powerpoint sheet small_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700" y="465139"/>
            <a:ext cx="1303867"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jdelijke aanduiding voor afbeelding 7"/>
          <p:cNvSpPr>
            <a:spLocks noGrp="1"/>
          </p:cNvSpPr>
          <p:nvPr>
            <p:ph type="pic" sz="quarter" idx="13"/>
          </p:nvPr>
        </p:nvSpPr>
        <p:spPr>
          <a:xfrm>
            <a:off x="5999989" y="1580225"/>
            <a:ext cx="6062400" cy="4580879"/>
          </a:xfrm>
        </p:spPr>
        <p:txBody>
          <a:bodyPr/>
          <a:lstStyle/>
          <a:p>
            <a:pPr lvl="0"/>
            <a:r>
              <a:rPr lang="en-US" noProof="0" smtClean="0"/>
              <a:t>Click icon to add picture</a:t>
            </a:r>
            <a:endParaRPr lang="en-US" noProof="0" dirty="0"/>
          </a:p>
        </p:txBody>
      </p:sp>
      <p:sp>
        <p:nvSpPr>
          <p:cNvPr id="10" name="Title 3"/>
          <p:cNvSpPr>
            <a:spLocks noGrp="1"/>
          </p:cNvSpPr>
          <p:nvPr>
            <p:ph type="title"/>
          </p:nvPr>
        </p:nvSpPr>
        <p:spPr>
          <a:xfrm>
            <a:off x="1451976" y="396770"/>
            <a:ext cx="10368000" cy="734400"/>
          </a:xfrm>
          <a:prstGeom prst="rect">
            <a:avLst/>
          </a:prstGeom>
        </p:spPr>
        <p:txBody>
          <a:bodyPr lIns="0" tIns="0" rIns="0" bIns="0" anchor="b" anchorCtr="0"/>
          <a:lstStyle>
            <a:lvl1pPr>
              <a:lnSpc>
                <a:spcPts val="2500"/>
              </a:lnSpc>
              <a:spcBef>
                <a:spcPts val="624"/>
              </a:spcBef>
              <a:defRPr sz="2600" cap="all" baseline="0"/>
            </a:lvl1pPr>
          </a:lstStyle>
          <a:p>
            <a:r>
              <a:rPr lang="en-US" smtClean="0"/>
              <a:t>Click to edit Master title style</a:t>
            </a:r>
            <a:endParaRPr lang="en-US" dirty="0"/>
          </a:p>
        </p:txBody>
      </p:sp>
      <p:sp>
        <p:nvSpPr>
          <p:cNvPr id="11" name="Tijdelijke aanduiding voor inhoud 2"/>
          <p:cNvSpPr>
            <a:spLocks noGrp="1"/>
          </p:cNvSpPr>
          <p:nvPr>
            <p:ph idx="1"/>
          </p:nvPr>
        </p:nvSpPr>
        <p:spPr>
          <a:xfrm>
            <a:off x="1440000" y="1577500"/>
            <a:ext cx="4463979" cy="4587804"/>
          </a:xfrm>
        </p:spPr>
        <p:txBody>
          <a:bodyPr/>
          <a:lstStyle/>
          <a:p>
            <a:pPr lvl="0"/>
            <a:r>
              <a:rPr lang="en-US" noProof="0" smtClean="0"/>
              <a:t>Click to edit Master text styles</a:t>
            </a:r>
          </a:p>
        </p:txBody>
      </p:sp>
      <p:sp>
        <p:nvSpPr>
          <p:cNvPr id="6" name="Tijdelijke aanduiding voor voettekst 4"/>
          <p:cNvSpPr>
            <a:spLocks noGrp="1"/>
          </p:cNvSpPr>
          <p:nvPr>
            <p:ph type="ftr" sz="quarter" idx="14"/>
          </p:nvPr>
        </p:nvSpPr>
        <p:spPr/>
        <p:txBody>
          <a:bodyPr/>
          <a:lstStyle>
            <a:lvl1pPr>
              <a:defRPr sz="600"/>
            </a:lvl1pPr>
          </a:lstStyle>
          <a:p>
            <a:endParaRPr lang="en-US"/>
          </a:p>
        </p:txBody>
      </p:sp>
      <p:sp>
        <p:nvSpPr>
          <p:cNvPr id="7" name="Tijdelijke aanduiding voor dianummer 5"/>
          <p:cNvSpPr>
            <a:spLocks noGrp="1"/>
          </p:cNvSpPr>
          <p:nvPr>
            <p:ph type="sldNum" sz="quarter" idx="15"/>
          </p:nvPr>
        </p:nvSpPr>
        <p:spPr/>
        <p:txBody>
          <a:bodyPr/>
          <a:lstStyle>
            <a:lvl1pPr>
              <a:defRPr/>
            </a:lvl1pPr>
          </a:lstStyle>
          <a:p>
            <a:fld id="{3BE9B562-84E1-4EE6-85BC-7837C50E8322}" type="slidenum">
              <a:rPr lang="en-US"/>
              <a:pPr/>
              <a:t>‹#›</a:t>
            </a:fld>
            <a:endParaRPr lang="en-US"/>
          </a:p>
        </p:txBody>
      </p:sp>
      <p:sp>
        <p:nvSpPr>
          <p:cNvPr id="9" name="Date Placeholder 10"/>
          <p:cNvSpPr>
            <a:spLocks noGrp="1"/>
          </p:cNvSpPr>
          <p:nvPr>
            <p:ph type="dt" sz="half" idx="16"/>
          </p:nvPr>
        </p:nvSpPr>
        <p:spPr/>
        <p:txBody>
          <a:bodyPr/>
          <a:lstStyle>
            <a:lvl1pPr>
              <a:defRPr/>
            </a:lvl1pPr>
          </a:lstStyle>
          <a:p>
            <a:fld id="{56A09C14-C16D-4B06-84F5-6A3126CC3D68}" type="datetime1">
              <a:rPr lang="en-GB"/>
              <a:pPr/>
              <a:t>26/01/2020</a:t>
            </a:fld>
            <a:endParaRPr lang="nl-NL"/>
          </a:p>
        </p:txBody>
      </p:sp>
    </p:spTree>
    <p:extLst>
      <p:ext uri="{BB962C8B-B14F-4D97-AF65-F5344CB8AC3E}">
        <p14:creationId xmlns:p14="http://schemas.microsoft.com/office/powerpoint/2010/main" val="3404068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bulleted list, no ITC style element 2011">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7" name="Title 3"/>
          <p:cNvSpPr>
            <a:spLocks noGrp="1"/>
          </p:cNvSpPr>
          <p:nvPr>
            <p:ph type="title"/>
          </p:nvPr>
        </p:nvSpPr>
        <p:spPr>
          <a:xfrm>
            <a:off x="1451976" y="396770"/>
            <a:ext cx="10368000" cy="734400"/>
          </a:xfrm>
          <a:prstGeom prst="rect">
            <a:avLst/>
          </a:prstGeom>
        </p:spPr>
        <p:txBody>
          <a:bodyPr lIns="0" tIns="0" rIns="0" bIns="0" anchor="b" anchorCtr="0"/>
          <a:lstStyle>
            <a:lvl1pPr>
              <a:lnSpc>
                <a:spcPts val="2500"/>
              </a:lnSpc>
              <a:spcBef>
                <a:spcPts val="624"/>
              </a:spcBef>
              <a:defRPr sz="2600" cap="all" baseline="0"/>
            </a:lvl1pPr>
          </a:lstStyle>
          <a:p>
            <a:r>
              <a:rPr lang="en-US" smtClean="0"/>
              <a:t>Click to edit Master title style</a:t>
            </a:r>
            <a:endParaRPr lang="en-US" dirty="0"/>
          </a:p>
        </p:txBody>
      </p:sp>
      <p:sp>
        <p:nvSpPr>
          <p:cNvPr id="4" name="Rectangle 4"/>
          <p:cNvSpPr>
            <a:spLocks noGrp="1" noChangeArrowheads="1"/>
          </p:cNvSpPr>
          <p:nvPr>
            <p:ph type="dt" sz="half" idx="10"/>
          </p:nvPr>
        </p:nvSpPr>
        <p:spPr>
          <a:ln/>
        </p:spPr>
        <p:txBody>
          <a:bodyPr/>
          <a:lstStyle>
            <a:lvl1pPr>
              <a:defRPr/>
            </a:lvl1pPr>
          </a:lstStyle>
          <a:p>
            <a:fld id="{A1272CA0-3F07-4917-8D14-CE308C70A00E}" type="datetime1">
              <a:rPr lang="en-GB"/>
              <a:pPr/>
              <a:t>26/01/2020</a:t>
            </a:fld>
            <a:endParaRPr lang="nl-NL"/>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50E4D23-5D8E-4A74-A53C-899C1549E8FE}" type="slidenum">
              <a:rPr lang="nl-NL"/>
              <a:pPr/>
              <a:t>‹#›</a:t>
            </a:fld>
            <a:endParaRPr lang="nl-NL"/>
          </a:p>
        </p:txBody>
      </p:sp>
    </p:spTree>
    <p:extLst>
      <p:ext uri="{BB962C8B-B14F-4D97-AF65-F5344CB8AC3E}">
        <p14:creationId xmlns:p14="http://schemas.microsoft.com/office/powerpoint/2010/main" val="1639179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lte and picture 2011">
    <p:spTree>
      <p:nvGrpSpPr>
        <p:cNvPr id="1" name=""/>
        <p:cNvGrpSpPr/>
        <p:nvPr/>
      </p:nvGrpSpPr>
      <p:grpSpPr>
        <a:xfrm>
          <a:off x="0" y="0"/>
          <a:ext cx="0" cy="0"/>
          <a:chOff x="0" y="0"/>
          <a:chExt cx="0" cy="0"/>
        </a:xfrm>
      </p:grpSpPr>
      <p:sp>
        <p:nvSpPr>
          <p:cNvPr id="8" name="Tijdelijke aanduiding voor afbeelding 7"/>
          <p:cNvSpPr>
            <a:spLocks noGrp="1"/>
          </p:cNvSpPr>
          <p:nvPr>
            <p:ph type="pic" sz="quarter" idx="13"/>
          </p:nvPr>
        </p:nvSpPr>
        <p:spPr>
          <a:xfrm>
            <a:off x="1440000" y="1576800"/>
            <a:ext cx="10763283" cy="4000528"/>
          </a:xfrm>
        </p:spPr>
        <p:txBody>
          <a:bodyPr/>
          <a:lstStyle/>
          <a:p>
            <a:pPr lvl="0"/>
            <a:r>
              <a:rPr lang="en-US" noProof="0" smtClean="0"/>
              <a:t>Click icon to add picture</a:t>
            </a:r>
            <a:endParaRPr lang="en-US" noProof="0" dirty="0"/>
          </a:p>
        </p:txBody>
      </p:sp>
      <p:sp>
        <p:nvSpPr>
          <p:cNvPr id="7" name="Title 3"/>
          <p:cNvSpPr>
            <a:spLocks noGrp="1"/>
          </p:cNvSpPr>
          <p:nvPr>
            <p:ph type="title"/>
          </p:nvPr>
        </p:nvSpPr>
        <p:spPr>
          <a:xfrm>
            <a:off x="1451976" y="396770"/>
            <a:ext cx="10368000" cy="734400"/>
          </a:xfrm>
          <a:prstGeom prst="rect">
            <a:avLst/>
          </a:prstGeom>
        </p:spPr>
        <p:txBody>
          <a:bodyPr lIns="0" tIns="0" rIns="0" bIns="0" anchor="b" anchorCtr="0"/>
          <a:lstStyle>
            <a:lvl1pPr>
              <a:lnSpc>
                <a:spcPts val="2500"/>
              </a:lnSpc>
              <a:spcBef>
                <a:spcPts val="624"/>
              </a:spcBef>
              <a:defRPr sz="2600" cap="all" baseline="0"/>
            </a:lvl1pPr>
          </a:lstStyle>
          <a:p>
            <a:r>
              <a:rPr lang="en-US" smtClean="0"/>
              <a:t>Click to edit Master title style</a:t>
            </a:r>
            <a:endParaRPr lang="en-US" dirty="0"/>
          </a:p>
        </p:txBody>
      </p:sp>
      <p:sp>
        <p:nvSpPr>
          <p:cNvPr id="4" name="Tijdelijke aanduiding voor voettekst 4"/>
          <p:cNvSpPr>
            <a:spLocks noGrp="1"/>
          </p:cNvSpPr>
          <p:nvPr>
            <p:ph type="ftr" sz="quarter" idx="14"/>
          </p:nvPr>
        </p:nvSpPr>
        <p:spPr/>
        <p:txBody>
          <a:bodyPr/>
          <a:lstStyle>
            <a:lvl1pPr>
              <a:defRPr sz="600"/>
            </a:lvl1pPr>
          </a:lstStyle>
          <a:p>
            <a:endParaRPr lang="en-US"/>
          </a:p>
        </p:txBody>
      </p:sp>
      <p:sp>
        <p:nvSpPr>
          <p:cNvPr id="5" name="Tijdelijke aanduiding voor dianummer 5"/>
          <p:cNvSpPr>
            <a:spLocks noGrp="1"/>
          </p:cNvSpPr>
          <p:nvPr>
            <p:ph type="sldNum" sz="quarter" idx="15"/>
          </p:nvPr>
        </p:nvSpPr>
        <p:spPr/>
        <p:txBody>
          <a:bodyPr/>
          <a:lstStyle>
            <a:lvl1pPr>
              <a:defRPr/>
            </a:lvl1pPr>
          </a:lstStyle>
          <a:p>
            <a:fld id="{1E566D60-0CF7-46AD-B047-434FC505ED2D}" type="slidenum">
              <a:rPr lang="en-US"/>
              <a:pPr/>
              <a:t>‹#›</a:t>
            </a:fld>
            <a:endParaRPr lang="en-US"/>
          </a:p>
        </p:txBody>
      </p:sp>
      <p:sp>
        <p:nvSpPr>
          <p:cNvPr id="6" name="Date Placeholder 10"/>
          <p:cNvSpPr>
            <a:spLocks noGrp="1"/>
          </p:cNvSpPr>
          <p:nvPr>
            <p:ph type="dt" sz="half" idx="16"/>
          </p:nvPr>
        </p:nvSpPr>
        <p:spPr/>
        <p:txBody>
          <a:bodyPr/>
          <a:lstStyle>
            <a:lvl1pPr>
              <a:defRPr/>
            </a:lvl1pPr>
          </a:lstStyle>
          <a:p>
            <a:fld id="{D2374D79-C6F0-49EE-829B-D9B3B327BB30}" type="datetime1">
              <a:rPr lang="en-GB"/>
              <a:pPr/>
              <a:t>26/01/2020</a:t>
            </a:fld>
            <a:endParaRPr lang="nl-NL"/>
          </a:p>
        </p:txBody>
      </p:sp>
    </p:spTree>
    <p:extLst>
      <p:ext uri="{BB962C8B-B14F-4D97-AF65-F5344CB8AC3E}">
        <p14:creationId xmlns:p14="http://schemas.microsoft.com/office/powerpoint/2010/main" val="1158377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graph 2011">
    <p:spTree>
      <p:nvGrpSpPr>
        <p:cNvPr id="1" name=""/>
        <p:cNvGrpSpPr/>
        <p:nvPr/>
      </p:nvGrpSpPr>
      <p:grpSpPr>
        <a:xfrm>
          <a:off x="0" y="0"/>
          <a:ext cx="0" cy="0"/>
          <a:chOff x="0" y="0"/>
          <a:chExt cx="0" cy="0"/>
        </a:xfrm>
      </p:grpSpPr>
      <p:sp>
        <p:nvSpPr>
          <p:cNvPr id="9" name="Tijdelijke aanduiding voor grafiek 8"/>
          <p:cNvSpPr>
            <a:spLocks noGrp="1"/>
          </p:cNvSpPr>
          <p:nvPr>
            <p:ph type="chart" sz="quarter" idx="14"/>
          </p:nvPr>
        </p:nvSpPr>
        <p:spPr>
          <a:xfrm>
            <a:off x="1428717" y="1641599"/>
            <a:ext cx="10763283" cy="3999600"/>
          </a:xfrm>
        </p:spPr>
        <p:txBody>
          <a:bodyPr/>
          <a:lstStyle/>
          <a:p>
            <a:pPr lvl="0"/>
            <a:r>
              <a:rPr lang="en-US" noProof="0" smtClean="0"/>
              <a:t>Click icon to add chart</a:t>
            </a:r>
            <a:endParaRPr lang="en-US" noProof="0" dirty="0"/>
          </a:p>
        </p:txBody>
      </p:sp>
      <p:sp>
        <p:nvSpPr>
          <p:cNvPr id="7" name="Title 3"/>
          <p:cNvSpPr>
            <a:spLocks noGrp="1"/>
          </p:cNvSpPr>
          <p:nvPr>
            <p:ph type="title"/>
          </p:nvPr>
        </p:nvSpPr>
        <p:spPr>
          <a:xfrm>
            <a:off x="1451976" y="396770"/>
            <a:ext cx="10368000" cy="734400"/>
          </a:xfrm>
          <a:prstGeom prst="rect">
            <a:avLst/>
          </a:prstGeom>
        </p:spPr>
        <p:txBody>
          <a:bodyPr lIns="0" tIns="0" rIns="0" bIns="0" anchor="b" anchorCtr="0"/>
          <a:lstStyle>
            <a:lvl1pPr>
              <a:lnSpc>
                <a:spcPts val="2500"/>
              </a:lnSpc>
              <a:spcBef>
                <a:spcPts val="624"/>
              </a:spcBef>
              <a:defRPr sz="2600" cap="all" baseline="0"/>
            </a:lvl1pPr>
          </a:lstStyle>
          <a:p>
            <a:r>
              <a:rPr lang="en-US" smtClean="0"/>
              <a:t>Click to edit Master title style</a:t>
            </a:r>
            <a:endParaRPr lang="en-US" dirty="0"/>
          </a:p>
        </p:txBody>
      </p:sp>
      <p:sp>
        <p:nvSpPr>
          <p:cNvPr id="4" name="Tijdelijke aanduiding voor voettekst 4"/>
          <p:cNvSpPr>
            <a:spLocks noGrp="1"/>
          </p:cNvSpPr>
          <p:nvPr>
            <p:ph type="ftr" sz="quarter" idx="15"/>
          </p:nvPr>
        </p:nvSpPr>
        <p:spPr/>
        <p:txBody>
          <a:bodyPr/>
          <a:lstStyle>
            <a:lvl1pPr>
              <a:defRPr sz="600"/>
            </a:lvl1pPr>
          </a:lstStyle>
          <a:p>
            <a:endParaRPr lang="en-US"/>
          </a:p>
        </p:txBody>
      </p:sp>
      <p:sp>
        <p:nvSpPr>
          <p:cNvPr id="5" name="Tijdelijke aanduiding voor dianummer 5"/>
          <p:cNvSpPr>
            <a:spLocks noGrp="1"/>
          </p:cNvSpPr>
          <p:nvPr>
            <p:ph type="sldNum" sz="quarter" idx="16"/>
          </p:nvPr>
        </p:nvSpPr>
        <p:spPr/>
        <p:txBody>
          <a:bodyPr/>
          <a:lstStyle>
            <a:lvl1pPr>
              <a:defRPr/>
            </a:lvl1pPr>
          </a:lstStyle>
          <a:p>
            <a:fld id="{FC4E0975-97EB-4B80-AF9D-F0DBFD18C7D7}" type="slidenum">
              <a:rPr lang="en-US"/>
              <a:pPr/>
              <a:t>‹#›</a:t>
            </a:fld>
            <a:endParaRPr lang="en-US"/>
          </a:p>
        </p:txBody>
      </p:sp>
      <p:sp>
        <p:nvSpPr>
          <p:cNvPr id="6" name="Date Placeholder 10"/>
          <p:cNvSpPr>
            <a:spLocks noGrp="1"/>
          </p:cNvSpPr>
          <p:nvPr>
            <p:ph type="dt" sz="half" idx="17"/>
          </p:nvPr>
        </p:nvSpPr>
        <p:spPr/>
        <p:txBody>
          <a:bodyPr/>
          <a:lstStyle>
            <a:lvl1pPr>
              <a:defRPr/>
            </a:lvl1pPr>
          </a:lstStyle>
          <a:p>
            <a:fld id="{4DFF7863-45CD-4E00-875F-9846F61595AB}" type="datetime1">
              <a:rPr lang="en-GB"/>
              <a:pPr/>
              <a:t>26/01/2020</a:t>
            </a:fld>
            <a:endParaRPr lang="nl-NL"/>
          </a:p>
        </p:txBody>
      </p:sp>
    </p:spTree>
    <p:extLst>
      <p:ext uri="{BB962C8B-B14F-4D97-AF65-F5344CB8AC3E}">
        <p14:creationId xmlns:p14="http://schemas.microsoft.com/office/powerpoint/2010/main" val="3251575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only, no line 2011">
    <p:spTree>
      <p:nvGrpSpPr>
        <p:cNvPr id="1" name=""/>
        <p:cNvGrpSpPr/>
        <p:nvPr/>
      </p:nvGrpSpPr>
      <p:grpSpPr>
        <a:xfrm>
          <a:off x="0" y="0"/>
          <a:ext cx="0" cy="0"/>
          <a:chOff x="0" y="0"/>
          <a:chExt cx="0" cy="0"/>
        </a:xfrm>
      </p:grpSpPr>
      <p:pic>
        <p:nvPicPr>
          <p:cNvPr id="3" name="Picture 8" descr="P:\Universiteit Twente\Verkenningsfase 2008\Information Technology\Specifications\Logoset Universiteit Twente\04-07-09 Universiteit Twente Logoset ENG NL\Universiteit Twente Logoset ENG NL\RGB\WMF\UT_Logo_Black_EN.WMF"/>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57300" y="6332539"/>
            <a:ext cx="26924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Itc_logo transparant"/>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68300" y="6010276"/>
            <a:ext cx="677333"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3"/>
          <p:cNvSpPr>
            <a:spLocks noGrp="1"/>
          </p:cNvSpPr>
          <p:nvPr>
            <p:ph type="title"/>
          </p:nvPr>
        </p:nvSpPr>
        <p:spPr>
          <a:xfrm>
            <a:off x="1451976" y="396770"/>
            <a:ext cx="10368000" cy="734400"/>
          </a:xfrm>
          <a:prstGeom prst="rect">
            <a:avLst/>
          </a:prstGeom>
        </p:spPr>
        <p:txBody>
          <a:bodyPr lIns="0" tIns="0" rIns="0" bIns="0" anchor="b" anchorCtr="0"/>
          <a:lstStyle>
            <a:lvl1pPr>
              <a:lnSpc>
                <a:spcPts val="2500"/>
              </a:lnSpc>
              <a:spcBef>
                <a:spcPts val="624"/>
              </a:spcBef>
              <a:defRPr sz="2600" cap="all" baseline="0"/>
            </a:lvl1pPr>
          </a:lstStyle>
          <a:p>
            <a:r>
              <a:rPr lang="en-US" smtClean="0"/>
              <a:t>Click to edit Master title style</a:t>
            </a:r>
            <a:endParaRPr lang="en-US" dirty="0"/>
          </a:p>
        </p:txBody>
      </p:sp>
      <p:sp>
        <p:nvSpPr>
          <p:cNvPr id="5" name="Tijdelijke aanduiding voor voettekst 4"/>
          <p:cNvSpPr>
            <a:spLocks noGrp="1"/>
          </p:cNvSpPr>
          <p:nvPr>
            <p:ph type="ftr" sz="quarter" idx="10"/>
          </p:nvPr>
        </p:nvSpPr>
        <p:spPr/>
        <p:txBody>
          <a:bodyPr/>
          <a:lstStyle>
            <a:lvl1pPr>
              <a:defRPr sz="600"/>
            </a:lvl1pPr>
          </a:lstStyle>
          <a:p>
            <a:endParaRPr lang="en-US"/>
          </a:p>
        </p:txBody>
      </p:sp>
      <p:sp>
        <p:nvSpPr>
          <p:cNvPr id="6" name="Tijdelijke aanduiding voor dianummer 5"/>
          <p:cNvSpPr>
            <a:spLocks noGrp="1"/>
          </p:cNvSpPr>
          <p:nvPr>
            <p:ph type="sldNum" sz="quarter" idx="11"/>
          </p:nvPr>
        </p:nvSpPr>
        <p:spPr/>
        <p:txBody>
          <a:bodyPr/>
          <a:lstStyle>
            <a:lvl1pPr>
              <a:defRPr/>
            </a:lvl1pPr>
          </a:lstStyle>
          <a:p>
            <a:fld id="{A9AC62B7-1353-4391-8C56-6B484A6D6F73}" type="slidenum">
              <a:rPr lang="en-US"/>
              <a:pPr/>
              <a:t>‹#›</a:t>
            </a:fld>
            <a:endParaRPr lang="en-US"/>
          </a:p>
        </p:txBody>
      </p:sp>
      <p:sp>
        <p:nvSpPr>
          <p:cNvPr id="7" name="Date Placeholder 10"/>
          <p:cNvSpPr>
            <a:spLocks noGrp="1"/>
          </p:cNvSpPr>
          <p:nvPr>
            <p:ph type="dt" sz="half" idx="12"/>
          </p:nvPr>
        </p:nvSpPr>
        <p:spPr/>
        <p:txBody>
          <a:bodyPr/>
          <a:lstStyle>
            <a:lvl1pPr>
              <a:defRPr/>
            </a:lvl1pPr>
          </a:lstStyle>
          <a:p>
            <a:fld id="{F90C9FD9-0FE4-4B35-BC66-13D95F375F59}" type="datetime1">
              <a:rPr lang="en-GB"/>
              <a:pPr/>
              <a:t>26/01/2020</a:t>
            </a:fld>
            <a:endParaRPr lang="nl-NL"/>
          </a:p>
        </p:txBody>
      </p:sp>
    </p:spTree>
    <p:extLst>
      <p:ext uri="{BB962C8B-B14F-4D97-AF65-F5344CB8AC3E}">
        <p14:creationId xmlns:p14="http://schemas.microsoft.com/office/powerpoint/2010/main" val="2848946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ank 2011">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673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P:\Universiteit Twente\Verkenningsfase 2008\Information Technology\Specifications\Logoset Universiteit Twente\04-07-09 Universiteit Twente Logoset ENG NL\Universiteit Twente Logoset ENG NL\RGB\WMF\UT_Logo_Black_EN.WMF"/>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257300" y="6332539"/>
            <a:ext cx="26924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1439334" y="1577976"/>
            <a:ext cx="10401300"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10096501" y="6402388"/>
            <a:ext cx="1248833"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ts val="1500"/>
              </a:lnSpc>
              <a:defRPr sz="1000"/>
            </a:lvl1pPr>
          </a:lstStyle>
          <a:p>
            <a:fld id="{FB894C43-033B-435D-A0D7-B16F3C7B95ED}" type="datetime1">
              <a:rPr lang="en-GB"/>
              <a:pPr/>
              <a:t>26/01/2020</a:t>
            </a:fld>
            <a:endParaRPr lang="nl-NL"/>
          </a:p>
        </p:txBody>
      </p:sp>
      <p:sp>
        <p:nvSpPr>
          <p:cNvPr id="1029" name="Rectangle 5"/>
          <p:cNvSpPr>
            <a:spLocks noGrp="1" noChangeArrowheads="1"/>
          </p:cNvSpPr>
          <p:nvPr>
            <p:ph type="ftr" sz="quarter" idx="3"/>
          </p:nvPr>
        </p:nvSpPr>
        <p:spPr bwMode="auto">
          <a:xfrm>
            <a:off x="4720167" y="6402388"/>
            <a:ext cx="5376333"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ts val="1500"/>
              </a:lnSpc>
              <a:defRPr sz="1000"/>
            </a:lvl1pPr>
          </a:lstStyle>
          <a:p>
            <a:endParaRPr lang="en-US"/>
          </a:p>
        </p:txBody>
      </p:sp>
      <p:sp>
        <p:nvSpPr>
          <p:cNvPr id="1030" name="Rectangle 6"/>
          <p:cNvSpPr>
            <a:spLocks noGrp="1" noChangeArrowheads="1"/>
          </p:cNvSpPr>
          <p:nvPr>
            <p:ph type="sldNum" sz="quarter" idx="4"/>
          </p:nvPr>
        </p:nvSpPr>
        <p:spPr bwMode="auto">
          <a:xfrm>
            <a:off x="11345334" y="6400800"/>
            <a:ext cx="499533" cy="476250"/>
          </a:xfrm>
          <a:prstGeom prst="rect">
            <a:avLst/>
          </a:prstGeom>
          <a:noFill/>
          <a:ln w="9525">
            <a:noFill/>
            <a:miter lim="800000"/>
            <a:headEnd/>
            <a:tailEnd/>
          </a:ln>
          <a:effectLst/>
        </p:spPr>
        <p:txBody>
          <a:bodyPr vert="horz" wrap="square" lIns="91440" tIns="45720" rIns="0" bIns="45720" numCol="1" anchor="t" anchorCtr="0" compatLnSpc="1">
            <a:prstTxWarp prst="textNoShape">
              <a:avLst/>
            </a:prstTxWarp>
          </a:bodyPr>
          <a:lstStyle>
            <a:lvl1pPr algn="r">
              <a:lnSpc>
                <a:spcPts val="1500"/>
              </a:lnSpc>
              <a:defRPr sz="1000"/>
            </a:lvl1pPr>
          </a:lstStyle>
          <a:p>
            <a:fld id="{32D4EF29-6D81-4980-8EC0-F90A23887381}" type="slidenum">
              <a:rPr lang="nl-NL"/>
              <a:pPr/>
              <a:t>‹#›</a:t>
            </a:fld>
            <a:endParaRPr lang="nl-NL"/>
          </a:p>
        </p:txBody>
      </p:sp>
      <p:sp>
        <p:nvSpPr>
          <p:cNvPr id="1031" name="Line 8"/>
          <p:cNvSpPr>
            <a:spLocks noChangeShapeType="1"/>
          </p:cNvSpPr>
          <p:nvPr/>
        </p:nvSpPr>
        <p:spPr bwMode="auto">
          <a:xfrm>
            <a:off x="1439333" y="1273175"/>
            <a:ext cx="1076325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032" name="Picture 4" descr="Itc_logo transparant"/>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68300" y="6010276"/>
            <a:ext cx="677333"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89" r:id="rId5"/>
    <p:sldLayoutId id="2147483794" r:id="rId6"/>
    <p:sldLayoutId id="2147483795" r:id="rId7"/>
    <p:sldLayoutId id="2147483796" r:id="rId8"/>
    <p:sldLayoutId id="2147483797" r:id="rId9"/>
    <p:sldLayoutId id="2147483798" r:id="rId10"/>
    <p:sldLayoutId id="2147483799" r:id="rId11"/>
  </p:sldLayoutIdLst>
  <p:hf sldNum="0" hdr="0" dt="0"/>
  <p:txStyles>
    <p:titleStyle>
      <a:lvl1pPr algn="l" rtl="0" eaLnBrk="0" fontAlgn="base" hangingPunct="0">
        <a:spcBef>
          <a:spcPct val="0"/>
        </a:spcBef>
        <a:spcAft>
          <a:spcPct val="0"/>
        </a:spcAft>
        <a:defRPr sz="2500" b="1">
          <a:solidFill>
            <a:schemeClr val="tx2"/>
          </a:solidFill>
          <a:latin typeface="+mj-lt"/>
          <a:ea typeface="+mj-ea"/>
          <a:cs typeface="+mj-cs"/>
        </a:defRPr>
      </a:lvl1pPr>
      <a:lvl2pPr algn="l" rtl="0" eaLnBrk="0" fontAlgn="base" hangingPunct="0">
        <a:spcBef>
          <a:spcPct val="0"/>
        </a:spcBef>
        <a:spcAft>
          <a:spcPct val="0"/>
        </a:spcAft>
        <a:defRPr sz="2500" b="1">
          <a:solidFill>
            <a:schemeClr val="tx2"/>
          </a:solidFill>
          <a:latin typeface="Arial Narrow" pitchFamily="34" charset="0"/>
        </a:defRPr>
      </a:lvl2pPr>
      <a:lvl3pPr algn="l" rtl="0" eaLnBrk="0" fontAlgn="base" hangingPunct="0">
        <a:spcBef>
          <a:spcPct val="0"/>
        </a:spcBef>
        <a:spcAft>
          <a:spcPct val="0"/>
        </a:spcAft>
        <a:defRPr sz="2500" b="1">
          <a:solidFill>
            <a:schemeClr val="tx2"/>
          </a:solidFill>
          <a:latin typeface="Arial Narrow" pitchFamily="34" charset="0"/>
        </a:defRPr>
      </a:lvl3pPr>
      <a:lvl4pPr algn="l" rtl="0" eaLnBrk="0" fontAlgn="base" hangingPunct="0">
        <a:spcBef>
          <a:spcPct val="0"/>
        </a:spcBef>
        <a:spcAft>
          <a:spcPct val="0"/>
        </a:spcAft>
        <a:defRPr sz="2500" b="1">
          <a:solidFill>
            <a:schemeClr val="tx2"/>
          </a:solidFill>
          <a:latin typeface="Arial Narrow" pitchFamily="34" charset="0"/>
        </a:defRPr>
      </a:lvl4pPr>
      <a:lvl5pPr algn="l" rtl="0" eaLnBrk="0" fontAlgn="base" hangingPunct="0">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p:titleStyle>
    <p:bodyStyle>
      <a:lvl1pPr marL="255588"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7.jpeg"/><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6.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6.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6.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0.png"/><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8.pn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slide" Target="slide6.xml"/><Relationship Id="rId1" Type="http://schemas.openxmlformats.org/officeDocument/2006/relationships/slideLayout" Target="../slideLayouts/slideLayout9.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openxmlformats.org/officeDocument/2006/relationships/image" Target="../media/image27.tiff"/><Relationship Id="rId9" Type="http://schemas.microsoft.com/office/2007/relationships/diagramDrawing" Target="../diagrams/drawing1.xml"/><Relationship Id="rId14" Type="http://schemas.microsoft.com/office/2007/relationships/diagramDrawing" Target="../diagrams/drawing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slide" Target="slide6.xml"/></Relationships>
</file>

<file path=ppt/slides/_rels/slide2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0.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9.png"/><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0.png"/><Relationship Id="rId1" Type="http://schemas.openxmlformats.org/officeDocument/2006/relationships/slideLayout" Target="../slideLayouts/slideLayout9.xml"/><Relationship Id="rId5" Type="http://schemas.openxmlformats.org/officeDocument/2006/relationships/image" Target="../media/image42.jpe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slide" Target="slide6.xml"/><Relationship Id="rId7"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6.xml"/><Relationship Id="rId1" Type="http://schemas.openxmlformats.org/officeDocument/2006/relationships/slideLayout" Target="../slideLayouts/slideLayout9.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hyperlink" Target="https://app.livestorm.co/university-of-twente-1/studying-spatial-engineering-at-itc-in-the-netherlands-30-01-2020" TargetMode="External"/><Relationship Id="rId3" Type="http://schemas.openxmlformats.org/officeDocument/2006/relationships/image" Target="../media/image52.jpeg"/><Relationship Id="rId7" Type="http://schemas.openxmlformats.org/officeDocument/2006/relationships/hyperlink" Target="https://youtu.be/_suqEC058Fc"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hyperlink" Target="https://youtu.be/-YQjoiJYImA" TargetMode="External"/><Relationship Id="rId5" Type="http://schemas.openxmlformats.org/officeDocument/2006/relationships/hyperlink" Target="https://www.utwente.nl/en/education/master/programmes/spatial-engineering/admission/application/" TargetMode="External"/><Relationship Id="rId4" Type="http://schemas.openxmlformats.org/officeDocument/2006/relationships/hyperlink" Target="https://www.utwente.nl/en/education/master/programmes/spatial-engineering/admission/"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6.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6.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1.xml"/><Relationship Id="rId7" Type="http://schemas.openxmlformats.org/officeDocument/2006/relationships/image" Target="../media/image5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notesSlide" Target="../notesSlides/notesSlide14.xml"/><Relationship Id="rId9" Type="http://schemas.openxmlformats.org/officeDocument/2006/relationships/image" Target="../media/image61.png"/></Relationships>
</file>

<file path=ppt/slides/_rels/slide4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47.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59.png"/><Relationship Id="rId7" Type="http://schemas.openxmlformats.org/officeDocument/2006/relationships/image" Target="../media/image66.gi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68.png"/><Relationship Id="rId1" Type="http://schemas.openxmlformats.org/officeDocument/2006/relationships/slideLayout" Target="../slideLayouts/slideLayout9.xml"/><Relationship Id="rId5" Type="http://schemas.openxmlformats.org/officeDocument/2006/relationships/image" Target="../media/image45.png"/><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slide" Target="slide6.xm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6.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6.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0.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slide" Target="slide6.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3.jpe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8.png"/></Relationships>
</file>

<file path=ppt/slides/_rels/slide5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0.png"/><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6.jpe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7.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0.png"/><Relationship Id="rId1" Type="http://schemas.openxmlformats.org/officeDocument/2006/relationships/slideLayout" Target="../slideLayouts/slideLayout9.xml"/><Relationship Id="rId5" Type="http://schemas.openxmlformats.org/officeDocument/2006/relationships/image" Target="../media/image80.jpeg"/><Relationship Id="rId4" Type="http://schemas.openxmlformats.org/officeDocument/2006/relationships/image" Target="../media/image79.jpeg"/></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1.jpe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83.jpeg"/></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4.jpe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slide" Target="slide6.xml"/><Relationship Id="rId4" Type="http://schemas.openxmlformats.org/officeDocument/2006/relationships/image" Target="../media/image87.jpeg"/></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6.xml"/><Relationship Id="rId1" Type="http://schemas.openxmlformats.org/officeDocument/2006/relationships/slideLayout" Target="../slideLayouts/slideLayout9.xml"/><Relationship Id="rId4" Type="http://schemas.openxmlformats.org/officeDocument/2006/relationships/image" Target="../media/image88.jpeg"/></Relationships>
</file>

<file path=ppt/slides/_rels/slide6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6.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90.png"/><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91.jpeg"/><Relationship Id="rId1" Type="http://schemas.openxmlformats.org/officeDocument/2006/relationships/slideLayout" Target="../slideLayouts/slideLayout9.xml"/><Relationship Id="rId4" Type="http://schemas.openxmlformats.org/officeDocument/2006/relationships/image" Target="../media/image7.jpeg"/></Relationships>
</file>

<file path=ppt/slides/_rels/slide7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840"/>
            <a:ext cx="12195720" cy="594928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3352" y="6021288"/>
            <a:ext cx="666750" cy="762000"/>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7096" y="6210264"/>
            <a:ext cx="2970276" cy="573024"/>
          </a:xfrm>
          <a:prstGeom prst="rect">
            <a:avLst/>
          </a:prstGeom>
        </p:spPr>
      </p:pic>
      <p:sp>
        <p:nvSpPr>
          <p:cNvPr id="6" name="Rectangle 18"/>
          <p:cNvSpPr/>
          <p:nvPr/>
        </p:nvSpPr>
        <p:spPr>
          <a:xfrm>
            <a:off x="47328" y="-8722"/>
            <a:ext cx="8784976" cy="72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tlCol="0" anchor="t" anchorCtr="0"/>
          <a:lstStyle/>
          <a:p>
            <a:pPr>
              <a:lnSpc>
                <a:spcPts val="4000"/>
              </a:lnSpc>
            </a:pPr>
            <a:r>
              <a:rPr lang="en-US" sz="3600" b="1" dirty="0" smtClean="0">
                <a:solidFill>
                  <a:srgbClr val="00918E"/>
                </a:solidFill>
                <a:latin typeface="+mj-lt"/>
              </a:rPr>
              <a:t>ITC </a:t>
            </a:r>
            <a:r>
              <a:rPr lang="en-US" sz="3600" b="1" dirty="0" smtClean="0">
                <a:solidFill>
                  <a:schemeClr val="bg1"/>
                </a:solidFill>
                <a:latin typeface="+mj-lt"/>
              </a:rPr>
              <a:t>ENSCHEDE, THE NETHERLANDS</a:t>
            </a:r>
            <a:endParaRPr lang="en-US" sz="3600" b="1" dirty="0">
              <a:solidFill>
                <a:srgbClr val="00918E"/>
              </a:solidFill>
              <a:latin typeface="+mj-lt"/>
            </a:endParaRPr>
          </a:p>
        </p:txBody>
      </p:sp>
      <p:sp>
        <p:nvSpPr>
          <p:cNvPr id="7" name="Subtitle 4"/>
          <p:cNvSpPr txBox="1">
            <a:spLocks/>
          </p:cNvSpPr>
          <p:nvPr/>
        </p:nvSpPr>
        <p:spPr bwMode="auto">
          <a:xfrm>
            <a:off x="263352" y="1196752"/>
            <a:ext cx="5544616"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255588"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a:lstStyle>
          <a:p>
            <a:pPr marL="0" indent="0" eaLnBrk="1" hangingPunct="1">
              <a:buFont typeface="Wingdings" pitchFamily="2" charset="2"/>
              <a:buNone/>
              <a:defRPr/>
            </a:pPr>
            <a:r>
              <a:rPr lang="en-US" sz="2800" b="1" i="1" kern="0" dirty="0" smtClean="0">
                <a:solidFill>
                  <a:schemeClr val="bg1"/>
                </a:solidFill>
                <a:latin typeface="+mj-lt"/>
              </a:rPr>
              <a:t>Gateway to international knowledge exchange focusing on capacity building and institutional development</a:t>
            </a:r>
            <a:endParaRPr lang="en-US" sz="2800" b="1" i="1" kern="0" dirty="0">
              <a:solidFill>
                <a:schemeClr val="bg1"/>
              </a:solidFill>
              <a:latin typeface="+mj-lt"/>
            </a:endParaRPr>
          </a:p>
        </p:txBody>
      </p:sp>
      <p:sp>
        <p:nvSpPr>
          <p:cNvPr id="8" name="TextBox 7"/>
          <p:cNvSpPr txBox="1"/>
          <p:nvPr/>
        </p:nvSpPr>
        <p:spPr>
          <a:xfrm>
            <a:off x="9650760" y="5703059"/>
            <a:ext cx="2541240" cy="430887"/>
          </a:xfrm>
          <a:prstGeom prst="rect">
            <a:avLst/>
          </a:prstGeom>
          <a:noFill/>
        </p:spPr>
        <p:txBody>
          <a:bodyPr wrap="square" rtlCol="0">
            <a:spAutoFit/>
          </a:bodyPr>
          <a:lstStyle/>
          <a:p>
            <a:r>
              <a:rPr lang="en-GB" sz="1100" b="1" dirty="0">
                <a:solidFill>
                  <a:schemeClr val="bg1"/>
                </a:solidFill>
              </a:rPr>
              <a:t>Photograph: NASA/REID WISEMAN/EPA</a:t>
            </a:r>
          </a:p>
        </p:txBody>
      </p:sp>
    </p:spTree>
    <p:extLst>
      <p:ext uri="{BB962C8B-B14F-4D97-AF65-F5344CB8AC3E}">
        <p14:creationId xmlns:p14="http://schemas.microsoft.com/office/powerpoint/2010/main" val="39193731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
          <p:cNvSpPr/>
          <p:nvPr/>
        </p:nvSpPr>
        <p:spPr>
          <a:xfrm>
            <a:off x="695401" y="5349213"/>
            <a:ext cx="5524401" cy="1248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defTabSz="914377">
              <a:lnSpc>
                <a:spcPts val="4000"/>
              </a:lnSpc>
              <a:defRPr/>
            </a:pPr>
            <a:r>
              <a:rPr lang="en-US" sz="4000" b="1" dirty="0">
                <a:solidFill>
                  <a:srgbClr val="00918E"/>
                </a:solidFill>
                <a:latin typeface="Arial Narrow"/>
              </a:rPr>
              <a:t>UNIVERSITY OF TWENTE</a:t>
            </a:r>
          </a:p>
          <a:p>
            <a:pPr defTabSz="914377">
              <a:lnSpc>
                <a:spcPts val="4000"/>
              </a:lnSpc>
              <a:defRPr/>
            </a:pPr>
            <a:r>
              <a:rPr lang="en-US" sz="4000" dirty="0">
                <a:solidFill>
                  <a:srgbClr val="000000"/>
                </a:solidFill>
                <a:latin typeface="Arial Narrow"/>
              </a:rPr>
              <a:t>IN NUMBERS</a:t>
            </a:r>
          </a:p>
        </p:txBody>
      </p:sp>
      <p:sp>
        <p:nvSpPr>
          <p:cNvPr id="4" name="Oval 3">
            <a:hlinkClick r:id="" action="ppaction://noaction"/>
          </p:cNvPr>
          <p:cNvSpPr/>
          <p:nvPr/>
        </p:nvSpPr>
        <p:spPr>
          <a:xfrm>
            <a:off x="1767946" y="245911"/>
            <a:ext cx="1879783" cy="1728192"/>
          </a:xfrm>
          <a:prstGeom prst="ellipse">
            <a:avLst/>
          </a:prstGeom>
          <a:solidFill>
            <a:schemeClr val="tx1"/>
          </a:solidFill>
          <a:ln w="57150">
            <a:solidFill>
              <a:srgbClr val="009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b="1" dirty="0">
                <a:solidFill>
                  <a:srgbClr val="FFFFFF"/>
                </a:solidFill>
                <a:latin typeface="Arial Narrow" panose="020B0606020202030204" pitchFamily="34" charset="0"/>
              </a:rPr>
              <a:t>11,136</a:t>
            </a:r>
          </a:p>
          <a:p>
            <a:pPr algn="ctr" defTabSz="1219170"/>
            <a:r>
              <a:rPr lang="en-US" sz="1867" dirty="0">
                <a:solidFill>
                  <a:srgbClr val="FFFFFF"/>
                </a:solidFill>
                <a:latin typeface="Arial Narrow" panose="020B0606020202030204" pitchFamily="34" charset="0"/>
              </a:rPr>
              <a:t>STUDENTS</a:t>
            </a:r>
            <a:endParaRPr lang="nl-NL" sz="1867" dirty="0">
              <a:solidFill>
                <a:srgbClr val="FFFFFF"/>
              </a:solidFill>
              <a:latin typeface="Arial Narrow" panose="020B0606020202030204" pitchFamily="34" charset="0"/>
            </a:endParaRPr>
          </a:p>
        </p:txBody>
      </p:sp>
      <p:sp>
        <p:nvSpPr>
          <p:cNvPr id="5" name="Oval 4">
            <a:hlinkClick r:id="" action="ppaction://noaction"/>
          </p:cNvPr>
          <p:cNvSpPr/>
          <p:nvPr/>
        </p:nvSpPr>
        <p:spPr>
          <a:xfrm>
            <a:off x="6794099" y="2948947"/>
            <a:ext cx="1879783" cy="1728192"/>
          </a:xfrm>
          <a:prstGeom prst="ellipse">
            <a:avLst/>
          </a:prstGeom>
          <a:solidFill>
            <a:schemeClr val="tx1"/>
          </a:solidFill>
          <a:ln w="57150">
            <a:solidFill>
              <a:srgbClr val="009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400" b="1" dirty="0">
                <a:solidFill>
                  <a:srgbClr val="FFFFFF"/>
                </a:solidFill>
                <a:latin typeface="Arial Narrow" panose="020B0606020202030204" pitchFamily="34" charset="0"/>
              </a:rPr>
              <a:t>1000</a:t>
            </a:r>
          </a:p>
          <a:p>
            <a:pPr algn="ctr" defTabSz="1219170"/>
            <a:r>
              <a:rPr lang="en-US" sz="1400" dirty="0">
                <a:solidFill>
                  <a:srgbClr val="FFFFFF"/>
                </a:solidFill>
                <a:latin typeface="Arial Narrow" panose="020B0606020202030204" pitchFamily="34" charset="0"/>
              </a:rPr>
              <a:t>START-UPS</a:t>
            </a:r>
            <a:endParaRPr lang="nl-NL" sz="1400" dirty="0">
              <a:solidFill>
                <a:srgbClr val="FFFFFF"/>
              </a:solidFill>
              <a:latin typeface="Arial Narrow" panose="020B0606020202030204" pitchFamily="34" charset="0"/>
            </a:endParaRPr>
          </a:p>
        </p:txBody>
      </p:sp>
      <p:sp>
        <p:nvSpPr>
          <p:cNvPr id="7" name="Oval 6">
            <a:hlinkClick r:id="" action="ppaction://noaction"/>
          </p:cNvPr>
          <p:cNvSpPr/>
          <p:nvPr/>
        </p:nvSpPr>
        <p:spPr>
          <a:xfrm>
            <a:off x="4027345" y="308653"/>
            <a:ext cx="1896211" cy="1728192"/>
          </a:xfrm>
          <a:prstGeom prst="ellipse">
            <a:avLst/>
          </a:prstGeom>
          <a:solidFill>
            <a:schemeClr val="tx1"/>
          </a:solidFill>
          <a:ln w="57150">
            <a:solidFill>
              <a:srgbClr val="009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b="1" dirty="0">
                <a:solidFill>
                  <a:srgbClr val="FFFFFF"/>
                </a:solidFill>
                <a:latin typeface="Arial Narrow" panose="020B0606020202030204" pitchFamily="34" charset="0"/>
              </a:rPr>
              <a:t>3,150</a:t>
            </a:r>
          </a:p>
          <a:p>
            <a:pPr algn="ctr" defTabSz="1219170"/>
            <a:r>
              <a:rPr lang="en-US" sz="1600" dirty="0">
                <a:solidFill>
                  <a:srgbClr val="FFFFFF"/>
                </a:solidFill>
                <a:latin typeface="Arial Narrow" panose="020B0606020202030204" pitchFamily="34" charset="0"/>
              </a:rPr>
              <a:t>EMPLOYEES</a:t>
            </a:r>
            <a:endParaRPr lang="nl-NL" sz="1600" dirty="0">
              <a:solidFill>
                <a:srgbClr val="FFFFFF"/>
              </a:solidFill>
              <a:latin typeface="Arial Narrow" panose="020B0606020202030204" pitchFamily="34" charset="0"/>
            </a:endParaRPr>
          </a:p>
        </p:txBody>
      </p:sp>
      <p:sp>
        <p:nvSpPr>
          <p:cNvPr id="8" name="Oval 7">
            <a:hlinkClick r:id="" action="ppaction://noaction"/>
          </p:cNvPr>
          <p:cNvSpPr/>
          <p:nvPr/>
        </p:nvSpPr>
        <p:spPr>
          <a:xfrm>
            <a:off x="6219801" y="581856"/>
            <a:ext cx="2112235" cy="2016224"/>
          </a:xfrm>
          <a:prstGeom prst="ellipse">
            <a:avLst/>
          </a:prstGeom>
          <a:solidFill>
            <a:schemeClr val="tx1"/>
          </a:solidFill>
          <a:ln w="57150">
            <a:solidFill>
              <a:srgbClr val="009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FFFF"/>
                </a:solidFill>
                <a:latin typeface="Arial Narrow" panose="020B0606020202030204" pitchFamily="34" charset="0"/>
              </a:rPr>
              <a:t>2,307</a:t>
            </a:r>
          </a:p>
          <a:p>
            <a:pPr algn="ctr" defTabSz="1219170"/>
            <a:r>
              <a:rPr lang="en-US" sz="1600" dirty="0">
                <a:solidFill>
                  <a:srgbClr val="FFFFFF"/>
                </a:solidFill>
                <a:latin typeface="Arial Narrow" panose="020B0606020202030204" pitchFamily="34" charset="0"/>
              </a:rPr>
              <a:t>SCIENTIFIC</a:t>
            </a:r>
          </a:p>
          <a:p>
            <a:pPr algn="ctr" defTabSz="1219170"/>
            <a:r>
              <a:rPr lang="en-US" sz="1600" dirty="0">
                <a:solidFill>
                  <a:srgbClr val="FFFFFF"/>
                </a:solidFill>
                <a:latin typeface="Arial Narrow" panose="020B0606020202030204" pitchFamily="34" charset="0"/>
              </a:rPr>
              <a:t>PUBLICATIONS</a:t>
            </a:r>
          </a:p>
          <a:p>
            <a:pPr algn="ctr" defTabSz="1219170"/>
            <a:r>
              <a:rPr lang="en-US" sz="1600" dirty="0">
                <a:solidFill>
                  <a:srgbClr val="FFFFFF"/>
                </a:solidFill>
                <a:latin typeface="Arial Narrow" panose="020B0606020202030204" pitchFamily="34" charset="0"/>
              </a:rPr>
              <a:t>IN 2018</a:t>
            </a:r>
            <a:endParaRPr lang="nl-NL" sz="1600" dirty="0">
              <a:solidFill>
                <a:srgbClr val="FFFFFF"/>
              </a:solidFill>
              <a:latin typeface="Arial Narrow" panose="020B0606020202030204" pitchFamily="34" charset="0"/>
            </a:endParaRPr>
          </a:p>
        </p:txBody>
      </p:sp>
      <p:sp>
        <p:nvSpPr>
          <p:cNvPr id="9" name="Oval 8">
            <a:hlinkClick r:id="" action="ppaction://noaction"/>
          </p:cNvPr>
          <p:cNvSpPr/>
          <p:nvPr/>
        </p:nvSpPr>
        <p:spPr>
          <a:xfrm>
            <a:off x="4773732" y="2314136"/>
            <a:ext cx="1728192" cy="1770829"/>
          </a:xfrm>
          <a:prstGeom prst="ellipse">
            <a:avLst/>
          </a:prstGeom>
          <a:solidFill>
            <a:schemeClr val="tx1"/>
          </a:solidFill>
          <a:ln w="57150">
            <a:solidFill>
              <a:srgbClr val="009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000" b="1" dirty="0">
                <a:solidFill>
                  <a:srgbClr val="FFFFFF"/>
                </a:solidFill>
                <a:latin typeface="Arial Narrow" panose="020B0606020202030204" pitchFamily="34" charset="0"/>
              </a:rPr>
              <a:t>241</a:t>
            </a:r>
          </a:p>
          <a:p>
            <a:pPr algn="ctr" defTabSz="1219170"/>
            <a:r>
              <a:rPr lang="en-US" sz="1600" dirty="0">
                <a:solidFill>
                  <a:srgbClr val="FFFFFF"/>
                </a:solidFill>
                <a:latin typeface="Arial Narrow" panose="020B0606020202030204" pitchFamily="34" charset="0"/>
              </a:rPr>
              <a:t>PhD DEFENSES IN 2018</a:t>
            </a:r>
            <a:endParaRPr lang="nl-NL" sz="1600" dirty="0">
              <a:solidFill>
                <a:srgbClr val="FFFFFF"/>
              </a:solidFill>
              <a:latin typeface="Arial Narrow" panose="020B0606020202030204" pitchFamily="34" charset="0"/>
            </a:endParaRPr>
          </a:p>
        </p:txBody>
      </p:sp>
      <p:sp>
        <p:nvSpPr>
          <p:cNvPr id="10" name="Oval 9">
            <a:hlinkClick r:id="" action="ppaction://noaction"/>
          </p:cNvPr>
          <p:cNvSpPr/>
          <p:nvPr/>
        </p:nvSpPr>
        <p:spPr>
          <a:xfrm>
            <a:off x="8479840" y="1220755"/>
            <a:ext cx="2085957" cy="2112235"/>
          </a:xfrm>
          <a:prstGeom prst="ellipse">
            <a:avLst/>
          </a:prstGeom>
          <a:solidFill>
            <a:schemeClr val="tx1"/>
          </a:solidFill>
          <a:ln w="57150">
            <a:solidFill>
              <a:srgbClr val="009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733" b="1" dirty="0">
                <a:solidFill>
                  <a:srgbClr val="FFFFFF"/>
                </a:solidFill>
                <a:latin typeface="Arial Narrow" panose="020B0606020202030204" pitchFamily="34" charset="0"/>
              </a:rPr>
              <a:t>€315m</a:t>
            </a:r>
          </a:p>
          <a:p>
            <a:pPr algn="ctr" defTabSz="1219170"/>
            <a:r>
              <a:rPr lang="en-US" sz="1600" dirty="0">
                <a:solidFill>
                  <a:srgbClr val="FFFFFF"/>
                </a:solidFill>
                <a:latin typeface="Arial Narrow" panose="020B0606020202030204" pitchFamily="34" charset="0"/>
              </a:rPr>
              <a:t>ANNUAL BUDGET</a:t>
            </a:r>
            <a:endParaRPr lang="nl-NL" sz="1600" dirty="0">
              <a:solidFill>
                <a:srgbClr val="FFFFFF"/>
              </a:solidFill>
              <a:latin typeface="Arial Narrow" panose="020B0606020202030204" pitchFamily="34" charset="0"/>
            </a:endParaRPr>
          </a:p>
        </p:txBody>
      </p:sp>
      <p:sp>
        <p:nvSpPr>
          <p:cNvPr id="12" name="Oval 11">
            <a:hlinkClick r:id="" action="ppaction://noaction"/>
          </p:cNvPr>
          <p:cNvSpPr/>
          <p:nvPr/>
        </p:nvSpPr>
        <p:spPr>
          <a:xfrm>
            <a:off x="9643787" y="3285144"/>
            <a:ext cx="2114115" cy="1961963"/>
          </a:xfrm>
          <a:prstGeom prst="ellipse">
            <a:avLst/>
          </a:prstGeom>
          <a:solidFill>
            <a:schemeClr val="tx1"/>
          </a:solidFill>
          <a:ln w="57150">
            <a:solidFill>
              <a:srgbClr val="009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733" b="1" dirty="0">
                <a:solidFill>
                  <a:srgbClr val="FFFFFF"/>
                </a:solidFill>
                <a:latin typeface="Arial Narrow" panose="020B0606020202030204" pitchFamily="34" charset="0"/>
              </a:rPr>
              <a:t>45,000</a:t>
            </a:r>
          </a:p>
          <a:p>
            <a:pPr algn="ctr" defTabSz="1219170"/>
            <a:r>
              <a:rPr lang="nl-NL" sz="1600" dirty="0">
                <a:solidFill>
                  <a:srgbClr val="FFFFFF"/>
                </a:solidFill>
                <a:latin typeface="Arial Narrow" panose="020B0606020202030204" pitchFamily="34" charset="0"/>
              </a:rPr>
              <a:t>ALUMNI</a:t>
            </a:r>
            <a:endParaRPr lang="en-US" sz="3200" b="1" dirty="0">
              <a:solidFill>
                <a:srgbClr val="FFFFFF"/>
              </a:solidFill>
              <a:latin typeface="Arial Narrow" panose="020B060602020203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5FAE3647-1BE8-4D0F-AC03-64B6378B39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11530" y="5877272"/>
            <a:ext cx="1851617" cy="546391"/>
          </a:xfrm>
          <a:prstGeom prst="rect">
            <a:avLst/>
          </a:prstGeom>
        </p:spPr>
      </p:pic>
    </p:spTree>
    <p:extLst>
      <p:ext uri="{BB962C8B-B14F-4D97-AF65-F5344CB8AC3E}">
        <p14:creationId xmlns:p14="http://schemas.microsoft.com/office/powerpoint/2010/main" val="36011174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Afbeelding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65719" y="5746136"/>
            <a:ext cx="1356047" cy="829955"/>
          </a:xfrm>
          <a:prstGeom prst="rect">
            <a:avLst/>
          </a:prstGeom>
        </p:spPr>
      </p:pic>
      <p:sp>
        <p:nvSpPr>
          <p:cNvPr id="4" name="Rectangle 18"/>
          <p:cNvSpPr/>
          <p:nvPr/>
        </p:nvSpPr>
        <p:spPr>
          <a:xfrm>
            <a:off x="695400" y="1268760"/>
            <a:ext cx="5688632" cy="18722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tlCol="0" anchor="t" anchorCtr="0"/>
          <a:lstStyle/>
          <a:p>
            <a:pPr>
              <a:lnSpc>
                <a:spcPts val="4000"/>
              </a:lnSpc>
            </a:pPr>
            <a:r>
              <a:rPr lang="en-US" sz="3600" b="1" dirty="0" smtClean="0">
                <a:solidFill>
                  <a:srgbClr val="00918E"/>
                </a:solidFill>
                <a:latin typeface="+mj-lt"/>
              </a:rPr>
              <a:t>ITC FACULTY </a:t>
            </a:r>
            <a:r>
              <a:rPr lang="en-US" sz="3600" dirty="0" smtClean="0">
                <a:solidFill>
                  <a:schemeClr val="bg1"/>
                </a:solidFill>
                <a:latin typeface="+mj-lt"/>
              </a:rPr>
              <a:t>OF </a:t>
            </a:r>
            <a:br>
              <a:rPr lang="en-US" sz="3600" dirty="0" smtClean="0">
                <a:solidFill>
                  <a:schemeClr val="bg1"/>
                </a:solidFill>
                <a:latin typeface="+mj-lt"/>
              </a:rPr>
            </a:br>
            <a:r>
              <a:rPr lang="en-US" sz="3600" dirty="0" smtClean="0">
                <a:solidFill>
                  <a:schemeClr val="bg1"/>
                </a:solidFill>
                <a:latin typeface="+mj-lt"/>
              </a:rPr>
              <a:t>GEO-INFORMATION SCIENCE AND EARTH OBSERVATION</a:t>
            </a:r>
            <a:endParaRPr lang="nl-NL" sz="4000" b="1" dirty="0">
              <a:solidFill>
                <a:srgbClr val="00918E"/>
              </a:solidFill>
              <a:latin typeface="+mj-lt"/>
            </a:endParaRPr>
          </a:p>
        </p:txBody>
      </p:sp>
    </p:spTree>
    <p:extLst>
      <p:ext uri="{BB962C8B-B14F-4D97-AF65-F5344CB8AC3E}">
        <p14:creationId xmlns:p14="http://schemas.microsoft.com/office/powerpoint/2010/main" val="2338400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305175" y="2178051"/>
            <a:ext cx="6319838" cy="1470025"/>
          </a:xfrm>
        </p:spPr>
        <p:txBody>
          <a:bodyPr/>
          <a:lstStyle/>
          <a:p>
            <a:pPr>
              <a:defRPr/>
            </a:pPr>
            <a:r>
              <a:rPr lang="en-US" dirty="0" smtClean="0"/>
              <a:t>Itc, Enschede, the netherlands</a:t>
            </a:r>
            <a:br>
              <a:rPr lang="en-US" dirty="0" smtClean="0"/>
            </a:br>
            <a:endParaRPr lang="en-GB" dirty="0"/>
          </a:p>
        </p:txBody>
      </p:sp>
      <p:sp>
        <p:nvSpPr>
          <p:cNvPr id="14338" name="Subtitle 4"/>
          <p:cNvSpPr>
            <a:spLocks noGrp="1"/>
          </p:cNvSpPr>
          <p:nvPr>
            <p:ph type="subTitle" idx="1"/>
          </p:nvPr>
        </p:nvSpPr>
        <p:spPr>
          <a:xfrm>
            <a:off x="3305176" y="3568701"/>
            <a:ext cx="6321425" cy="1101725"/>
          </a:xfrm>
        </p:spPr>
        <p:txBody>
          <a:bodyPr/>
          <a:lstStyle/>
          <a:p>
            <a:pPr eaLnBrk="1" hangingPunct="1"/>
            <a:r>
              <a:rPr lang="en-US" cap="none" dirty="0" smtClean="0"/>
              <a:t>Gateway to international knowledge exchange focusing on</a:t>
            </a:r>
          </a:p>
          <a:p>
            <a:pPr eaLnBrk="1" hangingPunct="1"/>
            <a:r>
              <a:rPr lang="en-US" cap="none" dirty="0" smtClean="0"/>
              <a:t>capacity building and institutional development</a:t>
            </a:r>
          </a:p>
        </p:txBody>
      </p:sp>
      <p:pic>
        <p:nvPicPr>
          <p:cNvPr id="14339" name="Picture 7" descr="DSC_2343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680" y="-315416"/>
            <a:ext cx="12216680" cy="7920880"/>
          </a:xfrm>
          <a:prstGeom prst="rect">
            <a:avLst/>
          </a:prstGeom>
          <a:noFill/>
          <a:ln w="9525">
            <a:noFill/>
            <a:miter lim="800000"/>
            <a:headEnd/>
            <a:tailEnd/>
          </a:ln>
        </p:spPr>
      </p:pic>
    </p:spTree>
    <p:extLst>
      <p:ext uri="{BB962C8B-B14F-4D97-AF65-F5344CB8AC3E}">
        <p14:creationId xmlns:p14="http://schemas.microsoft.com/office/powerpoint/2010/main" val="17349462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E2C8A"/>
        </a:solidFill>
        <a:effectLst/>
      </p:bgPr>
    </p:bg>
    <p:spTree>
      <p:nvGrpSpPr>
        <p:cNvPr id="1" name=""/>
        <p:cNvGrpSpPr/>
        <p:nvPr/>
      </p:nvGrpSpPr>
      <p:grpSpPr>
        <a:xfrm>
          <a:off x="0" y="0"/>
          <a:ext cx="0" cy="0"/>
          <a:chOff x="0" y="0"/>
          <a:chExt cx="0" cy="0"/>
        </a:xfrm>
      </p:grpSpPr>
      <p:pic>
        <p:nvPicPr>
          <p:cNvPr id="15"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97088" y="-4275856"/>
            <a:ext cx="19880779" cy="13345301"/>
          </a:xfrm>
          <a:prstGeom prst="rect">
            <a:avLst/>
          </a:prstGeom>
        </p:spPr>
      </p:pic>
      <p:pic>
        <p:nvPicPr>
          <p:cNvPr id="3" name="Afbeelding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65719" y="5746136"/>
            <a:ext cx="1356047" cy="829955"/>
          </a:xfrm>
          <a:prstGeom prst="rect">
            <a:avLst/>
          </a:prstGeom>
        </p:spPr>
      </p:pic>
      <p:sp>
        <p:nvSpPr>
          <p:cNvPr id="5" name="Rechthoek 4"/>
          <p:cNvSpPr/>
          <p:nvPr/>
        </p:nvSpPr>
        <p:spPr>
          <a:xfrm>
            <a:off x="479376" y="284490"/>
            <a:ext cx="6096000" cy="369332"/>
          </a:xfrm>
          <a:prstGeom prst="rect">
            <a:avLst/>
          </a:prstGeom>
        </p:spPr>
        <p:txBody>
          <a:bodyPr>
            <a:spAutoFit/>
          </a:bodyPr>
          <a:lstStyle/>
          <a:p>
            <a:endParaRPr lang="nl-NL" dirty="0">
              <a:solidFill>
                <a:schemeClr val="bg1"/>
              </a:solidFill>
              <a:latin typeface="+mj-lt"/>
            </a:endParaRPr>
          </a:p>
        </p:txBody>
      </p:sp>
      <p:sp>
        <p:nvSpPr>
          <p:cNvPr id="6" name="Rechthoek 5"/>
          <p:cNvSpPr/>
          <p:nvPr/>
        </p:nvSpPr>
        <p:spPr>
          <a:xfrm>
            <a:off x="731008" y="2083131"/>
            <a:ext cx="1944216" cy="1656184"/>
          </a:xfrm>
          <a:prstGeom prst="rect">
            <a:avLst/>
          </a:prstGeom>
          <a:solidFill>
            <a:schemeClr val="tx2"/>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indent="0">
              <a:buNone/>
            </a:pPr>
            <a:r>
              <a:rPr lang="en-US" b="1" dirty="0" smtClean="0">
                <a:solidFill>
                  <a:srgbClr val="00918E"/>
                </a:solidFill>
                <a:latin typeface="+mj-lt"/>
              </a:rPr>
              <a:t>1950</a:t>
            </a:r>
            <a:r>
              <a:rPr lang="en-US" dirty="0" smtClean="0">
                <a:solidFill>
                  <a:schemeClr val="bg1"/>
                </a:solidFill>
                <a:latin typeface="+mj-lt"/>
              </a:rPr>
              <a:t/>
            </a:r>
            <a:br>
              <a:rPr lang="en-US" dirty="0" smtClean="0">
                <a:solidFill>
                  <a:schemeClr val="bg1"/>
                </a:solidFill>
                <a:latin typeface="+mj-lt"/>
              </a:rPr>
            </a:br>
            <a:r>
              <a:rPr lang="en-US" dirty="0" smtClean="0">
                <a:solidFill>
                  <a:schemeClr val="bg1"/>
                </a:solidFill>
                <a:latin typeface="+mj-lt"/>
              </a:rPr>
              <a:t>International Training Centre </a:t>
            </a:r>
            <a:r>
              <a:rPr lang="en-US" dirty="0">
                <a:solidFill>
                  <a:schemeClr val="bg1"/>
                </a:solidFill>
                <a:latin typeface="+mj-lt"/>
              </a:rPr>
              <a:t>for Aerial Survey, ITC</a:t>
            </a:r>
          </a:p>
        </p:txBody>
      </p:sp>
      <p:sp>
        <p:nvSpPr>
          <p:cNvPr id="9" name="Rechthoek 8"/>
          <p:cNvSpPr/>
          <p:nvPr/>
        </p:nvSpPr>
        <p:spPr>
          <a:xfrm>
            <a:off x="2950916" y="2711683"/>
            <a:ext cx="1944216" cy="1656184"/>
          </a:xfrm>
          <a:prstGeom prst="rect">
            <a:avLst/>
          </a:prstGeom>
          <a:solidFill>
            <a:schemeClr val="tx2"/>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indent="0">
              <a:buNone/>
            </a:pPr>
            <a:r>
              <a:rPr lang="en-US" b="1" dirty="0">
                <a:solidFill>
                  <a:srgbClr val="00918E"/>
                </a:solidFill>
                <a:latin typeface="+mj-lt"/>
              </a:rPr>
              <a:t>1968</a:t>
            </a:r>
          </a:p>
          <a:p>
            <a:pPr marL="0" indent="0">
              <a:buNone/>
            </a:pPr>
            <a:r>
              <a:rPr lang="en-US" dirty="0">
                <a:solidFill>
                  <a:schemeClr val="bg1"/>
                </a:solidFill>
                <a:latin typeface="+mj-lt"/>
              </a:rPr>
              <a:t>International Institute for Aerial Survey and Earth Sciences, ITC</a:t>
            </a:r>
          </a:p>
        </p:txBody>
      </p:sp>
      <p:sp>
        <p:nvSpPr>
          <p:cNvPr id="10" name="Rechthoek 9"/>
          <p:cNvSpPr/>
          <p:nvPr/>
        </p:nvSpPr>
        <p:spPr>
          <a:xfrm>
            <a:off x="5170824" y="3249861"/>
            <a:ext cx="1944216" cy="1656184"/>
          </a:xfrm>
          <a:prstGeom prst="rect">
            <a:avLst/>
          </a:prstGeom>
          <a:solidFill>
            <a:schemeClr val="tx2"/>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indent="0">
              <a:buNone/>
            </a:pPr>
            <a:r>
              <a:rPr lang="en-US" b="1" dirty="0">
                <a:solidFill>
                  <a:srgbClr val="00918E"/>
                </a:solidFill>
                <a:latin typeface="+mj-lt"/>
              </a:rPr>
              <a:t>1985</a:t>
            </a:r>
          </a:p>
          <a:p>
            <a:pPr marL="0" indent="0">
              <a:buNone/>
            </a:pPr>
            <a:r>
              <a:rPr lang="en-US" dirty="0">
                <a:solidFill>
                  <a:schemeClr val="bg1"/>
                </a:solidFill>
                <a:latin typeface="+mj-lt"/>
              </a:rPr>
              <a:t>International Institute for Aerospace Survey and Earth Sciences, ITC</a:t>
            </a:r>
          </a:p>
        </p:txBody>
      </p:sp>
      <p:sp>
        <p:nvSpPr>
          <p:cNvPr id="11" name="Rechthoek 10"/>
          <p:cNvSpPr/>
          <p:nvPr/>
        </p:nvSpPr>
        <p:spPr>
          <a:xfrm>
            <a:off x="7384729" y="2937154"/>
            <a:ext cx="1944216" cy="1656184"/>
          </a:xfrm>
          <a:prstGeom prst="rect">
            <a:avLst/>
          </a:prstGeom>
          <a:solidFill>
            <a:schemeClr val="tx2"/>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indent="0">
              <a:buNone/>
            </a:pPr>
            <a:r>
              <a:rPr lang="en-US" b="1" dirty="0">
                <a:solidFill>
                  <a:srgbClr val="00918E"/>
                </a:solidFill>
                <a:latin typeface="+mj-lt"/>
              </a:rPr>
              <a:t>2002 </a:t>
            </a:r>
          </a:p>
          <a:p>
            <a:pPr marL="0" indent="0">
              <a:buNone/>
            </a:pPr>
            <a:r>
              <a:rPr lang="en-US" dirty="0">
                <a:solidFill>
                  <a:schemeClr val="bg1"/>
                </a:solidFill>
                <a:latin typeface="+mj-lt"/>
              </a:rPr>
              <a:t>International Institute for Geo-Information Science and Earth  Observation, ITC</a:t>
            </a:r>
          </a:p>
        </p:txBody>
      </p:sp>
      <p:sp>
        <p:nvSpPr>
          <p:cNvPr id="12" name="Rechthoek 11"/>
          <p:cNvSpPr/>
          <p:nvPr/>
        </p:nvSpPr>
        <p:spPr>
          <a:xfrm>
            <a:off x="9598634" y="1948315"/>
            <a:ext cx="1944216" cy="1831046"/>
          </a:xfrm>
          <a:prstGeom prst="rect">
            <a:avLst/>
          </a:prstGeom>
          <a:solidFill>
            <a:schemeClr val="tx2"/>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indent="0">
              <a:buNone/>
            </a:pPr>
            <a:r>
              <a:rPr lang="en-US" b="1" dirty="0">
                <a:solidFill>
                  <a:srgbClr val="00918E"/>
                </a:solidFill>
                <a:latin typeface="+mj-lt"/>
              </a:rPr>
              <a:t>2010</a:t>
            </a:r>
          </a:p>
          <a:p>
            <a:pPr marL="0" indent="0">
              <a:buNone/>
            </a:pPr>
            <a:r>
              <a:rPr lang="en-US" dirty="0">
                <a:solidFill>
                  <a:schemeClr val="bg1"/>
                </a:solidFill>
                <a:latin typeface="+mj-lt"/>
              </a:rPr>
              <a:t>Faculty of Geo-Information Science and Earth Observation, ITC</a:t>
            </a:r>
            <a:br>
              <a:rPr lang="en-US" dirty="0">
                <a:solidFill>
                  <a:schemeClr val="bg1"/>
                </a:solidFill>
                <a:latin typeface="+mj-lt"/>
              </a:rPr>
            </a:br>
            <a:r>
              <a:rPr lang="en-US" dirty="0">
                <a:solidFill>
                  <a:schemeClr val="bg1"/>
                </a:solidFill>
                <a:latin typeface="+mj-lt"/>
              </a:rPr>
              <a:t>University of Twente</a:t>
            </a:r>
          </a:p>
        </p:txBody>
      </p:sp>
      <p:sp>
        <p:nvSpPr>
          <p:cNvPr id="13" name="Title 5"/>
          <p:cNvSpPr txBox="1">
            <a:spLocks/>
          </p:cNvSpPr>
          <p:nvPr/>
        </p:nvSpPr>
        <p:spPr>
          <a:xfrm>
            <a:off x="1055440" y="396875"/>
            <a:ext cx="11136560" cy="735013"/>
          </a:xfrm>
          <a:prstGeom prst="rect">
            <a:avLst/>
          </a:prstGeom>
        </p:spPr>
        <p:txBody>
          <a:bodyPr vert="horz" wrap="square" numCol="1" compatLnSpc="1">
            <a:prstTxWarp prst="textNoShape">
              <a:avLst/>
            </a:prstTxWarp>
          </a:bodyPr>
          <a:lstStyle>
            <a:lvl1pPr algn="l" rtl="0" eaLnBrk="0" fontAlgn="base" hangingPunct="0">
              <a:spcBef>
                <a:spcPct val="0"/>
              </a:spcBef>
              <a:spcAft>
                <a:spcPct val="0"/>
              </a:spcAft>
              <a:defRPr sz="2500" b="1">
                <a:solidFill>
                  <a:schemeClr val="tx2"/>
                </a:solidFill>
                <a:latin typeface="+mj-lt"/>
                <a:ea typeface="+mj-ea"/>
                <a:cs typeface="+mj-cs"/>
              </a:defRPr>
            </a:lvl1pPr>
            <a:lvl2pPr algn="l" rtl="0" eaLnBrk="0" fontAlgn="base" hangingPunct="0">
              <a:spcBef>
                <a:spcPct val="0"/>
              </a:spcBef>
              <a:spcAft>
                <a:spcPct val="0"/>
              </a:spcAft>
              <a:defRPr sz="2500" b="1">
                <a:solidFill>
                  <a:schemeClr val="tx2"/>
                </a:solidFill>
                <a:latin typeface="Arial Narrow" pitchFamily="34" charset="0"/>
              </a:defRPr>
            </a:lvl2pPr>
            <a:lvl3pPr algn="l" rtl="0" eaLnBrk="0" fontAlgn="base" hangingPunct="0">
              <a:spcBef>
                <a:spcPct val="0"/>
              </a:spcBef>
              <a:spcAft>
                <a:spcPct val="0"/>
              </a:spcAft>
              <a:defRPr sz="2500" b="1">
                <a:solidFill>
                  <a:schemeClr val="tx2"/>
                </a:solidFill>
                <a:latin typeface="Arial Narrow" pitchFamily="34" charset="0"/>
              </a:defRPr>
            </a:lvl3pPr>
            <a:lvl4pPr algn="l" rtl="0" eaLnBrk="0" fontAlgn="base" hangingPunct="0">
              <a:spcBef>
                <a:spcPct val="0"/>
              </a:spcBef>
              <a:spcAft>
                <a:spcPct val="0"/>
              </a:spcAft>
              <a:defRPr sz="2500" b="1">
                <a:solidFill>
                  <a:schemeClr val="tx2"/>
                </a:solidFill>
                <a:latin typeface="Arial Narrow" pitchFamily="34" charset="0"/>
              </a:defRPr>
            </a:lvl4pPr>
            <a:lvl5pPr algn="l" rtl="0" eaLnBrk="0" fontAlgn="base" hangingPunct="0">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a:lstStyle>
          <a:p>
            <a:pPr eaLnBrk="1" hangingPunct="1">
              <a:spcBef>
                <a:spcPts val="625"/>
              </a:spcBef>
            </a:pPr>
            <a:r>
              <a:rPr lang="en-US" sz="3200" b="0" kern="0" dirty="0">
                <a:solidFill>
                  <a:schemeClr val="bg1"/>
                </a:solidFill>
              </a:rPr>
              <a:t>ITC ESTABLISHED IN 1950</a:t>
            </a:r>
            <a:br>
              <a:rPr lang="en-US" sz="3200" b="0" kern="0" dirty="0">
                <a:solidFill>
                  <a:schemeClr val="bg1"/>
                </a:solidFill>
              </a:rPr>
            </a:br>
            <a:r>
              <a:rPr lang="en-US" sz="2000" b="0" kern="0" dirty="0" smtClean="0">
                <a:solidFill>
                  <a:schemeClr val="bg1"/>
                </a:solidFill>
              </a:rPr>
              <a:t>BY MINISTER WILLEM SCHERMERHORN</a:t>
            </a:r>
            <a:endParaRPr lang="en-US" sz="2000" b="0" kern="0" dirty="0">
              <a:solidFill>
                <a:schemeClr val="bg1"/>
              </a:solidFill>
            </a:endParaRPr>
          </a:p>
        </p:txBody>
      </p:sp>
    </p:spTree>
    <p:extLst>
      <p:ext uri="{BB962C8B-B14F-4D97-AF65-F5344CB8AC3E}">
        <p14:creationId xmlns:p14="http://schemas.microsoft.com/office/powerpoint/2010/main" val="2255592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033278" y="332656"/>
            <a:ext cx="10488488" cy="735013"/>
          </a:xfrm>
          <a:prstGeom prst="rect">
            <a:avLst/>
          </a:prstGeom>
        </p:spPr>
        <p:txBody>
          <a:bodyPr vert="horz" wrap="square" numCol="1" compatLnSpc="1">
            <a:prstTxWarp prst="textNoShape">
              <a:avLst/>
            </a:prstTxWarp>
          </a:bodyPr>
          <a:lstStyle/>
          <a:p>
            <a:pPr eaLnBrk="1" hangingPunct="1">
              <a:spcBef>
                <a:spcPts val="625"/>
              </a:spcBef>
            </a:pPr>
            <a:r>
              <a:rPr lang="en-US" sz="3200" cap="none" dirty="0" smtClean="0"/>
              <a:t>WHAT’S ITC ALL ABOUT?</a:t>
            </a:r>
            <a:r>
              <a:rPr lang="en-US" sz="3200" dirty="0" smtClean="0"/>
              <a:t/>
            </a:r>
            <a:br>
              <a:rPr lang="en-US" sz="3200" dirty="0" smtClean="0"/>
            </a:br>
            <a:r>
              <a:rPr lang="en-US" sz="2000" dirty="0" smtClean="0"/>
              <a:t>GEO-INFORMATION MANAGEMENT, WORLDWIDE AND INNOVATIVE</a:t>
            </a:r>
            <a:endParaRPr lang="en-GB" sz="2000" cap="none" dirty="0"/>
          </a:p>
        </p:txBody>
      </p:sp>
      <p:sp>
        <p:nvSpPr>
          <p:cNvPr id="7" name="Content Placeholder 2"/>
          <p:cNvSpPr txBox="1">
            <a:spLocks/>
          </p:cNvSpPr>
          <p:nvPr/>
        </p:nvSpPr>
        <p:spPr bwMode="auto">
          <a:xfrm>
            <a:off x="983432" y="1477052"/>
            <a:ext cx="9145016" cy="497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255588"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a:lstStyle>
          <a:p>
            <a:pPr eaLnBrk="1" hangingPunct="1">
              <a:lnSpc>
                <a:spcPct val="100000"/>
              </a:lnSpc>
            </a:pPr>
            <a:r>
              <a:rPr lang="en-US" sz="3200" b="1" dirty="0">
                <a:latin typeface="+mj-lt"/>
              </a:rPr>
              <a:t>One of the world’s foremost education and research establishments in geo-information science and earth observation</a:t>
            </a:r>
          </a:p>
          <a:p>
            <a:pPr eaLnBrk="1" hangingPunct="1">
              <a:lnSpc>
                <a:spcPct val="100000"/>
              </a:lnSpc>
            </a:pPr>
            <a:r>
              <a:rPr lang="en-US" sz="3200" b="1" dirty="0">
                <a:latin typeface="+mj-lt"/>
              </a:rPr>
              <a:t>A wide range of disciplines and activities in this field</a:t>
            </a:r>
          </a:p>
          <a:p>
            <a:pPr eaLnBrk="1" hangingPunct="1">
              <a:lnSpc>
                <a:spcPct val="100000"/>
              </a:lnSpc>
            </a:pPr>
            <a:r>
              <a:rPr lang="en-US" sz="3200" b="1" dirty="0">
                <a:latin typeface="+mj-lt"/>
              </a:rPr>
              <a:t>Contribute to capacity building in </a:t>
            </a:r>
            <a:r>
              <a:rPr lang="en-US" sz="3200" b="1" dirty="0" smtClean="0">
                <a:latin typeface="+mj-lt"/>
              </a:rPr>
              <a:t>partner countries</a:t>
            </a:r>
            <a:endParaRPr lang="en-US" sz="3200" b="1" dirty="0">
              <a:latin typeface="+mj-lt"/>
            </a:endParaRPr>
          </a:p>
          <a:p>
            <a:pPr eaLnBrk="1" hangingPunct="1">
              <a:lnSpc>
                <a:spcPct val="100000"/>
              </a:lnSpc>
            </a:pPr>
            <a:r>
              <a:rPr lang="en-US" sz="3200" b="1" dirty="0">
                <a:latin typeface="+mj-lt"/>
              </a:rPr>
              <a:t>Solving real world problems</a:t>
            </a:r>
          </a:p>
          <a:p>
            <a:pPr eaLnBrk="1" hangingPunct="1">
              <a:lnSpc>
                <a:spcPct val="100000"/>
              </a:lnSpc>
            </a:pPr>
            <a:r>
              <a:rPr lang="en-US" sz="3200" b="1" dirty="0">
                <a:latin typeface="+mj-lt"/>
              </a:rPr>
              <a:t>Multicultural environment with staff and students from over </a:t>
            </a:r>
            <a:r>
              <a:rPr lang="en-US" sz="3200" b="1" dirty="0" smtClean="0">
                <a:latin typeface="+mj-lt"/>
              </a:rPr>
              <a:t>190 </a:t>
            </a:r>
            <a:r>
              <a:rPr lang="en-US" sz="3200" b="1" dirty="0">
                <a:latin typeface="+mj-lt"/>
              </a:rPr>
              <a:t>countries</a:t>
            </a:r>
          </a:p>
          <a:p>
            <a:pPr marL="0" indent="0">
              <a:lnSpc>
                <a:spcPct val="100000"/>
              </a:lnSpc>
              <a:buNone/>
            </a:pPr>
            <a:endParaRPr lang="en-US" sz="3200" b="1" kern="0" dirty="0">
              <a:latin typeface="+mj-lt"/>
            </a:endParaRPr>
          </a:p>
        </p:txBody>
      </p:sp>
      <p:sp>
        <p:nvSpPr>
          <p:cNvPr id="8" name="Oval 11">
            <a:hlinkClick r:id="rId2" action="ppaction://hlinksldjump"/>
          </p:cNvPr>
          <p:cNvSpPr/>
          <p:nvPr/>
        </p:nvSpPr>
        <p:spPr>
          <a:xfrm>
            <a:off x="9408368" y="5887320"/>
            <a:ext cx="568848" cy="568848"/>
          </a:xfrm>
          <a:prstGeom prst="ellipse">
            <a:avLst/>
          </a:prstGeom>
          <a:solidFill>
            <a:schemeClr val="tx1"/>
          </a:solidFill>
          <a:ln w="57150">
            <a:solidFill>
              <a:srgbClr val="0E2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Narrow" panose="020B0606020202030204" pitchFamily="34" charset="0"/>
              </a:rPr>
              <a:t>2</a:t>
            </a:r>
            <a:endParaRPr lang="nl-NL" dirty="0">
              <a:latin typeface="Arial Narrow" panose="020B0606020202030204" pitchFamily="34" charset="0"/>
            </a:endParaRPr>
          </a:p>
        </p:txBody>
      </p:sp>
      <p:pic>
        <p:nvPicPr>
          <p:cNvPr id="9" name="Afbeelding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00456" y="5767397"/>
            <a:ext cx="1321310" cy="808694"/>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9416" y="396875"/>
            <a:ext cx="11352584" cy="735013"/>
          </a:xfrm>
          <a:prstGeom prst="rect">
            <a:avLst/>
          </a:prstGeom>
        </p:spPr>
        <p:txBody>
          <a:bodyPr/>
          <a:lstStyle/>
          <a:p>
            <a:r>
              <a:rPr lang="en-US" sz="3600" dirty="0" smtClean="0"/>
              <a:t>ITC 2020</a:t>
            </a:r>
            <a:br>
              <a:rPr lang="en-US" sz="3600" dirty="0" smtClean="0"/>
            </a:br>
            <a:r>
              <a:rPr lang="en-US" sz="2400" dirty="0" smtClean="0"/>
              <a:t>MORE SPACE FOR GLOBAL DEVELOPMENT</a:t>
            </a:r>
            <a:endParaRPr lang="en-GB" sz="2400" dirty="0"/>
          </a:p>
        </p:txBody>
      </p:sp>
      <p:sp>
        <p:nvSpPr>
          <p:cNvPr id="4" name="Content Placeholder 2"/>
          <p:cNvSpPr txBox="1">
            <a:spLocks/>
          </p:cNvSpPr>
          <p:nvPr/>
        </p:nvSpPr>
        <p:spPr bwMode="auto">
          <a:xfrm>
            <a:off x="874556" y="1916832"/>
            <a:ext cx="8821844" cy="510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255588"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a:lstStyle>
          <a:p>
            <a:pPr>
              <a:lnSpc>
                <a:spcPct val="100000"/>
              </a:lnSpc>
            </a:pPr>
            <a:r>
              <a:rPr lang="en-US" sz="3200" b="1" dirty="0">
                <a:latin typeface="+mj-lt"/>
              </a:rPr>
              <a:t>ITC’s mission is to develop g</a:t>
            </a:r>
            <a:r>
              <a:rPr lang="en-US" sz="3200" b="1" dirty="0" smtClean="0">
                <a:latin typeface="+mj-lt"/>
              </a:rPr>
              <a:t>lobal </a:t>
            </a:r>
            <a:r>
              <a:rPr lang="en-US" sz="3200" b="1" dirty="0">
                <a:latin typeface="+mj-lt"/>
              </a:rPr>
              <a:t>capacity, particularly in less developed countries, and to utilize </a:t>
            </a:r>
            <a:r>
              <a:rPr lang="en-US" sz="3200" b="1" dirty="0" err="1" smtClean="0">
                <a:latin typeface="+mj-lt"/>
              </a:rPr>
              <a:t>geosazpatial</a:t>
            </a:r>
            <a:r>
              <a:rPr lang="en-US" sz="3200" b="1" dirty="0" smtClean="0">
                <a:latin typeface="+mj-lt"/>
              </a:rPr>
              <a:t> </a:t>
            </a:r>
            <a:r>
              <a:rPr lang="en-US" sz="3200" b="1" dirty="0">
                <a:latin typeface="+mj-lt"/>
              </a:rPr>
              <a:t>solutions to deal with national and global </a:t>
            </a:r>
            <a:r>
              <a:rPr lang="en-US" sz="3200" b="1" dirty="0" smtClean="0">
                <a:latin typeface="+mj-lt"/>
              </a:rPr>
              <a:t>problems</a:t>
            </a:r>
          </a:p>
          <a:p>
            <a:pPr>
              <a:lnSpc>
                <a:spcPct val="100000"/>
              </a:lnSpc>
            </a:pPr>
            <a:endParaRPr lang="en-US" sz="3200" b="1" dirty="0">
              <a:latin typeface="+mj-lt"/>
            </a:endParaRPr>
          </a:p>
          <a:p>
            <a:pPr>
              <a:lnSpc>
                <a:spcPct val="100000"/>
              </a:lnSpc>
            </a:pPr>
            <a:r>
              <a:rPr lang="nl-NL" sz="3200" b="1" dirty="0">
                <a:latin typeface="+mj-lt"/>
              </a:rPr>
              <a:t>GEO-ICT </a:t>
            </a:r>
            <a:r>
              <a:rPr lang="nl-NL" sz="3200" b="1" dirty="0" err="1">
                <a:latin typeface="+mj-lt"/>
              </a:rPr>
              <a:t>and</a:t>
            </a:r>
            <a:r>
              <a:rPr lang="nl-NL" sz="3200" b="1" dirty="0">
                <a:latin typeface="+mj-lt"/>
              </a:rPr>
              <a:t> </a:t>
            </a:r>
            <a:r>
              <a:rPr lang="nl-NL" sz="3200" b="1" dirty="0" err="1" smtClean="0">
                <a:latin typeface="+mj-lt"/>
              </a:rPr>
              <a:t>earth</a:t>
            </a:r>
            <a:r>
              <a:rPr lang="nl-NL" sz="3200" b="1" dirty="0" smtClean="0">
                <a:latin typeface="+mj-lt"/>
              </a:rPr>
              <a:t> </a:t>
            </a:r>
            <a:r>
              <a:rPr lang="nl-NL" sz="3200" b="1" dirty="0" err="1" smtClean="0">
                <a:latin typeface="+mj-lt"/>
              </a:rPr>
              <a:t>observation</a:t>
            </a:r>
            <a:r>
              <a:rPr lang="nl-NL" sz="3200" b="1" dirty="0" smtClean="0">
                <a:latin typeface="+mj-lt"/>
              </a:rPr>
              <a:t> </a:t>
            </a:r>
            <a:r>
              <a:rPr lang="nl-NL" sz="3200" b="1" dirty="0">
                <a:latin typeface="+mj-lt"/>
              </a:rPr>
              <a:t>are </a:t>
            </a:r>
            <a:r>
              <a:rPr lang="nl-NL" sz="3200" b="1" dirty="0" err="1">
                <a:latin typeface="+mj-lt"/>
              </a:rPr>
              <a:t>our</a:t>
            </a:r>
            <a:r>
              <a:rPr lang="nl-NL" sz="3200" b="1" dirty="0">
                <a:latin typeface="+mj-lt"/>
              </a:rPr>
              <a:t> </a:t>
            </a:r>
            <a:r>
              <a:rPr lang="nl-NL" sz="3200" b="1" dirty="0" err="1">
                <a:latin typeface="+mj-lt"/>
              </a:rPr>
              <a:t>innovative</a:t>
            </a:r>
            <a:r>
              <a:rPr lang="nl-NL" sz="3200" b="1" dirty="0">
                <a:latin typeface="+mj-lt"/>
              </a:rPr>
              <a:t> </a:t>
            </a:r>
            <a:r>
              <a:rPr lang="nl-NL" sz="3200" b="1" dirty="0" err="1">
                <a:latin typeface="+mj-lt"/>
              </a:rPr>
              <a:t>geospatial</a:t>
            </a:r>
            <a:r>
              <a:rPr lang="nl-NL" sz="3200" b="1" dirty="0">
                <a:latin typeface="+mj-lt"/>
              </a:rPr>
              <a:t> </a:t>
            </a:r>
            <a:r>
              <a:rPr lang="nl-NL" sz="3200" b="1" dirty="0" err="1">
                <a:latin typeface="+mj-lt"/>
              </a:rPr>
              <a:t>technology</a:t>
            </a:r>
            <a:r>
              <a:rPr lang="nl-NL" sz="3200" b="1" dirty="0">
                <a:latin typeface="+mj-lt"/>
              </a:rPr>
              <a:t> </a:t>
            </a:r>
            <a:r>
              <a:rPr lang="nl-NL" sz="3200" b="1" dirty="0" err="1" smtClean="0">
                <a:latin typeface="+mj-lt"/>
              </a:rPr>
              <a:t>domains</a:t>
            </a:r>
            <a:endParaRPr lang="en-US" sz="3200" b="1" dirty="0">
              <a:latin typeface="+mj-lt"/>
            </a:endParaRPr>
          </a:p>
          <a:p>
            <a:pPr marL="255588" marR="0" lvl="0" indent="-255588" algn="l" defTabSz="238125" rtl="0" eaLnBrk="0" fontAlgn="base" latinLnBrk="0" hangingPunct="0">
              <a:lnSpc>
                <a:spcPct val="100000"/>
              </a:lnSpc>
              <a:spcBef>
                <a:spcPct val="20000"/>
              </a:spcBef>
              <a:spcAft>
                <a:spcPct val="0"/>
              </a:spcAft>
              <a:buClrTx/>
              <a:buSzTx/>
              <a:buFont typeface="Wingdings" pitchFamily="2" charset="2"/>
              <a:buChar char="§"/>
              <a:tabLst/>
              <a:defRPr/>
            </a:pPr>
            <a:endParaRPr kumimoji="0" lang="en-US" sz="3200" b="1" i="0" u="none" strike="noStrike" kern="1200" cap="none" spc="0" normalizeH="0" baseline="0" noProof="0" dirty="0">
              <a:ln>
                <a:noFill/>
              </a:ln>
              <a:solidFill>
                <a:srgbClr val="000000"/>
              </a:solidFill>
              <a:effectLst/>
              <a:uLnTx/>
              <a:uFillTx/>
              <a:latin typeface="Arial Narrow"/>
            </a:endParaRPr>
          </a:p>
          <a:p>
            <a:pPr marL="0" marR="0" lvl="0" indent="0" algn="l" defTabSz="238125" rtl="0" eaLnBrk="0" fontAlgn="base" latinLnBrk="0" hangingPunct="0">
              <a:lnSpc>
                <a:spcPct val="100000"/>
              </a:lnSpc>
              <a:spcBef>
                <a:spcPct val="20000"/>
              </a:spcBef>
              <a:spcAft>
                <a:spcPct val="0"/>
              </a:spcAft>
              <a:buClrTx/>
              <a:buSzTx/>
              <a:buFont typeface="Wingdings" pitchFamily="2" charset="2"/>
              <a:buNone/>
              <a:tabLst/>
              <a:defRPr/>
            </a:pPr>
            <a:endParaRPr kumimoji="0" lang="en-GB" sz="3200" b="1" i="0" u="none" strike="noStrike" kern="1200" cap="none" spc="0" normalizeH="0" baseline="0" noProof="0" dirty="0">
              <a:ln>
                <a:noFill/>
              </a:ln>
              <a:solidFill>
                <a:srgbClr val="000000"/>
              </a:solidFill>
              <a:effectLst/>
              <a:uLnTx/>
              <a:uFillTx/>
              <a:latin typeface="Arial Narrow"/>
            </a:endParaRPr>
          </a:p>
        </p:txBody>
      </p:sp>
      <p:sp>
        <p:nvSpPr>
          <p:cNvPr id="9" name="Oval 11">
            <a:hlinkClick r:id="rId2" action="ppaction://hlinksldjump"/>
          </p:cNvPr>
          <p:cNvSpPr/>
          <p:nvPr/>
        </p:nvSpPr>
        <p:spPr>
          <a:xfrm>
            <a:off x="9361503" y="5887320"/>
            <a:ext cx="615713" cy="568848"/>
          </a:xfrm>
          <a:prstGeom prst="ellipse">
            <a:avLst/>
          </a:prstGeom>
          <a:solidFill>
            <a:schemeClr val="tx1"/>
          </a:solidFill>
          <a:ln w="57150">
            <a:solidFill>
              <a:srgbClr val="0E2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2</a:t>
            </a:r>
            <a:endParaRPr kumimoji="0" lang="nl-NL" sz="28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pic>
        <p:nvPicPr>
          <p:cNvPr id="10" name="Afbeelding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91600" y="5767397"/>
            <a:ext cx="1430166" cy="808694"/>
          </a:xfrm>
          <a:prstGeom prst="rect">
            <a:avLst/>
          </a:prstGeom>
        </p:spPr>
      </p:pic>
    </p:spTree>
    <p:extLst>
      <p:ext uri="{BB962C8B-B14F-4D97-AF65-F5344CB8AC3E}">
        <p14:creationId xmlns:p14="http://schemas.microsoft.com/office/powerpoint/2010/main" val="9962825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83432" y="396875"/>
            <a:ext cx="11208568" cy="735013"/>
          </a:xfrm>
          <a:prstGeom prst="rect">
            <a:avLst/>
          </a:prstGeom>
        </p:spPr>
        <p:txBody>
          <a:bodyPr/>
          <a:lstStyle/>
          <a:p>
            <a:r>
              <a:rPr lang="en-US" sz="3200" dirty="0" smtClean="0"/>
              <a:t>ITC 2020</a:t>
            </a:r>
            <a:br>
              <a:rPr lang="en-US" sz="3200" dirty="0" smtClean="0"/>
            </a:br>
            <a:r>
              <a:rPr lang="en-US" sz="2000" dirty="0" smtClean="0"/>
              <a:t>MORE SPACE FOR GLOBAL DEVELOPMENT</a:t>
            </a:r>
            <a:endParaRPr lang="en-GB" sz="2000" dirty="0"/>
          </a:p>
        </p:txBody>
      </p:sp>
      <p:sp>
        <p:nvSpPr>
          <p:cNvPr id="4" name="Content Placeholder 2"/>
          <p:cNvSpPr txBox="1">
            <a:spLocks/>
          </p:cNvSpPr>
          <p:nvPr/>
        </p:nvSpPr>
        <p:spPr bwMode="auto">
          <a:xfrm>
            <a:off x="1055440" y="1490274"/>
            <a:ext cx="9577064" cy="510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255588"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a:lstStyle>
          <a:p>
            <a:pPr>
              <a:lnSpc>
                <a:spcPct val="100000"/>
              </a:lnSpc>
            </a:pPr>
            <a:r>
              <a:rPr lang="en-US" sz="2800" b="1" dirty="0" smtClean="0">
                <a:latin typeface="+mj-lt"/>
              </a:rPr>
              <a:t>Our </a:t>
            </a:r>
            <a:r>
              <a:rPr lang="en-US" sz="2800" b="1" dirty="0">
                <a:latin typeface="+mj-lt"/>
              </a:rPr>
              <a:t>vision is that spatial solutions will play an increasingly important role in meeting many of mankind’s complex challenges (often wicked problems), such as climate change, population growth, and related claims for sufficient and secure food, water, energy, health, land and housing provision.</a:t>
            </a:r>
          </a:p>
          <a:p>
            <a:pPr>
              <a:lnSpc>
                <a:spcPct val="100000"/>
              </a:lnSpc>
            </a:pPr>
            <a:endParaRPr lang="en-US" sz="2800" b="1" dirty="0">
              <a:latin typeface="+mj-lt"/>
            </a:endParaRPr>
          </a:p>
          <a:p>
            <a:pPr>
              <a:lnSpc>
                <a:spcPct val="100000"/>
              </a:lnSpc>
            </a:pPr>
            <a:r>
              <a:rPr lang="en-US" sz="2800" b="1" dirty="0" smtClean="0">
                <a:latin typeface="+mj-lt"/>
              </a:rPr>
              <a:t>Therefore</a:t>
            </a:r>
            <a:r>
              <a:rPr lang="en-US" sz="2800" b="1" dirty="0">
                <a:latin typeface="+mj-lt"/>
              </a:rPr>
              <a:t>, our goal is to enhance our standing as an internationally recognized knowledge hub in the spatial domain, renowned for its collaborative educational and research activities, particularly in the global </a:t>
            </a:r>
            <a:r>
              <a:rPr lang="en-US" sz="2800" b="1" dirty="0" smtClean="0">
                <a:latin typeface="+mj-lt"/>
              </a:rPr>
              <a:t>South</a:t>
            </a:r>
            <a:endParaRPr lang="en-US" sz="2800" b="1" dirty="0">
              <a:latin typeface="+mj-lt"/>
            </a:endParaRPr>
          </a:p>
          <a:p>
            <a:pPr>
              <a:lnSpc>
                <a:spcPct val="100000"/>
              </a:lnSpc>
            </a:pPr>
            <a:endParaRPr lang="en-US" sz="2800" b="1" dirty="0">
              <a:latin typeface="+mj-lt"/>
            </a:endParaRPr>
          </a:p>
          <a:p>
            <a:pPr marL="255588" marR="0" lvl="0" indent="-255588" algn="l" defTabSz="238125" rtl="0" eaLnBrk="0" fontAlgn="base" latinLnBrk="0" hangingPunct="0">
              <a:lnSpc>
                <a:spcPct val="100000"/>
              </a:lnSpc>
              <a:spcBef>
                <a:spcPct val="20000"/>
              </a:spcBef>
              <a:spcAft>
                <a:spcPct val="0"/>
              </a:spcAft>
              <a:buClrTx/>
              <a:buSzTx/>
              <a:buFont typeface="Wingdings" pitchFamily="2" charset="2"/>
              <a:buChar char="§"/>
              <a:tabLst/>
              <a:defRPr/>
            </a:pPr>
            <a:endParaRPr kumimoji="0" lang="en-US" sz="2800" b="1" i="0" u="none" strike="noStrike" kern="1200" cap="none" spc="0" normalizeH="0" baseline="0" noProof="0" dirty="0">
              <a:ln>
                <a:noFill/>
              </a:ln>
              <a:solidFill>
                <a:srgbClr val="000000"/>
              </a:solidFill>
              <a:effectLst/>
              <a:uLnTx/>
              <a:uFillTx/>
              <a:latin typeface="+mj-lt"/>
            </a:endParaRPr>
          </a:p>
          <a:p>
            <a:pPr marL="0" marR="0" lvl="0" indent="0" algn="l" defTabSz="238125" rtl="0" eaLnBrk="0" fontAlgn="base" latinLnBrk="0" hangingPunct="0">
              <a:lnSpc>
                <a:spcPct val="100000"/>
              </a:lnSpc>
              <a:spcBef>
                <a:spcPct val="20000"/>
              </a:spcBef>
              <a:spcAft>
                <a:spcPct val="0"/>
              </a:spcAft>
              <a:buClrTx/>
              <a:buSzTx/>
              <a:buFont typeface="Wingdings" pitchFamily="2" charset="2"/>
              <a:buNone/>
              <a:tabLst/>
              <a:defRPr/>
            </a:pPr>
            <a:endParaRPr kumimoji="0" lang="en-GB" sz="2800" b="1" i="0" u="none" strike="noStrike" kern="1200" cap="none" spc="0" normalizeH="0" baseline="0" noProof="0" dirty="0">
              <a:ln>
                <a:noFill/>
              </a:ln>
              <a:solidFill>
                <a:srgbClr val="000000"/>
              </a:solidFill>
              <a:effectLst/>
              <a:uLnTx/>
              <a:uFillTx/>
              <a:latin typeface="+mj-lt"/>
            </a:endParaRPr>
          </a:p>
        </p:txBody>
      </p:sp>
      <p:sp>
        <p:nvSpPr>
          <p:cNvPr id="5" name="Oval 11">
            <a:hlinkClick r:id="rId2" action="ppaction://hlinksldjump"/>
          </p:cNvPr>
          <p:cNvSpPr/>
          <p:nvPr/>
        </p:nvSpPr>
        <p:spPr>
          <a:xfrm>
            <a:off x="9408368" y="5887320"/>
            <a:ext cx="568848" cy="568848"/>
          </a:xfrm>
          <a:prstGeom prst="ellipse">
            <a:avLst/>
          </a:prstGeom>
          <a:solidFill>
            <a:schemeClr val="tx1"/>
          </a:solidFill>
          <a:ln w="57150">
            <a:solidFill>
              <a:srgbClr val="0E2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2</a:t>
            </a:r>
            <a:endParaRPr kumimoji="0" lang="nl-NL" sz="18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pic>
        <p:nvPicPr>
          <p:cNvPr id="6" name="Afbeelding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00456" y="5767397"/>
            <a:ext cx="1321310" cy="808694"/>
          </a:xfrm>
          <a:prstGeom prst="rect">
            <a:avLst/>
          </a:prstGeom>
        </p:spPr>
      </p:pic>
    </p:spTree>
    <p:extLst>
      <p:ext uri="{BB962C8B-B14F-4D97-AF65-F5344CB8AC3E}">
        <p14:creationId xmlns:p14="http://schemas.microsoft.com/office/powerpoint/2010/main" val="38527162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
          <p:cNvSpPr/>
          <p:nvPr/>
        </p:nvSpPr>
        <p:spPr>
          <a:xfrm>
            <a:off x="335360" y="5838525"/>
            <a:ext cx="5112568" cy="780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defTabSz="914377">
              <a:lnSpc>
                <a:spcPts val="4000"/>
              </a:lnSpc>
              <a:defRPr/>
            </a:pPr>
            <a:r>
              <a:rPr lang="en-US" sz="4000" b="1" dirty="0">
                <a:solidFill>
                  <a:srgbClr val="00918E"/>
                </a:solidFill>
                <a:latin typeface="Arial Narrow"/>
              </a:rPr>
              <a:t>ITC </a:t>
            </a:r>
            <a:r>
              <a:rPr lang="en-US" sz="4000" dirty="0">
                <a:solidFill>
                  <a:srgbClr val="000000"/>
                </a:solidFill>
                <a:latin typeface="Arial Narrow"/>
              </a:rPr>
              <a:t>IN NUMBERS (2018)</a:t>
            </a:r>
          </a:p>
        </p:txBody>
      </p:sp>
      <p:sp>
        <p:nvSpPr>
          <p:cNvPr id="4" name="Oval 3">
            <a:hlinkClick r:id="" action="ppaction://noaction"/>
          </p:cNvPr>
          <p:cNvSpPr/>
          <p:nvPr/>
        </p:nvSpPr>
        <p:spPr>
          <a:xfrm>
            <a:off x="246391" y="1460782"/>
            <a:ext cx="1879783" cy="1861319"/>
          </a:xfrm>
          <a:prstGeom prst="ellipse">
            <a:avLst/>
          </a:prstGeom>
          <a:solidFill>
            <a:schemeClr val="tx1"/>
          </a:solidFill>
          <a:ln w="57150">
            <a:solidFill>
              <a:srgbClr val="009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200" b="1" dirty="0">
                <a:solidFill>
                  <a:srgbClr val="FFFFFF"/>
                </a:solidFill>
                <a:latin typeface="Arial Narrow" panose="020B0606020202030204" pitchFamily="34" charset="0"/>
              </a:rPr>
              <a:t>448</a:t>
            </a:r>
          </a:p>
          <a:p>
            <a:pPr algn="ctr" defTabSz="1219170">
              <a:defRPr/>
            </a:pPr>
            <a:r>
              <a:rPr lang="en-US" sz="1400" dirty="0">
                <a:solidFill>
                  <a:srgbClr val="FFFFFF"/>
                </a:solidFill>
                <a:latin typeface="Arial Narrow" panose="020B0606020202030204" pitchFamily="34" charset="0"/>
              </a:rPr>
              <a:t>REGISTERED NEW STUDENTS </a:t>
            </a:r>
          </a:p>
          <a:p>
            <a:pPr algn="ctr" defTabSz="1219170">
              <a:defRPr/>
            </a:pPr>
            <a:endParaRPr lang="nl-NL" sz="1400" dirty="0">
              <a:solidFill>
                <a:srgbClr val="FFFFFF"/>
              </a:solidFill>
              <a:latin typeface="Arial Narrow" panose="020B0606020202030204" pitchFamily="34" charset="0"/>
            </a:endParaRPr>
          </a:p>
        </p:txBody>
      </p:sp>
      <p:sp>
        <p:nvSpPr>
          <p:cNvPr id="5" name="Oval 4">
            <a:hlinkClick r:id="" action="ppaction://noaction"/>
          </p:cNvPr>
          <p:cNvSpPr/>
          <p:nvPr/>
        </p:nvSpPr>
        <p:spPr>
          <a:xfrm>
            <a:off x="727509" y="3649654"/>
            <a:ext cx="1879783" cy="1861319"/>
          </a:xfrm>
          <a:prstGeom prst="ellipse">
            <a:avLst/>
          </a:prstGeom>
          <a:solidFill>
            <a:schemeClr val="tx1"/>
          </a:solidFill>
          <a:ln w="57150">
            <a:solidFill>
              <a:srgbClr val="009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5067" b="1" dirty="0">
                <a:solidFill>
                  <a:srgbClr val="FFFFFF"/>
                </a:solidFill>
                <a:latin typeface="Arial Narrow" panose="020B0606020202030204" pitchFamily="34" charset="0"/>
              </a:rPr>
              <a:t>136</a:t>
            </a:r>
          </a:p>
          <a:p>
            <a:pPr algn="ctr" defTabSz="1219170">
              <a:defRPr/>
            </a:pPr>
            <a:r>
              <a:rPr lang="en-US" sz="1400" dirty="0">
                <a:solidFill>
                  <a:srgbClr val="FFFFFF"/>
                </a:solidFill>
                <a:latin typeface="Arial Narrow" panose="020B0606020202030204" pitchFamily="34" charset="0"/>
              </a:rPr>
              <a:t>PhD</a:t>
            </a:r>
            <a:r>
              <a:rPr lang="en-US" sz="1400" dirty="0">
                <a:solidFill>
                  <a:srgbClr val="FFC000"/>
                </a:solidFill>
                <a:latin typeface="Arial Narrow" panose="020B0606020202030204" pitchFamily="34" charset="0"/>
              </a:rPr>
              <a:t> </a:t>
            </a:r>
            <a:r>
              <a:rPr lang="en-US" sz="1400" dirty="0">
                <a:solidFill>
                  <a:srgbClr val="FFFFFF"/>
                </a:solidFill>
                <a:latin typeface="Arial Narrow" panose="020B0606020202030204" pitchFamily="34" charset="0"/>
              </a:rPr>
              <a:t>CANDIDATES</a:t>
            </a:r>
            <a:r>
              <a:rPr lang="en-US" sz="1400" dirty="0">
                <a:solidFill>
                  <a:srgbClr val="FFC000"/>
                </a:solidFill>
                <a:latin typeface="Arial Narrow" panose="020B0606020202030204" pitchFamily="34" charset="0"/>
              </a:rPr>
              <a:t> </a:t>
            </a:r>
          </a:p>
        </p:txBody>
      </p:sp>
      <p:sp>
        <p:nvSpPr>
          <p:cNvPr id="7" name="Oval 6">
            <a:hlinkClick r:id="" action="ppaction://noaction"/>
          </p:cNvPr>
          <p:cNvSpPr/>
          <p:nvPr/>
        </p:nvSpPr>
        <p:spPr>
          <a:xfrm>
            <a:off x="6159196" y="219520"/>
            <a:ext cx="1689656" cy="1673309"/>
          </a:xfrm>
          <a:prstGeom prst="ellipse">
            <a:avLst/>
          </a:prstGeom>
          <a:solidFill>
            <a:schemeClr val="tx1"/>
          </a:solidFill>
          <a:ln w="57150">
            <a:solidFill>
              <a:srgbClr val="009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200" b="1" dirty="0">
                <a:solidFill>
                  <a:srgbClr val="FFFFFF"/>
                </a:solidFill>
                <a:latin typeface="Arial Narrow" panose="020B0606020202030204" pitchFamily="34" charset="0"/>
              </a:rPr>
              <a:t>286</a:t>
            </a:r>
          </a:p>
          <a:p>
            <a:pPr algn="ctr" defTabSz="1219170">
              <a:defRPr/>
            </a:pPr>
            <a:r>
              <a:rPr lang="en-US" sz="1400" dirty="0">
                <a:solidFill>
                  <a:srgbClr val="FFFFFF"/>
                </a:solidFill>
                <a:latin typeface="Arial Narrow" panose="020B0606020202030204" pitchFamily="34" charset="0"/>
              </a:rPr>
              <a:t>ISI JOURNAL</a:t>
            </a:r>
          </a:p>
          <a:p>
            <a:pPr algn="ctr" defTabSz="1219170">
              <a:defRPr/>
            </a:pPr>
            <a:r>
              <a:rPr lang="en-US" sz="1400" dirty="0">
                <a:solidFill>
                  <a:srgbClr val="FFFFFF"/>
                </a:solidFill>
                <a:latin typeface="Arial Narrow" panose="020B0606020202030204" pitchFamily="34" charset="0"/>
              </a:rPr>
              <a:t>ARTICLES</a:t>
            </a:r>
          </a:p>
          <a:p>
            <a:pPr algn="ctr" defTabSz="1219170">
              <a:defRPr/>
            </a:pPr>
            <a:endParaRPr lang="nl-NL" sz="1400" dirty="0">
              <a:solidFill>
                <a:srgbClr val="FFFFFF"/>
              </a:solidFill>
              <a:latin typeface="Arial Narrow" panose="020B0606020202030204" pitchFamily="34" charset="0"/>
            </a:endParaRPr>
          </a:p>
        </p:txBody>
      </p:sp>
      <p:sp>
        <p:nvSpPr>
          <p:cNvPr id="8" name="Oval 7">
            <a:hlinkClick r:id="" action="ppaction://noaction"/>
          </p:cNvPr>
          <p:cNvSpPr/>
          <p:nvPr/>
        </p:nvSpPr>
        <p:spPr>
          <a:xfrm>
            <a:off x="2174179" y="223850"/>
            <a:ext cx="1920212" cy="1861319"/>
          </a:xfrm>
          <a:prstGeom prst="ellipse">
            <a:avLst/>
          </a:prstGeom>
          <a:solidFill>
            <a:schemeClr val="tx1"/>
          </a:solidFill>
          <a:ln w="57150">
            <a:solidFill>
              <a:srgbClr val="009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267" b="1" dirty="0">
                <a:solidFill>
                  <a:srgbClr val="FFFFFF"/>
                </a:solidFill>
                <a:latin typeface="Arial Narrow" panose="020B0606020202030204" pitchFamily="34" charset="0"/>
              </a:rPr>
              <a:t>60</a:t>
            </a:r>
          </a:p>
          <a:p>
            <a:pPr algn="ctr" defTabSz="1219170">
              <a:defRPr/>
            </a:pPr>
            <a:r>
              <a:rPr lang="en-US" sz="1400" dirty="0">
                <a:solidFill>
                  <a:srgbClr val="FFFFFF"/>
                </a:solidFill>
                <a:latin typeface="Arial Narrow" panose="020B0606020202030204" pitchFamily="34" charset="0"/>
              </a:rPr>
              <a:t>CERTIFICATES</a:t>
            </a:r>
            <a:endParaRPr lang="nl-NL" sz="1400" dirty="0">
              <a:solidFill>
                <a:srgbClr val="FFFFFF"/>
              </a:solidFill>
              <a:latin typeface="Arial Narrow" panose="020B0606020202030204" pitchFamily="34" charset="0"/>
            </a:endParaRPr>
          </a:p>
        </p:txBody>
      </p:sp>
      <p:sp>
        <p:nvSpPr>
          <p:cNvPr id="9" name="Oval 8">
            <a:hlinkClick r:id="" action="ppaction://noaction"/>
          </p:cNvPr>
          <p:cNvSpPr/>
          <p:nvPr/>
        </p:nvSpPr>
        <p:spPr>
          <a:xfrm>
            <a:off x="8151395" y="525118"/>
            <a:ext cx="1632181" cy="1632181"/>
          </a:xfrm>
          <a:prstGeom prst="ellipse">
            <a:avLst/>
          </a:prstGeom>
          <a:solidFill>
            <a:schemeClr val="tx1"/>
          </a:solidFill>
          <a:ln w="57150">
            <a:solidFill>
              <a:srgbClr val="009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000" b="1" dirty="0">
                <a:solidFill>
                  <a:srgbClr val="FFFFFF"/>
                </a:solidFill>
                <a:latin typeface="Arial Narrow" panose="020B0606020202030204" pitchFamily="34" charset="0"/>
              </a:rPr>
              <a:t>27</a:t>
            </a:r>
          </a:p>
          <a:p>
            <a:pPr algn="ctr" defTabSz="1219170">
              <a:defRPr/>
            </a:pPr>
            <a:r>
              <a:rPr lang="en-US" sz="1400" dirty="0">
                <a:solidFill>
                  <a:srgbClr val="FFFFFF"/>
                </a:solidFill>
                <a:latin typeface="Arial Narrow" panose="020B0606020202030204" pitchFamily="34" charset="0"/>
              </a:rPr>
              <a:t>PhD DEFENSES </a:t>
            </a:r>
            <a:endParaRPr lang="nl-NL" sz="1400" dirty="0">
              <a:solidFill>
                <a:srgbClr val="FFFFFF"/>
              </a:solidFill>
              <a:latin typeface="Arial Narrow" panose="020B0606020202030204" pitchFamily="34" charset="0"/>
            </a:endParaRPr>
          </a:p>
        </p:txBody>
      </p:sp>
      <p:sp>
        <p:nvSpPr>
          <p:cNvPr id="10" name="Oval 9">
            <a:hlinkClick r:id="" action="ppaction://noaction"/>
          </p:cNvPr>
          <p:cNvSpPr/>
          <p:nvPr/>
        </p:nvSpPr>
        <p:spPr>
          <a:xfrm>
            <a:off x="4371321" y="1244319"/>
            <a:ext cx="1728192" cy="1719308"/>
          </a:xfrm>
          <a:prstGeom prst="ellipse">
            <a:avLst/>
          </a:prstGeom>
          <a:solidFill>
            <a:schemeClr val="tx1"/>
          </a:solidFill>
          <a:ln w="57150">
            <a:solidFill>
              <a:srgbClr val="009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733" b="1" dirty="0">
                <a:solidFill>
                  <a:srgbClr val="FFFFFF"/>
                </a:solidFill>
                <a:latin typeface="Arial Narrow" panose="020B0606020202030204" pitchFamily="34" charset="0"/>
              </a:rPr>
              <a:t>66</a:t>
            </a:r>
          </a:p>
          <a:p>
            <a:pPr algn="ctr" defTabSz="1219170">
              <a:defRPr/>
            </a:pPr>
            <a:r>
              <a:rPr lang="en-US" sz="1400" dirty="0">
                <a:solidFill>
                  <a:srgbClr val="FFFFFF"/>
                </a:solidFill>
                <a:latin typeface="Arial Narrow" panose="020B0606020202030204" pitchFamily="34" charset="0"/>
              </a:rPr>
              <a:t>EXTERNAL</a:t>
            </a:r>
            <a:br>
              <a:rPr lang="en-US" sz="1400" dirty="0">
                <a:solidFill>
                  <a:srgbClr val="FFFFFF"/>
                </a:solidFill>
                <a:latin typeface="Arial Narrow" panose="020B0606020202030204" pitchFamily="34" charset="0"/>
              </a:rPr>
            </a:br>
            <a:r>
              <a:rPr lang="en-US" sz="1400" dirty="0">
                <a:solidFill>
                  <a:srgbClr val="FFFFFF"/>
                </a:solidFill>
                <a:latin typeface="Arial Narrow" panose="020B0606020202030204" pitchFamily="34" charset="0"/>
              </a:rPr>
              <a:t>(ONGOING) PROJECTS</a:t>
            </a:r>
          </a:p>
        </p:txBody>
      </p:sp>
      <p:sp>
        <p:nvSpPr>
          <p:cNvPr id="12" name="Oval 11">
            <a:hlinkClick r:id="" action="ppaction://noaction"/>
          </p:cNvPr>
          <p:cNvSpPr/>
          <p:nvPr/>
        </p:nvSpPr>
        <p:spPr>
          <a:xfrm>
            <a:off x="9407652" y="2882064"/>
            <a:ext cx="2114115" cy="2083107"/>
          </a:xfrm>
          <a:prstGeom prst="ellipse">
            <a:avLst/>
          </a:prstGeom>
          <a:solidFill>
            <a:schemeClr val="tx1"/>
          </a:solidFill>
          <a:ln w="57150">
            <a:solidFill>
              <a:srgbClr val="009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1600" b="1" dirty="0">
                <a:solidFill>
                  <a:srgbClr val="FFFFFF"/>
                </a:solidFill>
                <a:latin typeface="Arial Narrow" panose="020B0606020202030204" pitchFamily="34" charset="0"/>
              </a:rPr>
              <a:t>over</a:t>
            </a:r>
            <a:endParaRPr lang="en-US" sz="3733" b="1" dirty="0">
              <a:solidFill>
                <a:srgbClr val="FFFFFF"/>
              </a:solidFill>
              <a:latin typeface="Arial Narrow" panose="020B0606020202030204" pitchFamily="34" charset="0"/>
            </a:endParaRPr>
          </a:p>
          <a:p>
            <a:pPr algn="ctr" defTabSz="1219170">
              <a:defRPr/>
            </a:pPr>
            <a:r>
              <a:rPr lang="en-US" sz="3733" b="1" dirty="0">
                <a:solidFill>
                  <a:srgbClr val="FFFFFF"/>
                </a:solidFill>
                <a:latin typeface="Arial Narrow" panose="020B0606020202030204" pitchFamily="34" charset="0"/>
              </a:rPr>
              <a:t>23,500</a:t>
            </a:r>
          </a:p>
          <a:p>
            <a:pPr algn="ctr" defTabSz="1219170">
              <a:defRPr/>
            </a:pPr>
            <a:r>
              <a:rPr lang="nl-NL" sz="1400" dirty="0">
                <a:solidFill>
                  <a:srgbClr val="FFFFFF"/>
                </a:solidFill>
                <a:latin typeface="Arial Narrow" panose="020B0606020202030204" pitchFamily="34" charset="0"/>
              </a:rPr>
              <a:t>ALUMNI</a:t>
            </a:r>
          </a:p>
        </p:txBody>
      </p:sp>
      <p:sp>
        <p:nvSpPr>
          <p:cNvPr id="13" name="Oval 12">
            <a:hlinkClick r:id="" action="ppaction://noaction"/>
          </p:cNvPr>
          <p:cNvSpPr/>
          <p:nvPr/>
        </p:nvSpPr>
        <p:spPr>
          <a:xfrm>
            <a:off x="10072853" y="749585"/>
            <a:ext cx="1689656" cy="1719308"/>
          </a:xfrm>
          <a:prstGeom prst="ellipse">
            <a:avLst/>
          </a:prstGeom>
          <a:solidFill>
            <a:schemeClr val="tx1"/>
          </a:solidFill>
          <a:ln w="57150">
            <a:solidFill>
              <a:srgbClr val="009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200" b="1" dirty="0">
                <a:solidFill>
                  <a:srgbClr val="FFFFFF"/>
                </a:solidFill>
                <a:latin typeface="Arial Narrow" panose="020B0606020202030204" pitchFamily="34" charset="0"/>
              </a:rPr>
              <a:t>131</a:t>
            </a:r>
          </a:p>
          <a:p>
            <a:pPr algn="ctr" defTabSz="1219170">
              <a:defRPr/>
            </a:pPr>
            <a:r>
              <a:rPr lang="en-US" sz="1200" dirty="0">
                <a:solidFill>
                  <a:srgbClr val="FFFFFF"/>
                </a:solidFill>
                <a:latin typeface="Arial Narrow" panose="020B0606020202030204" pitchFamily="34" charset="0"/>
              </a:rPr>
              <a:t>OTHER SCIENTIFIC</a:t>
            </a:r>
          </a:p>
          <a:p>
            <a:pPr algn="ctr" defTabSz="1219170">
              <a:defRPr/>
            </a:pPr>
            <a:r>
              <a:rPr lang="en-US" sz="1200" dirty="0">
                <a:solidFill>
                  <a:srgbClr val="FFFFFF"/>
                </a:solidFill>
                <a:latin typeface="Arial Narrow" panose="020B0606020202030204" pitchFamily="34" charset="0"/>
              </a:rPr>
              <a:t>PUBLICATIONS</a:t>
            </a:r>
            <a:endParaRPr lang="nl-NL" sz="1200" dirty="0">
              <a:solidFill>
                <a:srgbClr val="FFFFFF"/>
              </a:solidFill>
              <a:latin typeface="Arial Narrow" panose="020B0606020202030204" pitchFamily="34" charset="0"/>
            </a:endParaRPr>
          </a:p>
        </p:txBody>
      </p:sp>
      <p:pic>
        <p:nvPicPr>
          <p:cNvPr id="16" name="Picture 15" descr="A picture containing drawing&#10;&#10;Description automatically generated">
            <a:extLst>
              <a:ext uri="{FF2B5EF4-FFF2-40B4-BE49-F238E27FC236}">
                <a16:creationId xmlns:a16="http://schemas.microsoft.com/office/drawing/2014/main" id="{E357BB9B-8892-4890-9A6A-68AAF34264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11530" y="5877272"/>
            <a:ext cx="1851617" cy="546391"/>
          </a:xfrm>
          <a:prstGeom prst="rect">
            <a:avLst/>
          </a:prstGeom>
        </p:spPr>
      </p:pic>
    </p:spTree>
    <p:extLst>
      <p:ext uri="{BB962C8B-B14F-4D97-AF65-F5344CB8AC3E}">
        <p14:creationId xmlns:p14="http://schemas.microsoft.com/office/powerpoint/2010/main" val="41770220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71464" y="404664"/>
            <a:ext cx="10488488" cy="735013"/>
          </a:xfrm>
          <a:prstGeom prst="rect">
            <a:avLst/>
          </a:prstGeom>
        </p:spPr>
        <p:txBody>
          <a:bodyPr/>
          <a:lstStyle/>
          <a:p>
            <a:r>
              <a:rPr lang="en-US" sz="3200" dirty="0" smtClean="0"/>
              <a:t>SIX SCIENTIFIC DEPARTMENTS</a:t>
            </a:r>
            <a:br>
              <a:rPr lang="en-US" sz="3200" dirty="0" smtClean="0"/>
            </a:br>
            <a:r>
              <a:rPr lang="en-US" sz="2000" dirty="0" smtClean="0"/>
              <a:t>OPERATING AS CENTRES OF EXCELLENCE</a:t>
            </a:r>
            <a:endParaRPr lang="en-GB" sz="2000" dirty="0"/>
          </a:p>
        </p:txBody>
      </p:sp>
      <p:sp>
        <p:nvSpPr>
          <p:cNvPr id="4" name="Content Placeholder 2"/>
          <p:cNvSpPr txBox="1">
            <a:spLocks/>
          </p:cNvSpPr>
          <p:nvPr/>
        </p:nvSpPr>
        <p:spPr bwMode="auto">
          <a:xfrm>
            <a:off x="1271464" y="1469013"/>
            <a:ext cx="8136904" cy="510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255588"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a:lstStyle>
          <a:p>
            <a:pPr marL="0" indent="0">
              <a:lnSpc>
                <a:spcPct val="100000"/>
              </a:lnSpc>
              <a:buNone/>
            </a:pPr>
            <a:r>
              <a:rPr lang="en-US" sz="2800" b="1" dirty="0">
                <a:latin typeface="+mj-lt"/>
              </a:rPr>
              <a:t>Covering the different fields of disciplinary interest that encompass ITC's core mission</a:t>
            </a:r>
            <a:r>
              <a:rPr lang="en-US" sz="2800" b="1" dirty="0" smtClean="0">
                <a:latin typeface="+mj-lt"/>
              </a:rPr>
              <a:t>:</a:t>
            </a:r>
          </a:p>
          <a:p>
            <a:pPr lvl="1">
              <a:lnSpc>
                <a:spcPct val="100000"/>
              </a:lnSpc>
            </a:pPr>
            <a:r>
              <a:rPr lang="en-US" sz="2800" b="1" dirty="0" smtClean="0">
                <a:latin typeface="+mj-lt"/>
              </a:rPr>
              <a:t>Earth </a:t>
            </a:r>
            <a:r>
              <a:rPr lang="en-US" sz="2800" b="1" dirty="0">
                <a:latin typeface="+mj-lt"/>
              </a:rPr>
              <a:t>Observation Science</a:t>
            </a:r>
          </a:p>
          <a:p>
            <a:pPr lvl="1">
              <a:lnSpc>
                <a:spcPct val="100000"/>
              </a:lnSpc>
            </a:pPr>
            <a:r>
              <a:rPr lang="en-US" sz="2800" b="1" dirty="0">
                <a:latin typeface="+mj-lt"/>
              </a:rPr>
              <a:t>Earth Systems Analysis </a:t>
            </a:r>
          </a:p>
          <a:p>
            <a:pPr lvl="1">
              <a:lnSpc>
                <a:spcPct val="100000"/>
              </a:lnSpc>
            </a:pPr>
            <a:r>
              <a:rPr lang="en-US" sz="2800" b="1" dirty="0">
                <a:latin typeface="+mj-lt"/>
              </a:rPr>
              <a:t>Geo-information Processing</a:t>
            </a:r>
          </a:p>
          <a:p>
            <a:pPr lvl="1">
              <a:lnSpc>
                <a:spcPct val="100000"/>
              </a:lnSpc>
            </a:pPr>
            <a:r>
              <a:rPr lang="en-US" sz="2800" b="1" dirty="0">
                <a:latin typeface="+mj-lt"/>
              </a:rPr>
              <a:t>Natural Resources</a:t>
            </a:r>
          </a:p>
          <a:p>
            <a:pPr lvl="1">
              <a:lnSpc>
                <a:spcPct val="100000"/>
              </a:lnSpc>
            </a:pPr>
            <a:r>
              <a:rPr lang="en-US" sz="2800" b="1" dirty="0">
                <a:latin typeface="+mj-lt"/>
              </a:rPr>
              <a:t>Urban and Regional Planning and Geo-information Management</a:t>
            </a:r>
          </a:p>
          <a:p>
            <a:pPr lvl="1">
              <a:lnSpc>
                <a:spcPct val="100000"/>
              </a:lnSpc>
            </a:pPr>
            <a:r>
              <a:rPr lang="en-US" sz="2800" b="1" dirty="0">
                <a:latin typeface="+mj-lt"/>
              </a:rPr>
              <a:t>Water Resources</a:t>
            </a:r>
          </a:p>
          <a:p>
            <a:pPr>
              <a:lnSpc>
                <a:spcPct val="100000"/>
              </a:lnSpc>
            </a:pPr>
            <a:endParaRPr lang="en-US" sz="2800" b="1" dirty="0">
              <a:latin typeface="+mj-lt"/>
            </a:endParaRPr>
          </a:p>
          <a:p>
            <a:pPr marL="0" indent="0">
              <a:lnSpc>
                <a:spcPct val="100000"/>
              </a:lnSpc>
              <a:buNone/>
            </a:pPr>
            <a:endParaRPr lang="en-GB" sz="2800" b="1" dirty="0">
              <a:latin typeface="+mj-lt"/>
            </a:endParaRPr>
          </a:p>
        </p:txBody>
      </p:sp>
      <p:sp>
        <p:nvSpPr>
          <p:cNvPr id="5" name="Oval 11">
            <a:hlinkClick r:id="rId2" action="ppaction://hlinksldjump"/>
          </p:cNvPr>
          <p:cNvSpPr/>
          <p:nvPr/>
        </p:nvSpPr>
        <p:spPr>
          <a:xfrm>
            <a:off x="9408368" y="5887320"/>
            <a:ext cx="568848" cy="568848"/>
          </a:xfrm>
          <a:prstGeom prst="ellipse">
            <a:avLst/>
          </a:prstGeom>
          <a:solidFill>
            <a:schemeClr val="tx1"/>
          </a:solidFill>
          <a:ln w="57150">
            <a:solidFill>
              <a:srgbClr val="0E2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Narrow" panose="020B0606020202030204" pitchFamily="34" charset="0"/>
              </a:rPr>
              <a:t>2</a:t>
            </a:r>
            <a:endParaRPr lang="nl-NL" dirty="0">
              <a:latin typeface="Arial Narrow" panose="020B0606020202030204" pitchFamily="34" charset="0"/>
            </a:endParaRPr>
          </a:p>
        </p:txBody>
      </p:sp>
      <p:pic>
        <p:nvPicPr>
          <p:cNvPr id="6" name="Afbeelding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00456" y="5767397"/>
            <a:ext cx="1321310" cy="808694"/>
          </a:xfrm>
          <a:prstGeom prst="rect">
            <a:avLst/>
          </a:prstGeom>
        </p:spPr>
      </p:pic>
    </p:spTree>
    <p:extLst>
      <p:ext uri="{BB962C8B-B14F-4D97-AF65-F5344CB8AC3E}">
        <p14:creationId xmlns:p14="http://schemas.microsoft.com/office/powerpoint/2010/main" val="5629276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1"/>
          <p:cNvSpPr/>
          <p:nvPr/>
        </p:nvSpPr>
        <p:spPr>
          <a:xfrm>
            <a:off x="695400" y="3212976"/>
            <a:ext cx="3888432" cy="33843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a:lnSpc>
                <a:spcPts val="4000"/>
              </a:lnSpc>
            </a:pPr>
            <a:r>
              <a:rPr lang="en-US" sz="4000" dirty="0" smtClean="0">
                <a:solidFill>
                  <a:schemeClr val="bg1"/>
                </a:solidFill>
                <a:latin typeface="Arial Narrow"/>
              </a:rPr>
              <a:t>FACILITIES</a:t>
            </a:r>
          </a:p>
          <a:p>
            <a:r>
              <a:rPr lang="en-US" sz="2000" kern="0" dirty="0" smtClean="0">
                <a:solidFill>
                  <a:schemeClr val="bg1"/>
                </a:solidFill>
                <a:latin typeface="+mj-lt"/>
              </a:rPr>
              <a:t>Well equipped building:</a:t>
            </a:r>
          </a:p>
          <a:p>
            <a:pPr marL="342900" indent="-342900">
              <a:buFont typeface="Arial" panose="020B0604020202020204" pitchFamily="34" charset="0"/>
              <a:buChar char="•"/>
            </a:pPr>
            <a:r>
              <a:rPr lang="en-US" sz="2000" kern="0" dirty="0" smtClean="0">
                <a:solidFill>
                  <a:schemeClr val="bg1"/>
                </a:solidFill>
                <a:latin typeface="+mj-lt"/>
              </a:rPr>
              <a:t>Lecture rooms</a:t>
            </a:r>
          </a:p>
          <a:p>
            <a:pPr marL="342900" indent="-342900">
              <a:buFont typeface="Arial" panose="020B0604020202020204" pitchFamily="34" charset="0"/>
              <a:buChar char="•"/>
            </a:pPr>
            <a:r>
              <a:rPr lang="en-US" sz="2000" kern="0" dirty="0" smtClean="0">
                <a:solidFill>
                  <a:schemeClr val="bg1"/>
                </a:solidFill>
                <a:latin typeface="+mj-lt"/>
              </a:rPr>
              <a:t>MSc rooms </a:t>
            </a:r>
          </a:p>
          <a:p>
            <a:pPr marL="342900" indent="-342900">
              <a:buFont typeface="Arial" panose="020B0604020202020204" pitchFamily="34" charset="0"/>
              <a:buChar char="•"/>
            </a:pPr>
            <a:r>
              <a:rPr lang="en-US" sz="2000" kern="0" dirty="0" smtClean="0">
                <a:solidFill>
                  <a:schemeClr val="bg1"/>
                </a:solidFill>
                <a:latin typeface="+mj-lt"/>
              </a:rPr>
              <a:t>Auditorium </a:t>
            </a:r>
          </a:p>
          <a:p>
            <a:pPr marL="342900" indent="-342900">
              <a:buFont typeface="Arial" panose="020B0604020202020204" pitchFamily="34" charset="0"/>
              <a:buChar char="•"/>
            </a:pPr>
            <a:r>
              <a:rPr lang="en-US" sz="2000" kern="0" dirty="0" smtClean="0">
                <a:solidFill>
                  <a:schemeClr val="bg1"/>
                </a:solidFill>
                <a:latin typeface="+mj-lt"/>
              </a:rPr>
              <a:t>State-of-the-art computer facilities </a:t>
            </a:r>
          </a:p>
          <a:p>
            <a:pPr marL="342900" indent="-342900">
              <a:buFont typeface="Arial" panose="020B0604020202020204" pitchFamily="34" charset="0"/>
              <a:buChar char="•"/>
            </a:pPr>
            <a:r>
              <a:rPr lang="en-US" sz="2000" kern="0" dirty="0" smtClean="0">
                <a:solidFill>
                  <a:schemeClr val="bg1"/>
                </a:solidFill>
                <a:latin typeface="+mj-lt"/>
              </a:rPr>
              <a:t>Laboratory facilities</a:t>
            </a:r>
          </a:p>
          <a:p>
            <a:pPr marL="342900" indent="-342900">
              <a:buFont typeface="Arial" panose="020B0604020202020204" pitchFamily="34" charset="0"/>
              <a:buChar char="•"/>
            </a:pPr>
            <a:r>
              <a:rPr lang="en-US" sz="2000" kern="0" dirty="0" smtClean="0">
                <a:solidFill>
                  <a:schemeClr val="bg1"/>
                </a:solidFill>
                <a:latin typeface="+mj-lt"/>
              </a:rPr>
              <a:t>Restaurant</a:t>
            </a:r>
          </a:p>
          <a:p>
            <a:pPr marL="342900" indent="-342900">
              <a:buFont typeface="Arial" panose="020B0604020202020204" pitchFamily="34" charset="0"/>
              <a:buChar char="•"/>
            </a:pPr>
            <a:r>
              <a:rPr lang="en-US" sz="2000" kern="0" dirty="0" smtClean="0">
                <a:solidFill>
                  <a:schemeClr val="bg1"/>
                </a:solidFill>
                <a:latin typeface="+mj-lt"/>
              </a:rPr>
              <a:t>Library </a:t>
            </a:r>
          </a:p>
          <a:p>
            <a:pPr>
              <a:lnSpc>
                <a:spcPts val="4000"/>
              </a:lnSpc>
            </a:pPr>
            <a:endParaRPr lang="en-US" sz="2000" dirty="0" smtClean="0">
              <a:solidFill>
                <a:schemeClr val="bg1"/>
              </a:solidFill>
              <a:latin typeface="+mj-lt"/>
            </a:endParaRPr>
          </a:p>
        </p:txBody>
      </p:sp>
      <p:pic>
        <p:nvPicPr>
          <p:cNvPr id="8" name="Afbeelding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65719" y="5746136"/>
            <a:ext cx="1356047" cy="829955"/>
          </a:xfrm>
          <a:prstGeom prst="rect">
            <a:avLst/>
          </a:prstGeom>
        </p:spPr>
      </p:pic>
    </p:spTree>
    <p:extLst>
      <p:ext uri="{BB962C8B-B14F-4D97-AF65-F5344CB8AC3E}">
        <p14:creationId xmlns:p14="http://schemas.microsoft.com/office/powerpoint/2010/main" val="32726020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54" y="3068960"/>
            <a:ext cx="12192000" cy="2880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 name="Title 1"/>
          <p:cNvSpPr>
            <a:spLocks noGrp="1"/>
          </p:cNvSpPr>
          <p:nvPr>
            <p:ph type="title" idx="4294967295"/>
          </p:nvPr>
        </p:nvSpPr>
        <p:spPr>
          <a:xfrm>
            <a:off x="839416" y="396875"/>
            <a:ext cx="11352584" cy="735013"/>
          </a:xfrm>
          <a:prstGeom prst="rect">
            <a:avLst/>
          </a:prstGeom>
        </p:spPr>
        <p:txBody>
          <a:bodyPr vert="horz" wrap="square" numCol="1" compatLnSpc="1">
            <a:prstTxWarp prst="textNoShape">
              <a:avLst/>
            </a:prstTxWarp>
          </a:bodyPr>
          <a:lstStyle/>
          <a:p>
            <a:pPr>
              <a:spcBef>
                <a:spcPts val="625"/>
              </a:spcBef>
            </a:pPr>
            <a:r>
              <a:rPr lang="en-US" sz="3200" cap="none" dirty="0" smtClean="0"/>
              <a:t>IN THIS PRESENTATION</a:t>
            </a:r>
            <a:endParaRPr lang="en-GB" sz="2000" cap="none" dirty="0"/>
          </a:p>
        </p:txBody>
      </p:sp>
      <p:sp>
        <p:nvSpPr>
          <p:cNvPr id="12" name="Oval 11">
            <a:hlinkClick r:id="rId2" action="ppaction://hlinksldjump"/>
          </p:cNvPr>
          <p:cNvSpPr/>
          <p:nvPr/>
        </p:nvSpPr>
        <p:spPr>
          <a:xfrm>
            <a:off x="839416" y="2892734"/>
            <a:ext cx="568848" cy="568848"/>
          </a:xfrm>
          <a:prstGeom prst="ellipse">
            <a:avLst/>
          </a:prstGeom>
          <a:solidFill>
            <a:schemeClr val="tx1"/>
          </a:solidFill>
          <a:ln w="57150">
            <a:solidFill>
              <a:srgbClr val="009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Arial Narrow" panose="020B0606020202030204" pitchFamily="34" charset="0"/>
              </a:rPr>
              <a:t>1</a:t>
            </a:r>
            <a:endParaRPr lang="nl-NL" b="1" dirty="0">
              <a:latin typeface="Arial Narrow" panose="020B0606020202030204" pitchFamily="34" charset="0"/>
            </a:endParaRPr>
          </a:p>
        </p:txBody>
      </p:sp>
      <p:sp>
        <p:nvSpPr>
          <p:cNvPr id="9" name="Oval 8">
            <a:hlinkClick r:id="rId2" action="ppaction://hlinksldjump"/>
          </p:cNvPr>
          <p:cNvSpPr/>
          <p:nvPr/>
        </p:nvSpPr>
        <p:spPr>
          <a:xfrm>
            <a:off x="2480792" y="2892734"/>
            <a:ext cx="568848" cy="568848"/>
          </a:xfrm>
          <a:prstGeom prst="ellipse">
            <a:avLst/>
          </a:prstGeom>
          <a:solidFill>
            <a:schemeClr val="tx1"/>
          </a:solidFill>
          <a:ln w="57150">
            <a:solidFill>
              <a:srgbClr val="0E2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Narrow" panose="020B0606020202030204" pitchFamily="34" charset="0"/>
              </a:rPr>
              <a:t>2</a:t>
            </a:r>
            <a:endParaRPr lang="nl-NL" b="1" dirty="0">
              <a:latin typeface="Arial Narrow" panose="020B0606020202030204" pitchFamily="34" charset="0"/>
            </a:endParaRPr>
          </a:p>
        </p:txBody>
      </p:sp>
      <p:sp>
        <p:nvSpPr>
          <p:cNvPr id="14" name="Oval 13">
            <a:hlinkClick r:id="rId2" action="ppaction://hlinksldjump"/>
          </p:cNvPr>
          <p:cNvSpPr/>
          <p:nvPr/>
        </p:nvSpPr>
        <p:spPr>
          <a:xfrm>
            <a:off x="7404920" y="2892734"/>
            <a:ext cx="568848" cy="568848"/>
          </a:xfrm>
          <a:prstGeom prst="ellipse">
            <a:avLst/>
          </a:prstGeom>
          <a:solidFill>
            <a:schemeClr val="tx1"/>
          </a:solidFill>
          <a:ln w="57150">
            <a:solidFill>
              <a:srgbClr val="009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Narrow" panose="020B0606020202030204" pitchFamily="34" charset="0"/>
              </a:rPr>
              <a:t>5</a:t>
            </a:r>
            <a:endParaRPr lang="nl-NL" b="1" dirty="0">
              <a:latin typeface="Arial Narrow" panose="020B0606020202030204" pitchFamily="34" charset="0"/>
            </a:endParaRPr>
          </a:p>
        </p:txBody>
      </p:sp>
      <p:sp>
        <p:nvSpPr>
          <p:cNvPr id="15" name="Oval 14">
            <a:hlinkClick r:id="rId2" action="ppaction://hlinksldjump"/>
          </p:cNvPr>
          <p:cNvSpPr/>
          <p:nvPr/>
        </p:nvSpPr>
        <p:spPr>
          <a:xfrm>
            <a:off x="5763544" y="2892734"/>
            <a:ext cx="568848" cy="568848"/>
          </a:xfrm>
          <a:prstGeom prst="ellipse">
            <a:avLst/>
          </a:prstGeom>
          <a:solidFill>
            <a:schemeClr val="tx1"/>
          </a:solidFill>
          <a:ln w="57150">
            <a:solidFill>
              <a:srgbClr val="0E2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Narrow" panose="020B0606020202030204" pitchFamily="34" charset="0"/>
              </a:rPr>
              <a:t>4</a:t>
            </a:r>
            <a:endParaRPr lang="nl-NL" b="1" dirty="0">
              <a:latin typeface="Arial Narrow" panose="020B0606020202030204" pitchFamily="34" charset="0"/>
            </a:endParaRPr>
          </a:p>
        </p:txBody>
      </p:sp>
      <p:sp>
        <p:nvSpPr>
          <p:cNvPr id="16" name="Oval 15">
            <a:hlinkClick r:id="rId2" action="ppaction://hlinksldjump"/>
          </p:cNvPr>
          <p:cNvSpPr/>
          <p:nvPr/>
        </p:nvSpPr>
        <p:spPr>
          <a:xfrm>
            <a:off x="4122168" y="2892734"/>
            <a:ext cx="568848" cy="568848"/>
          </a:xfrm>
          <a:prstGeom prst="ellipse">
            <a:avLst/>
          </a:prstGeom>
          <a:solidFill>
            <a:schemeClr val="tx1"/>
          </a:solidFill>
          <a:ln w="57150">
            <a:solidFill>
              <a:srgbClr val="009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Narrow" panose="020B0606020202030204" pitchFamily="34" charset="0"/>
              </a:rPr>
              <a:t>3</a:t>
            </a:r>
            <a:endParaRPr lang="nl-NL" b="1" dirty="0">
              <a:latin typeface="Arial Narrow" panose="020B0606020202030204" pitchFamily="34" charset="0"/>
            </a:endParaRPr>
          </a:p>
        </p:txBody>
      </p:sp>
      <p:sp>
        <p:nvSpPr>
          <p:cNvPr id="4" name="TextBox 3"/>
          <p:cNvSpPr txBox="1"/>
          <p:nvPr/>
        </p:nvSpPr>
        <p:spPr>
          <a:xfrm>
            <a:off x="496080" y="3605598"/>
            <a:ext cx="1287533" cy="1200329"/>
          </a:xfrm>
          <a:prstGeom prst="rect">
            <a:avLst/>
          </a:prstGeom>
          <a:noFill/>
        </p:spPr>
        <p:txBody>
          <a:bodyPr wrap="none" rtlCol="0">
            <a:spAutoFit/>
          </a:bodyPr>
          <a:lstStyle/>
          <a:p>
            <a:pPr algn="ctr"/>
            <a:r>
              <a:rPr lang="en-US" b="1" dirty="0" smtClean="0">
                <a:latin typeface="+mj-lt"/>
              </a:rPr>
              <a:t>Introduction</a:t>
            </a:r>
            <a:br>
              <a:rPr lang="en-US" b="1" dirty="0" smtClean="0">
                <a:latin typeface="+mj-lt"/>
              </a:rPr>
            </a:br>
            <a:r>
              <a:rPr lang="en-US" b="1" dirty="0" smtClean="0">
                <a:latin typeface="+mj-lt"/>
              </a:rPr>
              <a:t>to the </a:t>
            </a:r>
            <a:br>
              <a:rPr lang="en-US" b="1" dirty="0" smtClean="0">
                <a:latin typeface="+mj-lt"/>
              </a:rPr>
            </a:br>
            <a:r>
              <a:rPr lang="en-US" b="1" dirty="0" smtClean="0">
                <a:latin typeface="+mj-lt"/>
              </a:rPr>
              <a:t>University </a:t>
            </a:r>
            <a:br>
              <a:rPr lang="en-US" b="1" dirty="0" smtClean="0">
                <a:latin typeface="+mj-lt"/>
              </a:rPr>
            </a:br>
            <a:r>
              <a:rPr lang="en-US" b="1" dirty="0" smtClean="0">
                <a:latin typeface="+mj-lt"/>
              </a:rPr>
              <a:t>of Twente</a:t>
            </a:r>
            <a:endParaRPr lang="en-US" b="1" dirty="0">
              <a:latin typeface="+mj-lt"/>
            </a:endParaRPr>
          </a:p>
        </p:txBody>
      </p:sp>
      <p:sp>
        <p:nvSpPr>
          <p:cNvPr id="18" name="TextBox 17"/>
          <p:cNvSpPr txBox="1"/>
          <p:nvPr/>
        </p:nvSpPr>
        <p:spPr>
          <a:xfrm>
            <a:off x="1813649" y="3605598"/>
            <a:ext cx="1935146" cy="923330"/>
          </a:xfrm>
          <a:prstGeom prst="rect">
            <a:avLst/>
          </a:prstGeom>
          <a:noFill/>
        </p:spPr>
        <p:txBody>
          <a:bodyPr wrap="none" rtlCol="0">
            <a:spAutoFit/>
          </a:bodyPr>
          <a:lstStyle/>
          <a:p>
            <a:pPr algn="ctr"/>
            <a:r>
              <a:rPr lang="en-US" b="1" dirty="0" smtClean="0">
                <a:latin typeface="+mj-lt"/>
              </a:rPr>
              <a:t>ITC Faculty</a:t>
            </a:r>
          </a:p>
          <a:p>
            <a:pPr algn="ctr"/>
            <a:r>
              <a:rPr lang="en-US" b="1">
                <a:latin typeface="+mj-lt"/>
              </a:rPr>
              <a:t>o</a:t>
            </a:r>
            <a:r>
              <a:rPr lang="en-US" b="1" smtClean="0">
                <a:latin typeface="+mj-lt"/>
              </a:rPr>
              <a:t>f Geo-Information</a:t>
            </a:r>
            <a:endParaRPr lang="en-US" b="1" dirty="0" smtClean="0">
              <a:latin typeface="+mj-lt"/>
            </a:endParaRPr>
          </a:p>
          <a:p>
            <a:pPr algn="ctr"/>
            <a:r>
              <a:rPr lang="en-US" b="1" dirty="0">
                <a:latin typeface="+mj-lt"/>
              </a:rPr>
              <a:t>a</a:t>
            </a:r>
            <a:r>
              <a:rPr lang="en-US" b="1" dirty="0" smtClean="0">
                <a:latin typeface="+mj-lt"/>
              </a:rPr>
              <a:t>nd Earth Sciences</a:t>
            </a:r>
            <a:endParaRPr lang="en-US" b="1" dirty="0">
              <a:latin typeface="+mj-lt"/>
            </a:endParaRPr>
          </a:p>
        </p:txBody>
      </p:sp>
      <p:sp>
        <p:nvSpPr>
          <p:cNvPr id="19" name="TextBox 18"/>
          <p:cNvSpPr txBox="1"/>
          <p:nvPr/>
        </p:nvSpPr>
        <p:spPr>
          <a:xfrm>
            <a:off x="3530368" y="3610899"/>
            <a:ext cx="1636987" cy="369332"/>
          </a:xfrm>
          <a:prstGeom prst="rect">
            <a:avLst/>
          </a:prstGeom>
          <a:noFill/>
        </p:spPr>
        <p:txBody>
          <a:bodyPr wrap="none" rtlCol="0">
            <a:spAutoFit/>
          </a:bodyPr>
          <a:lstStyle/>
          <a:p>
            <a:pPr algn="ctr"/>
            <a:r>
              <a:rPr lang="en-US" b="1" dirty="0" smtClean="0">
                <a:latin typeface="+mj-lt"/>
              </a:rPr>
              <a:t>Knowledge field</a:t>
            </a:r>
            <a:endParaRPr lang="en-US" b="1" dirty="0">
              <a:latin typeface="+mj-lt"/>
            </a:endParaRPr>
          </a:p>
        </p:txBody>
      </p:sp>
      <p:sp>
        <p:nvSpPr>
          <p:cNvPr id="20" name="TextBox 19"/>
          <p:cNvSpPr txBox="1"/>
          <p:nvPr/>
        </p:nvSpPr>
        <p:spPr>
          <a:xfrm>
            <a:off x="7169810" y="3605598"/>
            <a:ext cx="1039067" cy="369332"/>
          </a:xfrm>
          <a:prstGeom prst="rect">
            <a:avLst/>
          </a:prstGeom>
          <a:noFill/>
        </p:spPr>
        <p:txBody>
          <a:bodyPr wrap="none" rtlCol="0">
            <a:spAutoFit/>
          </a:bodyPr>
          <a:lstStyle/>
          <a:p>
            <a:pPr algn="ctr"/>
            <a:r>
              <a:rPr lang="en-US" b="1" dirty="0" smtClean="0">
                <a:latin typeface="+mj-lt"/>
              </a:rPr>
              <a:t>Research</a:t>
            </a:r>
            <a:endParaRPr lang="en-US" b="1" dirty="0">
              <a:latin typeface="+mj-lt"/>
            </a:endParaRPr>
          </a:p>
        </p:txBody>
      </p:sp>
      <p:sp>
        <p:nvSpPr>
          <p:cNvPr id="21" name="TextBox 20"/>
          <p:cNvSpPr txBox="1"/>
          <p:nvPr/>
        </p:nvSpPr>
        <p:spPr>
          <a:xfrm>
            <a:off x="10234403" y="3637808"/>
            <a:ext cx="1404552" cy="369332"/>
          </a:xfrm>
          <a:prstGeom prst="rect">
            <a:avLst/>
          </a:prstGeom>
          <a:noFill/>
        </p:spPr>
        <p:txBody>
          <a:bodyPr wrap="none" rtlCol="0">
            <a:spAutoFit/>
          </a:bodyPr>
          <a:lstStyle/>
          <a:p>
            <a:pPr algn="ctr"/>
            <a:r>
              <a:rPr lang="en-US" b="1" dirty="0" smtClean="0">
                <a:latin typeface="+mj-lt"/>
              </a:rPr>
              <a:t>Collaboration</a:t>
            </a:r>
            <a:endParaRPr lang="en-US" b="1" dirty="0">
              <a:latin typeface="+mj-lt"/>
            </a:endParaRPr>
          </a:p>
        </p:txBody>
      </p:sp>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00456" y="5767397"/>
            <a:ext cx="1321310" cy="808694"/>
          </a:xfrm>
          <a:prstGeom prst="rect">
            <a:avLst/>
          </a:prstGeom>
        </p:spPr>
      </p:pic>
      <p:sp>
        <p:nvSpPr>
          <p:cNvPr id="17" name="TextBox 18"/>
          <p:cNvSpPr txBox="1"/>
          <p:nvPr/>
        </p:nvSpPr>
        <p:spPr>
          <a:xfrm>
            <a:off x="5497977" y="3595059"/>
            <a:ext cx="1099981" cy="369332"/>
          </a:xfrm>
          <a:prstGeom prst="rect">
            <a:avLst/>
          </a:prstGeom>
          <a:noFill/>
        </p:spPr>
        <p:txBody>
          <a:bodyPr wrap="none" rtlCol="0">
            <a:spAutoFit/>
          </a:bodyPr>
          <a:lstStyle/>
          <a:p>
            <a:pPr algn="ctr"/>
            <a:r>
              <a:rPr lang="en-US" b="1" dirty="0" smtClean="0">
                <a:latin typeface="+mj-lt"/>
              </a:rPr>
              <a:t>Education</a:t>
            </a:r>
            <a:endParaRPr lang="en-US" b="1" dirty="0">
              <a:latin typeface="+mj-lt"/>
            </a:endParaRPr>
          </a:p>
        </p:txBody>
      </p:sp>
      <p:sp>
        <p:nvSpPr>
          <p:cNvPr id="22" name="TextBox 19"/>
          <p:cNvSpPr txBox="1"/>
          <p:nvPr/>
        </p:nvSpPr>
        <p:spPr>
          <a:xfrm>
            <a:off x="8643672" y="3605598"/>
            <a:ext cx="1374095" cy="646331"/>
          </a:xfrm>
          <a:prstGeom prst="rect">
            <a:avLst/>
          </a:prstGeom>
          <a:noFill/>
        </p:spPr>
        <p:txBody>
          <a:bodyPr wrap="none" rtlCol="0">
            <a:spAutoFit/>
          </a:bodyPr>
          <a:lstStyle/>
          <a:p>
            <a:pPr algn="ctr"/>
            <a:r>
              <a:rPr lang="en-US" b="1" dirty="0" smtClean="0">
                <a:latin typeface="+mj-lt"/>
              </a:rPr>
              <a:t>Capacity</a:t>
            </a:r>
            <a:br>
              <a:rPr lang="en-US" b="1" dirty="0" smtClean="0">
                <a:latin typeface="+mj-lt"/>
              </a:rPr>
            </a:br>
            <a:r>
              <a:rPr lang="en-US" b="1" dirty="0" smtClean="0">
                <a:latin typeface="+mj-lt"/>
              </a:rPr>
              <a:t>Development</a:t>
            </a:r>
            <a:endParaRPr lang="en-US" b="1" dirty="0">
              <a:latin typeface="+mj-lt"/>
            </a:endParaRPr>
          </a:p>
        </p:txBody>
      </p:sp>
      <p:sp>
        <p:nvSpPr>
          <p:cNvPr id="26" name="Oval 13">
            <a:hlinkClick r:id="rId2" action="ppaction://hlinksldjump"/>
          </p:cNvPr>
          <p:cNvSpPr/>
          <p:nvPr/>
        </p:nvSpPr>
        <p:spPr>
          <a:xfrm>
            <a:off x="10687672" y="2892734"/>
            <a:ext cx="568848" cy="568848"/>
          </a:xfrm>
          <a:prstGeom prst="ellipse">
            <a:avLst/>
          </a:prstGeom>
          <a:solidFill>
            <a:schemeClr val="tx1"/>
          </a:solidFill>
          <a:ln w="57150">
            <a:solidFill>
              <a:srgbClr val="009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Narrow" panose="020B0606020202030204" pitchFamily="34" charset="0"/>
              </a:rPr>
              <a:t>7</a:t>
            </a:r>
            <a:endParaRPr lang="nl-NL" b="1" dirty="0">
              <a:latin typeface="Arial Narrow" panose="020B0606020202030204" pitchFamily="34" charset="0"/>
            </a:endParaRPr>
          </a:p>
        </p:txBody>
      </p:sp>
      <p:sp>
        <p:nvSpPr>
          <p:cNvPr id="27" name="Oval 14">
            <a:hlinkClick r:id="rId2" action="ppaction://hlinksldjump"/>
          </p:cNvPr>
          <p:cNvSpPr/>
          <p:nvPr/>
        </p:nvSpPr>
        <p:spPr>
          <a:xfrm>
            <a:off x="9046296" y="2892734"/>
            <a:ext cx="568848" cy="568848"/>
          </a:xfrm>
          <a:prstGeom prst="ellipse">
            <a:avLst/>
          </a:prstGeom>
          <a:solidFill>
            <a:schemeClr val="tx1"/>
          </a:solidFill>
          <a:ln w="57150">
            <a:solidFill>
              <a:srgbClr val="0E2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Narrow" panose="020B0606020202030204" pitchFamily="34" charset="0"/>
              </a:rPr>
              <a:t>6</a:t>
            </a:r>
            <a:endParaRPr lang="nl-NL" b="1" dirty="0">
              <a:latin typeface="Arial Narrow" panose="020B0606020202030204" pitchFamily="34" charset="0"/>
            </a:endParaRPr>
          </a:p>
        </p:txBody>
      </p:sp>
    </p:spTree>
    <p:extLst>
      <p:ext uri="{BB962C8B-B14F-4D97-AF65-F5344CB8AC3E}">
        <p14:creationId xmlns:p14="http://schemas.microsoft.com/office/powerpoint/2010/main" val="10877481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1"/>
          <p:cNvSpPr/>
          <p:nvPr/>
        </p:nvSpPr>
        <p:spPr>
          <a:xfrm>
            <a:off x="695400" y="3212976"/>
            <a:ext cx="3888432" cy="33843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a:lnSpc>
                <a:spcPts val="4000"/>
              </a:lnSpc>
            </a:pPr>
            <a:r>
              <a:rPr lang="en-US" sz="4000" dirty="0" smtClean="0">
                <a:solidFill>
                  <a:schemeClr val="bg1"/>
                </a:solidFill>
                <a:latin typeface="Arial Narrow"/>
              </a:rPr>
              <a:t>FACILITIES</a:t>
            </a:r>
          </a:p>
          <a:p>
            <a:r>
              <a:rPr lang="en-US" sz="2000" kern="0" dirty="0" smtClean="0">
                <a:solidFill>
                  <a:schemeClr val="bg1"/>
                </a:solidFill>
                <a:latin typeface="Arial Narrow"/>
              </a:rPr>
              <a:t>LODGING ACCOMMODATION</a:t>
            </a:r>
            <a:endParaRPr lang="en-US" sz="2000" kern="0" dirty="0">
              <a:solidFill>
                <a:schemeClr val="bg1"/>
              </a:solidFill>
              <a:latin typeface="Arial Narrow"/>
            </a:endParaRPr>
          </a:p>
          <a:p>
            <a:pPr marL="342900" indent="-342900">
              <a:buFont typeface="Arial" panose="020B0604020202020204" pitchFamily="34" charset="0"/>
              <a:buChar char="•"/>
            </a:pPr>
            <a:r>
              <a:rPr lang="en-US" sz="2000" kern="0" dirty="0" smtClean="0">
                <a:solidFill>
                  <a:schemeClr val="bg1"/>
                </a:solidFill>
                <a:latin typeface="Arial Narrow"/>
              </a:rPr>
              <a:t>Well </a:t>
            </a:r>
            <a:r>
              <a:rPr lang="en-US" sz="2000" kern="0" dirty="0">
                <a:solidFill>
                  <a:schemeClr val="bg1"/>
                </a:solidFill>
                <a:latin typeface="Arial Narrow"/>
              </a:rPr>
              <a:t>furnished rooms or apartments</a:t>
            </a:r>
          </a:p>
          <a:p>
            <a:endParaRPr lang="en-US" sz="2000" kern="0" dirty="0" smtClean="0">
              <a:solidFill>
                <a:schemeClr val="bg1"/>
              </a:solidFill>
              <a:latin typeface="Arial Narrow"/>
            </a:endParaRPr>
          </a:p>
          <a:p>
            <a:r>
              <a:rPr lang="en-US" sz="2000" kern="0" dirty="0" smtClean="0">
                <a:solidFill>
                  <a:schemeClr val="bg1"/>
                </a:solidFill>
                <a:latin typeface="Arial Narrow"/>
              </a:rPr>
              <a:t>STUDENT SUPPORT</a:t>
            </a:r>
            <a:endParaRPr lang="en-US" sz="2000" kern="0" dirty="0">
              <a:solidFill>
                <a:schemeClr val="bg1"/>
              </a:solidFill>
              <a:latin typeface="Arial Narrow"/>
            </a:endParaRPr>
          </a:p>
          <a:p>
            <a:pPr marL="342900" indent="-342900">
              <a:buFont typeface="Arial" panose="020B0604020202020204" pitchFamily="34" charset="0"/>
              <a:buChar char="•"/>
            </a:pPr>
            <a:r>
              <a:rPr lang="en-US" sz="2000" kern="0" dirty="0" smtClean="0">
                <a:solidFill>
                  <a:schemeClr val="bg1"/>
                </a:solidFill>
                <a:latin typeface="Arial Narrow"/>
              </a:rPr>
              <a:t>Student </a:t>
            </a:r>
            <a:r>
              <a:rPr lang="en-US" sz="2000" kern="0" dirty="0">
                <a:solidFill>
                  <a:schemeClr val="bg1"/>
                </a:solidFill>
                <a:latin typeface="Arial Narrow"/>
              </a:rPr>
              <a:t>affairs office </a:t>
            </a:r>
          </a:p>
          <a:p>
            <a:pPr marL="342900" indent="-342900">
              <a:buFont typeface="Arial" panose="020B0604020202020204" pitchFamily="34" charset="0"/>
              <a:buChar char="•"/>
            </a:pPr>
            <a:r>
              <a:rPr lang="en-US" sz="2000" kern="0" dirty="0" smtClean="0">
                <a:solidFill>
                  <a:schemeClr val="bg1"/>
                </a:solidFill>
                <a:latin typeface="Arial Narrow"/>
              </a:rPr>
              <a:t>Sports </a:t>
            </a:r>
            <a:r>
              <a:rPr lang="en-US" sz="2000" kern="0" dirty="0">
                <a:solidFill>
                  <a:schemeClr val="bg1"/>
                </a:solidFill>
                <a:latin typeface="Arial Narrow"/>
              </a:rPr>
              <a:t>and social activities</a:t>
            </a:r>
          </a:p>
          <a:p>
            <a:pPr marL="342900" indent="-342900">
              <a:buFont typeface="Arial" panose="020B0604020202020204" pitchFamily="34" charset="0"/>
              <a:buChar char="•"/>
            </a:pPr>
            <a:r>
              <a:rPr lang="en-US" sz="2000" kern="0" dirty="0" smtClean="0">
                <a:solidFill>
                  <a:schemeClr val="bg1"/>
                </a:solidFill>
                <a:latin typeface="Arial Narrow"/>
              </a:rPr>
              <a:t>Lifelong </a:t>
            </a:r>
            <a:r>
              <a:rPr lang="en-US" sz="2000" kern="0" dirty="0">
                <a:solidFill>
                  <a:schemeClr val="bg1"/>
                </a:solidFill>
                <a:latin typeface="Arial Narrow"/>
              </a:rPr>
              <a:t>e-mail accounts</a:t>
            </a:r>
          </a:p>
          <a:p>
            <a:pPr>
              <a:lnSpc>
                <a:spcPts val="4000"/>
              </a:lnSpc>
            </a:pPr>
            <a:endParaRPr lang="en-US" sz="2000" dirty="0" smtClean="0">
              <a:solidFill>
                <a:schemeClr val="bg1"/>
              </a:solidFill>
              <a:latin typeface="Arial Narrow"/>
            </a:endParaRPr>
          </a:p>
        </p:txBody>
      </p:sp>
      <p:pic>
        <p:nvPicPr>
          <p:cNvPr id="8" name="Afbeelding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65719" y="5746136"/>
            <a:ext cx="1356047" cy="829955"/>
          </a:xfrm>
          <a:prstGeom prst="rect">
            <a:avLst/>
          </a:prstGeom>
        </p:spPr>
      </p:pic>
    </p:spTree>
    <p:extLst>
      <p:ext uri="{BB962C8B-B14F-4D97-AF65-F5344CB8AC3E}">
        <p14:creationId xmlns:p14="http://schemas.microsoft.com/office/powerpoint/2010/main" val="14419090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65719" y="5746136"/>
            <a:ext cx="1356047" cy="829955"/>
          </a:xfrm>
          <a:prstGeom prst="rect">
            <a:avLst/>
          </a:prstGeom>
        </p:spPr>
      </p:pic>
      <p:sp>
        <p:nvSpPr>
          <p:cNvPr id="5" name="Rectangle 18"/>
          <p:cNvSpPr/>
          <p:nvPr/>
        </p:nvSpPr>
        <p:spPr>
          <a:xfrm>
            <a:off x="695400" y="1268760"/>
            <a:ext cx="4608512" cy="12961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tlCol="0" anchor="t" anchorCtr="0"/>
          <a:lstStyle/>
          <a:p>
            <a:pPr>
              <a:lnSpc>
                <a:spcPts val="4000"/>
              </a:lnSpc>
            </a:pPr>
            <a:r>
              <a:rPr lang="en-US" sz="4400" dirty="0" smtClean="0">
                <a:solidFill>
                  <a:schemeClr val="bg1"/>
                </a:solidFill>
                <a:latin typeface="+mj-lt"/>
              </a:rPr>
              <a:t>KNOWLEDGE FIELD</a:t>
            </a:r>
            <a:endParaRPr lang="nl-NL" sz="4800" b="1" dirty="0">
              <a:solidFill>
                <a:srgbClr val="00918E"/>
              </a:solidFill>
              <a:latin typeface="+mj-lt"/>
            </a:endParaRPr>
          </a:p>
        </p:txBody>
      </p:sp>
    </p:spTree>
    <p:extLst>
      <p:ext uri="{BB962C8B-B14F-4D97-AF65-F5344CB8AC3E}">
        <p14:creationId xmlns:p14="http://schemas.microsoft.com/office/powerpoint/2010/main" val="36231580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E2C8A"/>
        </a:solidFill>
        <a:effectLst/>
      </p:bgPr>
    </p:bg>
    <p:spTree>
      <p:nvGrpSpPr>
        <p:cNvPr id="1" name=""/>
        <p:cNvGrpSpPr/>
        <p:nvPr/>
      </p:nvGrpSpPr>
      <p:grpSpPr>
        <a:xfrm>
          <a:off x="0" y="0"/>
          <a:ext cx="0" cy="0"/>
          <a:chOff x="0" y="0"/>
          <a:chExt cx="0" cy="0"/>
        </a:xfrm>
      </p:grpSpPr>
      <p:sp>
        <p:nvSpPr>
          <p:cNvPr id="20" name="Rectangle 19"/>
          <p:cNvSpPr/>
          <p:nvPr/>
        </p:nvSpPr>
        <p:spPr>
          <a:xfrm>
            <a:off x="4517391" y="393152"/>
            <a:ext cx="5112568" cy="360040"/>
          </a:xfrm>
          <a:prstGeom prst="rect">
            <a:avLst/>
          </a:prstGeom>
          <a:gradFill flip="none" rotWithShape="1">
            <a:gsLst>
              <a:gs pos="0">
                <a:srgbClr val="0E2C8A"/>
              </a:gs>
              <a:gs pos="100000">
                <a:srgbClr val="00918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mj-lt"/>
            </a:endParaRPr>
          </a:p>
        </p:txBody>
      </p:sp>
      <p:sp>
        <p:nvSpPr>
          <p:cNvPr id="21" name="Rectangle 20"/>
          <p:cNvSpPr/>
          <p:nvPr/>
        </p:nvSpPr>
        <p:spPr>
          <a:xfrm>
            <a:off x="4527448" y="2440790"/>
            <a:ext cx="5112568" cy="360040"/>
          </a:xfrm>
          <a:prstGeom prst="rect">
            <a:avLst/>
          </a:prstGeom>
          <a:gradFill flip="none" rotWithShape="1">
            <a:gsLst>
              <a:gs pos="0">
                <a:srgbClr val="0E2C8A"/>
              </a:gs>
              <a:gs pos="100000">
                <a:srgbClr val="00918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mj-lt"/>
            </a:endParaRPr>
          </a:p>
        </p:txBody>
      </p:sp>
      <p:sp>
        <p:nvSpPr>
          <p:cNvPr id="22" name="Rectangle 21"/>
          <p:cNvSpPr/>
          <p:nvPr/>
        </p:nvSpPr>
        <p:spPr>
          <a:xfrm>
            <a:off x="4500979" y="4275859"/>
            <a:ext cx="5112568" cy="360040"/>
          </a:xfrm>
          <a:prstGeom prst="rect">
            <a:avLst/>
          </a:prstGeom>
          <a:gradFill flip="none" rotWithShape="1">
            <a:gsLst>
              <a:gs pos="0">
                <a:srgbClr val="0E2C8A"/>
              </a:gs>
              <a:gs pos="100000">
                <a:srgbClr val="00918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mj-lt"/>
            </a:endParaRPr>
          </a:p>
        </p:txBody>
      </p:sp>
      <p:sp>
        <p:nvSpPr>
          <p:cNvPr id="18" name="Rechthoek 17"/>
          <p:cNvSpPr/>
          <p:nvPr/>
        </p:nvSpPr>
        <p:spPr>
          <a:xfrm>
            <a:off x="1921550" y="4289970"/>
            <a:ext cx="2247325" cy="162264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b="1"/>
          </a:p>
        </p:txBody>
      </p:sp>
      <p:pic>
        <p:nvPicPr>
          <p:cNvPr id="46" name="Afbeelding 4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65719" y="5818144"/>
            <a:ext cx="1356047" cy="829955"/>
          </a:xfrm>
          <a:prstGeom prst="rect">
            <a:avLst/>
          </a:prstGeom>
        </p:spPr>
      </p:pic>
      <p:pic>
        <p:nvPicPr>
          <p:cNvPr id="10" name="Afbeelding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47514" y="2433796"/>
            <a:ext cx="2252912" cy="1596563"/>
          </a:xfrm>
          <a:prstGeom prst="rect">
            <a:avLst/>
          </a:prstGeom>
        </p:spPr>
      </p:pic>
      <p:pic>
        <p:nvPicPr>
          <p:cNvPr id="11" name="Afbeelding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29016" y="395660"/>
            <a:ext cx="2271410" cy="1678779"/>
          </a:xfrm>
          <a:prstGeom prst="rect">
            <a:avLst/>
          </a:prstGeom>
        </p:spPr>
      </p:pic>
      <p:sp>
        <p:nvSpPr>
          <p:cNvPr id="15" name="Tekstvak 14"/>
          <p:cNvSpPr txBox="1"/>
          <p:nvPr/>
        </p:nvSpPr>
        <p:spPr>
          <a:xfrm>
            <a:off x="4512491" y="384472"/>
            <a:ext cx="2156424" cy="400110"/>
          </a:xfrm>
          <a:prstGeom prst="rect">
            <a:avLst/>
          </a:prstGeom>
          <a:noFill/>
        </p:spPr>
        <p:txBody>
          <a:bodyPr wrap="none" rtlCol="0">
            <a:spAutoFit/>
          </a:bodyPr>
          <a:lstStyle/>
          <a:p>
            <a:r>
              <a:rPr lang="nl-NL" sz="2000" b="1" dirty="0" smtClean="0">
                <a:solidFill>
                  <a:schemeClr val="bg1"/>
                </a:solidFill>
                <a:latin typeface="+mj-lt"/>
              </a:rPr>
              <a:t>DATA COLLECTION</a:t>
            </a:r>
            <a:endParaRPr lang="nl-NL" sz="2000" b="1" dirty="0">
              <a:solidFill>
                <a:schemeClr val="bg1"/>
              </a:solidFill>
              <a:latin typeface="+mj-lt"/>
            </a:endParaRPr>
          </a:p>
        </p:txBody>
      </p:sp>
      <p:sp>
        <p:nvSpPr>
          <p:cNvPr id="52" name="Tekstvak 51"/>
          <p:cNvSpPr txBox="1"/>
          <p:nvPr/>
        </p:nvSpPr>
        <p:spPr>
          <a:xfrm>
            <a:off x="4490466" y="2410616"/>
            <a:ext cx="1643720" cy="400110"/>
          </a:xfrm>
          <a:prstGeom prst="rect">
            <a:avLst/>
          </a:prstGeom>
          <a:noFill/>
        </p:spPr>
        <p:txBody>
          <a:bodyPr wrap="none" rtlCol="0">
            <a:spAutoFit/>
          </a:bodyPr>
          <a:lstStyle/>
          <a:p>
            <a:r>
              <a:rPr lang="nl-NL" sz="2000" b="1" dirty="0" smtClean="0">
                <a:solidFill>
                  <a:schemeClr val="bg1"/>
                </a:solidFill>
                <a:latin typeface="+mj-lt"/>
              </a:rPr>
              <a:t>GIS ANALYSIS</a:t>
            </a:r>
            <a:endParaRPr lang="nl-NL" sz="2000" b="1" dirty="0">
              <a:solidFill>
                <a:schemeClr val="bg1"/>
              </a:solidFill>
              <a:latin typeface="+mj-lt"/>
            </a:endParaRPr>
          </a:p>
        </p:txBody>
      </p:sp>
      <p:sp>
        <p:nvSpPr>
          <p:cNvPr id="17" name="Rechthoek 16"/>
          <p:cNvSpPr/>
          <p:nvPr/>
        </p:nvSpPr>
        <p:spPr>
          <a:xfrm>
            <a:off x="4500979" y="4246614"/>
            <a:ext cx="5805110" cy="400110"/>
          </a:xfrm>
          <a:prstGeom prst="rect">
            <a:avLst/>
          </a:prstGeom>
        </p:spPr>
        <p:txBody>
          <a:bodyPr wrap="square">
            <a:spAutoFit/>
          </a:bodyPr>
          <a:lstStyle/>
          <a:p>
            <a:r>
              <a:rPr lang="nl-NL" sz="2000" b="1" dirty="0">
                <a:solidFill>
                  <a:schemeClr val="bg1"/>
                </a:solidFill>
                <a:latin typeface="+mj-lt"/>
              </a:rPr>
              <a:t>DATA </a:t>
            </a:r>
            <a:r>
              <a:rPr lang="nl-NL" sz="2000" b="1" dirty="0" smtClean="0">
                <a:solidFill>
                  <a:schemeClr val="bg1"/>
                </a:solidFill>
                <a:latin typeface="+mj-lt"/>
              </a:rPr>
              <a:t>&amp; INFORMATION DISSEMINATION</a:t>
            </a:r>
            <a:endParaRPr lang="nl-NL" sz="2000" b="1" dirty="0">
              <a:solidFill>
                <a:schemeClr val="bg1"/>
              </a:solidFill>
              <a:latin typeface="+mj-lt"/>
            </a:endParaRP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34795" y="4452217"/>
            <a:ext cx="2020834" cy="1298152"/>
          </a:xfrm>
          <a:prstGeom prst="rect">
            <a:avLst/>
          </a:prstGeom>
        </p:spPr>
      </p:pic>
      <p:sp>
        <p:nvSpPr>
          <p:cNvPr id="19" name="Title 5"/>
          <p:cNvSpPr txBox="1">
            <a:spLocks/>
          </p:cNvSpPr>
          <p:nvPr/>
        </p:nvSpPr>
        <p:spPr>
          <a:xfrm>
            <a:off x="381302" y="5986281"/>
            <a:ext cx="5570682" cy="735013"/>
          </a:xfrm>
          <a:prstGeom prst="rect">
            <a:avLst/>
          </a:prstGeom>
          <a:solidFill>
            <a:srgbClr val="0E2C8A"/>
          </a:solidFill>
        </p:spPr>
        <p:txBody>
          <a:bodyPr vert="horz" wrap="square" numCol="1" compatLnSpc="1">
            <a:prstTxWarp prst="textNoShape">
              <a:avLst/>
            </a:prstTxWarp>
          </a:bodyPr>
          <a:lstStyle>
            <a:lvl1pPr algn="l" rtl="0" eaLnBrk="0" fontAlgn="base" hangingPunct="0">
              <a:spcBef>
                <a:spcPct val="0"/>
              </a:spcBef>
              <a:spcAft>
                <a:spcPct val="0"/>
              </a:spcAft>
              <a:defRPr sz="2500" b="1">
                <a:solidFill>
                  <a:schemeClr val="tx2"/>
                </a:solidFill>
                <a:latin typeface="+mj-lt"/>
                <a:ea typeface="+mj-ea"/>
                <a:cs typeface="+mj-cs"/>
              </a:defRPr>
            </a:lvl1pPr>
            <a:lvl2pPr algn="l" rtl="0" eaLnBrk="0" fontAlgn="base" hangingPunct="0">
              <a:spcBef>
                <a:spcPct val="0"/>
              </a:spcBef>
              <a:spcAft>
                <a:spcPct val="0"/>
              </a:spcAft>
              <a:defRPr sz="2500" b="1">
                <a:solidFill>
                  <a:schemeClr val="tx2"/>
                </a:solidFill>
                <a:latin typeface="Arial Narrow" pitchFamily="34" charset="0"/>
              </a:defRPr>
            </a:lvl2pPr>
            <a:lvl3pPr algn="l" rtl="0" eaLnBrk="0" fontAlgn="base" hangingPunct="0">
              <a:spcBef>
                <a:spcPct val="0"/>
              </a:spcBef>
              <a:spcAft>
                <a:spcPct val="0"/>
              </a:spcAft>
              <a:defRPr sz="2500" b="1">
                <a:solidFill>
                  <a:schemeClr val="tx2"/>
                </a:solidFill>
                <a:latin typeface="Arial Narrow" pitchFamily="34" charset="0"/>
              </a:defRPr>
            </a:lvl3pPr>
            <a:lvl4pPr algn="l" rtl="0" eaLnBrk="0" fontAlgn="base" hangingPunct="0">
              <a:spcBef>
                <a:spcPct val="0"/>
              </a:spcBef>
              <a:spcAft>
                <a:spcPct val="0"/>
              </a:spcAft>
              <a:defRPr sz="2500" b="1">
                <a:solidFill>
                  <a:schemeClr val="tx2"/>
                </a:solidFill>
                <a:latin typeface="Arial Narrow" pitchFamily="34" charset="0"/>
              </a:defRPr>
            </a:lvl4pPr>
            <a:lvl5pPr algn="l" rtl="0" eaLnBrk="0" fontAlgn="base" hangingPunct="0">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a:lstStyle>
          <a:p>
            <a:pPr eaLnBrk="1" hangingPunct="1">
              <a:spcBef>
                <a:spcPts val="625"/>
              </a:spcBef>
            </a:pPr>
            <a:r>
              <a:rPr lang="en-US" sz="2800" kern="0" dirty="0" smtClean="0">
                <a:solidFill>
                  <a:srgbClr val="FFFFFF"/>
                </a:solidFill>
              </a:rPr>
              <a:t>KNOWLEDGE FIELD</a:t>
            </a:r>
            <a:br>
              <a:rPr lang="en-US" sz="2800" kern="0" dirty="0" smtClean="0">
                <a:solidFill>
                  <a:srgbClr val="FFFFFF"/>
                </a:solidFill>
              </a:rPr>
            </a:br>
            <a:endParaRPr lang="en-GB" sz="1800" kern="0" dirty="0">
              <a:solidFill>
                <a:srgbClr val="FFFFFF"/>
              </a:solidFill>
            </a:endParaRPr>
          </a:p>
        </p:txBody>
      </p:sp>
      <p:sp>
        <p:nvSpPr>
          <p:cNvPr id="23" name="Rechthoek 17"/>
          <p:cNvSpPr/>
          <p:nvPr/>
        </p:nvSpPr>
        <p:spPr>
          <a:xfrm>
            <a:off x="4527448" y="799673"/>
            <a:ext cx="5102511" cy="1398942"/>
          </a:xfrm>
          <a:prstGeom prst="rect">
            <a:avLst/>
          </a:prstGeom>
          <a:gradFill>
            <a:gsLst>
              <a:gs pos="1000">
                <a:srgbClr val="0E2C8A"/>
              </a:gs>
              <a:gs pos="37000">
                <a:schemeClr val="bg1"/>
              </a:gs>
            </a:gsLst>
            <a:lin ang="108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b="1"/>
          </a:p>
        </p:txBody>
      </p:sp>
      <p:sp>
        <p:nvSpPr>
          <p:cNvPr id="26" name="Rechthoek 17"/>
          <p:cNvSpPr/>
          <p:nvPr/>
        </p:nvSpPr>
        <p:spPr>
          <a:xfrm>
            <a:off x="4527448" y="2823553"/>
            <a:ext cx="5102511" cy="1180886"/>
          </a:xfrm>
          <a:prstGeom prst="rect">
            <a:avLst/>
          </a:prstGeom>
          <a:gradFill>
            <a:gsLst>
              <a:gs pos="1000">
                <a:srgbClr val="0E2C8A"/>
              </a:gs>
              <a:gs pos="37000">
                <a:schemeClr val="bg1"/>
              </a:gs>
            </a:gsLst>
            <a:lin ang="108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b="1"/>
          </a:p>
        </p:txBody>
      </p:sp>
      <p:sp>
        <p:nvSpPr>
          <p:cNvPr id="27" name="Rechthoek 17"/>
          <p:cNvSpPr/>
          <p:nvPr/>
        </p:nvSpPr>
        <p:spPr>
          <a:xfrm>
            <a:off x="4506008" y="4662312"/>
            <a:ext cx="5102511" cy="1204478"/>
          </a:xfrm>
          <a:prstGeom prst="rect">
            <a:avLst/>
          </a:prstGeom>
          <a:gradFill>
            <a:gsLst>
              <a:gs pos="1000">
                <a:srgbClr val="0E2C8A"/>
              </a:gs>
              <a:gs pos="37000">
                <a:schemeClr val="bg1"/>
              </a:gs>
            </a:gsLst>
            <a:lin ang="108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b="1"/>
          </a:p>
        </p:txBody>
      </p:sp>
      <p:sp>
        <p:nvSpPr>
          <p:cNvPr id="3" name="Rectangle 2"/>
          <p:cNvSpPr/>
          <p:nvPr/>
        </p:nvSpPr>
        <p:spPr>
          <a:xfrm>
            <a:off x="4490466" y="2781387"/>
            <a:ext cx="2000600" cy="1200329"/>
          </a:xfrm>
          <a:prstGeom prst="rect">
            <a:avLst/>
          </a:prstGeom>
        </p:spPr>
        <p:txBody>
          <a:bodyPr wrap="square">
            <a:spAutoFit/>
          </a:bodyPr>
          <a:lstStyle/>
          <a:p>
            <a:r>
              <a:rPr lang="en-US" b="1" dirty="0">
                <a:latin typeface="+mj-lt"/>
              </a:rPr>
              <a:t>Modelling</a:t>
            </a:r>
          </a:p>
          <a:p>
            <a:r>
              <a:rPr lang="en-US" b="1" dirty="0">
                <a:latin typeface="+mj-lt"/>
              </a:rPr>
              <a:t>Internet GIS</a:t>
            </a:r>
          </a:p>
          <a:p>
            <a:r>
              <a:rPr lang="en-US" b="1" dirty="0">
                <a:latin typeface="+mj-lt"/>
              </a:rPr>
              <a:t>Processing Synthesis</a:t>
            </a:r>
          </a:p>
        </p:txBody>
      </p:sp>
      <p:sp>
        <p:nvSpPr>
          <p:cNvPr id="4" name="Rectangle 3"/>
          <p:cNvSpPr/>
          <p:nvPr/>
        </p:nvSpPr>
        <p:spPr>
          <a:xfrm>
            <a:off x="4511918" y="771776"/>
            <a:ext cx="3384282" cy="1477328"/>
          </a:xfrm>
          <a:prstGeom prst="rect">
            <a:avLst/>
          </a:prstGeom>
        </p:spPr>
        <p:txBody>
          <a:bodyPr wrap="square">
            <a:spAutoFit/>
          </a:bodyPr>
          <a:lstStyle/>
          <a:p>
            <a:r>
              <a:rPr lang="en-US" b="1" dirty="0">
                <a:latin typeface="+mj-lt"/>
              </a:rPr>
              <a:t>Satellite data</a:t>
            </a:r>
          </a:p>
          <a:p>
            <a:r>
              <a:rPr lang="en-US" b="1" dirty="0">
                <a:latin typeface="+mj-lt"/>
              </a:rPr>
              <a:t>Aerial data</a:t>
            </a:r>
          </a:p>
          <a:p>
            <a:r>
              <a:rPr lang="en-US" b="1" dirty="0">
                <a:latin typeface="+mj-lt"/>
              </a:rPr>
              <a:t>Digital Maps</a:t>
            </a:r>
          </a:p>
          <a:p>
            <a:r>
              <a:rPr lang="en-US" b="1" dirty="0" smtClean="0">
                <a:latin typeface="+mj-lt"/>
              </a:rPr>
              <a:t>Field measurements</a:t>
            </a:r>
            <a:endParaRPr lang="en-US" b="1" dirty="0">
              <a:latin typeface="+mj-lt"/>
            </a:endParaRPr>
          </a:p>
          <a:p>
            <a:r>
              <a:rPr lang="en-US" b="1" dirty="0">
                <a:latin typeface="+mj-lt"/>
              </a:rPr>
              <a:t>Tabular data</a:t>
            </a:r>
          </a:p>
        </p:txBody>
      </p:sp>
      <p:sp>
        <p:nvSpPr>
          <p:cNvPr id="30" name="Rectangle 29"/>
          <p:cNvSpPr/>
          <p:nvPr/>
        </p:nvSpPr>
        <p:spPr>
          <a:xfrm>
            <a:off x="4512491" y="4807522"/>
            <a:ext cx="2000600" cy="646331"/>
          </a:xfrm>
          <a:prstGeom prst="rect">
            <a:avLst/>
          </a:prstGeom>
        </p:spPr>
        <p:txBody>
          <a:bodyPr wrap="square">
            <a:spAutoFit/>
          </a:bodyPr>
          <a:lstStyle/>
          <a:p>
            <a:r>
              <a:rPr lang="en-US" b="1" dirty="0" smtClean="0">
                <a:latin typeface="+mj-lt"/>
              </a:rPr>
              <a:t>Web portals</a:t>
            </a:r>
          </a:p>
          <a:p>
            <a:r>
              <a:rPr lang="en-US" b="1" dirty="0" smtClean="0">
                <a:latin typeface="+mj-lt"/>
              </a:rPr>
              <a:t>Internet GIS</a:t>
            </a:r>
            <a:endParaRPr lang="en-US" b="1" dirty="0">
              <a:latin typeface="+mj-lt"/>
            </a:endParaRPr>
          </a:p>
        </p:txBody>
      </p:sp>
    </p:spTree>
    <p:extLst>
      <p:ext uri="{BB962C8B-B14F-4D97-AF65-F5344CB8AC3E}">
        <p14:creationId xmlns:p14="http://schemas.microsoft.com/office/powerpoint/2010/main" val="22069724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55966" y="407421"/>
            <a:ext cx="10560496" cy="735013"/>
          </a:xfrm>
          <a:prstGeom prst="rect">
            <a:avLst/>
          </a:prstGeom>
        </p:spPr>
        <p:txBody>
          <a:bodyPr vert="horz" wrap="square" numCol="1" compatLnSpc="1">
            <a:prstTxWarp prst="textNoShape">
              <a:avLst/>
            </a:prstTxWarp>
          </a:bodyPr>
          <a:lstStyle/>
          <a:p>
            <a:pPr eaLnBrk="1" hangingPunct="1">
              <a:spcBef>
                <a:spcPts val="625"/>
              </a:spcBef>
            </a:pPr>
            <a:r>
              <a:rPr lang="en-US" sz="3200" cap="none" dirty="0" smtClean="0"/>
              <a:t>GEO-INFORMATION SCIENCE AND EARTH OBSERVATION</a:t>
            </a:r>
            <a:endParaRPr lang="en-GB" sz="3200" cap="none" dirty="0" smtClean="0"/>
          </a:p>
        </p:txBody>
      </p:sp>
      <p:sp>
        <p:nvSpPr>
          <p:cNvPr id="4" name="Content Placeholder 2"/>
          <p:cNvSpPr txBox="1">
            <a:spLocks/>
          </p:cNvSpPr>
          <p:nvPr/>
        </p:nvSpPr>
        <p:spPr bwMode="auto">
          <a:xfrm>
            <a:off x="780771" y="1500025"/>
            <a:ext cx="7584330" cy="510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255588"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a:lstStyle>
          <a:p>
            <a:pPr marL="0" indent="0" eaLnBrk="1" hangingPunct="1">
              <a:lnSpc>
                <a:spcPct val="100000"/>
              </a:lnSpc>
              <a:buNone/>
            </a:pPr>
            <a:r>
              <a:rPr lang="en-US" sz="2800" b="1" dirty="0">
                <a:latin typeface="+mj-lt"/>
              </a:rPr>
              <a:t>Combination of tools and methods for the</a:t>
            </a:r>
          </a:p>
          <a:p>
            <a:pPr lvl="1" eaLnBrk="1" hangingPunct="1">
              <a:lnSpc>
                <a:spcPct val="100000"/>
              </a:lnSpc>
              <a:buFont typeface="Arial" panose="020B0604020202020204" pitchFamily="34" charset="0"/>
              <a:buChar char="•"/>
            </a:pPr>
            <a:r>
              <a:rPr lang="en-US" sz="2800" b="1" dirty="0">
                <a:latin typeface="+mj-lt"/>
              </a:rPr>
              <a:t>C</a:t>
            </a:r>
            <a:r>
              <a:rPr lang="en-US" sz="2800" b="1" dirty="0" smtClean="0">
                <a:latin typeface="+mj-lt"/>
              </a:rPr>
              <a:t>ollection</a:t>
            </a:r>
            <a:endParaRPr lang="en-US" sz="2800" b="1" dirty="0">
              <a:latin typeface="+mj-lt"/>
            </a:endParaRPr>
          </a:p>
          <a:p>
            <a:pPr lvl="1" eaLnBrk="1" hangingPunct="1">
              <a:lnSpc>
                <a:spcPct val="100000"/>
              </a:lnSpc>
              <a:buFont typeface="Arial" panose="020B0604020202020204" pitchFamily="34" charset="0"/>
              <a:buChar char="•"/>
            </a:pPr>
            <a:r>
              <a:rPr lang="en-US" sz="2800" b="1" dirty="0" smtClean="0">
                <a:latin typeface="+mj-lt"/>
              </a:rPr>
              <a:t>Storage</a:t>
            </a:r>
            <a:endParaRPr lang="en-US" sz="2800" b="1" dirty="0">
              <a:latin typeface="+mj-lt"/>
            </a:endParaRPr>
          </a:p>
          <a:p>
            <a:pPr lvl="1" eaLnBrk="1" hangingPunct="1">
              <a:lnSpc>
                <a:spcPct val="100000"/>
              </a:lnSpc>
              <a:buFont typeface="Arial" panose="020B0604020202020204" pitchFamily="34" charset="0"/>
              <a:buChar char="•"/>
            </a:pPr>
            <a:r>
              <a:rPr lang="en-US" sz="2800" b="1" dirty="0" smtClean="0">
                <a:latin typeface="+mj-lt"/>
              </a:rPr>
              <a:t>Processing</a:t>
            </a:r>
          </a:p>
          <a:p>
            <a:pPr marL="257175" lvl="1" indent="0" eaLnBrk="1" hangingPunct="1">
              <a:lnSpc>
                <a:spcPct val="100000"/>
              </a:lnSpc>
              <a:buNone/>
            </a:pPr>
            <a:endParaRPr lang="en-US" sz="2800" b="1" dirty="0">
              <a:latin typeface="+mj-lt"/>
            </a:endParaRPr>
          </a:p>
          <a:p>
            <a:pPr marL="0" lvl="1" indent="0" eaLnBrk="1" hangingPunct="1">
              <a:lnSpc>
                <a:spcPct val="100000"/>
              </a:lnSpc>
              <a:buNone/>
            </a:pPr>
            <a:r>
              <a:rPr lang="en-US" sz="2800" b="1" dirty="0" smtClean="0">
                <a:latin typeface="+mj-lt"/>
              </a:rPr>
              <a:t>…of </a:t>
            </a:r>
            <a:r>
              <a:rPr lang="en-US" sz="2800" b="1" dirty="0">
                <a:latin typeface="+mj-lt"/>
              </a:rPr>
              <a:t>geo-spatial data and for the dissemination and use of </a:t>
            </a:r>
            <a:r>
              <a:rPr lang="en-US" sz="2800" b="1" dirty="0" smtClean="0">
                <a:latin typeface="+mj-lt"/>
              </a:rPr>
              <a:t>these data </a:t>
            </a:r>
            <a:r>
              <a:rPr lang="en-US" sz="2800" b="1" dirty="0">
                <a:latin typeface="+mj-lt"/>
              </a:rPr>
              <a:t>and of services based on these data</a:t>
            </a:r>
          </a:p>
          <a:p>
            <a:pPr marL="0" indent="0" eaLnBrk="1" hangingPunct="1">
              <a:lnSpc>
                <a:spcPct val="100000"/>
              </a:lnSpc>
              <a:buNone/>
            </a:pPr>
            <a:endParaRPr lang="en-US" sz="2800" b="1" dirty="0">
              <a:latin typeface="+mj-lt"/>
            </a:endParaRPr>
          </a:p>
          <a:p>
            <a:pPr marL="0" indent="0">
              <a:lnSpc>
                <a:spcPct val="100000"/>
              </a:lnSpc>
              <a:buNone/>
            </a:pPr>
            <a:endParaRPr lang="en-US" sz="2800" b="1" kern="0" dirty="0">
              <a:latin typeface="+mj-lt"/>
            </a:endParaRPr>
          </a:p>
        </p:txBody>
      </p:sp>
      <p:sp>
        <p:nvSpPr>
          <p:cNvPr id="5" name="Oval 11">
            <a:hlinkClick r:id="rId2" action="ppaction://hlinksldjump"/>
          </p:cNvPr>
          <p:cNvSpPr/>
          <p:nvPr/>
        </p:nvSpPr>
        <p:spPr>
          <a:xfrm>
            <a:off x="9408368" y="5887320"/>
            <a:ext cx="568848" cy="568848"/>
          </a:xfrm>
          <a:prstGeom prst="ellipse">
            <a:avLst/>
          </a:prstGeom>
          <a:solidFill>
            <a:schemeClr val="tx1"/>
          </a:solidFill>
          <a:ln w="57150">
            <a:solidFill>
              <a:srgbClr val="009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Narrow" panose="020B0606020202030204" pitchFamily="34" charset="0"/>
              </a:rPr>
              <a:t>3</a:t>
            </a:r>
            <a:endParaRPr lang="nl-NL" dirty="0">
              <a:latin typeface="Arial Narrow" panose="020B0606020202030204" pitchFamily="34" charset="0"/>
            </a:endParaRPr>
          </a:p>
        </p:txBody>
      </p:sp>
      <p:pic>
        <p:nvPicPr>
          <p:cNvPr id="6" name="Afbeelding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00456" y="5767397"/>
            <a:ext cx="1321310" cy="808694"/>
          </a:xfrm>
          <a:prstGeom prst="rect">
            <a:avLst/>
          </a:prstGeom>
        </p:spPr>
      </p:pic>
      <p:pic>
        <p:nvPicPr>
          <p:cNvPr id="20" name="Picture 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81773" y="1369342"/>
            <a:ext cx="2423225" cy="2423225"/>
          </a:xfrm>
          <a:prstGeom prst="rect">
            <a:avLst/>
          </a:prstGeom>
        </p:spPr>
      </p:pic>
      <p:graphicFrame>
        <p:nvGraphicFramePr>
          <p:cNvPr id="21" name="Diagram 20"/>
          <p:cNvGraphicFramePr/>
          <p:nvPr>
            <p:extLst>
              <p:ext uri="{D42A27DB-BD31-4B8C-83A1-F6EECF244321}">
                <p14:modId xmlns:p14="http://schemas.microsoft.com/office/powerpoint/2010/main" val="707912359"/>
              </p:ext>
            </p:extLst>
          </p:nvPr>
        </p:nvGraphicFramePr>
        <p:xfrm>
          <a:off x="8787123" y="1124744"/>
          <a:ext cx="3141525" cy="28754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22" name="Diagram 21"/>
          <p:cNvGraphicFramePr/>
          <p:nvPr>
            <p:extLst>
              <p:ext uri="{D42A27DB-BD31-4B8C-83A1-F6EECF244321}">
                <p14:modId xmlns:p14="http://schemas.microsoft.com/office/powerpoint/2010/main" val="1495123081"/>
              </p:ext>
            </p:extLst>
          </p:nvPr>
        </p:nvGraphicFramePr>
        <p:xfrm>
          <a:off x="7388835" y="476672"/>
          <a:ext cx="5760640" cy="461630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3" name="Rectangle 22"/>
          <p:cNvSpPr/>
          <p:nvPr/>
        </p:nvSpPr>
        <p:spPr>
          <a:xfrm rot="3201399">
            <a:off x="10359862" y="1593362"/>
            <a:ext cx="1745970" cy="435650"/>
          </a:xfrm>
          <a:prstGeom prst="rect">
            <a:avLst/>
          </a:prstGeom>
          <a:noFill/>
        </p:spPr>
        <p:txBody>
          <a:bodyPr spcFirstLastPara="1" wrap="none" lIns="91440" tIns="45720" rIns="91440" bIns="45720" numCol="1">
            <a:prstTxWarp prst="textArchUp">
              <a:avLst>
                <a:gd name="adj" fmla="val 10552650"/>
              </a:avLst>
            </a:prstTxWarp>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fontAlgn="auto">
              <a:spcBef>
                <a:spcPts val="0"/>
              </a:spcBef>
              <a:spcAft>
                <a:spcPts val="0"/>
              </a:spcAft>
            </a:pPr>
            <a:r>
              <a:rPr lang="en-GB" sz="2000" b="1" dirty="0" smtClean="0">
                <a:ln>
                  <a:prstDash val="solid"/>
                </a:ln>
                <a:effectLst>
                  <a:outerShdw blurRad="88000" dist="50800" dir="5040000" algn="tl">
                    <a:srgbClr val="8064A2">
                      <a:tint val="80000"/>
                      <a:satMod val="250000"/>
                      <a:alpha val="45000"/>
                    </a:srgbClr>
                  </a:outerShdw>
                </a:effectLst>
                <a:latin typeface="Calibri"/>
              </a:rPr>
              <a:t>analysis</a:t>
            </a:r>
            <a:endParaRPr lang="en-GB" sz="4400" b="1" dirty="0">
              <a:ln>
                <a:prstDash val="solid"/>
              </a:ln>
              <a:effectLst>
                <a:outerShdw blurRad="88000" dist="50800" dir="5040000" algn="tl">
                  <a:srgbClr val="8064A2">
                    <a:tint val="80000"/>
                    <a:satMod val="250000"/>
                    <a:alpha val="45000"/>
                  </a:srgbClr>
                </a:outerShdw>
              </a:effectLst>
              <a:latin typeface="Calibri"/>
            </a:endParaRPr>
          </a:p>
        </p:txBody>
      </p:sp>
      <p:sp>
        <p:nvSpPr>
          <p:cNvPr id="24" name="Rectangle 23"/>
          <p:cNvSpPr/>
          <p:nvPr/>
        </p:nvSpPr>
        <p:spPr>
          <a:xfrm rot="18198318">
            <a:off x="8500346" y="1567644"/>
            <a:ext cx="1484321" cy="435650"/>
          </a:xfrm>
          <a:prstGeom prst="rect">
            <a:avLst/>
          </a:prstGeom>
          <a:noFill/>
        </p:spPr>
        <p:txBody>
          <a:bodyPr spcFirstLastPara="1" wrap="none" lIns="91440" tIns="45720" rIns="91440" bIns="45720" numCol="1">
            <a:prstTxWarp prst="textArchUp">
              <a:avLst>
                <a:gd name="adj" fmla="val 10780820"/>
              </a:avLst>
            </a:prstTxWarp>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fontAlgn="auto">
              <a:spcBef>
                <a:spcPts val="0"/>
              </a:spcBef>
              <a:spcAft>
                <a:spcPts val="0"/>
              </a:spcAft>
            </a:pPr>
            <a:r>
              <a:rPr lang="en-US" sz="2000" b="1" dirty="0">
                <a:ln>
                  <a:prstDash val="solid"/>
                </a:ln>
                <a:effectLst>
                  <a:outerShdw blurRad="88000" dist="50800" dir="5040000" algn="tl">
                    <a:srgbClr val="8064A2">
                      <a:tint val="80000"/>
                      <a:satMod val="250000"/>
                      <a:alpha val="45000"/>
                    </a:srgbClr>
                  </a:outerShdw>
                </a:effectLst>
                <a:latin typeface="Calibri"/>
              </a:rPr>
              <a:t>observe</a:t>
            </a:r>
            <a:endParaRPr lang="en-US" sz="3600" b="1" dirty="0">
              <a:ln>
                <a:prstDash val="solid"/>
              </a:ln>
              <a:effectLst>
                <a:outerShdw blurRad="88000" dist="50800" dir="5040000" algn="tl">
                  <a:srgbClr val="8064A2">
                    <a:tint val="80000"/>
                    <a:satMod val="250000"/>
                    <a:alpha val="45000"/>
                  </a:srgbClr>
                </a:outerShdw>
              </a:effectLst>
              <a:latin typeface="Calibri"/>
            </a:endParaRPr>
          </a:p>
        </p:txBody>
      </p:sp>
      <p:sp>
        <p:nvSpPr>
          <p:cNvPr id="25" name="Rectangle 24"/>
          <p:cNvSpPr/>
          <p:nvPr/>
        </p:nvSpPr>
        <p:spPr>
          <a:xfrm>
            <a:off x="9480376" y="3429000"/>
            <a:ext cx="1577558" cy="605830"/>
          </a:xfrm>
          <a:prstGeom prst="rect">
            <a:avLst/>
          </a:prstGeom>
          <a:noFill/>
        </p:spPr>
        <p:txBody>
          <a:bodyPr spcFirstLastPara="1" wrap="none" lIns="91440" tIns="45720" rIns="91440" bIns="45720" numCol="1">
            <a:prstTxWarp prst="textArchDown">
              <a:avLst>
                <a:gd name="adj" fmla="val 505458"/>
              </a:avLst>
            </a:prstTxWarp>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fontAlgn="auto">
              <a:spcBef>
                <a:spcPts val="0"/>
              </a:spcBef>
              <a:spcAft>
                <a:spcPts val="0"/>
              </a:spcAft>
            </a:pPr>
            <a:r>
              <a:rPr lang="en-US" sz="2000" b="1" dirty="0">
                <a:ln>
                  <a:prstDash val="solid"/>
                </a:ln>
                <a:effectLst>
                  <a:outerShdw blurRad="88000" dist="50800" dir="5040000" algn="tl">
                    <a:srgbClr val="8064A2">
                      <a:tint val="80000"/>
                      <a:satMod val="250000"/>
                      <a:alpha val="45000"/>
                    </a:srgbClr>
                  </a:outerShdw>
                </a:effectLst>
                <a:latin typeface="Calibri"/>
              </a:rPr>
              <a:t>update model</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1"/>
          <p:cNvSpPr/>
          <p:nvPr/>
        </p:nvSpPr>
        <p:spPr>
          <a:xfrm>
            <a:off x="695400" y="3212976"/>
            <a:ext cx="4824536" cy="33843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a:lnSpc>
                <a:spcPts val="4000"/>
              </a:lnSpc>
            </a:pPr>
            <a:r>
              <a:rPr lang="en-US" sz="4000" dirty="0" smtClean="0">
                <a:solidFill>
                  <a:schemeClr val="bg1"/>
                </a:solidFill>
                <a:latin typeface="Arial Narrow"/>
              </a:rPr>
              <a:t>APPLICATION</a:t>
            </a:r>
            <a:endParaRPr lang="en-US" sz="2000" kern="0" dirty="0" smtClean="0">
              <a:solidFill>
                <a:schemeClr val="bg1"/>
              </a:solidFill>
              <a:latin typeface="Arial Narrow"/>
            </a:endParaRPr>
          </a:p>
          <a:p>
            <a:pPr marL="342900" indent="-342900">
              <a:buFont typeface="Arial" panose="020B0604020202020204" pitchFamily="34" charset="0"/>
              <a:buChar char="•"/>
            </a:pPr>
            <a:r>
              <a:rPr lang="en-US" sz="2000" kern="0" dirty="0" smtClean="0">
                <a:solidFill>
                  <a:schemeClr val="bg1"/>
                </a:solidFill>
                <a:latin typeface="Arial Narrow"/>
              </a:rPr>
              <a:t>food </a:t>
            </a:r>
            <a:r>
              <a:rPr lang="en-US" sz="2000" kern="0" dirty="0">
                <a:solidFill>
                  <a:schemeClr val="bg1"/>
                </a:solidFill>
                <a:latin typeface="Arial Narrow"/>
              </a:rPr>
              <a:t>security</a:t>
            </a:r>
          </a:p>
          <a:p>
            <a:pPr marL="342900" indent="-342900">
              <a:buFont typeface="Arial" panose="020B0604020202020204" pitchFamily="34" charset="0"/>
              <a:buChar char="•"/>
            </a:pPr>
            <a:r>
              <a:rPr lang="en-US" sz="2000" kern="0" dirty="0">
                <a:solidFill>
                  <a:schemeClr val="bg1"/>
                </a:solidFill>
                <a:latin typeface="Arial Narrow"/>
              </a:rPr>
              <a:t>water management</a:t>
            </a:r>
          </a:p>
          <a:p>
            <a:pPr marL="342900" indent="-342900">
              <a:buFont typeface="Arial" panose="020B0604020202020204" pitchFamily="34" charset="0"/>
              <a:buChar char="•"/>
            </a:pPr>
            <a:r>
              <a:rPr lang="en-US" sz="2000" kern="0" dirty="0">
                <a:solidFill>
                  <a:schemeClr val="bg1"/>
                </a:solidFill>
                <a:latin typeface="Arial Narrow"/>
              </a:rPr>
              <a:t>urban planning</a:t>
            </a:r>
          </a:p>
          <a:p>
            <a:pPr marL="342900" indent="-342900">
              <a:buFont typeface="Arial" panose="020B0604020202020204" pitchFamily="34" charset="0"/>
              <a:buChar char="•"/>
            </a:pPr>
            <a:r>
              <a:rPr lang="en-US" sz="2000" kern="0" dirty="0">
                <a:solidFill>
                  <a:schemeClr val="bg1"/>
                </a:solidFill>
                <a:latin typeface="Arial Narrow"/>
              </a:rPr>
              <a:t>land administration</a:t>
            </a:r>
          </a:p>
          <a:p>
            <a:pPr marL="342900" indent="-342900">
              <a:buFont typeface="Arial" panose="020B0604020202020204" pitchFamily="34" charset="0"/>
              <a:buChar char="•"/>
            </a:pPr>
            <a:r>
              <a:rPr lang="en-US" sz="2000" kern="0" dirty="0">
                <a:solidFill>
                  <a:schemeClr val="bg1"/>
                </a:solidFill>
                <a:latin typeface="Arial Narrow"/>
              </a:rPr>
              <a:t>disaster management</a:t>
            </a:r>
          </a:p>
          <a:p>
            <a:pPr marL="342900" indent="-342900">
              <a:buFont typeface="Arial" panose="020B0604020202020204" pitchFamily="34" charset="0"/>
              <a:buChar char="•"/>
            </a:pPr>
            <a:r>
              <a:rPr lang="en-US" sz="2000" kern="0" dirty="0">
                <a:solidFill>
                  <a:schemeClr val="bg1"/>
                </a:solidFill>
                <a:latin typeface="Arial Narrow"/>
              </a:rPr>
              <a:t>strengthening civil society</a:t>
            </a:r>
          </a:p>
          <a:p>
            <a:pPr marL="342900" indent="-342900">
              <a:buFont typeface="Arial" panose="020B0604020202020204" pitchFamily="34" charset="0"/>
              <a:buChar char="•"/>
            </a:pPr>
            <a:r>
              <a:rPr lang="en-US" sz="2000" kern="0" dirty="0">
                <a:solidFill>
                  <a:schemeClr val="bg1"/>
                </a:solidFill>
                <a:latin typeface="Arial Narrow"/>
              </a:rPr>
              <a:t>earth sciences</a:t>
            </a:r>
          </a:p>
          <a:p>
            <a:pPr marL="342900" indent="-342900">
              <a:buFont typeface="Arial" panose="020B0604020202020204" pitchFamily="34" charset="0"/>
              <a:buChar char="•"/>
            </a:pPr>
            <a:r>
              <a:rPr lang="en-US" sz="2000" kern="0" dirty="0">
                <a:solidFill>
                  <a:schemeClr val="bg1"/>
                </a:solidFill>
                <a:latin typeface="Arial Narrow"/>
              </a:rPr>
              <a:t>environmental management and biodiversity</a:t>
            </a:r>
          </a:p>
          <a:p>
            <a:pPr>
              <a:lnSpc>
                <a:spcPts val="4000"/>
              </a:lnSpc>
            </a:pPr>
            <a:endParaRPr lang="en-US" sz="2000" dirty="0" smtClean="0">
              <a:solidFill>
                <a:schemeClr val="bg1"/>
              </a:solidFill>
              <a:latin typeface="Arial Narrow"/>
            </a:endParaRPr>
          </a:p>
        </p:txBody>
      </p:sp>
      <p:pic>
        <p:nvPicPr>
          <p:cNvPr id="8" name="Afbeelding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65719" y="5746136"/>
            <a:ext cx="1356047" cy="829955"/>
          </a:xfrm>
          <a:prstGeom prst="rect">
            <a:avLst/>
          </a:prstGeom>
        </p:spPr>
      </p:pic>
    </p:spTree>
    <p:extLst>
      <p:ext uri="{BB962C8B-B14F-4D97-AF65-F5344CB8AC3E}">
        <p14:creationId xmlns:p14="http://schemas.microsoft.com/office/powerpoint/2010/main" val="37734529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34706" y="2568400"/>
            <a:ext cx="2826924" cy="2442728"/>
          </a:xfrm>
          <a:prstGeom prst="rect">
            <a:avLst/>
          </a:prstGeom>
        </p:spPr>
      </p:pic>
      <p:sp>
        <p:nvSpPr>
          <p:cNvPr id="2" name="Title 1"/>
          <p:cNvSpPr>
            <a:spLocks noGrp="1"/>
          </p:cNvSpPr>
          <p:nvPr>
            <p:ph type="title" idx="4294967295"/>
          </p:nvPr>
        </p:nvSpPr>
        <p:spPr>
          <a:xfrm>
            <a:off x="1487488" y="396875"/>
            <a:ext cx="10704512" cy="735013"/>
          </a:xfrm>
          <a:prstGeom prst="rect">
            <a:avLst/>
          </a:prstGeom>
        </p:spPr>
        <p:txBody>
          <a:bodyPr vert="horz" wrap="square" numCol="1" compatLnSpc="1">
            <a:prstTxWarp prst="textNoShape">
              <a:avLst/>
            </a:prstTxWarp>
          </a:bodyPr>
          <a:lstStyle/>
          <a:p>
            <a:pPr eaLnBrk="1" hangingPunct="1">
              <a:spcBef>
                <a:spcPts val="625"/>
              </a:spcBef>
            </a:pPr>
            <a:r>
              <a:rPr lang="en-US" sz="3200" cap="none" dirty="0" smtClean="0"/>
              <a:t>EARTH OBSERVATION</a:t>
            </a:r>
            <a:endParaRPr lang="en-GB" sz="3200" cap="none" dirty="0" smtClean="0"/>
          </a:p>
        </p:txBody>
      </p:sp>
      <p:sp>
        <p:nvSpPr>
          <p:cNvPr id="4" name="TextBox 3"/>
          <p:cNvSpPr txBox="1"/>
          <p:nvPr/>
        </p:nvSpPr>
        <p:spPr>
          <a:xfrm>
            <a:off x="8760296" y="5030871"/>
            <a:ext cx="3375311" cy="646331"/>
          </a:xfrm>
          <a:prstGeom prst="rect">
            <a:avLst/>
          </a:prstGeom>
          <a:noFill/>
        </p:spPr>
        <p:txBody>
          <a:bodyPr wrap="square" rtlCol="0">
            <a:spAutoFit/>
          </a:bodyPr>
          <a:lstStyle/>
          <a:p>
            <a:pPr algn="r"/>
            <a:r>
              <a:rPr lang="en-US" b="1" i="1" dirty="0">
                <a:latin typeface="+mj-lt"/>
              </a:rPr>
              <a:t>Growth in the Desert Las Vegas</a:t>
            </a:r>
          </a:p>
          <a:p>
            <a:pPr algn="r"/>
            <a:r>
              <a:rPr lang="en-US" b="1" i="1" dirty="0">
                <a:latin typeface="+mj-lt"/>
              </a:rPr>
              <a:t>Sensor: L5 TM. Source: USGS </a:t>
            </a:r>
          </a:p>
        </p:txBody>
      </p:sp>
      <p:sp>
        <p:nvSpPr>
          <p:cNvPr id="13" name="TextBox 12"/>
          <p:cNvSpPr txBox="1"/>
          <p:nvPr/>
        </p:nvSpPr>
        <p:spPr>
          <a:xfrm>
            <a:off x="11352584" y="4695652"/>
            <a:ext cx="861909" cy="461665"/>
          </a:xfrm>
          <a:prstGeom prst="rect">
            <a:avLst/>
          </a:prstGeom>
          <a:noFill/>
        </p:spPr>
        <p:txBody>
          <a:bodyPr wrap="square" rtlCol="0">
            <a:spAutoFit/>
          </a:bodyPr>
          <a:lstStyle/>
          <a:p>
            <a:r>
              <a:rPr lang="en-US" sz="2400" b="1" dirty="0" smtClean="0">
                <a:solidFill>
                  <a:schemeClr val="bg1"/>
                </a:solidFill>
                <a:latin typeface="+mj-lt"/>
              </a:rPr>
              <a:t>2007</a:t>
            </a:r>
            <a:endParaRPr lang="en-GB" sz="2400" b="1" dirty="0">
              <a:solidFill>
                <a:schemeClr val="bg1"/>
              </a:solidFill>
              <a:latin typeface="+mj-lt"/>
            </a:endParaRPr>
          </a:p>
        </p:txBody>
      </p:sp>
      <p:sp>
        <p:nvSpPr>
          <p:cNvPr id="8" name="Content Placeholder 2"/>
          <p:cNvSpPr txBox="1">
            <a:spLocks/>
          </p:cNvSpPr>
          <p:nvPr/>
        </p:nvSpPr>
        <p:spPr bwMode="auto">
          <a:xfrm>
            <a:off x="1415480" y="1490274"/>
            <a:ext cx="6577459" cy="510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255588"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a:lstStyle>
          <a:p>
            <a:pPr eaLnBrk="1" hangingPunct="1">
              <a:lnSpc>
                <a:spcPct val="100000"/>
              </a:lnSpc>
              <a:buFont typeface="Arial" panose="020B0604020202020204" pitchFamily="34" charset="0"/>
              <a:buChar char="•"/>
            </a:pPr>
            <a:r>
              <a:rPr lang="en-US" sz="2800" b="1" dirty="0">
                <a:latin typeface="+mj-lt"/>
              </a:rPr>
              <a:t>Collect data about the earth’s surface and </a:t>
            </a:r>
            <a:r>
              <a:rPr lang="en-US" sz="2800" b="1" dirty="0" smtClean="0">
                <a:latin typeface="+mj-lt"/>
              </a:rPr>
              <a:t>subsurface</a:t>
            </a:r>
          </a:p>
          <a:p>
            <a:pPr eaLnBrk="1" hangingPunct="1">
              <a:lnSpc>
                <a:spcPct val="100000"/>
              </a:lnSpc>
              <a:buFont typeface="Arial" panose="020B0604020202020204" pitchFamily="34" charset="0"/>
              <a:buChar char="•"/>
            </a:pPr>
            <a:endParaRPr lang="en-US" sz="2800" b="1" dirty="0">
              <a:latin typeface="+mj-lt"/>
            </a:endParaRPr>
          </a:p>
          <a:p>
            <a:pPr eaLnBrk="1" hangingPunct="1">
              <a:lnSpc>
                <a:spcPct val="100000"/>
              </a:lnSpc>
              <a:buFont typeface="Arial" panose="020B0604020202020204" pitchFamily="34" charset="0"/>
              <a:buChar char="•"/>
            </a:pPr>
            <a:r>
              <a:rPr lang="en-US" sz="2800" b="1" dirty="0">
                <a:latin typeface="+mj-lt"/>
              </a:rPr>
              <a:t>Based on aerospace survey techniques</a:t>
            </a:r>
          </a:p>
          <a:p>
            <a:pPr lvl="1" eaLnBrk="1" hangingPunct="1">
              <a:lnSpc>
                <a:spcPct val="100000"/>
              </a:lnSpc>
              <a:buFont typeface="Arial" panose="020B0604020202020204" pitchFamily="34" charset="0"/>
              <a:buChar char="•"/>
            </a:pPr>
            <a:r>
              <a:rPr lang="en-US" sz="2800" b="1" dirty="0">
                <a:latin typeface="+mj-lt"/>
              </a:rPr>
              <a:t>R</a:t>
            </a:r>
            <a:r>
              <a:rPr lang="en-US" sz="2800" b="1" dirty="0" smtClean="0">
                <a:latin typeface="+mj-lt"/>
              </a:rPr>
              <a:t>emote </a:t>
            </a:r>
            <a:r>
              <a:rPr lang="en-US" sz="2800" b="1" dirty="0">
                <a:latin typeface="+mj-lt"/>
              </a:rPr>
              <a:t>sensing, aerial photography, radar, airborne electronic-scanning devices, </a:t>
            </a:r>
            <a:r>
              <a:rPr lang="en-US" sz="2800" b="1" dirty="0" smtClean="0">
                <a:latin typeface="+mj-lt"/>
              </a:rPr>
              <a:t>satellites</a:t>
            </a:r>
          </a:p>
          <a:p>
            <a:pPr lvl="1" eaLnBrk="1" hangingPunct="1">
              <a:lnSpc>
                <a:spcPct val="100000"/>
              </a:lnSpc>
              <a:buFont typeface="Arial" panose="020B0604020202020204" pitchFamily="34" charset="0"/>
              <a:buChar char="•"/>
            </a:pPr>
            <a:r>
              <a:rPr lang="en-US" sz="2800" b="1" dirty="0" smtClean="0">
                <a:latin typeface="+mj-lt"/>
                <a:cs typeface="Arial" charset="0"/>
              </a:rPr>
              <a:t>UAVs </a:t>
            </a:r>
            <a:r>
              <a:rPr lang="en-US" sz="2800" b="1" dirty="0">
                <a:latin typeface="+mj-lt"/>
                <a:cs typeface="Arial" charset="0"/>
              </a:rPr>
              <a:t>/ Drones</a:t>
            </a:r>
            <a:endParaRPr lang="nl-NL" sz="2800" b="1" dirty="0">
              <a:latin typeface="+mj-lt"/>
              <a:cs typeface="Arial" charset="0"/>
            </a:endParaRPr>
          </a:p>
          <a:p>
            <a:pPr marL="0" indent="0" eaLnBrk="1" hangingPunct="1">
              <a:lnSpc>
                <a:spcPct val="100000"/>
              </a:lnSpc>
              <a:buNone/>
            </a:pPr>
            <a:endParaRPr lang="en-US" sz="2800" b="1" dirty="0">
              <a:latin typeface="+mj-lt"/>
            </a:endParaRPr>
          </a:p>
        </p:txBody>
      </p:sp>
      <p:sp>
        <p:nvSpPr>
          <p:cNvPr id="9" name="Oval 11">
            <a:hlinkClick r:id="rId4" action="ppaction://hlinksldjump"/>
          </p:cNvPr>
          <p:cNvSpPr/>
          <p:nvPr/>
        </p:nvSpPr>
        <p:spPr>
          <a:xfrm>
            <a:off x="9408368" y="5887320"/>
            <a:ext cx="568848" cy="568848"/>
          </a:xfrm>
          <a:prstGeom prst="ellipse">
            <a:avLst/>
          </a:prstGeom>
          <a:solidFill>
            <a:schemeClr val="tx1"/>
          </a:solidFill>
          <a:ln w="57150">
            <a:solidFill>
              <a:srgbClr val="009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mj-lt"/>
              </a:rPr>
              <a:t>3</a:t>
            </a:r>
            <a:endParaRPr lang="nl-NL" sz="2400" b="1" dirty="0">
              <a:latin typeface="+mj-lt"/>
            </a:endParaRPr>
          </a:p>
        </p:txBody>
      </p:sp>
      <p:pic>
        <p:nvPicPr>
          <p:cNvPr id="10" name="Afbeelding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00456" y="5767397"/>
            <a:ext cx="1321310" cy="808694"/>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57256" y="86108"/>
            <a:ext cx="2804374" cy="2419184"/>
          </a:xfrm>
          <a:prstGeom prst="rect">
            <a:avLst/>
          </a:prstGeom>
        </p:spPr>
      </p:pic>
      <p:sp>
        <p:nvSpPr>
          <p:cNvPr id="5" name="TextBox 4"/>
          <p:cNvSpPr txBox="1"/>
          <p:nvPr/>
        </p:nvSpPr>
        <p:spPr>
          <a:xfrm>
            <a:off x="11161726" y="2090974"/>
            <a:ext cx="899904" cy="461665"/>
          </a:xfrm>
          <a:prstGeom prst="rect">
            <a:avLst/>
          </a:prstGeom>
          <a:noFill/>
        </p:spPr>
        <p:txBody>
          <a:bodyPr wrap="square" rtlCol="0">
            <a:spAutoFit/>
          </a:bodyPr>
          <a:lstStyle/>
          <a:p>
            <a:r>
              <a:rPr lang="en-US" sz="2400" b="1" dirty="0" smtClean="0">
                <a:solidFill>
                  <a:schemeClr val="bg1"/>
                </a:solidFill>
                <a:latin typeface="+mj-lt"/>
              </a:rPr>
              <a:t>1984</a:t>
            </a:r>
            <a:endParaRPr lang="en-GB" sz="2400" b="1" dirty="0">
              <a:solidFill>
                <a:schemeClr val="bg1"/>
              </a:solidFill>
              <a:latin typeface="+mj-l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87488" y="396875"/>
            <a:ext cx="10704512" cy="735013"/>
          </a:xfrm>
          <a:prstGeom prst="rect">
            <a:avLst/>
          </a:prstGeom>
        </p:spPr>
        <p:txBody>
          <a:bodyPr vert="horz" wrap="square" numCol="1" compatLnSpc="1">
            <a:prstTxWarp prst="textNoShape">
              <a:avLst/>
            </a:prstTxWarp>
          </a:bodyPr>
          <a:lstStyle/>
          <a:p>
            <a:pPr eaLnBrk="1" hangingPunct="1">
              <a:spcBef>
                <a:spcPts val="625"/>
              </a:spcBef>
            </a:pPr>
            <a:r>
              <a:rPr lang="en-US" sz="3200" cap="none" dirty="0" smtClean="0"/>
              <a:t>UAVs / Drones</a:t>
            </a:r>
            <a:endParaRPr lang="en-GB" sz="3200" cap="none" dirty="0" smtClean="0"/>
          </a:p>
        </p:txBody>
      </p:sp>
      <p:sp>
        <p:nvSpPr>
          <p:cNvPr id="13" name="TextBox 12"/>
          <p:cNvSpPr txBox="1"/>
          <p:nvPr/>
        </p:nvSpPr>
        <p:spPr>
          <a:xfrm>
            <a:off x="11352584" y="4695652"/>
            <a:ext cx="861909" cy="461665"/>
          </a:xfrm>
          <a:prstGeom prst="rect">
            <a:avLst/>
          </a:prstGeom>
          <a:noFill/>
        </p:spPr>
        <p:txBody>
          <a:bodyPr wrap="square" rtlCol="0">
            <a:spAutoFit/>
          </a:bodyPr>
          <a:lstStyle/>
          <a:p>
            <a:r>
              <a:rPr lang="en-US" sz="2400" b="1" dirty="0" smtClean="0">
                <a:solidFill>
                  <a:schemeClr val="bg1"/>
                </a:solidFill>
                <a:latin typeface="+mj-lt"/>
              </a:rPr>
              <a:t>2007</a:t>
            </a:r>
            <a:endParaRPr lang="en-GB" sz="2400" b="1" dirty="0">
              <a:solidFill>
                <a:schemeClr val="bg1"/>
              </a:solidFill>
              <a:latin typeface="+mj-lt"/>
            </a:endParaRPr>
          </a:p>
        </p:txBody>
      </p:sp>
      <p:sp>
        <p:nvSpPr>
          <p:cNvPr id="8" name="Content Placeholder 2"/>
          <p:cNvSpPr txBox="1">
            <a:spLocks/>
          </p:cNvSpPr>
          <p:nvPr/>
        </p:nvSpPr>
        <p:spPr bwMode="auto">
          <a:xfrm>
            <a:off x="1415480" y="1490274"/>
            <a:ext cx="6577459" cy="510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255588"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a:lstStyle>
          <a:p>
            <a:pPr marL="0" indent="0" eaLnBrk="1" hangingPunct="1">
              <a:lnSpc>
                <a:spcPct val="100000"/>
              </a:lnSpc>
              <a:buNone/>
            </a:pPr>
            <a:endParaRPr lang="en-US" sz="2800" b="1" dirty="0">
              <a:latin typeface="+mj-lt"/>
            </a:endParaRPr>
          </a:p>
        </p:txBody>
      </p:sp>
      <p:sp>
        <p:nvSpPr>
          <p:cNvPr id="9" name="Oval 11">
            <a:hlinkClick r:id="rId3" action="ppaction://hlinksldjump"/>
          </p:cNvPr>
          <p:cNvSpPr/>
          <p:nvPr/>
        </p:nvSpPr>
        <p:spPr>
          <a:xfrm>
            <a:off x="9408368" y="5887320"/>
            <a:ext cx="568848" cy="568848"/>
          </a:xfrm>
          <a:prstGeom prst="ellipse">
            <a:avLst/>
          </a:prstGeom>
          <a:solidFill>
            <a:schemeClr val="tx1"/>
          </a:solidFill>
          <a:ln w="57150">
            <a:solidFill>
              <a:srgbClr val="009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mj-lt"/>
              </a:rPr>
              <a:t>3</a:t>
            </a:r>
            <a:endParaRPr lang="nl-NL" sz="2400" b="1" dirty="0">
              <a:latin typeface="+mj-lt"/>
            </a:endParaRPr>
          </a:p>
        </p:txBody>
      </p:sp>
      <p:pic>
        <p:nvPicPr>
          <p:cNvPr id="10" name="Afbeelding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00456" y="5767397"/>
            <a:ext cx="1321310" cy="808694"/>
          </a:xfrm>
          <a:prstGeom prst="rect">
            <a:avLst/>
          </a:prstGeom>
        </p:spPr>
      </p:pic>
      <p:sp>
        <p:nvSpPr>
          <p:cNvPr id="5" name="TextBox 4"/>
          <p:cNvSpPr txBox="1"/>
          <p:nvPr/>
        </p:nvSpPr>
        <p:spPr>
          <a:xfrm>
            <a:off x="11161726" y="2090974"/>
            <a:ext cx="899904" cy="461665"/>
          </a:xfrm>
          <a:prstGeom prst="rect">
            <a:avLst/>
          </a:prstGeom>
          <a:noFill/>
        </p:spPr>
        <p:txBody>
          <a:bodyPr wrap="square" rtlCol="0">
            <a:spAutoFit/>
          </a:bodyPr>
          <a:lstStyle/>
          <a:p>
            <a:r>
              <a:rPr lang="en-US" sz="2400" b="1" dirty="0" smtClean="0">
                <a:solidFill>
                  <a:schemeClr val="bg1"/>
                </a:solidFill>
                <a:latin typeface="+mj-lt"/>
              </a:rPr>
              <a:t>1984</a:t>
            </a:r>
            <a:endParaRPr lang="en-GB" sz="2400" b="1" dirty="0">
              <a:solidFill>
                <a:schemeClr val="bg1"/>
              </a:solidFill>
              <a:latin typeface="+mj-lt"/>
            </a:endParaRPr>
          </a:p>
        </p:txBody>
      </p:sp>
      <p:sp>
        <p:nvSpPr>
          <p:cNvPr id="3" name="TextBox 2"/>
          <p:cNvSpPr txBox="1"/>
          <p:nvPr/>
        </p:nvSpPr>
        <p:spPr>
          <a:xfrm>
            <a:off x="767408" y="1412776"/>
            <a:ext cx="10225136" cy="4893647"/>
          </a:xfrm>
          <a:prstGeom prst="rect">
            <a:avLst/>
          </a:prstGeom>
          <a:noFill/>
        </p:spPr>
        <p:txBody>
          <a:bodyPr wrap="square" rtlCol="0">
            <a:spAutoFit/>
          </a:bodyPr>
          <a:lstStyle/>
          <a:p>
            <a:r>
              <a:rPr lang="en-GB" sz="2400" b="1" dirty="0" smtClean="0"/>
              <a:t>Advantages</a:t>
            </a:r>
          </a:p>
          <a:p>
            <a:pPr marL="285750" indent="-285750">
              <a:buFont typeface="Arial" panose="020B0604020202020204" pitchFamily="34" charset="0"/>
              <a:buChar char="•"/>
            </a:pPr>
            <a:r>
              <a:rPr lang="en-GB" sz="2400" b="1" dirty="0" smtClean="0"/>
              <a:t>Less expensive then conventional aircraft</a:t>
            </a:r>
          </a:p>
          <a:p>
            <a:pPr marL="285750" indent="-285750">
              <a:buFont typeface="Arial" panose="020B0604020202020204" pitchFamily="34" charset="0"/>
              <a:buChar char="•"/>
            </a:pPr>
            <a:r>
              <a:rPr lang="en-GB" sz="2400" b="1" dirty="0" smtClean="0"/>
              <a:t>Operation is less complex (but still needs skilled operator)</a:t>
            </a:r>
          </a:p>
          <a:p>
            <a:pPr marL="285750" indent="-285750">
              <a:buFont typeface="Arial" panose="020B0604020202020204" pitchFamily="34" charset="0"/>
              <a:buChar char="•"/>
            </a:pPr>
            <a:r>
              <a:rPr lang="en-GB" sz="2400" b="1" dirty="0" smtClean="0"/>
              <a:t>Can be rapidly deployed</a:t>
            </a:r>
          </a:p>
          <a:p>
            <a:pPr marL="285750" indent="-285750">
              <a:buFont typeface="Arial" panose="020B0604020202020204" pitchFamily="34" charset="0"/>
              <a:buChar char="•"/>
            </a:pPr>
            <a:r>
              <a:rPr lang="en-GB" sz="2400" b="1" dirty="0" smtClean="0"/>
              <a:t>Can be used without fixed (airport) facilities</a:t>
            </a:r>
          </a:p>
          <a:p>
            <a:pPr marL="285750" indent="-285750">
              <a:buFont typeface="Arial" panose="020B0604020202020204" pitchFamily="34" charset="0"/>
              <a:buChar char="•"/>
            </a:pPr>
            <a:r>
              <a:rPr lang="en-GB" sz="2400" b="1" dirty="0" smtClean="0"/>
              <a:t>Can carry wide range of sensors</a:t>
            </a:r>
          </a:p>
          <a:p>
            <a:pPr marL="285750" indent="-285750">
              <a:buFont typeface="Arial" panose="020B0604020202020204" pitchFamily="34" charset="0"/>
              <a:buChar char="•"/>
            </a:pPr>
            <a:r>
              <a:rPr lang="en-GB" sz="2400" b="1" dirty="0" smtClean="0"/>
              <a:t>Data rapidly available</a:t>
            </a:r>
          </a:p>
          <a:p>
            <a:pPr marL="285750" indent="-285750">
              <a:buFont typeface="Arial" panose="020B0604020202020204" pitchFamily="34" charset="0"/>
              <a:buChar char="•"/>
            </a:pPr>
            <a:r>
              <a:rPr lang="en-GB" sz="2400" b="1" dirty="0" smtClean="0"/>
              <a:t>Ideal for mapping / monitoring small areas in high detail</a:t>
            </a:r>
          </a:p>
          <a:p>
            <a:endParaRPr lang="en-GB" sz="2400" b="1" dirty="0"/>
          </a:p>
          <a:p>
            <a:r>
              <a:rPr lang="en-GB" sz="2400" b="1" dirty="0" smtClean="0">
                <a:solidFill>
                  <a:srgbClr val="FF0000"/>
                </a:solidFill>
              </a:rPr>
              <a:t>Caution …. Not toys!</a:t>
            </a:r>
          </a:p>
          <a:p>
            <a:r>
              <a:rPr lang="en-GB" sz="2400" b="1" dirty="0" smtClean="0">
                <a:solidFill>
                  <a:srgbClr val="FF0000"/>
                </a:solidFill>
              </a:rPr>
              <a:t>Observe regulations</a:t>
            </a:r>
          </a:p>
          <a:p>
            <a:pPr marL="285750" indent="-285750">
              <a:buFont typeface="Arial" panose="020B0604020202020204" pitchFamily="34" charset="0"/>
              <a:buChar char="•"/>
            </a:pPr>
            <a:endParaRPr lang="en-GB" sz="2400" b="1" dirty="0" smtClean="0"/>
          </a:p>
          <a:p>
            <a:pPr marL="285750" indent="-285750">
              <a:buFont typeface="Arial" panose="020B0604020202020204" pitchFamily="34" charset="0"/>
              <a:buChar char="•"/>
            </a:pPr>
            <a:endParaRPr lang="en-GB" sz="2400" b="1" dirty="0"/>
          </a:p>
        </p:txBody>
      </p:sp>
    </p:spTree>
    <p:extLst>
      <p:ext uri="{BB962C8B-B14F-4D97-AF65-F5344CB8AC3E}">
        <p14:creationId xmlns:p14="http://schemas.microsoft.com/office/powerpoint/2010/main" val="5764194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2998" y="332656"/>
            <a:ext cx="5627097" cy="639309"/>
          </a:xfrm>
        </p:spPr>
        <p:txBody>
          <a:bodyPr>
            <a:normAutofit/>
          </a:bodyPr>
          <a:lstStyle/>
          <a:p>
            <a:r>
              <a:rPr lang="en-US" sz="3200" b="1" cap="none" dirty="0"/>
              <a:t>Two Main </a:t>
            </a:r>
            <a:r>
              <a:rPr lang="en-US" sz="3200" b="1" cap="none" dirty="0" smtClean="0"/>
              <a:t>UAV types (+ Hybrid)</a:t>
            </a:r>
            <a:endParaRPr lang="nl-NL" sz="3200" b="1" cap="none" dirty="0"/>
          </a:p>
        </p:txBody>
      </p:sp>
      <p:sp>
        <p:nvSpPr>
          <p:cNvPr id="3" name="Text Placeholder 2"/>
          <p:cNvSpPr>
            <a:spLocks noGrp="1"/>
          </p:cNvSpPr>
          <p:nvPr>
            <p:ph type="body" idx="1"/>
          </p:nvPr>
        </p:nvSpPr>
        <p:spPr>
          <a:xfrm>
            <a:off x="2174024" y="5031555"/>
            <a:ext cx="2284117" cy="494211"/>
          </a:xfrm>
        </p:spPr>
        <p:txBody>
          <a:bodyPr>
            <a:normAutofit/>
          </a:bodyPr>
          <a:lstStyle/>
          <a:p>
            <a:r>
              <a:rPr lang="en-US" sz="2400" b="1" dirty="0" smtClean="0">
                <a:solidFill>
                  <a:schemeClr val="tx1"/>
                </a:solidFill>
              </a:rPr>
              <a:t>Rotorcraft</a:t>
            </a:r>
            <a:endParaRPr lang="nl-NL" sz="2400" b="1" dirty="0">
              <a:solidFill>
                <a:schemeClr val="tx1"/>
              </a:solidFill>
            </a:endParaRPr>
          </a:p>
        </p:txBody>
      </p:sp>
      <p:sp>
        <p:nvSpPr>
          <p:cNvPr id="4" name="Text Placeholder 2"/>
          <p:cNvSpPr txBox="1">
            <a:spLocks/>
          </p:cNvSpPr>
          <p:nvPr/>
        </p:nvSpPr>
        <p:spPr>
          <a:xfrm>
            <a:off x="8177939" y="5031555"/>
            <a:ext cx="1713706" cy="603069"/>
          </a:xfrm>
          <a:prstGeom prst="rect">
            <a:avLst/>
          </a:prstGeom>
        </p:spPr>
        <p:txBody>
          <a:bodyPr vert="horz" lIns="91440" tIns="45720" rIns="91440" bIns="45720" rtlCol="0" anchor="t">
            <a:normAutofit fontScale="92500"/>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n-US" sz="2400" b="1" dirty="0" smtClean="0">
                <a:solidFill>
                  <a:schemeClr val="tx1"/>
                </a:solidFill>
              </a:rPr>
              <a:t>Fixed wing</a:t>
            </a:r>
            <a:endParaRPr lang="nl-NL" sz="2400" b="1" dirty="0">
              <a:solidFill>
                <a:schemeClr val="tx1"/>
              </a:solidFill>
            </a:endParaRP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982789" y="1504900"/>
            <a:ext cx="5442857" cy="3450278"/>
          </a:xfrm>
          <a:prstGeom prst="rect">
            <a:avLst/>
          </a:prstGeom>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5394" y="1504901"/>
            <a:ext cx="4960123" cy="3455032"/>
          </a:xfrm>
          <a:prstGeom prst="rect">
            <a:avLst/>
          </a:prstGeom>
        </p:spPr>
      </p:pic>
    </p:spTree>
    <p:extLst>
      <p:ext uri="{BB962C8B-B14F-4D97-AF65-F5344CB8AC3E}">
        <p14:creationId xmlns:p14="http://schemas.microsoft.com/office/powerpoint/2010/main" val="34890534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5360" y="1628800"/>
            <a:ext cx="6752907" cy="5064680"/>
          </a:xfrm>
          <a:prstGeom prst="rect">
            <a:avLst/>
          </a:prstGeom>
        </p:spPr>
      </p:pic>
      <p:sp>
        <p:nvSpPr>
          <p:cNvPr id="5" name="Title 1"/>
          <p:cNvSpPr>
            <a:spLocks noGrp="1"/>
          </p:cNvSpPr>
          <p:nvPr>
            <p:ph type="title"/>
          </p:nvPr>
        </p:nvSpPr>
        <p:spPr>
          <a:xfrm>
            <a:off x="5014165" y="339916"/>
            <a:ext cx="2175530" cy="540953"/>
          </a:xfrm>
        </p:spPr>
        <p:txBody>
          <a:bodyPr>
            <a:normAutofit fontScale="90000"/>
          </a:bodyPr>
          <a:lstStyle/>
          <a:p>
            <a:r>
              <a:rPr lang="en-US" b="1" dirty="0" smtClean="0"/>
              <a:t>Hybrid</a:t>
            </a:r>
            <a:endParaRPr lang="nl-NL" b="1" dirty="0"/>
          </a:p>
        </p:txBody>
      </p:sp>
      <p:sp>
        <p:nvSpPr>
          <p:cNvPr id="2" name="TextBox 1"/>
          <p:cNvSpPr txBox="1"/>
          <p:nvPr/>
        </p:nvSpPr>
        <p:spPr>
          <a:xfrm>
            <a:off x="7464152" y="1700808"/>
            <a:ext cx="4176464" cy="4370427"/>
          </a:xfrm>
          <a:prstGeom prst="rect">
            <a:avLst/>
          </a:prstGeom>
          <a:noFill/>
        </p:spPr>
        <p:txBody>
          <a:bodyPr wrap="square" rtlCol="0">
            <a:spAutoFit/>
          </a:bodyPr>
          <a:lstStyle/>
          <a:p>
            <a:r>
              <a:rPr lang="en-GB" sz="2800" b="1" dirty="0">
                <a:latin typeface="+mj-lt"/>
                <a:cs typeface="+mn-cs"/>
              </a:rPr>
              <a:t>Fixed Wing with VTOL</a:t>
            </a:r>
          </a:p>
          <a:p>
            <a:endParaRPr lang="en-GB" sz="2800" b="1" dirty="0">
              <a:latin typeface="+mj-lt"/>
              <a:cs typeface="+mn-cs"/>
            </a:endParaRPr>
          </a:p>
          <a:p>
            <a:pPr marL="457200" indent="-457200">
              <a:buFont typeface="Arial" panose="020B0604020202020204" pitchFamily="34" charset="0"/>
              <a:buChar char="•"/>
            </a:pPr>
            <a:r>
              <a:rPr lang="en-GB" sz="2800" b="1" dirty="0">
                <a:latin typeface="+mj-lt"/>
                <a:cs typeface="+mn-cs"/>
              </a:rPr>
              <a:t>Similar endurance and capabilities to fixed wing</a:t>
            </a:r>
          </a:p>
          <a:p>
            <a:pPr marL="457200" indent="-457200">
              <a:buFont typeface="Arial" panose="020B0604020202020204" pitchFamily="34" charset="0"/>
              <a:buChar char="•"/>
            </a:pPr>
            <a:r>
              <a:rPr lang="en-GB" sz="2800" b="1" dirty="0">
                <a:latin typeface="+mj-lt"/>
                <a:cs typeface="+mn-cs"/>
              </a:rPr>
              <a:t>Can take-off at any location</a:t>
            </a:r>
          </a:p>
          <a:p>
            <a:pPr marL="457200" indent="-457200">
              <a:buFont typeface="Arial" panose="020B0604020202020204" pitchFamily="34" charset="0"/>
              <a:buChar char="•"/>
            </a:pPr>
            <a:r>
              <a:rPr lang="en-GB" sz="2800" b="1" dirty="0">
                <a:latin typeface="+mj-lt"/>
                <a:cs typeface="+mn-cs"/>
              </a:rPr>
              <a:t>Can be flown like a multirotor</a:t>
            </a:r>
          </a:p>
          <a:p>
            <a:endParaRPr lang="en-GB" dirty="0"/>
          </a:p>
          <a:p>
            <a:endParaRPr lang="en-GB" dirty="0"/>
          </a:p>
          <a:p>
            <a:endParaRPr lang="en-GB" dirty="0"/>
          </a:p>
        </p:txBody>
      </p:sp>
    </p:spTree>
    <p:extLst>
      <p:ext uri="{BB962C8B-B14F-4D97-AF65-F5344CB8AC3E}">
        <p14:creationId xmlns:p14="http://schemas.microsoft.com/office/powerpoint/2010/main" val="12499777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8023" y="233082"/>
            <a:ext cx="2211389" cy="702318"/>
          </a:xfrm>
        </p:spPr>
        <p:txBody>
          <a:bodyPr/>
          <a:lstStyle/>
          <a:p>
            <a:r>
              <a:rPr lang="en-US" b="1" dirty="0" smtClean="0"/>
              <a:t>Sensors</a:t>
            </a:r>
            <a:endParaRPr lang="nl-NL" b="1"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1344" y="4221088"/>
            <a:ext cx="5351930" cy="2522175"/>
          </a:xfrm>
          <a:prstGeom prst="rect">
            <a:avLst/>
          </a:prstGeom>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2878" y="1040011"/>
            <a:ext cx="3648891" cy="2515989"/>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99412" y="3179574"/>
            <a:ext cx="4294429" cy="3233588"/>
          </a:xfrm>
          <a:prstGeom prst="rect">
            <a:avLst/>
          </a:prstGeom>
        </p:spPr>
      </p:pic>
      <p:sp>
        <p:nvSpPr>
          <p:cNvPr id="3" name="TextBox 2"/>
          <p:cNvSpPr txBox="1"/>
          <p:nvPr/>
        </p:nvSpPr>
        <p:spPr>
          <a:xfrm>
            <a:off x="4871864" y="1497786"/>
            <a:ext cx="7790311" cy="1600438"/>
          </a:xfrm>
          <a:prstGeom prst="rect">
            <a:avLst/>
          </a:prstGeom>
          <a:noFill/>
        </p:spPr>
        <p:txBody>
          <a:bodyPr wrap="square" rtlCol="0">
            <a:spAutoFit/>
          </a:bodyPr>
          <a:lstStyle/>
          <a:p>
            <a:pPr marL="285750" indent="-285750">
              <a:buFont typeface="Arial" panose="020B0604020202020204" pitchFamily="34" charset="0"/>
              <a:buChar char="•"/>
            </a:pPr>
            <a:r>
              <a:rPr lang="en-GB" sz="2000" b="1" dirty="0" smtClean="0"/>
              <a:t>‘Conventional’ digital camera</a:t>
            </a:r>
          </a:p>
          <a:p>
            <a:pPr marL="285750" indent="-285750">
              <a:buFont typeface="Arial" panose="020B0604020202020204" pitchFamily="34" charset="0"/>
              <a:buChar char="•"/>
            </a:pPr>
            <a:r>
              <a:rPr lang="en-GB" sz="2000" b="1" dirty="0" smtClean="0"/>
              <a:t>Multispectral / Infra red Camera</a:t>
            </a:r>
          </a:p>
          <a:p>
            <a:pPr marL="285750" indent="-285750">
              <a:buFont typeface="Arial" panose="020B0604020202020204" pitchFamily="34" charset="0"/>
              <a:buChar char="•"/>
            </a:pPr>
            <a:r>
              <a:rPr lang="en-GB" sz="2000" b="1" dirty="0" smtClean="0"/>
              <a:t>Thermal Infrared Camera</a:t>
            </a:r>
          </a:p>
          <a:p>
            <a:pPr marL="285750" indent="-285750">
              <a:buFont typeface="Arial" panose="020B0604020202020204" pitchFamily="34" charset="0"/>
              <a:buChar char="•"/>
            </a:pPr>
            <a:r>
              <a:rPr lang="en-GB" sz="2000" b="1" dirty="0" smtClean="0"/>
              <a:t>Laser scanner (LIDAR)</a:t>
            </a:r>
          </a:p>
          <a:p>
            <a:endParaRPr lang="en-GB" dirty="0"/>
          </a:p>
        </p:txBody>
      </p:sp>
    </p:spTree>
    <p:extLst>
      <p:ext uri="{BB962C8B-B14F-4D97-AF65-F5344CB8AC3E}">
        <p14:creationId xmlns:p14="http://schemas.microsoft.com/office/powerpoint/2010/main" val="19945267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65719" y="5746136"/>
            <a:ext cx="1356047" cy="829955"/>
          </a:xfrm>
          <a:prstGeom prst="rect">
            <a:avLst/>
          </a:prstGeom>
        </p:spPr>
      </p:pic>
      <p:sp>
        <p:nvSpPr>
          <p:cNvPr id="4" name="Rectangle 18"/>
          <p:cNvSpPr/>
          <p:nvPr/>
        </p:nvSpPr>
        <p:spPr>
          <a:xfrm>
            <a:off x="695400" y="1268760"/>
            <a:ext cx="4608512" cy="17281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tlCol="0" anchor="t" anchorCtr="0"/>
          <a:lstStyle/>
          <a:p>
            <a:pPr>
              <a:lnSpc>
                <a:spcPts val="4000"/>
              </a:lnSpc>
            </a:pPr>
            <a:r>
              <a:rPr lang="en-US" sz="4400" dirty="0">
                <a:solidFill>
                  <a:schemeClr val="bg1"/>
                </a:solidFill>
                <a:latin typeface="+mj-lt"/>
              </a:rPr>
              <a:t>INTRODUCTION TO</a:t>
            </a:r>
          </a:p>
          <a:p>
            <a:pPr>
              <a:lnSpc>
                <a:spcPts val="4000"/>
              </a:lnSpc>
            </a:pPr>
            <a:r>
              <a:rPr lang="en-US" sz="4400" dirty="0">
                <a:solidFill>
                  <a:schemeClr val="bg1"/>
                </a:solidFill>
                <a:latin typeface="+mj-lt"/>
              </a:rPr>
              <a:t>THE </a:t>
            </a:r>
            <a:r>
              <a:rPr lang="en-US" sz="4400" b="1" dirty="0">
                <a:solidFill>
                  <a:srgbClr val="00918E"/>
                </a:solidFill>
                <a:latin typeface="+mj-lt"/>
              </a:rPr>
              <a:t>UNIVERSITY</a:t>
            </a:r>
          </a:p>
          <a:p>
            <a:pPr>
              <a:lnSpc>
                <a:spcPts val="4000"/>
              </a:lnSpc>
            </a:pPr>
            <a:r>
              <a:rPr lang="en-US" sz="4400" b="1" dirty="0">
                <a:solidFill>
                  <a:srgbClr val="00918E"/>
                </a:solidFill>
                <a:latin typeface="+mj-lt"/>
              </a:rPr>
              <a:t>OF </a:t>
            </a:r>
            <a:r>
              <a:rPr lang="en-US" sz="4400" b="1" dirty="0" smtClean="0">
                <a:solidFill>
                  <a:srgbClr val="00918E"/>
                </a:solidFill>
                <a:latin typeface="+mj-lt"/>
              </a:rPr>
              <a:t>TWENTE</a:t>
            </a:r>
            <a:endParaRPr lang="nl-NL" sz="4800" b="1" dirty="0">
              <a:solidFill>
                <a:srgbClr val="00918E"/>
              </a:solidFill>
              <a:latin typeface="+mj-lt"/>
            </a:endParaRPr>
          </a:p>
        </p:txBody>
      </p:sp>
    </p:spTree>
    <p:extLst>
      <p:ext uri="{BB962C8B-B14F-4D97-AF65-F5344CB8AC3E}">
        <p14:creationId xmlns:p14="http://schemas.microsoft.com/office/powerpoint/2010/main" val="34458814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8212" y="391793"/>
            <a:ext cx="11280576" cy="735013"/>
          </a:xfrm>
          <a:prstGeom prst="rect">
            <a:avLst/>
          </a:prstGeom>
        </p:spPr>
        <p:txBody>
          <a:bodyPr vert="horz" wrap="square" numCol="1" compatLnSpc="1">
            <a:prstTxWarp prst="textNoShape">
              <a:avLst/>
            </a:prstTxWarp>
          </a:bodyPr>
          <a:lstStyle/>
          <a:p>
            <a:pPr eaLnBrk="1" hangingPunct="1">
              <a:spcBef>
                <a:spcPts val="625"/>
              </a:spcBef>
            </a:pPr>
            <a:r>
              <a:rPr lang="en-US" sz="3200" dirty="0" smtClean="0"/>
              <a:t>Thermal IR Sensor applications</a:t>
            </a:r>
            <a:endParaRPr lang="en-GB" sz="3200" cap="none" dirty="0" smtClean="0"/>
          </a:p>
        </p:txBody>
      </p:sp>
      <p:sp>
        <p:nvSpPr>
          <p:cNvPr id="13" name="TextBox 12"/>
          <p:cNvSpPr txBox="1"/>
          <p:nvPr/>
        </p:nvSpPr>
        <p:spPr>
          <a:xfrm>
            <a:off x="11352584" y="4695652"/>
            <a:ext cx="861909" cy="461665"/>
          </a:xfrm>
          <a:prstGeom prst="rect">
            <a:avLst/>
          </a:prstGeom>
          <a:noFill/>
        </p:spPr>
        <p:txBody>
          <a:bodyPr wrap="square" rtlCol="0">
            <a:spAutoFit/>
          </a:bodyPr>
          <a:lstStyle/>
          <a:p>
            <a:r>
              <a:rPr lang="en-US" sz="2400" b="1" dirty="0" smtClean="0">
                <a:solidFill>
                  <a:schemeClr val="bg1"/>
                </a:solidFill>
                <a:latin typeface="+mj-lt"/>
              </a:rPr>
              <a:t>2007</a:t>
            </a:r>
            <a:endParaRPr lang="en-GB" sz="2400" b="1" dirty="0">
              <a:solidFill>
                <a:schemeClr val="bg1"/>
              </a:solidFill>
              <a:latin typeface="+mj-lt"/>
            </a:endParaRPr>
          </a:p>
        </p:txBody>
      </p:sp>
      <p:sp>
        <p:nvSpPr>
          <p:cNvPr id="8" name="Content Placeholder 2"/>
          <p:cNvSpPr txBox="1">
            <a:spLocks/>
          </p:cNvSpPr>
          <p:nvPr/>
        </p:nvSpPr>
        <p:spPr bwMode="auto">
          <a:xfrm>
            <a:off x="1415480" y="1490274"/>
            <a:ext cx="6577459" cy="510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255588"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a:lstStyle>
          <a:p>
            <a:pPr marL="0" indent="0" eaLnBrk="1" hangingPunct="1">
              <a:lnSpc>
                <a:spcPct val="100000"/>
              </a:lnSpc>
              <a:buNone/>
            </a:pPr>
            <a:endParaRPr lang="en-US" sz="2800" b="1" dirty="0">
              <a:latin typeface="+mj-lt"/>
            </a:endParaRPr>
          </a:p>
        </p:txBody>
      </p:sp>
      <p:sp>
        <p:nvSpPr>
          <p:cNvPr id="9" name="Oval 11">
            <a:hlinkClick r:id="rId3" action="ppaction://hlinksldjump"/>
          </p:cNvPr>
          <p:cNvSpPr/>
          <p:nvPr/>
        </p:nvSpPr>
        <p:spPr>
          <a:xfrm>
            <a:off x="9408368" y="5887320"/>
            <a:ext cx="568848" cy="568848"/>
          </a:xfrm>
          <a:prstGeom prst="ellipse">
            <a:avLst/>
          </a:prstGeom>
          <a:solidFill>
            <a:schemeClr val="tx1"/>
          </a:solidFill>
          <a:ln w="57150">
            <a:solidFill>
              <a:srgbClr val="009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mj-lt"/>
              </a:rPr>
              <a:t>3</a:t>
            </a:r>
            <a:endParaRPr lang="nl-NL" sz="2400" b="1" dirty="0">
              <a:latin typeface="+mj-lt"/>
            </a:endParaRPr>
          </a:p>
        </p:txBody>
      </p:sp>
      <p:pic>
        <p:nvPicPr>
          <p:cNvPr id="10" name="Afbeelding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00456" y="5767397"/>
            <a:ext cx="1321310" cy="808694"/>
          </a:xfrm>
          <a:prstGeom prst="rect">
            <a:avLst/>
          </a:prstGeom>
        </p:spPr>
      </p:pic>
      <p:sp>
        <p:nvSpPr>
          <p:cNvPr id="5" name="TextBox 4"/>
          <p:cNvSpPr txBox="1"/>
          <p:nvPr/>
        </p:nvSpPr>
        <p:spPr>
          <a:xfrm>
            <a:off x="11161726" y="2090974"/>
            <a:ext cx="899904" cy="461665"/>
          </a:xfrm>
          <a:prstGeom prst="rect">
            <a:avLst/>
          </a:prstGeom>
          <a:noFill/>
        </p:spPr>
        <p:txBody>
          <a:bodyPr wrap="square" rtlCol="0">
            <a:spAutoFit/>
          </a:bodyPr>
          <a:lstStyle/>
          <a:p>
            <a:r>
              <a:rPr lang="en-US" sz="2400" b="1" dirty="0" smtClean="0">
                <a:solidFill>
                  <a:schemeClr val="bg1"/>
                </a:solidFill>
                <a:latin typeface="+mj-lt"/>
              </a:rPr>
              <a:t>1984</a:t>
            </a:r>
            <a:endParaRPr lang="en-GB" sz="2400" b="1" dirty="0">
              <a:solidFill>
                <a:schemeClr val="bg1"/>
              </a:solidFill>
              <a:latin typeface="+mj-lt"/>
            </a:endParaRPr>
          </a:p>
        </p:txBody>
      </p:sp>
      <p:sp>
        <p:nvSpPr>
          <p:cNvPr id="3" name="TextBox 2"/>
          <p:cNvSpPr txBox="1"/>
          <p:nvPr/>
        </p:nvSpPr>
        <p:spPr>
          <a:xfrm>
            <a:off x="666250" y="1184263"/>
            <a:ext cx="10225136" cy="2431435"/>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chemeClr val="tx2"/>
                </a:solidFill>
                <a:latin typeface="+mj-lt"/>
                <a:ea typeface="+mj-ea"/>
                <a:cs typeface="+mj-cs"/>
              </a:rPr>
              <a:t>Search and Rescue</a:t>
            </a:r>
          </a:p>
          <a:p>
            <a:pPr marL="457200" indent="-457200">
              <a:buFont typeface="Arial" panose="020B0604020202020204" pitchFamily="34" charset="0"/>
              <a:buChar char="•"/>
            </a:pPr>
            <a:r>
              <a:rPr lang="en-US" sz="2800" b="1" dirty="0" smtClean="0">
                <a:solidFill>
                  <a:schemeClr val="tx2"/>
                </a:solidFill>
                <a:latin typeface="+mj-lt"/>
                <a:ea typeface="+mj-ea"/>
                <a:cs typeface="+mj-cs"/>
              </a:rPr>
              <a:t>Firefighting</a:t>
            </a:r>
            <a:endParaRPr lang="en-US" sz="2800" b="1" dirty="0">
              <a:solidFill>
                <a:schemeClr val="tx2"/>
              </a:solidFill>
              <a:latin typeface="+mj-lt"/>
              <a:ea typeface="+mj-ea"/>
              <a:cs typeface="+mj-cs"/>
            </a:endParaRPr>
          </a:p>
          <a:p>
            <a:pPr marL="457200" indent="-457200">
              <a:buFont typeface="Arial" panose="020B0604020202020204" pitchFamily="34" charset="0"/>
              <a:buChar char="•"/>
            </a:pPr>
            <a:r>
              <a:rPr lang="en-US" sz="2800" b="1" dirty="0" smtClean="0">
                <a:solidFill>
                  <a:schemeClr val="tx2"/>
                </a:solidFill>
                <a:latin typeface="+mj-lt"/>
                <a:ea typeface="+mj-ea"/>
                <a:cs typeface="+mj-cs"/>
              </a:rPr>
              <a:t>Heat </a:t>
            </a:r>
            <a:r>
              <a:rPr lang="en-US" sz="2800" b="1" dirty="0">
                <a:solidFill>
                  <a:schemeClr val="tx2"/>
                </a:solidFill>
                <a:latin typeface="+mj-lt"/>
                <a:ea typeface="+mj-ea"/>
                <a:cs typeface="+mj-cs"/>
              </a:rPr>
              <a:t>analysis of a structure</a:t>
            </a:r>
          </a:p>
          <a:p>
            <a:pPr marL="457200" indent="-457200">
              <a:buFont typeface="Arial" panose="020B0604020202020204" pitchFamily="34" charset="0"/>
              <a:buChar char="•"/>
            </a:pPr>
            <a:endParaRPr lang="en-GB" sz="2800" b="1" dirty="0">
              <a:solidFill>
                <a:schemeClr val="tx2"/>
              </a:solidFill>
              <a:latin typeface="+mj-lt"/>
              <a:ea typeface="+mj-ea"/>
              <a:cs typeface="+mj-cs"/>
            </a:endParaRPr>
          </a:p>
          <a:p>
            <a:pPr marL="285750" indent="-285750">
              <a:buFont typeface="Arial" panose="020B0604020202020204" pitchFamily="34" charset="0"/>
              <a:buChar char="•"/>
            </a:pPr>
            <a:endParaRPr lang="en-GB" sz="2000" b="1" dirty="0" smtClean="0"/>
          </a:p>
          <a:p>
            <a:pPr marL="285750" indent="-285750">
              <a:buFont typeface="Arial" panose="020B0604020202020204" pitchFamily="34" charset="0"/>
              <a:buChar char="•"/>
            </a:pPr>
            <a:endParaRPr lang="en-GB" sz="2000" b="1" dirty="0"/>
          </a:p>
        </p:txBody>
      </p:sp>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55950" y="3032236"/>
            <a:ext cx="5454553" cy="2523261"/>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28500" y="759299"/>
            <a:ext cx="5165025" cy="4545874"/>
          </a:xfrm>
          <a:prstGeom prst="rect">
            <a:avLst/>
          </a:prstGeom>
        </p:spPr>
      </p:pic>
    </p:spTree>
    <p:extLst>
      <p:ext uri="{BB962C8B-B14F-4D97-AF65-F5344CB8AC3E}">
        <p14:creationId xmlns:p14="http://schemas.microsoft.com/office/powerpoint/2010/main" val="2661818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911424" y="404664"/>
            <a:ext cx="6192688" cy="735013"/>
          </a:xfrm>
          <a:prstGeom prst="rect">
            <a:avLst/>
          </a:prstGeom>
        </p:spPr>
        <p:txBody>
          <a:bodyPr vert="horz" wrap="square" numCol="1" compatLnSpc="1">
            <a:prstTxWarp prst="textNoShape">
              <a:avLst/>
            </a:prstTxWarp>
          </a:bodyPr>
          <a:lstStyle/>
          <a:p>
            <a:pPr eaLnBrk="1" hangingPunct="1">
              <a:spcBef>
                <a:spcPts val="625"/>
              </a:spcBef>
            </a:pPr>
            <a:r>
              <a:rPr lang="en-US" sz="2800" cap="none" dirty="0" smtClean="0"/>
              <a:t>GEOGRAPHICAL INFORMATION SYSTEMS</a:t>
            </a:r>
            <a:endParaRPr lang="en-GB" sz="2800" cap="none" dirty="0" smtClean="0"/>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81238" y="86108"/>
            <a:ext cx="4980392" cy="3990964"/>
          </a:xfrm>
          <a:prstGeom prst="rect">
            <a:avLst/>
          </a:prstGeom>
        </p:spPr>
      </p:pic>
      <p:sp>
        <p:nvSpPr>
          <p:cNvPr id="6" name="Content Placeholder 2"/>
          <p:cNvSpPr txBox="1">
            <a:spLocks/>
          </p:cNvSpPr>
          <p:nvPr/>
        </p:nvSpPr>
        <p:spPr bwMode="auto">
          <a:xfrm>
            <a:off x="983432" y="1268760"/>
            <a:ext cx="5832648" cy="510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255588"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a:lstStyle>
          <a:p>
            <a:pPr marL="0" indent="0" eaLnBrk="1" hangingPunct="1">
              <a:buNone/>
            </a:pPr>
            <a:r>
              <a:rPr lang="en-US" sz="2800" b="1" dirty="0">
                <a:latin typeface="+mj-lt"/>
              </a:rPr>
              <a:t>Database used </a:t>
            </a:r>
            <a:r>
              <a:rPr lang="en-US" sz="2800" b="1" dirty="0" smtClean="0">
                <a:latin typeface="+mj-lt"/>
              </a:rPr>
              <a:t>to:</a:t>
            </a:r>
            <a:endParaRPr lang="en-US" sz="2800" b="1" dirty="0">
              <a:latin typeface="+mj-lt"/>
            </a:endParaRPr>
          </a:p>
          <a:p>
            <a:pPr lvl="1" eaLnBrk="1" hangingPunct="1">
              <a:buFont typeface="Arial" panose="020B0604020202020204" pitchFamily="34" charset="0"/>
              <a:buChar char="•"/>
            </a:pPr>
            <a:r>
              <a:rPr lang="en-US" sz="2800" b="1" dirty="0" smtClean="0">
                <a:latin typeface="+mj-lt"/>
              </a:rPr>
              <a:t>Store</a:t>
            </a:r>
            <a:endParaRPr lang="en-US" sz="2800" b="1" dirty="0">
              <a:latin typeface="+mj-lt"/>
            </a:endParaRPr>
          </a:p>
          <a:p>
            <a:pPr lvl="1" eaLnBrk="1" hangingPunct="1">
              <a:buFont typeface="Arial" panose="020B0604020202020204" pitchFamily="34" charset="0"/>
              <a:buChar char="•"/>
            </a:pPr>
            <a:r>
              <a:rPr lang="en-US" sz="2800" b="1" dirty="0">
                <a:latin typeface="+mj-lt"/>
              </a:rPr>
              <a:t>M</a:t>
            </a:r>
            <a:r>
              <a:rPr lang="en-US" sz="2800" b="1" dirty="0" smtClean="0">
                <a:latin typeface="+mj-lt"/>
              </a:rPr>
              <a:t>anipulate</a:t>
            </a:r>
            <a:endParaRPr lang="en-US" sz="2800" b="1" dirty="0">
              <a:latin typeface="+mj-lt"/>
            </a:endParaRPr>
          </a:p>
          <a:p>
            <a:pPr lvl="1" eaLnBrk="1" hangingPunct="1">
              <a:buFont typeface="Arial" panose="020B0604020202020204" pitchFamily="34" charset="0"/>
              <a:buChar char="•"/>
            </a:pPr>
            <a:r>
              <a:rPr lang="en-US" sz="2800" b="1" dirty="0" smtClean="0">
                <a:latin typeface="+mj-lt"/>
              </a:rPr>
              <a:t>Access</a:t>
            </a:r>
            <a:endParaRPr lang="en-US" sz="2800" b="1" dirty="0">
              <a:latin typeface="+mj-lt"/>
            </a:endParaRPr>
          </a:p>
          <a:p>
            <a:pPr lvl="1" eaLnBrk="1" hangingPunct="1">
              <a:buFont typeface="Arial" panose="020B0604020202020204" pitchFamily="34" charset="0"/>
              <a:buChar char="•"/>
            </a:pPr>
            <a:r>
              <a:rPr lang="en-US" sz="2800" b="1" dirty="0">
                <a:latin typeface="+mj-lt"/>
              </a:rPr>
              <a:t>T</a:t>
            </a:r>
            <a:r>
              <a:rPr lang="en-US" sz="2800" b="1" dirty="0" smtClean="0">
                <a:latin typeface="+mj-lt"/>
              </a:rPr>
              <a:t>ransform</a:t>
            </a:r>
            <a:endParaRPr lang="en-US" sz="2800" b="1" dirty="0">
              <a:latin typeface="+mj-lt"/>
            </a:endParaRPr>
          </a:p>
          <a:p>
            <a:pPr lvl="1" eaLnBrk="1" hangingPunct="1">
              <a:buFont typeface="Arial" panose="020B0604020202020204" pitchFamily="34" charset="0"/>
              <a:buChar char="•"/>
            </a:pPr>
            <a:r>
              <a:rPr lang="en-US" sz="2800" b="1" dirty="0">
                <a:latin typeface="+mj-lt"/>
              </a:rPr>
              <a:t>S</a:t>
            </a:r>
            <a:r>
              <a:rPr lang="en-US" sz="2800" b="1" dirty="0" smtClean="0">
                <a:latin typeface="+mj-lt"/>
              </a:rPr>
              <a:t>tudy </a:t>
            </a:r>
            <a:r>
              <a:rPr lang="en-US" sz="2800" b="1" dirty="0">
                <a:latin typeface="+mj-lt"/>
              </a:rPr>
              <a:t>trend patterns</a:t>
            </a:r>
          </a:p>
          <a:p>
            <a:pPr lvl="1" eaLnBrk="1" hangingPunct="1">
              <a:buFont typeface="Arial" panose="020B0604020202020204" pitchFamily="34" charset="0"/>
              <a:buChar char="•"/>
            </a:pPr>
            <a:r>
              <a:rPr lang="en-US" sz="2800" b="1" dirty="0">
                <a:latin typeface="+mj-lt"/>
              </a:rPr>
              <a:t>E</a:t>
            </a:r>
            <a:r>
              <a:rPr lang="en-US" sz="2800" b="1" dirty="0" smtClean="0">
                <a:latin typeface="+mj-lt"/>
              </a:rPr>
              <a:t>xamine </a:t>
            </a:r>
            <a:r>
              <a:rPr lang="en-US" sz="2800" b="1" dirty="0">
                <a:latin typeface="+mj-lt"/>
              </a:rPr>
              <a:t>environmental issues</a:t>
            </a:r>
          </a:p>
          <a:p>
            <a:pPr lvl="1" eaLnBrk="1" hangingPunct="1">
              <a:buFont typeface="Arial" panose="020B0604020202020204" pitchFamily="34" charset="0"/>
              <a:buChar char="•"/>
            </a:pPr>
            <a:r>
              <a:rPr lang="en-US" sz="2800" b="1" dirty="0" smtClean="0">
                <a:latin typeface="+mj-lt"/>
              </a:rPr>
              <a:t>Simulate </a:t>
            </a:r>
            <a:r>
              <a:rPr lang="en-US" sz="2800" b="1" dirty="0">
                <a:latin typeface="+mj-lt"/>
              </a:rPr>
              <a:t>outcome of project proposal or planning procedures</a:t>
            </a:r>
          </a:p>
          <a:p>
            <a:pPr eaLnBrk="1" hangingPunct="1">
              <a:buFont typeface="Arial" panose="020B0604020202020204" pitchFamily="34" charset="0"/>
              <a:buChar char="•"/>
            </a:pPr>
            <a:endParaRPr lang="en-US" sz="2800" b="1" dirty="0" smtClean="0">
              <a:latin typeface="+mj-lt"/>
            </a:endParaRPr>
          </a:p>
          <a:p>
            <a:pPr marL="0" indent="0" eaLnBrk="1" hangingPunct="1">
              <a:buNone/>
            </a:pPr>
            <a:r>
              <a:rPr lang="en-US" sz="2800" b="1" dirty="0" smtClean="0">
                <a:latin typeface="+mj-lt"/>
              </a:rPr>
              <a:t>Data </a:t>
            </a:r>
            <a:r>
              <a:rPr lang="en-US" sz="2800" b="1" dirty="0">
                <a:latin typeface="+mj-lt"/>
              </a:rPr>
              <a:t>collected through earth </a:t>
            </a:r>
            <a:r>
              <a:rPr lang="en-US" sz="2800" b="1" dirty="0" smtClean="0">
                <a:latin typeface="+mj-lt"/>
              </a:rPr>
              <a:t>observation</a:t>
            </a:r>
            <a:endParaRPr lang="en-US" sz="2800" b="1" kern="0" dirty="0">
              <a:latin typeface="+mj-lt"/>
            </a:endParaRPr>
          </a:p>
        </p:txBody>
      </p:sp>
      <p:sp>
        <p:nvSpPr>
          <p:cNvPr id="7" name="Oval 11">
            <a:hlinkClick r:id="rId3" action="ppaction://hlinksldjump"/>
          </p:cNvPr>
          <p:cNvSpPr/>
          <p:nvPr/>
        </p:nvSpPr>
        <p:spPr>
          <a:xfrm>
            <a:off x="9408368" y="5887320"/>
            <a:ext cx="568848" cy="568848"/>
          </a:xfrm>
          <a:prstGeom prst="ellipse">
            <a:avLst/>
          </a:prstGeom>
          <a:solidFill>
            <a:schemeClr val="tx1"/>
          </a:solidFill>
          <a:ln w="57150">
            <a:solidFill>
              <a:srgbClr val="009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3</a:t>
            </a:r>
            <a:endParaRPr lang="nl-NL" dirty="0">
              <a:latin typeface="+mj-lt"/>
            </a:endParaRPr>
          </a:p>
        </p:txBody>
      </p:sp>
      <p:pic>
        <p:nvPicPr>
          <p:cNvPr id="8" name="Afbeelding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00456" y="5767397"/>
            <a:ext cx="1321310" cy="808694"/>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E2C8A"/>
        </a:solidFill>
        <a:effectLst/>
      </p:bgPr>
    </p:bg>
    <p:spTree>
      <p:nvGrpSpPr>
        <p:cNvPr id="1" name=""/>
        <p:cNvGrpSpPr/>
        <p:nvPr/>
      </p:nvGrpSpPr>
      <p:grpSpPr>
        <a:xfrm>
          <a:off x="0" y="0"/>
          <a:ext cx="0" cy="0"/>
          <a:chOff x="0" y="0"/>
          <a:chExt cx="0" cy="0"/>
        </a:xfrm>
      </p:grpSpPr>
      <p:sp>
        <p:nvSpPr>
          <p:cNvPr id="20" name="Rectangle 19"/>
          <p:cNvSpPr/>
          <p:nvPr/>
        </p:nvSpPr>
        <p:spPr>
          <a:xfrm>
            <a:off x="4517391" y="321144"/>
            <a:ext cx="5112568" cy="360040"/>
          </a:xfrm>
          <a:prstGeom prst="rect">
            <a:avLst/>
          </a:prstGeom>
          <a:gradFill flip="none" rotWithShape="1">
            <a:gsLst>
              <a:gs pos="0">
                <a:srgbClr val="0E2C8A"/>
              </a:gs>
              <a:gs pos="100000">
                <a:srgbClr val="00918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FFFFF"/>
              </a:solidFill>
              <a:latin typeface="Arial Narrow"/>
            </a:endParaRPr>
          </a:p>
        </p:txBody>
      </p:sp>
      <p:sp>
        <p:nvSpPr>
          <p:cNvPr id="21" name="Rectangle 20"/>
          <p:cNvSpPr/>
          <p:nvPr/>
        </p:nvSpPr>
        <p:spPr>
          <a:xfrm>
            <a:off x="4517391" y="2111465"/>
            <a:ext cx="5112568" cy="360040"/>
          </a:xfrm>
          <a:prstGeom prst="rect">
            <a:avLst/>
          </a:prstGeom>
          <a:gradFill flip="none" rotWithShape="1">
            <a:gsLst>
              <a:gs pos="0">
                <a:srgbClr val="0E2C8A"/>
              </a:gs>
              <a:gs pos="100000">
                <a:srgbClr val="00918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FFFFF"/>
              </a:solidFill>
              <a:latin typeface="Arial Narrow"/>
            </a:endParaRPr>
          </a:p>
        </p:txBody>
      </p:sp>
      <p:sp>
        <p:nvSpPr>
          <p:cNvPr id="22" name="Rectangle 21"/>
          <p:cNvSpPr/>
          <p:nvPr/>
        </p:nvSpPr>
        <p:spPr>
          <a:xfrm>
            <a:off x="4517391" y="3825044"/>
            <a:ext cx="5112568" cy="360040"/>
          </a:xfrm>
          <a:prstGeom prst="rect">
            <a:avLst/>
          </a:prstGeom>
          <a:gradFill flip="none" rotWithShape="1">
            <a:gsLst>
              <a:gs pos="0">
                <a:srgbClr val="0E2C8A"/>
              </a:gs>
              <a:gs pos="100000">
                <a:srgbClr val="00918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FFFFF"/>
              </a:solidFill>
              <a:latin typeface="Arial Narrow"/>
            </a:endParaRPr>
          </a:p>
        </p:txBody>
      </p:sp>
      <p:pic>
        <p:nvPicPr>
          <p:cNvPr id="46" name="Afbeelding 4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65719" y="5746136"/>
            <a:ext cx="1356047" cy="829955"/>
          </a:xfrm>
          <a:prstGeom prst="rect">
            <a:avLst/>
          </a:prstGeom>
        </p:spPr>
      </p:pic>
      <p:sp>
        <p:nvSpPr>
          <p:cNvPr id="19" name="Title 5"/>
          <p:cNvSpPr txBox="1">
            <a:spLocks/>
          </p:cNvSpPr>
          <p:nvPr/>
        </p:nvSpPr>
        <p:spPr>
          <a:xfrm>
            <a:off x="381302" y="5914273"/>
            <a:ext cx="5570682" cy="735013"/>
          </a:xfrm>
          <a:prstGeom prst="rect">
            <a:avLst/>
          </a:prstGeom>
          <a:solidFill>
            <a:srgbClr val="0E2C8A"/>
          </a:solidFill>
        </p:spPr>
        <p:txBody>
          <a:bodyPr vert="horz" wrap="square" numCol="1" compatLnSpc="1">
            <a:prstTxWarp prst="textNoShape">
              <a:avLst/>
            </a:prstTxWarp>
          </a:bodyPr>
          <a:lstStyle>
            <a:lvl1pPr algn="l" rtl="0" eaLnBrk="0" fontAlgn="base" hangingPunct="0">
              <a:spcBef>
                <a:spcPct val="0"/>
              </a:spcBef>
              <a:spcAft>
                <a:spcPct val="0"/>
              </a:spcAft>
              <a:defRPr sz="2500" b="1">
                <a:solidFill>
                  <a:schemeClr val="tx2"/>
                </a:solidFill>
                <a:latin typeface="+mj-lt"/>
                <a:ea typeface="+mj-ea"/>
                <a:cs typeface="+mj-cs"/>
              </a:defRPr>
            </a:lvl1pPr>
            <a:lvl2pPr algn="l" rtl="0" eaLnBrk="0" fontAlgn="base" hangingPunct="0">
              <a:spcBef>
                <a:spcPct val="0"/>
              </a:spcBef>
              <a:spcAft>
                <a:spcPct val="0"/>
              </a:spcAft>
              <a:defRPr sz="2500" b="1">
                <a:solidFill>
                  <a:schemeClr val="tx2"/>
                </a:solidFill>
                <a:latin typeface="Arial Narrow" pitchFamily="34" charset="0"/>
              </a:defRPr>
            </a:lvl2pPr>
            <a:lvl3pPr algn="l" rtl="0" eaLnBrk="0" fontAlgn="base" hangingPunct="0">
              <a:spcBef>
                <a:spcPct val="0"/>
              </a:spcBef>
              <a:spcAft>
                <a:spcPct val="0"/>
              </a:spcAft>
              <a:defRPr sz="2500" b="1">
                <a:solidFill>
                  <a:schemeClr val="tx2"/>
                </a:solidFill>
                <a:latin typeface="Arial Narrow" pitchFamily="34" charset="0"/>
              </a:defRPr>
            </a:lvl3pPr>
            <a:lvl4pPr algn="l" rtl="0" eaLnBrk="0" fontAlgn="base" hangingPunct="0">
              <a:spcBef>
                <a:spcPct val="0"/>
              </a:spcBef>
              <a:spcAft>
                <a:spcPct val="0"/>
              </a:spcAft>
              <a:defRPr sz="2500" b="1">
                <a:solidFill>
                  <a:schemeClr val="tx2"/>
                </a:solidFill>
                <a:latin typeface="Arial Narrow" pitchFamily="34" charset="0"/>
              </a:defRPr>
            </a:lvl4pPr>
            <a:lvl5pPr algn="l" rtl="0" eaLnBrk="0" fontAlgn="base" hangingPunct="0">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a:lstStyle>
          <a:p>
            <a:pPr eaLnBrk="1" hangingPunct="1">
              <a:spcBef>
                <a:spcPts val="625"/>
              </a:spcBef>
            </a:pPr>
            <a:r>
              <a:rPr lang="en-US" kern="0" dirty="0" smtClean="0">
                <a:solidFill>
                  <a:srgbClr val="FFFFFF"/>
                </a:solidFill>
              </a:rPr>
              <a:t>ITC’S CORE ACTIVITIES</a:t>
            </a:r>
            <a:endParaRPr lang="en-GB" sz="1600" kern="0" dirty="0">
              <a:solidFill>
                <a:srgbClr val="FFFFFF"/>
              </a:solidFill>
            </a:endParaRPr>
          </a:p>
        </p:txBody>
      </p:sp>
      <p:sp>
        <p:nvSpPr>
          <p:cNvPr id="23" name="Rechthoek 17"/>
          <p:cNvSpPr/>
          <p:nvPr/>
        </p:nvSpPr>
        <p:spPr>
          <a:xfrm>
            <a:off x="4527448" y="727665"/>
            <a:ext cx="5102511" cy="1274766"/>
          </a:xfrm>
          <a:prstGeom prst="rect">
            <a:avLst/>
          </a:prstGeom>
          <a:gradFill>
            <a:gsLst>
              <a:gs pos="1000">
                <a:srgbClr val="0E2C8A"/>
              </a:gs>
              <a:gs pos="27000">
                <a:schemeClr val="bg1"/>
              </a:gs>
            </a:gsLst>
            <a:lin ang="108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1">
              <a:solidFill>
                <a:srgbClr val="FFFFFF"/>
              </a:solidFill>
            </a:endParaRPr>
          </a:p>
        </p:txBody>
      </p:sp>
      <p:sp>
        <p:nvSpPr>
          <p:cNvPr id="26" name="Rechthoek 17"/>
          <p:cNvSpPr/>
          <p:nvPr/>
        </p:nvSpPr>
        <p:spPr>
          <a:xfrm>
            <a:off x="4527448" y="2527142"/>
            <a:ext cx="5102511" cy="1180886"/>
          </a:xfrm>
          <a:prstGeom prst="rect">
            <a:avLst/>
          </a:prstGeom>
          <a:gradFill>
            <a:gsLst>
              <a:gs pos="1000">
                <a:srgbClr val="0E2C8A"/>
              </a:gs>
              <a:gs pos="27000">
                <a:schemeClr val="bg1"/>
              </a:gs>
            </a:gsLst>
            <a:lin ang="108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1">
              <a:solidFill>
                <a:srgbClr val="FFFFFF"/>
              </a:solidFill>
            </a:endParaRPr>
          </a:p>
        </p:txBody>
      </p:sp>
      <p:sp>
        <p:nvSpPr>
          <p:cNvPr id="27" name="Rechthoek 17"/>
          <p:cNvSpPr/>
          <p:nvPr/>
        </p:nvSpPr>
        <p:spPr>
          <a:xfrm>
            <a:off x="4511920" y="4240720"/>
            <a:ext cx="5102511" cy="1226193"/>
          </a:xfrm>
          <a:prstGeom prst="rect">
            <a:avLst/>
          </a:prstGeom>
          <a:gradFill>
            <a:gsLst>
              <a:gs pos="1000">
                <a:srgbClr val="0E2C8A"/>
              </a:gs>
              <a:gs pos="27000">
                <a:schemeClr val="bg1"/>
              </a:gs>
            </a:gsLst>
            <a:lin ang="108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1">
              <a:solidFill>
                <a:srgbClr val="FFFFFF"/>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27828" y="3815752"/>
            <a:ext cx="2328142" cy="1651162"/>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27829" y="343945"/>
            <a:ext cx="2326717" cy="1658486"/>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27828" y="2118376"/>
            <a:ext cx="2326717" cy="1589651"/>
          </a:xfrm>
          <a:prstGeom prst="rect">
            <a:avLst/>
          </a:prstGeom>
        </p:spPr>
      </p:pic>
      <p:sp>
        <p:nvSpPr>
          <p:cNvPr id="8" name="TextBox 7"/>
          <p:cNvSpPr txBox="1"/>
          <p:nvPr/>
        </p:nvSpPr>
        <p:spPr>
          <a:xfrm>
            <a:off x="4527448" y="1069021"/>
            <a:ext cx="2292187" cy="584775"/>
          </a:xfrm>
          <a:prstGeom prst="rect">
            <a:avLst/>
          </a:prstGeom>
          <a:noFill/>
        </p:spPr>
        <p:txBody>
          <a:bodyPr wrap="square" rtlCol="0">
            <a:spAutoFit/>
          </a:bodyPr>
          <a:lstStyle/>
          <a:p>
            <a:r>
              <a:rPr lang="en-US" sz="3200" b="1" dirty="0" smtClean="0">
                <a:latin typeface="+mj-lt"/>
              </a:rPr>
              <a:t>EDUCATION</a:t>
            </a:r>
            <a:endParaRPr lang="en-US" sz="3200" b="1" dirty="0">
              <a:latin typeface="+mj-lt"/>
            </a:endParaRPr>
          </a:p>
        </p:txBody>
      </p:sp>
      <p:sp>
        <p:nvSpPr>
          <p:cNvPr id="24" name="TextBox 23"/>
          <p:cNvSpPr txBox="1"/>
          <p:nvPr/>
        </p:nvSpPr>
        <p:spPr>
          <a:xfrm>
            <a:off x="4527448" y="2825197"/>
            <a:ext cx="2210145" cy="584775"/>
          </a:xfrm>
          <a:prstGeom prst="rect">
            <a:avLst/>
          </a:prstGeom>
          <a:noFill/>
        </p:spPr>
        <p:txBody>
          <a:bodyPr wrap="square" rtlCol="0">
            <a:spAutoFit/>
          </a:bodyPr>
          <a:lstStyle/>
          <a:p>
            <a:r>
              <a:rPr lang="en-US" sz="3200" b="1" dirty="0" smtClean="0">
                <a:latin typeface="+mj-lt"/>
              </a:rPr>
              <a:t>RESEARCH</a:t>
            </a:r>
            <a:endParaRPr lang="en-US" sz="3200" b="1" dirty="0">
              <a:latin typeface="+mj-lt"/>
            </a:endParaRPr>
          </a:p>
        </p:txBody>
      </p:sp>
      <p:sp>
        <p:nvSpPr>
          <p:cNvPr id="25" name="TextBox 24"/>
          <p:cNvSpPr txBox="1"/>
          <p:nvPr/>
        </p:nvSpPr>
        <p:spPr>
          <a:xfrm>
            <a:off x="4511920" y="4561428"/>
            <a:ext cx="4639057" cy="584775"/>
          </a:xfrm>
          <a:prstGeom prst="rect">
            <a:avLst/>
          </a:prstGeom>
          <a:noFill/>
        </p:spPr>
        <p:txBody>
          <a:bodyPr wrap="square" rtlCol="0">
            <a:spAutoFit/>
          </a:bodyPr>
          <a:lstStyle/>
          <a:p>
            <a:r>
              <a:rPr lang="en-US" sz="3200" b="1" dirty="0" smtClean="0">
                <a:latin typeface="+mj-lt"/>
              </a:rPr>
              <a:t>CAPACITY DEVELOPMENT</a:t>
            </a:r>
            <a:endParaRPr lang="en-US" sz="3200" b="1" dirty="0">
              <a:latin typeface="+mj-lt"/>
            </a:endParaRPr>
          </a:p>
        </p:txBody>
      </p:sp>
    </p:spTree>
    <p:extLst>
      <p:ext uri="{BB962C8B-B14F-4D97-AF65-F5344CB8AC3E}">
        <p14:creationId xmlns:p14="http://schemas.microsoft.com/office/powerpoint/2010/main" val="32974975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65719" y="5746136"/>
            <a:ext cx="1356047" cy="829955"/>
          </a:xfrm>
          <a:prstGeom prst="rect">
            <a:avLst/>
          </a:prstGeom>
        </p:spPr>
      </p:pic>
      <p:sp>
        <p:nvSpPr>
          <p:cNvPr id="4" name="Rectangle 18"/>
          <p:cNvSpPr/>
          <p:nvPr/>
        </p:nvSpPr>
        <p:spPr>
          <a:xfrm>
            <a:off x="119336" y="116632"/>
            <a:ext cx="4536504" cy="1656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tlCol="0" anchor="t" anchorCtr="0"/>
          <a:lstStyle/>
          <a:p>
            <a:pPr>
              <a:lnSpc>
                <a:spcPts val="4000"/>
              </a:lnSpc>
            </a:pPr>
            <a:r>
              <a:rPr lang="en-US" sz="4400" b="1" dirty="0" smtClean="0">
                <a:solidFill>
                  <a:srgbClr val="00918E"/>
                </a:solidFill>
                <a:latin typeface="+mj-lt"/>
              </a:rPr>
              <a:t>EDUCATION</a:t>
            </a:r>
            <a:r>
              <a:rPr lang="en-US" sz="4400" dirty="0" smtClean="0">
                <a:solidFill>
                  <a:schemeClr val="bg1"/>
                </a:solidFill>
                <a:latin typeface="+mj-lt"/>
              </a:rPr>
              <a:t> IN</a:t>
            </a:r>
          </a:p>
          <a:p>
            <a:pPr>
              <a:lnSpc>
                <a:spcPts val="4000"/>
              </a:lnSpc>
            </a:pPr>
            <a:r>
              <a:rPr lang="en-US" sz="4400" dirty="0" smtClean="0">
                <a:solidFill>
                  <a:schemeClr val="bg1"/>
                </a:solidFill>
                <a:latin typeface="+mj-lt"/>
              </a:rPr>
              <a:t>A MULTICULTURAL ENVIRONMENT</a:t>
            </a:r>
            <a:endParaRPr lang="nl-NL" sz="4800" dirty="0">
              <a:solidFill>
                <a:srgbClr val="00918E"/>
              </a:solidFill>
              <a:latin typeface="+mj-lt"/>
            </a:endParaRPr>
          </a:p>
        </p:txBody>
      </p:sp>
    </p:spTree>
    <p:extLst>
      <p:ext uri="{BB962C8B-B14F-4D97-AF65-F5344CB8AC3E}">
        <p14:creationId xmlns:p14="http://schemas.microsoft.com/office/powerpoint/2010/main" val="25479890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1"/>
          <p:cNvSpPr/>
          <p:nvPr/>
        </p:nvSpPr>
        <p:spPr>
          <a:xfrm>
            <a:off x="7176120" y="260648"/>
            <a:ext cx="4824536" cy="24482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a:lnSpc>
                <a:spcPts val="4000"/>
              </a:lnSpc>
            </a:pPr>
            <a:r>
              <a:rPr lang="en-US" sz="4000" dirty="0" smtClean="0">
                <a:solidFill>
                  <a:schemeClr val="bg1"/>
                </a:solidFill>
                <a:latin typeface="Arial Narrow"/>
              </a:rPr>
              <a:t>TARGET GROUP</a:t>
            </a:r>
            <a:endParaRPr lang="en-US" sz="2000" kern="0" dirty="0" smtClean="0">
              <a:solidFill>
                <a:schemeClr val="bg1"/>
              </a:solidFill>
              <a:latin typeface="Arial Narrow"/>
            </a:endParaRPr>
          </a:p>
          <a:p>
            <a:pPr marL="342900" indent="-342900">
              <a:buFont typeface="Arial" panose="020B0604020202020204" pitchFamily="34" charset="0"/>
              <a:buChar char="•"/>
            </a:pPr>
            <a:r>
              <a:rPr lang="en-US" sz="2000" kern="0" dirty="0">
                <a:solidFill>
                  <a:schemeClr val="bg1"/>
                </a:solidFill>
                <a:latin typeface="Arial Narrow"/>
              </a:rPr>
              <a:t>Young and mid-career professionals and scientists</a:t>
            </a:r>
          </a:p>
          <a:p>
            <a:pPr marL="342900" indent="-342900">
              <a:buFont typeface="Arial" panose="020B0604020202020204" pitchFamily="34" charset="0"/>
              <a:buChar char="•"/>
            </a:pPr>
            <a:r>
              <a:rPr lang="en-US" sz="2000" kern="0" dirty="0">
                <a:solidFill>
                  <a:schemeClr val="bg1"/>
                </a:solidFill>
                <a:latin typeface="Arial Narrow"/>
              </a:rPr>
              <a:t>From developing and emerging countries</a:t>
            </a:r>
          </a:p>
          <a:p>
            <a:pPr marL="342900" indent="-342900">
              <a:buFont typeface="Arial" panose="020B0604020202020204" pitchFamily="34" charset="0"/>
              <a:buChar char="•"/>
            </a:pPr>
            <a:r>
              <a:rPr lang="en-US" sz="2000" kern="0" dirty="0">
                <a:solidFill>
                  <a:schemeClr val="bg1"/>
                </a:solidFill>
                <a:latin typeface="Arial Narrow"/>
              </a:rPr>
              <a:t>Increasingly professionals from industrialized </a:t>
            </a:r>
            <a:r>
              <a:rPr lang="en-US" sz="2000" kern="0" dirty="0" smtClean="0">
                <a:solidFill>
                  <a:schemeClr val="bg1"/>
                </a:solidFill>
                <a:latin typeface="Arial Narrow"/>
              </a:rPr>
              <a:t>countries</a:t>
            </a:r>
          </a:p>
        </p:txBody>
      </p:sp>
      <p:pic>
        <p:nvPicPr>
          <p:cNvPr id="8" name="Afbeelding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65719" y="5746136"/>
            <a:ext cx="1356047" cy="829955"/>
          </a:xfrm>
          <a:prstGeom prst="rect">
            <a:avLst/>
          </a:prstGeom>
        </p:spPr>
      </p:pic>
    </p:spTree>
    <p:extLst>
      <p:ext uri="{BB962C8B-B14F-4D97-AF65-F5344CB8AC3E}">
        <p14:creationId xmlns:p14="http://schemas.microsoft.com/office/powerpoint/2010/main" val="24909451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5"/>
          <p:cNvSpPr txBox="1"/>
          <p:nvPr/>
        </p:nvSpPr>
        <p:spPr>
          <a:xfrm>
            <a:off x="1271464" y="5645269"/>
            <a:ext cx="3024336" cy="923330"/>
          </a:xfrm>
          <a:prstGeom prst="rect">
            <a:avLst/>
          </a:prstGeom>
          <a:solidFill>
            <a:schemeClr val="bg1"/>
          </a:solidFill>
        </p:spPr>
        <p:txBody>
          <a:bodyPr wrap="square" rtlCol="0">
            <a:spAutoFit/>
          </a:bodyPr>
          <a:lstStyle/>
          <a:p>
            <a:endParaRPr lang="en-US" dirty="0">
              <a:latin typeface="+mj-lt"/>
            </a:endParaRPr>
          </a:p>
          <a:p>
            <a:r>
              <a:rPr lang="en-US" dirty="0">
                <a:latin typeface="+mj-lt"/>
              </a:rPr>
              <a:t>A </a:t>
            </a:r>
            <a:r>
              <a:rPr lang="en-US" dirty="0" err="1">
                <a:latin typeface="+mj-lt"/>
              </a:rPr>
              <a:t>programme</a:t>
            </a:r>
            <a:r>
              <a:rPr lang="en-US" dirty="0">
                <a:latin typeface="+mj-lt"/>
              </a:rPr>
              <a:t> based on research</a:t>
            </a:r>
          </a:p>
          <a:p>
            <a:pPr marL="285750" indent="-285750">
              <a:buFont typeface="Arial" panose="020B0604020202020204" pitchFamily="34" charset="0"/>
              <a:buChar char="•"/>
            </a:pPr>
            <a:r>
              <a:rPr lang="en-US" dirty="0">
                <a:latin typeface="+mj-lt"/>
              </a:rPr>
              <a:t>Entry level: BSc</a:t>
            </a:r>
            <a:endParaRPr lang="en-GB" dirty="0">
              <a:latin typeface="+mj-lt"/>
            </a:endParaRPr>
          </a:p>
        </p:txBody>
      </p:sp>
      <p:sp>
        <p:nvSpPr>
          <p:cNvPr id="9" name="Oval 11">
            <a:hlinkClick r:id="rId3" action="ppaction://hlinksldjump"/>
          </p:cNvPr>
          <p:cNvSpPr/>
          <p:nvPr/>
        </p:nvSpPr>
        <p:spPr>
          <a:xfrm>
            <a:off x="9408368" y="5887320"/>
            <a:ext cx="568848" cy="568848"/>
          </a:xfrm>
          <a:prstGeom prst="ellipse">
            <a:avLst/>
          </a:prstGeom>
          <a:solidFill>
            <a:schemeClr val="tx1"/>
          </a:solidFill>
          <a:ln w="57150">
            <a:solidFill>
              <a:srgbClr val="0E2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Narrow" panose="020B0606020202030204" pitchFamily="34" charset="0"/>
              </a:rPr>
              <a:t>4</a:t>
            </a:r>
            <a:endParaRPr lang="nl-NL" dirty="0">
              <a:latin typeface="Arial Narrow" panose="020B0606020202030204" pitchFamily="34" charset="0"/>
            </a:endParaRPr>
          </a:p>
        </p:txBody>
      </p:sp>
      <p:sp>
        <p:nvSpPr>
          <p:cNvPr id="3" name="Title 2"/>
          <p:cNvSpPr>
            <a:spLocks noGrp="1"/>
          </p:cNvSpPr>
          <p:nvPr>
            <p:ph type="title" idx="4294967295"/>
          </p:nvPr>
        </p:nvSpPr>
        <p:spPr>
          <a:xfrm>
            <a:off x="1271464" y="412221"/>
            <a:ext cx="10367962" cy="735013"/>
          </a:xfrm>
          <a:prstGeom prst="rect">
            <a:avLst/>
          </a:prstGeom>
        </p:spPr>
        <p:txBody>
          <a:bodyPr/>
          <a:lstStyle/>
          <a:p>
            <a:r>
              <a:rPr lang="en-US" b="0" dirty="0"/>
              <a:t>GEO-INFORMATION SCIENCE AND EARTH OBSERVATION</a:t>
            </a:r>
            <a:br>
              <a:rPr lang="en-US" b="0" dirty="0"/>
            </a:br>
            <a:r>
              <a:rPr lang="en-US" b="0" dirty="0"/>
              <a:t>2-year Master’s </a:t>
            </a:r>
            <a:r>
              <a:rPr lang="en-US" b="0" dirty="0" err="1"/>
              <a:t>programme</a:t>
            </a:r>
            <a:endParaRPr lang="nl-NL" b="0" dirty="0"/>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92559" y="188640"/>
            <a:ext cx="1848743" cy="1421637"/>
          </a:xfrm>
          <a:prstGeom prst="rect">
            <a:avLst/>
          </a:prstGeom>
        </p:spPr>
      </p:pic>
      <p:pic>
        <p:nvPicPr>
          <p:cNvPr id="11" name="Picture 10" descr="A drawing of a face&#10;&#10;Description automatically generated">
            <a:extLst>
              <a:ext uri="{FF2B5EF4-FFF2-40B4-BE49-F238E27FC236}">
                <a16:creationId xmlns:a16="http://schemas.microsoft.com/office/drawing/2014/main" id="{01466CAD-029E-4C8E-B514-259C8C41D6D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20355" y="5887320"/>
            <a:ext cx="1827031" cy="539137"/>
          </a:xfrm>
          <a:prstGeom prst="rect">
            <a:avLst/>
          </a:prstGeom>
        </p:spPr>
      </p:pic>
      <p:pic>
        <p:nvPicPr>
          <p:cNvPr id="14" name="Picture 13" descr="A close up of a logo&#10;&#10;Description automatically generated">
            <a:extLst>
              <a:ext uri="{FF2B5EF4-FFF2-40B4-BE49-F238E27FC236}">
                <a16:creationId xmlns:a16="http://schemas.microsoft.com/office/drawing/2014/main" id="{B826315B-130B-495F-9475-11CB282AC60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44473" y="116006"/>
            <a:ext cx="1602914" cy="1590917"/>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E8B941F4-21DF-41E2-AACC-45A7778E32C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69783" y="1212731"/>
            <a:ext cx="7389068" cy="4604701"/>
          </a:xfrm>
          <a:prstGeom prst="rect">
            <a:avLst/>
          </a:prstGeom>
        </p:spPr>
      </p:pic>
    </p:spTree>
    <p:extLst>
      <p:ext uri="{BB962C8B-B14F-4D97-AF65-F5344CB8AC3E}">
        <p14:creationId xmlns:p14="http://schemas.microsoft.com/office/powerpoint/2010/main" val="392442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43472" y="396875"/>
            <a:ext cx="10848528" cy="735013"/>
          </a:xfrm>
          <a:prstGeom prst="rect">
            <a:avLst/>
          </a:prstGeom>
        </p:spPr>
        <p:txBody>
          <a:bodyPr vert="horz" wrap="square" numCol="1" compatLnSpc="1">
            <a:prstTxWarp prst="textNoShape">
              <a:avLst/>
            </a:prstTxWarp>
          </a:bodyPr>
          <a:lstStyle/>
          <a:p>
            <a:pPr eaLnBrk="1" hangingPunct="1">
              <a:spcBef>
                <a:spcPts val="625"/>
              </a:spcBef>
            </a:pPr>
            <a:r>
              <a:rPr lang="en-US" sz="2800" dirty="0" smtClean="0"/>
              <a:t>GEO-INFORMATION SCIENCE AND EARTH OBSERVATION</a:t>
            </a:r>
            <a:br>
              <a:rPr lang="en-US" sz="2800" dirty="0" smtClean="0"/>
            </a:br>
            <a:r>
              <a:rPr lang="en-US" sz="2800" dirty="0"/>
              <a:t>2-year Master’s </a:t>
            </a:r>
            <a:r>
              <a:rPr lang="en-US" sz="2800" dirty="0" smtClean="0"/>
              <a:t>programme</a:t>
            </a:r>
            <a:endParaRPr lang="en-GB" sz="2800" cap="none" dirty="0"/>
          </a:p>
        </p:txBody>
      </p:sp>
      <p:sp>
        <p:nvSpPr>
          <p:cNvPr id="7" name="Content Placeholder 2"/>
          <p:cNvSpPr txBox="1">
            <a:spLocks/>
          </p:cNvSpPr>
          <p:nvPr/>
        </p:nvSpPr>
        <p:spPr bwMode="auto">
          <a:xfrm>
            <a:off x="1415480" y="1490274"/>
            <a:ext cx="7992888" cy="510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255588"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a:lstStyle>
          <a:p>
            <a:pPr marL="0" indent="0">
              <a:lnSpc>
                <a:spcPct val="100000"/>
              </a:lnSpc>
              <a:buNone/>
            </a:pPr>
            <a:r>
              <a:rPr lang="en-US" sz="2800" b="1" dirty="0" smtClean="0">
                <a:latin typeface="+mj-lt"/>
              </a:rPr>
              <a:t>Specializations</a:t>
            </a:r>
            <a:endParaRPr lang="en-US" sz="2800" b="1" dirty="0">
              <a:latin typeface="+mj-lt"/>
            </a:endParaRPr>
          </a:p>
          <a:p>
            <a:pPr>
              <a:lnSpc>
                <a:spcPct val="100000"/>
              </a:lnSpc>
            </a:pPr>
            <a:r>
              <a:rPr lang="en-US" sz="2800" b="1" dirty="0">
                <a:latin typeface="+mj-lt"/>
              </a:rPr>
              <a:t>Applied Remote Sensing for Earth </a:t>
            </a:r>
            <a:r>
              <a:rPr lang="en-US" sz="2800" b="1" dirty="0" smtClean="0">
                <a:latin typeface="+mj-lt"/>
              </a:rPr>
              <a:t>Sciences</a:t>
            </a:r>
          </a:p>
          <a:p>
            <a:pPr>
              <a:lnSpc>
                <a:spcPct val="100000"/>
              </a:lnSpc>
            </a:pPr>
            <a:r>
              <a:rPr lang="en-US" sz="2800" b="1" dirty="0" err="1" smtClean="0">
                <a:latin typeface="+mj-lt"/>
              </a:rPr>
              <a:t>Geoinformatics</a:t>
            </a:r>
            <a:endParaRPr lang="en-US" sz="2800" b="1" dirty="0" smtClean="0">
              <a:latin typeface="+mj-lt"/>
            </a:endParaRPr>
          </a:p>
          <a:p>
            <a:pPr>
              <a:lnSpc>
                <a:spcPct val="100000"/>
              </a:lnSpc>
            </a:pPr>
            <a:r>
              <a:rPr lang="en-US" sz="2800" b="1" dirty="0" smtClean="0">
                <a:latin typeface="+mj-lt"/>
              </a:rPr>
              <a:t>Land Administration</a:t>
            </a:r>
          </a:p>
          <a:p>
            <a:pPr>
              <a:lnSpc>
                <a:spcPct val="100000"/>
              </a:lnSpc>
            </a:pPr>
            <a:r>
              <a:rPr lang="en-US" sz="2800" b="1" dirty="0">
                <a:latin typeface="+mj-lt"/>
              </a:rPr>
              <a:t>Natural Hazards and Disaster Risk Reduction</a:t>
            </a:r>
          </a:p>
          <a:p>
            <a:pPr>
              <a:lnSpc>
                <a:spcPct val="100000"/>
              </a:lnSpc>
            </a:pPr>
            <a:r>
              <a:rPr lang="en-US" sz="2800" b="1" dirty="0" smtClean="0">
                <a:latin typeface="+mj-lt"/>
              </a:rPr>
              <a:t>Natural </a:t>
            </a:r>
            <a:r>
              <a:rPr lang="en-US" sz="2800" b="1" dirty="0">
                <a:latin typeface="+mj-lt"/>
              </a:rPr>
              <a:t>Resources </a:t>
            </a:r>
            <a:r>
              <a:rPr lang="en-US" sz="2800" b="1" dirty="0" smtClean="0">
                <a:latin typeface="+mj-lt"/>
              </a:rPr>
              <a:t>Management</a:t>
            </a:r>
          </a:p>
          <a:p>
            <a:pPr>
              <a:lnSpc>
                <a:spcPct val="100000"/>
              </a:lnSpc>
            </a:pPr>
            <a:r>
              <a:rPr lang="en-US" sz="2800" b="1" dirty="0" smtClean="0">
                <a:latin typeface="+mj-lt"/>
              </a:rPr>
              <a:t>Urban </a:t>
            </a:r>
            <a:r>
              <a:rPr lang="en-US" sz="2800" b="1" dirty="0">
                <a:latin typeface="+mj-lt"/>
              </a:rPr>
              <a:t>Planning and </a:t>
            </a:r>
            <a:r>
              <a:rPr lang="en-US" sz="2800" b="1" dirty="0" smtClean="0">
                <a:latin typeface="+mj-lt"/>
              </a:rPr>
              <a:t>Management</a:t>
            </a:r>
          </a:p>
          <a:p>
            <a:pPr>
              <a:lnSpc>
                <a:spcPct val="100000"/>
              </a:lnSpc>
            </a:pPr>
            <a:r>
              <a:rPr lang="en-US" sz="2800" b="1" dirty="0" smtClean="0">
                <a:latin typeface="+mj-lt"/>
              </a:rPr>
              <a:t>Water </a:t>
            </a:r>
            <a:r>
              <a:rPr lang="en-US" sz="2800" b="1" dirty="0">
                <a:latin typeface="+mj-lt"/>
              </a:rPr>
              <a:t>Resources and Environmental Management. </a:t>
            </a:r>
            <a:endParaRPr lang="en-US" sz="2800" b="1" dirty="0" smtClean="0">
              <a:latin typeface="+mj-lt"/>
            </a:endParaRPr>
          </a:p>
          <a:p>
            <a:pPr>
              <a:lnSpc>
                <a:spcPct val="100000"/>
              </a:lnSpc>
            </a:pPr>
            <a:r>
              <a:rPr lang="en-US" sz="2800" b="1" dirty="0" smtClean="0">
                <a:latin typeface="+mj-lt"/>
              </a:rPr>
              <a:t>Tailor-made specialization</a:t>
            </a:r>
            <a:endParaRPr lang="en-US" sz="2800" b="1" dirty="0">
              <a:solidFill>
                <a:srgbClr val="000000"/>
              </a:solidFill>
              <a:latin typeface="Arial Narrow"/>
            </a:endParaRPr>
          </a:p>
          <a:p>
            <a:pPr>
              <a:lnSpc>
                <a:spcPct val="100000"/>
              </a:lnSpc>
            </a:pPr>
            <a:endParaRPr lang="en-US" sz="2800" b="1" dirty="0">
              <a:latin typeface="+mj-lt"/>
            </a:endParaRPr>
          </a:p>
        </p:txBody>
      </p:sp>
      <p:sp>
        <p:nvSpPr>
          <p:cNvPr id="8" name="Oval 11">
            <a:hlinkClick r:id="rId2" action="ppaction://hlinksldjump"/>
          </p:cNvPr>
          <p:cNvSpPr/>
          <p:nvPr/>
        </p:nvSpPr>
        <p:spPr>
          <a:xfrm>
            <a:off x="9408368" y="5887320"/>
            <a:ext cx="568848" cy="568848"/>
          </a:xfrm>
          <a:prstGeom prst="ellipse">
            <a:avLst/>
          </a:prstGeom>
          <a:solidFill>
            <a:schemeClr val="tx1"/>
          </a:solidFill>
          <a:ln w="57150">
            <a:solidFill>
              <a:srgbClr val="0E2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Narrow" panose="020B0606020202030204" pitchFamily="34" charset="0"/>
              </a:rPr>
              <a:t>4</a:t>
            </a:r>
            <a:endParaRPr lang="nl-NL" dirty="0">
              <a:latin typeface="Arial Narrow" panose="020B0606020202030204" pitchFamily="34" charset="0"/>
            </a:endParaRPr>
          </a:p>
        </p:txBody>
      </p:sp>
      <p:pic>
        <p:nvPicPr>
          <p:cNvPr id="9" name="Afbeelding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00456" y="5767397"/>
            <a:ext cx="1321310" cy="808694"/>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55440" y="396875"/>
            <a:ext cx="11136560" cy="735013"/>
          </a:xfrm>
          <a:prstGeom prst="rect">
            <a:avLst/>
          </a:prstGeom>
        </p:spPr>
        <p:txBody>
          <a:bodyPr vert="horz" wrap="square" numCol="1" compatLnSpc="1">
            <a:prstTxWarp prst="textNoShape">
              <a:avLst/>
            </a:prstTxWarp>
          </a:bodyPr>
          <a:lstStyle/>
          <a:p>
            <a:pPr eaLnBrk="1" hangingPunct="1">
              <a:spcBef>
                <a:spcPts val="625"/>
              </a:spcBef>
            </a:pPr>
            <a:r>
              <a:rPr lang="en-US" sz="2800" dirty="0" smtClean="0"/>
              <a:t>GEO-INFORMATION SCIENCE AND EARTH OBSERVATION</a:t>
            </a:r>
            <a:br>
              <a:rPr lang="en-US" sz="2800" dirty="0" smtClean="0"/>
            </a:br>
            <a:r>
              <a:rPr lang="en-US" sz="2800" dirty="0"/>
              <a:t>2-year Master’s </a:t>
            </a:r>
            <a:r>
              <a:rPr lang="en-US" sz="2800" dirty="0" err="1"/>
              <a:t>programme</a:t>
            </a:r>
            <a:endParaRPr lang="en-GB" sz="2800" cap="none" dirty="0"/>
          </a:p>
        </p:txBody>
      </p:sp>
      <p:sp>
        <p:nvSpPr>
          <p:cNvPr id="7" name="Content Placeholder 2"/>
          <p:cNvSpPr txBox="1">
            <a:spLocks/>
          </p:cNvSpPr>
          <p:nvPr/>
        </p:nvSpPr>
        <p:spPr bwMode="auto">
          <a:xfrm>
            <a:off x="1079567" y="1750922"/>
            <a:ext cx="8136904" cy="510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255588"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a:lstStyle>
          <a:p>
            <a:pPr marL="0" indent="0">
              <a:lnSpc>
                <a:spcPct val="100000"/>
              </a:lnSpc>
              <a:buNone/>
            </a:pPr>
            <a:r>
              <a:rPr lang="en-US" sz="2400" b="1" dirty="0" smtClean="0">
                <a:latin typeface="+mj-lt"/>
              </a:rPr>
              <a:t>Study options</a:t>
            </a:r>
            <a:endParaRPr lang="en-US" sz="2400" b="1" dirty="0">
              <a:latin typeface="+mj-lt"/>
            </a:endParaRPr>
          </a:p>
          <a:p>
            <a:pPr lvl="0">
              <a:lnSpc>
                <a:spcPct val="100000"/>
              </a:lnSpc>
              <a:defRPr/>
            </a:pPr>
            <a:r>
              <a:rPr lang="en-US" sz="2400" b="1" dirty="0">
                <a:solidFill>
                  <a:srgbClr val="000000"/>
                </a:solidFill>
                <a:latin typeface="Arial Narrow"/>
              </a:rPr>
              <a:t>Fulltime Master’s at ITC</a:t>
            </a:r>
          </a:p>
          <a:p>
            <a:pPr lvl="0">
              <a:lnSpc>
                <a:spcPct val="100000"/>
              </a:lnSpc>
              <a:defRPr/>
            </a:pPr>
            <a:r>
              <a:rPr lang="en-US" sz="2400" b="1" dirty="0">
                <a:solidFill>
                  <a:srgbClr val="000000"/>
                </a:solidFill>
                <a:latin typeface="Arial Narrow"/>
              </a:rPr>
              <a:t>Blended </a:t>
            </a:r>
            <a:r>
              <a:rPr lang="en-US" sz="2400" b="1" dirty="0" smtClean="0">
                <a:solidFill>
                  <a:srgbClr val="000000"/>
                </a:solidFill>
                <a:latin typeface="Arial Narrow"/>
              </a:rPr>
              <a:t>Master’s</a:t>
            </a:r>
          </a:p>
          <a:p>
            <a:pPr lvl="0">
              <a:lnSpc>
                <a:spcPct val="100000"/>
              </a:lnSpc>
              <a:defRPr/>
            </a:pPr>
            <a:r>
              <a:rPr lang="en-US" sz="2400" b="1" dirty="0" smtClean="0">
                <a:solidFill>
                  <a:srgbClr val="000000"/>
                </a:solidFill>
                <a:latin typeface="Arial Narrow"/>
              </a:rPr>
              <a:t>Joint educational programmes</a:t>
            </a:r>
            <a:endParaRPr lang="en-US" sz="2400" b="1" dirty="0">
              <a:solidFill>
                <a:srgbClr val="000000"/>
              </a:solidFill>
              <a:latin typeface="Arial Narrow"/>
            </a:endParaRPr>
          </a:p>
        </p:txBody>
      </p:sp>
      <p:sp>
        <p:nvSpPr>
          <p:cNvPr id="8" name="Oval 11">
            <a:hlinkClick r:id="rId2" action="ppaction://hlinksldjump"/>
          </p:cNvPr>
          <p:cNvSpPr/>
          <p:nvPr/>
        </p:nvSpPr>
        <p:spPr>
          <a:xfrm>
            <a:off x="9408368" y="5887320"/>
            <a:ext cx="568848" cy="568848"/>
          </a:xfrm>
          <a:prstGeom prst="ellipse">
            <a:avLst/>
          </a:prstGeom>
          <a:solidFill>
            <a:schemeClr val="tx1"/>
          </a:solidFill>
          <a:ln w="57150">
            <a:solidFill>
              <a:srgbClr val="0E2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Narrow" panose="020B0606020202030204" pitchFamily="34" charset="0"/>
              </a:rPr>
              <a:t>4</a:t>
            </a:r>
            <a:endParaRPr lang="nl-NL" dirty="0">
              <a:latin typeface="Arial Narrow" panose="020B0606020202030204" pitchFamily="34" charset="0"/>
            </a:endParaRPr>
          </a:p>
        </p:txBody>
      </p:sp>
      <p:pic>
        <p:nvPicPr>
          <p:cNvPr id="9" name="Afbeelding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00456" y="5767397"/>
            <a:ext cx="1321310" cy="808694"/>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99599" y="1490274"/>
            <a:ext cx="5474389" cy="4038660"/>
          </a:xfrm>
          <a:prstGeom prst="rect">
            <a:avLst/>
          </a:prstGeom>
        </p:spPr>
      </p:pic>
    </p:spTree>
    <p:extLst>
      <p:ext uri="{BB962C8B-B14F-4D97-AF65-F5344CB8AC3E}">
        <p14:creationId xmlns:p14="http://schemas.microsoft.com/office/powerpoint/2010/main" val="31029185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680" y="-27384"/>
            <a:ext cx="12219773" cy="6885384"/>
          </a:xfrm>
          <a:prstGeom prst="rect">
            <a:avLst/>
          </a:prstGeom>
        </p:spPr>
      </p:pic>
      <p:sp>
        <p:nvSpPr>
          <p:cNvPr id="6" name="Rectangle 1"/>
          <p:cNvSpPr/>
          <p:nvPr/>
        </p:nvSpPr>
        <p:spPr>
          <a:xfrm>
            <a:off x="374710" y="260648"/>
            <a:ext cx="4641170" cy="3168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a:lnSpc>
                <a:spcPts val="4000"/>
              </a:lnSpc>
            </a:pPr>
            <a:r>
              <a:rPr lang="en-US" sz="4000" dirty="0" smtClean="0">
                <a:solidFill>
                  <a:schemeClr val="bg1"/>
                </a:solidFill>
                <a:latin typeface="+mj-lt"/>
              </a:rPr>
              <a:t>MASTER SPATIAL ENGINEERING</a:t>
            </a:r>
          </a:p>
          <a:p>
            <a:pPr marL="342900" indent="-342900">
              <a:buFont typeface="Arial" panose="020B0604020202020204" pitchFamily="34" charset="0"/>
              <a:buChar char="•"/>
            </a:pPr>
            <a:r>
              <a:rPr lang="en-US" sz="2000" dirty="0" smtClean="0">
                <a:solidFill>
                  <a:schemeClr val="bg1"/>
                </a:solidFill>
                <a:latin typeface="Arial Narrow" panose="020B0606020202030204" pitchFamily="34" charset="0"/>
              </a:rPr>
              <a:t>2-year Master’s programme</a:t>
            </a:r>
          </a:p>
          <a:p>
            <a:pPr marL="342900" indent="-342900">
              <a:buFont typeface="Arial" panose="020B0604020202020204" pitchFamily="34" charset="0"/>
              <a:buChar char="•"/>
            </a:pPr>
            <a:r>
              <a:rPr lang="en-US" sz="2000" dirty="0" smtClean="0">
                <a:solidFill>
                  <a:schemeClr val="bg1"/>
                </a:solidFill>
                <a:latin typeface="Arial Narrow" panose="020B0606020202030204" pitchFamily="34" charset="0"/>
              </a:rPr>
              <a:t>Research-based educational programme</a:t>
            </a:r>
          </a:p>
          <a:p>
            <a:pPr marL="342900" indent="-342900">
              <a:buFont typeface="Arial" panose="020B0604020202020204" pitchFamily="34" charset="0"/>
              <a:buChar char="•"/>
            </a:pPr>
            <a:r>
              <a:rPr lang="en-US" sz="2000" dirty="0" smtClean="0">
                <a:solidFill>
                  <a:schemeClr val="bg1"/>
                </a:solidFill>
                <a:latin typeface="Arial Narrow" panose="020B0606020202030204" pitchFamily="34" charset="0"/>
              </a:rPr>
              <a:t>Entry level: BSc</a:t>
            </a:r>
          </a:p>
          <a:p>
            <a:pPr marL="342900" indent="-342900">
              <a:buFont typeface="Arial" panose="020B0604020202020204" pitchFamily="34" charset="0"/>
              <a:buChar char="•"/>
            </a:pPr>
            <a:r>
              <a:rPr lang="en-US" sz="2000" dirty="0" smtClean="0">
                <a:solidFill>
                  <a:schemeClr val="bg1"/>
                </a:solidFill>
                <a:latin typeface="Arial Narrow" panose="020B0606020202030204" pitchFamily="34" charset="0"/>
              </a:rPr>
              <a:t>Combining </a:t>
            </a:r>
            <a:r>
              <a:rPr lang="en-US" sz="2000" dirty="0">
                <a:solidFill>
                  <a:schemeClr val="bg1"/>
                </a:solidFill>
                <a:latin typeface="Arial Narrow" panose="020B0606020202030204" pitchFamily="34" charset="0"/>
              </a:rPr>
              <a:t>technical and socio-economic knowledge with a strong basis of spatial data analysis and modelling</a:t>
            </a:r>
          </a:p>
        </p:txBody>
      </p:sp>
      <p:pic>
        <p:nvPicPr>
          <p:cNvPr id="7" name="Afbeelding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65719" y="5746136"/>
            <a:ext cx="1356047" cy="829955"/>
          </a:xfrm>
          <a:prstGeom prst="rect">
            <a:avLst/>
          </a:prstGeom>
        </p:spPr>
      </p:pic>
    </p:spTree>
    <p:extLst>
      <p:ext uri="{BB962C8B-B14F-4D97-AF65-F5344CB8AC3E}">
        <p14:creationId xmlns:p14="http://schemas.microsoft.com/office/powerpoint/2010/main" val="463357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1348661504.rsc.cdn77.org/.uc/i49c72be20102dabd62001ef9f00181bb09a954aeaa150701c4c003610280/rp0eg6pcxfpvs7cizka6yw.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32963" y="384816"/>
            <a:ext cx="8315697" cy="52752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10800000" flipV="1">
            <a:off x="7874107" y="2425253"/>
            <a:ext cx="1911107" cy="168255"/>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defTabSz="914324" fontAlgn="auto">
              <a:spcBef>
                <a:spcPts val="0"/>
              </a:spcBef>
              <a:spcAft>
                <a:spcPts val="0"/>
              </a:spcAft>
            </a:pPr>
            <a:r>
              <a:rPr lang="en-US" sz="1350" dirty="0">
                <a:solidFill>
                  <a:prstClr val="white"/>
                </a:solidFill>
                <a:latin typeface="Calibri"/>
              </a:rPr>
              <a:t>Academic Skills (</a:t>
            </a:r>
            <a:r>
              <a:rPr lang="en-US" sz="1050" i="1" dirty="0">
                <a:solidFill>
                  <a:prstClr val="white"/>
                </a:solidFill>
                <a:latin typeface="Calibri"/>
              </a:rPr>
              <a:t>1 EC)</a:t>
            </a:r>
            <a:endParaRPr lang="en-US" sz="1350" i="1" dirty="0">
              <a:solidFill>
                <a:prstClr val="white"/>
              </a:solidFill>
              <a:latin typeface="Calibri"/>
            </a:endParaRPr>
          </a:p>
        </p:txBody>
      </p:sp>
      <p:sp>
        <p:nvSpPr>
          <p:cNvPr id="3" name="TextBox 2"/>
          <p:cNvSpPr txBox="1"/>
          <p:nvPr/>
        </p:nvSpPr>
        <p:spPr>
          <a:xfrm>
            <a:off x="8890884" y="1442740"/>
            <a:ext cx="528093" cy="415498"/>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pPr defTabSz="914324" fontAlgn="auto">
              <a:spcBef>
                <a:spcPts val="0"/>
              </a:spcBef>
              <a:spcAft>
                <a:spcPts val="0"/>
              </a:spcAft>
            </a:pPr>
            <a:r>
              <a:rPr lang="en-US" sz="1050" i="1" dirty="0">
                <a:ln>
                  <a:solidFill>
                    <a:prstClr val="white"/>
                  </a:solidFill>
                </a:ln>
                <a:solidFill>
                  <a:prstClr val="white"/>
                </a:solidFill>
                <a:latin typeface="Calibri"/>
              </a:rPr>
              <a:t>(14 EC)</a:t>
            </a:r>
            <a:endParaRPr lang="en-GB" sz="1050" i="1" dirty="0">
              <a:ln>
                <a:solidFill>
                  <a:prstClr val="white"/>
                </a:solidFill>
              </a:ln>
              <a:solidFill>
                <a:prstClr val="white"/>
              </a:solidFill>
              <a:latin typeface="Calibri"/>
            </a:endParaRPr>
          </a:p>
        </p:txBody>
      </p:sp>
    </p:spTree>
    <p:extLst>
      <p:ext uri="{BB962C8B-B14F-4D97-AF65-F5344CB8AC3E}">
        <p14:creationId xmlns:p14="http://schemas.microsoft.com/office/powerpoint/2010/main" val="1063286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6"/>
          <p:cNvSpPr>
            <a:spLocks noGrp="1"/>
          </p:cNvSpPr>
          <p:nvPr>
            <p:ph idx="4294967295"/>
          </p:nvPr>
        </p:nvSpPr>
        <p:spPr>
          <a:xfrm>
            <a:off x="839416" y="1533435"/>
            <a:ext cx="8791777" cy="4587875"/>
          </a:xfrm>
          <a:ln/>
        </p:spPr>
        <p:txBody>
          <a:bodyPr/>
          <a:lstStyle/>
          <a:p>
            <a:pPr marL="233363" indent="-233363">
              <a:buNone/>
            </a:pPr>
            <a:r>
              <a:rPr lang="en-GB" sz="2800" b="1" dirty="0" smtClean="0">
                <a:latin typeface="+mj-lt"/>
              </a:rPr>
              <a:t>In 2010,</a:t>
            </a:r>
            <a:r>
              <a:rPr lang="en-GB" sz="2800" b="1" dirty="0">
                <a:latin typeface="+mj-lt"/>
              </a:rPr>
              <a:t> </a:t>
            </a:r>
            <a:r>
              <a:rPr lang="en-GB" sz="2800" b="1" dirty="0" smtClean="0">
                <a:latin typeface="+mj-lt"/>
              </a:rPr>
              <a:t>ITC became a faculty of the University of Twente (UT)</a:t>
            </a:r>
            <a:br>
              <a:rPr lang="en-GB" sz="2800" b="1" dirty="0" smtClean="0">
                <a:latin typeface="+mj-lt"/>
              </a:rPr>
            </a:br>
            <a:endParaRPr lang="en-GB" sz="2800" b="1" dirty="0" smtClean="0">
              <a:latin typeface="+mj-lt"/>
            </a:endParaRPr>
          </a:p>
          <a:p>
            <a:pPr marL="233363" indent="-233363">
              <a:lnSpc>
                <a:spcPct val="150000"/>
              </a:lnSpc>
            </a:pPr>
            <a:r>
              <a:rPr lang="en-GB" sz="2800" b="1" dirty="0" smtClean="0">
                <a:latin typeface="+mj-lt"/>
              </a:rPr>
              <a:t>Preservation of its distinctive character and mission</a:t>
            </a:r>
          </a:p>
          <a:p>
            <a:pPr marL="233363" indent="-233363">
              <a:lnSpc>
                <a:spcPct val="150000"/>
              </a:lnSpc>
            </a:pPr>
            <a:r>
              <a:rPr lang="en-GB" sz="2800" b="1" dirty="0" smtClean="0">
                <a:latin typeface="+mj-lt"/>
              </a:rPr>
              <a:t>More firmly embedded in Dutch academic education system</a:t>
            </a:r>
          </a:p>
          <a:p>
            <a:pPr marL="233363" indent="-233363">
              <a:lnSpc>
                <a:spcPct val="150000"/>
              </a:lnSpc>
            </a:pPr>
            <a:r>
              <a:rPr lang="en-GB" sz="2800" b="1" dirty="0" smtClean="0">
                <a:latin typeface="+mj-lt"/>
              </a:rPr>
              <a:t>Cross-disciplinary approach, leading to innovative research and education in different areas</a:t>
            </a:r>
          </a:p>
          <a:p>
            <a:pPr marL="233363" indent="-233363">
              <a:lnSpc>
                <a:spcPct val="150000"/>
              </a:lnSpc>
            </a:pPr>
            <a:r>
              <a:rPr lang="en-GB" sz="2800" b="1" dirty="0" smtClean="0">
                <a:latin typeface="+mj-lt"/>
              </a:rPr>
              <a:t>Since 2018, University College </a:t>
            </a:r>
            <a:r>
              <a:rPr lang="en-GB" sz="2800" b="1" dirty="0" err="1" smtClean="0">
                <a:latin typeface="+mj-lt"/>
              </a:rPr>
              <a:t>Twente</a:t>
            </a:r>
            <a:r>
              <a:rPr lang="en-GB" sz="2800" b="1" dirty="0" smtClean="0">
                <a:latin typeface="+mj-lt"/>
              </a:rPr>
              <a:t> merged with ITC</a:t>
            </a:r>
          </a:p>
          <a:p>
            <a:pPr marL="233363" indent="-233363"/>
            <a:endParaRPr lang="en-GB" sz="2800" b="1" dirty="0" smtClean="0">
              <a:latin typeface="+mj-lt"/>
            </a:endParaRPr>
          </a:p>
          <a:p>
            <a:pPr marL="233363" indent="-233363"/>
            <a:endParaRPr lang="en-US" sz="2800" b="1" dirty="0" smtClean="0">
              <a:latin typeface="+mj-lt"/>
            </a:endParaRPr>
          </a:p>
        </p:txBody>
      </p:sp>
      <p:sp>
        <p:nvSpPr>
          <p:cNvPr id="2" name="Title 1"/>
          <p:cNvSpPr>
            <a:spLocks noGrp="1"/>
          </p:cNvSpPr>
          <p:nvPr>
            <p:ph type="title" idx="4294967295"/>
          </p:nvPr>
        </p:nvSpPr>
        <p:spPr>
          <a:xfrm>
            <a:off x="551384" y="404664"/>
            <a:ext cx="11520090" cy="735013"/>
          </a:xfrm>
          <a:prstGeom prst="rect">
            <a:avLst/>
          </a:prstGeom>
        </p:spPr>
        <p:txBody>
          <a:bodyPr vert="horz" wrap="square" numCol="1" compatLnSpc="1">
            <a:prstTxWarp prst="textNoShape">
              <a:avLst/>
            </a:prstTxWarp>
          </a:bodyPr>
          <a:lstStyle/>
          <a:p>
            <a:pPr>
              <a:spcBef>
                <a:spcPts val="625"/>
              </a:spcBef>
            </a:pPr>
            <a:r>
              <a:rPr lang="en-US" sz="2800" cap="none" dirty="0" smtClean="0"/>
              <a:t>ITC FACULTY OF GEO-INFORMATION SCIENCE AND EARTH OBSERVATION</a:t>
            </a:r>
            <a:br>
              <a:rPr lang="en-US" sz="2800" cap="none" dirty="0" smtClean="0"/>
            </a:br>
            <a:r>
              <a:rPr lang="en-US" sz="1800" cap="none" dirty="0"/>
              <a:t>UNIVERSITY OF TWENTE</a:t>
            </a:r>
            <a:endParaRPr lang="en-GB" sz="1800" cap="none" dirty="0"/>
          </a:p>
        </p:txBody>
      </p:sp>
      <p:sp>
        <p:nvSpPr>
          <p:cNvPr id="12" name="Oval 11">
            <a:hlinkClick r:id="rId3" action="ppaction://hlinksldjump"/>
          </p:cNvPr>
          <p:cNvSpPr/>
          <p:nvPr/>
        </p:nvSpPr>
        <p:spPr>
          <a:xfrm>
            <a:off x="9408368" y="5887320"/>
            <a:ext cx="568848" cy="568848"/>
          </a:xfrm>
          <a:prstGeom prst="ellipse">
            <a:avLst/>
          </a:prstGeom>
          <a:solidFill>
            <a:schemeClr val="tx1"/>
          </a:solidFill>
          <a:ln w="57150">
            <a:solidFill>
              <a:srgbClr val="009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Narrow" panose="020B0606020202030204" pitchFamily="34" charset="0"/>
              </a:rPr>
              <a:t>1</a:t>
            </a:r>
            <a:endParaRPr lang="nl-NL" dirty="0">
              <a:latin typeface="Arial Narrow" panose="020B0606020202030204" pitchFamily="34" charset="0"/>
            </a:endParaRPr>
          </a:p>
        </p:txBody>
      </p:sp>
      <p:pic>
        <p:nvPicPr>
          <p:cNvPr id="8" name="Afbeelding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00456" y="5767397"/>
            <a:ext cx="1321310" cy="808694"/>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548" y="-99046"/>
            <a:ext cx="11848532" cy="7899021"/>
          </a:xfrm>
          <a:prstGeom prst="rect">
            <a:avLst/>
          </a:prstGeom>
        </p:spPr>
      </p:pic>
      <p:sp>
        <p:nvSpPr>
          <p:cNvPr id="3" name="Rectangle 2"/>
          <p:cNvSpPr/>
          <p:nvPr/>
        </p:nvSpPr>
        <p:spPr>
          <a:xfrm>
            <a:off x="5807997" y="4021389"/>
            <a:ext cx="6192083" cy="3416320"/>
          </a:xfrm>
          <a:prstGeom prst="rect">
            <a:avLst/>
          </a:prstGeom>
          <a:solidFill>
            <a:srgbClr val="000000">
              <a:alpha val="85098"/>
            </a:srgbClr>
          </a:solidFill>
        </p:spPr>
        <p:txBody>
          <a:bodyPr wrap="square" anchor="ctr">
            <a:spAutoFit/>
          </a:bodyPr>
          <a:lstStyle/>
          <a:p>
            <a:pPr marL="342758" indent="-342758" defTabSz="914324" fontAlgn="auto">
              <a:lnSpc>
                <a:spcPct val="150000"/>
              </a:lnSpc>
              <a:spcBef>
                <a:spcPts val="0"/>
              </a:spcBef>
              <a:spcAft>
                <a:spcPts val="0"/>
              </a:spcAft>
              <a:buClr>
                <a:srgbClr val="0079BD"/>
              </a:buClr>
              <a:buFont typeface="Wingdings" panose="05000000000000000000" pitchFamily="2" charset="2"/>
              <a:buChar char="§"/>
            </a:pPr>
            <a:r>
              <a:rPr lang="en-US" sz="2400" dirty="0" smtClean="0">
                <a:solidFill>
                  <a:prstClr val="white"/>
                </a:solidFill>
                <a:latin typeface="Arial Narrow" panose="020B0606020202030204" pitchFamily="34" charset="0"/>
                <a:cs typeface="+mn-cs"/>
              </a:rPr>
              <a:t>More information</a:t>
            </a:r>
            <a:endParaRPr lang="en-US" sz="2400" dirty="0">
              <a:solidFill>
                <a:prstClr val="white"/>
              </a:solidFill>
              <a:latin typeface="Arial Narrow" panose="020B0606020202030204" pitchFamily="34" charset="0"/>
              <a:cs typeface="+mn-cs"/>
            </a:endParaRPr>
          </a:p>
          <a:p>
            <a:pPr marL="342758" indent="-342758" defTabSz="914324" fontAlgn="auto">
              <a:lnSpc>
                <a:spcPct val="150000"/>
              </a:lnSpc>
              <a:spcBef>
                <a:spcPts val="0"/>
              </a:spcBef>
              <a:spcAft>
                <a:spcPts val="0"/>
              </a:spcAft>
              <a:buClr>
                <a:srgbClr val="0079BD"/>
              </a:buClr>
              <a:buFont typeface="Wingdings" panose="05000000000000000000" pitchFamily="2" charset="2"/>
              <a:buChar char="§"/>
            </a:pPr>
            <a:r>
              <a:rPr lang="en-US" sz="2400" dirty="0">
                <a:solidFill>
                  <a:prstClr val="white"/>
                </a:solidFill>
                <a:latin typeface="Arial Narrow" panose="020B0606020202030204" pitchFamily="34" charset="0"/>
                <a:cs typeface="+mn-cs"/>
              </a:rPr>
              <a:t>VISIT WEBSITE: </a:t>
            </a:r>
            <a:r>
              <a:rPr lang="en-US" sz="2400" dirty="0">
                <a:solidFill>
                  <a:srgbClr val="0079BD"/>
                </a:solidFill>
                <a:latin typeface="Arial Narrow" panose="020B0606020202030204" pitchFamily="34" charset="0"/>
                <a:cs typeface="+mn-cs"/>
              </a:rPr>
              <a:t>UTWENTE.NL/GO/SE </a:t>
            </a:r>
          </a:p>
          <a:p>
            <a:pPr marL="342758" indent="-342758" defTabSz="914324" fontAlgn="auto">
              <a:lnSpc>
                <a:spcPct val="150000"/>
              </a:lnSpc>
              <a:spcBef>
                <a:spcPts val="0"/>
              </a:spcBef>
              <a:spcAft>
                <a:spcPts val="0"/>
              </a:spcAft>
              <a:buClr>
                <a:srgbClr val="0079BD"/>
              </a:buClr>
              <a:buFont typeface="Wingdings" panose="05000000000000000000" pitchFamily="2" charset="2"/>
              <a:buChar char="§"/>
            </a:pPr>
            <a:r>
              <a:rPr lang="en-US" sz="2400" dirty="0">
                <a:solidFill>
                  <a:prstClr val="white"/>
                </a:solidFill>
                <a:latin typeface="Arial Narrow" panose="020B0606020202030204" pitchFamily="34" charset="0"/>
                <a:cs typeface="+mn-cs"/>
              </a:rPr>
              <a:t>ALSO FOR </a:t>
            </a:r>
            <a:r>
              <a:rPr lang="en-US" sz="2400" dirty="0">
                <a:solidFill>
                  <a:srgbClr val="0070C0"/>
                </a:solidFill>
                <a:latin typeface="Arial Narrow" panose="020B0606020202030204" pitchFamily="34" charset="0"/>
                <a:cs typeface="+mn-cs"/>
                <a:hlinkClick r:id="rId4"/>
              </a:rPr>
              <a:t>ADMISSION</a:t>
            </a:r>
            <a:r>
              <a:rPr lang="en-US" sz="2400" dirty="0">
                <a:solidFill>
                  <a:srgbClr val="0070C0"/>
                </a:solidFill>
                <a:latin typeface="Arial Narrow" panose="020B0606020202030204" pitchFamily="34" charset="0"/>
                <a:cs typeface="+mn-cs"/>
              </a:rPr>
              <a:t> &amp; </a:t>
            </a:r>
            <a:r>
              <a:rPr lang="en-US" sz="2400" dirty="0" smtClean="0">
                <a:solidFill>
                  <a:srgbClr val="0070C0"/>
                </a:solidFill>
                <a:latin typeface="Arial Narrow" panose="020B0606020202030204" pitchFamily="34" charset="0"/>
                <a:cs typeface="+mn-cs"/>
                <a:hlinkClick r:id="rId5"/>
              </a:rPr>
              <a:t>REGISTRATION</a:t>
            </a:r>
            <a:endParaRPr lang="en-US" sz="2400" dirty="0" smtClean="0">
              <a:solidFill>
                <a:srgbClr val="0070C0"/>
              </a:solidFill>
              <a:latin typeface="Arial Narrow" panose="020B0606020202030204" pitchFamily="34" charset="0"/>
              <a:cs typeface="+mn-cs"/>
            </a:endParaRPr>
          </a:p>
          <a:p>
            <a:pPr marL="342758" indent="-342758" defTabSz="914324" fontAlgn="auto">
              <a:lnSpc>
                <a:spcPct val="150000"/>
              </a:lnSpc>
              <a:spcBef>
                <a:spcPts val="0"/>
              </a:spcBef>
              <a:spcAft>
                <a:spcPts val="0"/>
              </a:spcAft>
              <a:buClr>
                <a:srgbClr val="0079BD"/>
              </a:buClr>
              <a:buFont typeface="Wingdings" panose="05000000000000000000" pitchFamily="2" charset="2"/>
              <a:buChar char="§"/>
            </a:pPr>
            <a:r>
              <a:rPr lang="en-US" sz="2400" dirty="0" smtClean="0">
                <a:solidFill>
                  <a:schemeClr val="bg1"/>
                </a:solidFill>
                <a:latin typeface="Arial Narrow" panose="020B0606020202030204" pitchFamily="34" charset="0"/>
                <a:cs typeface="+mn-cs"/>
                <a:hlinkClick r:id="rId6"/>
              </a:rPr>
              <a:t>Introduction video by professor Jetten </a:t>
            </a:r>
            <a:endParaRPr lang="en-US" sz="2400" dirty="0" smtClean="0">
              <a:solidFill>
                <a:schemeClr val="bg1"/>
              </a:solidFill>
              <a:latin typeface="Arial Narrow" panose="020B0606020202030204" pitchFamily="34" charset="0"/>
              <a:cs typeface="+mn-cs"/>
            </a:endParaRPr>
          </a:p>
          <a:p>
            <a:pPr marL="342758" indent="-342758" defTabSz="914324" fontAlgn="auto">
              <a:lnSpc>
                <a:spcPct val="150000"/>
              </a:lnSpc>
              <a:spcBef>
                <a:spcPts val="0"/>
              </a:spcBef>
              <a:spcAft>
                <a:spcPts val="0"/>
              </a:spcAft>
              <a:buClr>
                <a:srgbClr val="0079BD"/>
              </a:buClr>
              <a:buFont typeface="Wingdings" panose="05000000000000000000" pitchFamily="2" charset="2"/>
              <a:buChar char="§"/>
            </a:pPr>
            <a:r>
              <a:rPr lang="en-US" sz="2400" dirty="0" smtClean="0">
                <a:solidFill>
                  <a:schemeClr val="bg1"/>
                </a:solidFill>
                <a:latin typeface="Arial Narrow" panose="020B0606020202030204" pitchFamily="34" charset="0"/>
                <a:cs typeface="+mn-cs"/>
                <a:hlinkClick r:id="rId7"/>
              </a:rPr>
              <a:t>Animation</a:t>
            </a:r>
            <a:endParaRPr lang="en-US" sz="2400" u="sng" dirty="0">
              <a:solidFill>
                <a:srgbClr val="0070C0"/>
              </a:solidFill>
              <a:latin typeface="Arial Narrow" panose="020B0606020202030204" pitchFamily="34" charset="0"/>
              <a:cs typeface="+mn-cs"/>
            </a:endParaRPr>
          </a:p>
          <a:p>
            <a:pPr marL="342758" indent="-342758" defTabSz="914324" fontAlgn="auto">
              <a:lnSpc>
                <a:spcPct val="150000"/>
              </a:lnSpc>
              <a:spcBef>
                <a:spcPts val="0"/>
              </a:spcBef>
              <a:spcAft>
                <a:spcPts val="0"/>
              </a:spcAft>
              <a:buClr>
                <a:srgbClr val="0079BD"/>
              </a:buClr>
              <a:buFont typeface="Wingdings" panose="05000000000000000000" pitchFamily="2" charset="2"/>
              <a:buChar char="§"/>
            </a:pPr>
            <a:r>
              <a:rPr lang="en-US" sz="2400" dirty="0" smtClean="0">
                <a:solidFill>
                  <a:schemeClr val="bg1"/>
                </a:solidFill>
                <a:latin typeface="Arial Narrow" panose="020B0606020202030204" pitchFamily="34" charset="0"/>
                <a:cs typeface="+mn-cs"/>
                <a:hlinkClick r:id="rId8"/>
              </a:rPr>
              <a:t>Webinar </a:t>
            </a:r>
            <a:r>
              <a:rPr lang="en-GB" sz="1400" dirty="0">
                <a:solidFill>
                  <a:schemeClr val="bg1"/>
                </a:solidFill>
              </a:rPr>
              <a:t>Thursday, January 30th 2020 - 4:00 PM (CET)</a:t>
            </a:r>
            <a:endParaRPr lang="en-US" sz="1400" dirty="0">
              <a:solidFill>
                <a:schemeClr val="bg1"/>
              </a:solidFill>
              <a:latin typeface="Arial Narrow" panose="020B0606020202030204" pitchFamily="34" charset="0"/>
              <a:cs typeface="+mn-cs"/>
            </a:endParaRPr>
          </a:p>
        </p:txBody>
      </p:sp>
    </p:spTree>
    <p:extLst>
      <p:ext uri="{BB962C8B-B14F-4D97-AF65-F5344CB8AC3E}">
        <p14:creationId xmlns:p14="http://schemas.microsoft.com/office/powerpoint/2010/main" val="1356731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127448" y="396875"/>
            <a:ext cx="11064552" cy="735013"/>
          </a:xfrm>
          <a:prstGeom prst="rect">
            <a:avLst/>
          </a:prstGeom>
        </p:spPr>
        <p:txBody>
          <a:bodyPr/>
          <a:lstStyle/>
          <a:p>
            <a:r>
              <a:rPr lang="en-US" sz="2800" dirty="0" smtClean="0"/>
              <a:t>GEO-INFORMATION SCIENCE AND EARTH OBSERVATION</a:t>
            </a:r>
            <a:br>
              <a:rPr lang="en-US" sz="2800" dirty="0" smtClean="0"/>
            </a:br>
            <a:r>
              <a:rPr lang="en-US" sz="2800" dirty="0" smtClean="0"/>
              <a:t>1 Year Postgraduate diploma programme</a:t>
            </a:r>
            <a:endParaRPr lang="en-GB" sz="2800" dirty="0"/>
          </a:p>
        </p:txBody>
      </p:sp>
      <p:sp>
        <p:nvSpPr>
          <p:cNvPr id="4" name="Content Placeholder 2"/>
          <p:cNvSpPr txBox="1">
            <a:spLocks/>
          </p:cNvSpPr>
          <p:nvPr/>
        </p:nvSpPr>
        <p:spPr bwMode="auto">
          <a:xfrm>
            <a:off x="1271463" y="1443687"/>
            <a:ext cx="8165361" cy="510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255588"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a:lstStyle>
          <a:p>
            <a:r>
              <a:rPr lang="en-US" sz="2400" b="1" dirty="0" smtClean="0">
                <a:solidFill>
                  <a:srgbClr val="000000"/>
                </a:solidFill>
                <a:latin typeface="Arial Narrow"/>
              </a:rPr>
              <a:t>A </a:t>
            </a:r>
            <a:r>
              <a:rPr lang="en-US" sz="2400" b="1" dirty="0" err="1" smtClean="0">
                <a:solidFill>
                  <a:srgbClr val="000000"/>
                </a:solidFill>
                <a:latin typeface="Arial Narrow"/>
              </a:rPr>
              <a:t>programme</a:t>
            </a:r>
            <a:r>
              <a:rPr lang="en-US" sz="2400" b="1" dirty="0" smtClean="0">
                <a:solidFill>
                  <a:srgbClr val="000000"/>
                </a:solidFill>
                <a:latin typeface="Arial Narrow"/>
              </a:rPr>
              <a:t> </a:t>
            </a:r>
            <a:r>
              <a:rPr lang="en-US" sz="2400" b="1" dirty="0">
                <a:solidFill>
                  <a:srgbClr val="000000"/>
                </a:solidFill>
                <a:latin typeface="Arial Narrow"/>
              </a:rPr>
              <a:t>based on the first part of the Master’s </a:t>
            </a:r>
            <a:r>
              <a:rPr lang="en-US" sz="2400" b="1" dirty="0" err="1" smtClean="0">
                <a:solidFill>
                  <a:srgbClr val="000000"/>
                </a:solidFill>
                <a:latin typeface="Arial Narrow"/>
              </a:rPr>
              <a:t>programme</a:t>
            </a:r>
            <a:endParaRPr lang="en-US" sz="2400" b="1" dirty="0" smtClean="0">
              <a:solidFill>
                <a:srgbClr val="000000"/>
              </a:solidFill>
              <a:latin typeface="Arial Narrow"/>
            </a:endParaRPr>
          </a:p>
          <a:p>
            <a:r>
              <a:rPr lang="en-US" sz="2400" b="1" dirty="0" smtClean="0">
                <a:solidFill>
                  <a:srgbClr val="000000"/>
                </a:solidFill>
                <a:latin typeface="Arial Narrow"/>
              </a:rPr>
              <a:t>Serves </a:t>
            </a:r>
            <a:r>
              <a:rPr lang="en-US" sz="2400" b="1" dirty="0">
                <a:solidFill>
                  <a:srgbClr val="000000"/>
                </a:solidFill>
                <a:latin typeface="Arial Narrow"/>
              </a:rPr>
              <a:t>as a basis for entering the second part of the Master’s </a:t>
            </a:r>
            <a:r>
              <a:rPr lang="en-US" sz="2400" b="1" dirty="0" err="1" smtClean="0">
                <a:solidFill>
                  <a:srgbClr val="000000"/>
                </a:solidFill>
                <a:latin typeface="Arial Narrow"/>
              </a:rPr>
              <a:t>programme</a:t>
            </a:r>
            <a:endParaRPr lang="en-US" sz="2400" b="1" dirty="0">
              <a:solidFill>
                <a:srgbClr val="000000"/>
              </a:solidFill>
              <a:latin typeface="Arial Narrow"/>
            </a:endParaRPr>
          </a:p>
          <a:p>
            <a:r>
              <a:rPr lang="en-US" sz="2400" b="1" dirty="0" smtClean="0">
                <a:solidFill>
                  <a:srgbClr val="000000"/>
                </a:solidFill>
                <a:latin typeface="Arial Narrow"/>
              </a:rPr>
              <a:t>Entry </a:t>
            </a:r>
            <a:r>
              <a:rPr lang="en-US" sz="2400" b="1" dirty="0">
                <a:solidFill>
                  <a:srgbClr val="000000"/>
                </a:solidFill>
                <a:latin typeface="Arial Narrow"/>
              </a:rPr>
              <a:t>level: </a:t>
            </a:r>
            <a:r>
              <a:rPr lang="en-US" sz="2400" b="1" dirty="0" smtClean="0">
                <a:solidFill>
                  <a:srgbClr val="000000"/>
                </a:solidFill>
                <a:latin typeface="Arial Narrow"/>
              </a:rPr>
              <a:t>Bachelor's degree</a:t>
            </a:r>
            <a:endParaRPr lang="en-US" sz="2400" b="1" dirty="0">
              <a:solidFill>
                <a:srgbClr val="000000"/>
              </a:solidFill>
              <a:latin typeface="Arial Narrow"/>
            </a:endParaRPr>
          </a:p>
          <a:p>
            <a:pPr marL="0" indent="0">
              <a:buNone/>
            </a:pPr>
            <a:r>
              <a:rPr lang="en-US" sz="2400" b="1" dirty="0" smtClean="0">
                <a:solidFill>
                  <a:srgbClr val="000000"/>
                </a:solidFill>
                <a:latin typeface="Arial Narrow"/>
              </a:rPr>
              <a:t>Specializations</a:t>
            </a:r>
          </a:p>
          <a:p>
            <a:r>
              <a:rPr lang="en-US" sz="2400" b="1" dirty="0">
                <a:solidFill>
                  <a:srgbClr val="000000"/>
                </a:solidFill>
                <a:latin typeface="Arial Narrow"/>
              </a:rPr>
              <a:t>Applied Remote Sensing for Earth Sciences</a:t>
            </a:r>
          </a:p>
          <a:p>
            <a:r>
              <a:rPr lang="en-US" sz="2400" b="1" dirty="0">
                <a:solidFill>
                  <a:srgbClr val="000000"/>
                </a:solidFill>
                <a:latin typeface="Arial Narrow"/>
              </a:rPr>
              <a:t>Natural Hazards and Disaster Risk Reduction</a:t>
            </a:r>
          </a:p>
          <a:p>
            <a:r>
              <a:rPr lang="en-US" sz="2400" b="1" dirty="0" err="1">
                <a:solidFill>
                  <a:srgbClr val="000000"/>
                </a:solidFill>
                <a:latin typeface="Arial Narrow"/>
              </a:rPr>
              <a:t>Geoinformatics</a:t>
            </a:r>
            <a:endParaRPr lang="en-US" sz="2400" b="1" dirty="0">
              <a:solidFill>
                <a:srgbClr val="000000"/>
              </a:solidFill>
              <a:latin typeface="Arial Narrow"/>
            </a:endParaRPr>
          </a:p>
          <a:p>
            <a:r>
              <a:rPr lang="en-US" sz="2400" b="1" dirty="0">
                <a:solidFill>
                  <a:srgbClr val="000000"/>
                </a:solidFill>
                <a:latin typeface="Arial Narrow"/>
              </a:rPr>
              <a:t>Land Administration</a:t>
            </a:r>
          </a:p>
          <a:p>
            <a:r>
              <a:rPr lang="en-US" sz="2400" b="1" dirty="0">
                <a:solidFill>
                  <a:srgbClr val="000000"/>
                </a:solidFill>
                <a:latin typeface="Arial Narrow"/>
              </a:rPr>
              <a:t>Natural Resources Management</a:t>
            </a:r>
          </a:p>
          <a:p>
            <a:r>
              <a:rPr lang="en-US" sz="2400" b="1" dirty="0">
                <a:solidFill>
                  <a:srgbClr val="000000"/>
                </a:solidFill>
                <a:latin typeface="Arial Narrow"/>
              </a:rPr>
              <a:t>Urban Planning and Management</a:t>
            </a:r>
          </a:p>
          <a:p>
            <a:r>
              <a:rPr lang="en-US" sz="2400" b="1" dirty="0">
                <a:solidFill>
                  <a:srgbClr val="000000"/>
                </a:solidFill>
                <a:latin typeface="Arial Narrow"/>
              </a:rPr>
              <a:t>Water Resources and Environmental Management. </a:t>
            </a:r>
          </a:p>
          <a:p>
            <a:r>
              <a:rPr lang="en-US" sz="2400" b="1" dirty="0">
                <a:solidFill>
                  <a:srgbClr val="000000"/>
                </a:solidFill>
                <a:latin typeface="Arial Narrow"/>
              </a:rPr>
              <a:t>Tailor-made specialization</a:t>
            </a:r>
          </a:p>
          <a:p>
            <a:endParaRPr lang="en-US" sz="2400" b="1" dirty="0">
              <a:solidFill>
                <a:srgbClr val="000000"/>
              </a:solidFill>
              <a:latin typeface="Arial Narrow"/>
            </a:endParaRPr>
          </a:p>
        </p:txBody>
      </p:sp>
      <p:sp>
        <p:nvSpPr>
          <p:cNvPr id="5" name="Oval 11">
            <a:hlinkClick r:id="rId2" action="ppaction://hlinksldjump"/>
          </p:cNvPr>
          <p:cNvSpPr/>
          <p:nvPr/>
        </p:nvSpPr>
        <p:spPr>
          <a:xfrm>
            <a:off x="9408368" y="5887320"/>
            <a:ext cx="568848" cy="568848"/>
          </a:xfrm>
          <a:prstGeom prst="ellipse">
            <a:avLst/>
          </a:prstGeom>
          <a:solidFill>
            <a:schemeClr val="tx1"/>
          </a:solidFill>
          <a:ln w="57150">
            <a:solidFill>
              <a:srgbClr val="0E2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Arial Narrow" panose="020B0606020202030204" pitchFamily="34" charset="0"/>
                <a:ea typeface="+mn-ea"/>
                <a:cs typeface="+mn-cs"/>
              </a:rPr>
              <a:t>4</a:t>
            </a:r>
            <a:endParaRPr kumimoji="0" lang="nl-NL" sz="18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pic>
        <p:nvPicPr>
          <p:cNvPr id="6" name="Afbeelding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00456" y="5767397"/>
            <a:ext cx="1321310" cy="808694"/>
          </a:xfrm>
          <a:prstGeom prst="rect">
            <a:avLst/>
          </a:prstGeom>
        </p:spPr>
      </p:pic>
    </p:spTree>
    <p:extLst>
      <p:ext uri="{BB962C8B-B14F-4D97-AF65-F5344CB8AC3E}">
        <p14:creationId xmlns:p14="http://schemas.microsoft.com/office/powerpoint/2010/main" val="8022248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271464" y="396875"/>
            <a:ext cx="10920536" cy="735013"/>
          </a:xfrm>
          <a:prstGeom prst="rect">
            <a:avLst/>
          </a:prstGeom>
        </p:spPr>
        <p:txBody>
          <a:bodyPr/>
          <a:lstStyle/>
          <a:p>
            <a:r>
              <a:rPr lang="en-US" sz="3200" dirty="0" smtClean="0"/>
              <a:t>CERTIFICATE PROGRAMME</a:t>
            </a:r>
            <a:endParaRPr lang="en-GB" sz="3200" dirty="0"/>
          </a:p>
        </p:txBody>
      </p:sp>
      <p:sp>
        <p:nvSpPr>
          <p:cNvPr id="4" name="Content Placeholder 2"/>
          <p:cNvSpPr txBox="1">
            <a:spLocks/>
          </p:cNvSpPr>
          <p:nvPr/>
        </p:nvSpPr>
        <p:spPr bwMode="auto">
          <a:xfrm>
            <a:off x="1415480" y="1112175"/>
            <a:ext cx="9289032" cy="510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255588"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a:lstStyle>
          <a:p>
            <a:pPr marL="0" indent="0">
              <a:lnSpc>
                <a:spcPct val="100000"/>
              </a:lnSpc>
              <a:buNone/>
            </a:pPr>
            <a:r>
              <a:rPr lang="en-US" sz="2800" b="1" dirty="0">
                <a:latin typeface="+mj-lt"/>
              </a:rPr>
              <a:t>Certificate courses and individual modules</a:t>
            </a:r>
          </a:p>
          <a:p>
            <a:pPr>
              <a:lnSpc>
                <a:spcPct val="100000"/>
              </a:lnSpc>
            </a:pPr>
            <a:r>
              <a:rPr lang="en-US" sz="2800" b="1" dirty="0">
                <a:latin typeface="+mj-lt"/>
              </a:rPr>
              <a:t>Duration: 3 weeks to 3 months</a:t>
            </a:r>
          </a:p>
          <a:p>
            <a:pPr>
              <a:lnSpc>
                <a:spcPct val="100000"/>
              </a:lnSpc>
            </a:pPr>
            <a:r>
              <a:rPr lang="en-US" sz="2800" b="1" dirty="0">
                <a:latin typeface="+mj-lt"/>
              </a:rPr>
              <a:t>Entry level: </a:t>
            </a:r>
            <a:r>
              <a:rPr lang="en-US" sz="2800" b="1" dirty="0">
                <a:solidFill>
                  <a:srgbClr val="000000"/>
                </a:solidFill>
                <a:latin typeface="Arial Narrow"/>
              </a:rPr>
              <a:t>Bachelor's </a:t>
            </a:r>
            <a:r>
              <a:rPr lang="en-US" sz="2800" b="1" dirty="0" smtClean="0">
                <a:solidFill>
                  <a:srgbClr val="000000"/>
                </a:solidFill>
                <a:latin typeface="Arial Narrow"/>
              </a:rPr>
              <a:t>degree </a:t>
            </a:r>
            <a:r>
              <a:rPr lang="en-US" sz="2800" b="1" dirty="0" smtClean="0">
                <a:latin typeface="+mj-lt"/>
              </a:rPr>
              <a:t>/ </a:t>
            </a:r>
            <a:r>
              <a:rPr lang="en-US" sz="2800" b="1" dirty="0">
                <a:latin typeface="+mj-lt"/>
              </a:rPr>
              <a:t>Secondary School</a:t>
            </a:r>
          </a:p>
          <a:p>
            <a:pPr marL="0" indent="0">
              <a:lnSpc>
                <a:spcPct val="100000"/>
              </a:lnSpc>
              <a:buNone/>
            </a:pPr>
            <a:endParaRPr lang="en-US" sz="1000" b="1" dirty="0">
              <a:latin typeface="+mj-lt"/>
            </a:endParaRPr>
          </a:p>
          <a:p>
            <a:pPr marL="0" indent="0">
              <a:lnSpc>
                <a:spcPct val="100000"/>
              </a:lnSpc>
              <a:buNone/>
            </a:pPr>
            <a:r>
              <a:rPr lang="en-US" sz="2800" b="1" dirty="0">
                <a:latin typeface="+mj-lt"/>
              </a:rPr>
              <a:t>Distance education courses</a:t>
            </a:r>
          </a:p>
          <a:p>
            <a:pPr>
              <a:lnSpc>
                <a:spcPct val="100000"/>
              </a:lnSpc>
            </a:pPr>
            <a:r>
              <a:rPr lang="en-US" sz="2800" b="1" dirty="0">
                <a:latin typeface="+mj-lt"/>
              </a:rPr>
              <a:t>Duration: 6 weeks</a:t>
            </a:r>
          </a:p>
          <a:p>
            <a:pPr>
              <a:lnSpc>
                <a:spcPct val="100000"/>
              </a:lnSpc>
            </a:pPr>
            <a:r>
              <a:rPr lang="en-US" sz="2800" b="1" dirty="0">
                <a:latin typeface="+mj-lt"/>
              </a:rPr>
              <a:t>Entry level: </a:t>
            </a:r>
            <a:r>
              <a:rPr lang="en-US" sz="2800" b="1" dirty="0">
                <a:solidFill>
                  <a:srgbClr val="000000"/>
                </a:solidFill>
                <a:latin typeface="Arial Narrow"/>
              </a:rPr>
              <a:t>Bachelor's degree</a:t>
            </a:r>
            <a:r>
              <a:rPr lang="en-US" sz="2800" b="1" dirty="0" smtClean="0">
                <a:latin typeface="+mj-lt"/>
              </a:rPr>
              <a:t> </a:t>
            </a:r>
            <a:r>
              <a:rPr lang="en-US" sz="2800" b="1" dirty="0">
                <a:latin typeface="+mj-lt"/>
              </a:rPr>
              <a:t>/ Secondary School</a:t>
            </a:r>
          </a:p>
          <a:p>
            <a:pPr marL="0" indent="0">
              <a:lnSpc>
                <a:spcPct val="100000"/>
              </a:lnSpc>
              <a:buNone/>
            </a:pPr>
            <a:endParaRPr lang="en-US" sz="1000" b="1" dirty="0">
              <a:latin typeface="+mj-lt"/>
            </a:endParaRPr>
          </a:p>
          <a:p>
            <a:pPr marL="0" indent="0">
              <a:lnSpc>
                <a:spcPct val="100000"/>
              </a:lnSpc>
              <a:buNone/>
            </a:pPr>
            <a:r>
              <a:rPr lang="en-US" sz="2800" b="1" dirty="0">
                <a:latin typeface="+mj-lt"/>
              </a:rPr>
              <a:t>Refresher courses</a:t>
            </a:r>
          </a:p>
          <a:p>
            <a:pPr>
              <a:lnSpc>
                <a:spcPct val="100000"/>
              </a:lnSpc>
            </a:pPr>
            <a:r>
              <a:rPr lang="en-US" sz="2800" b="1" dirty="0">
                <a:latin typeface="+mj-lt"/>
              </a:rPr>
              <a:t>Duration: 2 weeks</a:t>
            </a:r>
          </a:p>
          <a:p>
            <a:pPr>
              <a:lnSpc>
                <a:spcPct val="100000"/>
              </a:lnSpc>
            </a:pPr>
            <a:r>
              <a:rPr lang="en-US" sz="2800" b="1" dirty="0">
                <a:latin typeface="+mj-lt"/>
              </a:rPr>
              <a:t>Organized for alumni in their home country</a:t>
            </a:r>
          </a:p>
          <a:p>
            <a:pPr>
              <a:lnSpc>
                <a:spcPct val="100000"/>
              </a:lnSpc>
            </a:pPr>
            <a:endParaRPr lang="en-GB" sz="2800" b="1" dirty="0">
              <a:latin typeface="+mj-lt"/>
            </a:endParaRPr>
          </a:p>
        </p:txBody>
      </p:sp>
      <p:sp>
        <p:nvSpPr>
          <p:cNvPr id="5" name="Oval 11">
            <a:hlinkClick r:id="rId2" action="ppaction://hlinksldjump"/>
          </p:cNvPr>
          <p:cNvSpPr/>
          <p:nvPr/>
        </p:nvSpPr>
        <p:spPr>
          <a:xfrm>
            <a:off x="9408368" y="5887320"/>
            <a:ext cx="568848" cy="568848"/>
          </a:xfrm>
          <a:prstGeom prst="ellipse">
            <a:avLst/>
          </a:prstGeom>
          <a:solidFill>
            <a:schemeClr val="tx1"/>
          </a:solidFill>
          <a:ln w="57150">
            <a:solidFill>
              <a:srgbClr val="0E2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Narrow" panose="020B0606020202030204" pitchFamily="34" charset="0"/>
              </a:rPr>
              <a:t>4</a:t>
            </a:r>
            <a:endParaRPr lang="nl-NL" dirty="0">
              <a:latin typeface="Arial Narrow" panose="020B0606020202030204" pitchFamily="34" charset="0"/>
            </a:endParaRPr>
          </a:p>
        </p:txBody>
      </p:sp>
      <p:pic>
        <p:nvPicPr>
          <p:cNvPr id="6" name="Afbeelding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00456" y="5767397"/>
            <a:ext cx="1321310" cy="808694"/>
          </a:xfrm>
          <a:prstGeom prst="rect">
            <a:avLst/>
          </a:prstGeom>
        </p:spPr>
      </p:pic>
    </p:spTree>
    <p:extLst>
      <p:ext uri="{BB962C8B-B14F-4D97-AF65-F5344CB8AC3E}">
        <p14:creationId xmlns:p14="http://schemas.microsoft.com/office/powerpoint/2010/main" val="34956824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NEW MSC COURSE</a:t>
            </a:r>
            <a:endParaRPr lang="en-GB" sz="3200" dirty="0"/>
          </a:p>
        </p:txBody>
      </p:sp>
      <p:sp>
        <p:nvSpPr>
          <p:cNvPr id="3" name="Content Placeholder 2"/>
          <p:cNvSpPr>
            <a:spLocks noGrp="1"/>
          </p:cNvSpPr>
          <p:nvPr>
            <p:ph idx="1"/>
          </p:nvPr>
        </p:nvSpPr>
        <p:spPr>
          <a:xfrm>
            <a:off x="1451976" y="1340768"/>
            <a:ext cx="10368000" cy="4587804"/>
          </a:xfrm>
        </p:spPr>
        <p:txBody>
          <a:bodyPr/>
          <a:lstStyle/>
          <a:p>
            <a:pPr>
              <a:lnSpc>
                <a:spcPct val="150000"/>
              </a:lnSpc>
            </a:pPr>
            <a:r>
              <a:rPr lang="en-US" sz="2400" b="1" dirty="0"/>
              <a:t>From September </a:t>
            </a:r>
            <a:r>
              <a:rPr lang="en-US" sz="2400" b="1" dirty="0" smtClean="0"/>
              <a:t>2018 </a:t>
            </a:r>
            <a:r>
              <a:rPr lang="en-US" sz="2400" b="1" dirty="0"/>
              <a:t>a new MSc in ‘Spatial Engineering’ </a:t>
            </a:r>
            <a:r>
              <a:rPr lang="en-US" sz="2400" b="1" dirty="0" smtClean="0"/>
              <a:t>has been introduced</a:t>
            </a:r>
            <a:r>
              <a:rPr lang="en-US" sz="2400" b="1" dirty="0"/>
              <a:t>.</a:t>
            </a:r>
          </a:p>
          <a:p>
            <a:pPr>
              <a:lnSpc>
                <a:spcPct val="150000"/>
              </a:lnSpc>
            </a:pPr>
            <a:r>
              <a:rPr lang="en-GB" sz="2400" b="1" dirty="0"/>
              <a:t>Aims to train engineers to solve large scale spatial problems related to natural disasters, use and extraction of natural resources and sustainable development of our environment. </a:t>
            </a:r>
          </a:p>
          <a:p>
            <a:pPr>
              <a:lnSpc>
                <a:spcPct val="150000"/>
              </a:lnSpc>
            </a:pPr>
            <a:r>
              <a:rPr lang="en-US" sz="2400" b="1" dirty="0"/>
              <a:t>Two academic year </a:t>
            </a:r>
            <a:r>
              <a:rPr lang="en-US" sz="2400" b="1" dirty="0" err="1"/>
              <a:t>programme</a:t>
            </a:r>
            <a:endParaRPr lang="en-US" sz="2400" b="1" dirty="0"/>
          </a:p>
          <a:p>
            <a:pPr>
              <a:lnSpc>
                <a:spcPct val="150000"/>
              </a:lnSpc>
            </a:pPr>
            <a:r>
              <a:rPr lang="en-US" sz="2400" b="1" dirty="0"/>
              <a:t>Largely project based teaching</a:t>
            </a:r>
            <a:endParaRPr lang="en-GB" sz="2400" b="1" dirty="0"/>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730021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82039" y="1103164"/>
            <a:ext cx="4044854" cy="1754326"/>
          </a:xfrm>
          <a:prstGeom prst="rect">
            <a:avLst/>
          </a:prstGeom>
          <a:solidFill>
            <a:schemeClr val="bg1">
              <a:alpha val="85098"/>
            </a:schemeClr>
          </a:solidFill>
        </p:spPr>
        <p:txBody>
          <a:bodyPr wrap="square">
            <a:spAutoFit/>
          </a:bodyPr>
          <a:lstStyle/>
          <a:p>
            <a:pPr defTabSz="914324" fontAlgn="auto">
              <a:spcBef>
                <a:spcPts val="0"/>
              </a:spcBef>
              <a:spcAft>
                <a:spcPts val="0"/>
              </a:spcAft>
            </a:pPr>
            <a:r>
              <a:rPr lang="en-US" sz="2700" dirty="0">
                <a:solidFill>
                  <a:prstClr val="black"/>
                </a:solidFill>
                <a:latin typeface="Arial Narrow" panose="020B0606020202030204" pitchFamily="34" charset="0"/>
                <a:cs typeface="+mn-cs"/>
              </a:rPr>
              <a:t>YOU NEED TO INTEGRATE</a:t>
            </a:r>
          </a:p>
          <a:p>
            <a:pPr defTabSz="914324" fontAlgn="auto">
              <a:spcBef>
                <a:spcPts val="0"/>
              </a:spcBef>
              <a:spcAft>
                <a:spcPts val="0"/>
              </a:spcAft>
            </a:pPr>
            <a:r>
              <a:rPr lang="en-US" sz="2700" dirty="0">
                <a:solidFill>
                  <a:prstClr val="black"/>
                </a:solidFill>
                <a:latin typeface="Arial Narrow" panose="020B0606020202030204" pitchFamily="34" charset="0"/>
                <a:cs typeface="+mn-cs"/>
              </a:rPr>
              <a:t>THREE KNOWLEDGE AREAS TO SOLVE WICKED PROBLEMS</a:t>
            </a:r>
          </a:p>
        </p:txBody>
      </p:sp>
      <p:grpSp>
        <p:nvGrpSpPr>
          <p:cNvPr id="3" name="Group 2"/>
          <p:cNvGrpSpPr/>
          <p:nvPr/>
        </p:nvGrpSpPr>
        <p:grpSpPr>
          <a:xfrm>
            <a:off x="5209755" y="734898"/>
            <a:ext cx="5767624" cy="4299842"/>
            <a:chOff x="6947019" y="979514"/>
            <a:chExt cx="7690916" cy="5733682"/>
          </a:xfrm>
        </p:grpSpPr>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47019" y="3033930"/>
              <a:ext cx="3698960" cy="3656807"/>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48722" y="3021475"/>
              <a:ext cx="3691721" cy="3691721"/>
            </a:xfrm>
            <a:prstGeom prst="rect">
              <a:avLst/>
            </a:prstGeom>
          </p:spPr>
        </p:pic>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90792" y="979514"/>
              <a:ext cx="3772377" cy="3729387"/>
            </a:xfrm>
            <a:prstGeom prst="rect">
              <a:avLst/>
            </a:prstGeom>
          </p:spPr>
        </p:pic>
        <p:pic>
          <p:nvPicPr>
            <p:cNvPr id="18" name="Picture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48613" y="1009498"/>
              <a:ext cx="3691721" cy="3691721"/>
            </a:xfrm>
            <a:prstGeom prst="rect">
              <a:avLst/>
            </a:prstGeom>
          </p:spPr>
        </p:pic>
        <p:sp>
          <p:nvSpPr>
            <p:cNvPr id="19" name="Rectangle 18"/>
            <p:cNvSpPr/>
            <p:nvPr/>
          </p:nvSpPr>
          <p:spPr>
            <a:xfrm>
              <a:off x="9440430" y="2379443"/>
              <a:ext cx="2723164" cy="861859"/>
            </a:xfrm>
            <a:prstGeom prst="rect">
              <a:avLst/>
            </a:prstGeom>
          </p:spPr>
          <p:txBody>
            <a:bodyPr wrap="square">
              <a:spAutoFit/>
            </a:bodyPr>
            <a:lstStyle/>
            <a:p>
              <a:pPr algn="ctr" defTabSz="914324" fontAlgn="auto">
                <a:spcBef>
                  <a:spcPts val="0"/>
                </a:spcBef>
                <a:spcAft>
                  <a:spcPts val="0"/>
                </a:spcAft>
              </a:pPr>
              <a:r>
                <a:rPr lang="en-US" b="1" dirty="0">
                  <a:solidFill>
                    <a:prstClr val="black"/>
                  </a:solidFill>
                  <a:latin typeface="Arial Narrow" panose="020B0606020202030204" pitchFamily="34" charset="0"/>
                  <a:cs typeface="+mn-cs"/>
                </a:rPr>
                <a:t>TECHNICAL ENGINEERING</a:t>
              </a:r>
            </a:p>
          </p:txBody>
        </p:sp>
        <p:sp>
          <p:nvSpPr>
            <p:cNvPr id="20" name="Rectangle 19"/>
            <p:cNvSpPr/>
            <p:nvPr/>
          </p:nvSpPr>
          <p:spPr>
            <a:xfrm>
              <a:off x="7603804" y="4222214"/>
              <a:ext cx="2266291" cy="1231227"/>
            </a:xfrm>
            <a:prstGeom prst="rect">
              <a:avLst/>
            </a:prstGeom>
          </p:spPr>
          <p:txBody>
            <a:bodyPr wrap="square">
              <a:spAutoFit/>
            </a:bodyPr>
            <a:lstStyle/>
            <a:p>
              <a:pPr algn="ctr" defTabSz="914324" fontAlgn="auto">
                <a:spcBef>
                  <a:spcPts val="0"/>
                </a:spcBef>
                <a:spcAft>
                  <a:spcPts val="0"/>
                </a:spcAft>
              </a:pPr>
              <a:r>
                <a:rPr lang="en-US" b="1" dirty="0">
                  <a:solidFill>
                    <a:prstClr val="black"/>
                  </a:solidFill>
                  <a:latin typeface="Arial Narrow" panose="020B0606020202030204" pitchFamily="34" charset="0"/>
                  <a:cs typeface="+mn-cs"/>
                </a:rPr>
                <a:t>SPATIAL PLANNING &amp;</a:t>
              </a:r>
            </a:p>
            <a:p>
              <a:pPr algn="ctr" defTabSz="914324" fontAlgn="auto">
                <a:spcBef>
                  <a:spcPts val="0"/>
                </a:spcBef>
                <a:spcAft>
                  <a:spcPts val="0"/>
                </a:spcAft>
              </a:pPr>
              <a:r>
                <a:rPr lang="en-US" b="1" dirty="0">
                  <a:solidFill>
                    <a:prstClr val="black"/>
                  </a:solidFill>
                  <a:latin typeface="Arial Narrow" panose="020B0606020202030204" pitchFamily="34" charset="0"/>
                  <a:cs typeface="+mn-cs"/>
                </a:rPr>
                <a:t>GOVERNANCE</a:t>
              </a:r>
            </a:p>
          </p:txBody>
        </p:sp>
        <p:pic>
          <p:nvPicPr>
            <p:cNvPr id="21" name="Picture 2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0917810" y="3021635"/>
              <a:ext cx="3720125" cy="3677732"/>
            </a:xfrm>
            <a:prstGeom prst="rect">
              <a:avLst/>
            </a:prstGeom>
          </p:spPr>
        </p:pic>
        <p:pic>
          <p:nvPicPr>
            <p:cNvPr id="22" name="Picture 2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28540" y="3015927"/>
              <a:ext cx="3691721" cy="3691721"/>
            </a:xfrm>
            <a:prstGeom prst="rect">
              <a:avLst/>
            </a:prstGeom>
          </p:spPr>
        </p:pic>
        <p:sp>
          <p:nvSpPr>
            <p:cNvPr id="23" name="Rectangle 22"/>
            <p:cNvSpPr/>
            <p:nvPr/>
          </p:nvSpPr>
          <p:spPr>
            <a:xfrm>
              <a:off x="11626780" y="4388305"/>
              <a:ext cx="2359512" cy="1231227"/>
            </a:xfrm>
            <a:prstGeom prst="rect">
              <a:avLst/>
            </a:prstGeom>
          </p:spPr>
          <p:txBody>
            <a:bodyPr wrap="square">
              <a:spAutoFit/>
            </a:bodyPr>
            <a:lstStyle/>
            <a:p>
              <a:pPr algn="ctr" defTabSz="914324" fontAlgn="auto">
                <a:spcBef>
                  <a:spcPts val="0"/>
                </a:spcBef>
                <a:spcAft>
                  <a:spcPts val="0"/>
                </a:spcAft>
              </a:pPr>
              <a:r>
                <a:rPr lang="en-US" b="1" dirty="0">
                  <a:solidFill>
                    <a:prstClr val="black"/>
                  </a:solidFill>
                  <a:latin typeface="Arial Narrow" panose="020B0606020202030204" pitchFamily="34" charset="0"/>
                  <a:cs typeface="+mn-cs"/>
                </a:rPr>
                <a:t>SPATIAL</a:t>
              </a:r>
            </a:p>
            <a:p>
              <a:pPr algn="ctr" defTabSz="914324" fontAlgn="auto">
                <a:spcBef>
                  <a:spcPts val="0"/>
                </a:spcBef>
                <a:spcAft>
                  <a:spcPts val="0"/>
                </a:spcAft>
              </a:pPr>
              <a:r>
                <a:rPr lang="en-US" b="1" dirty="0">
                  <a:solidFill>
                    <a:prstClr val="black"/>
                  </a:solidFill>
                  <a:latin typeface="Arial Narrow" panose="020B0606020202030204" pitchFamily="34" charset="0"/>
                  <a:cs typeface="+mn-cs"/>
                </a:rPr>
                <a:t>INFORMATION</a:t>
              </a:r>
            </a:p>
            <a:p>
              <a:pPr algn="ctr" defTabSz="914324" fontAlgn="auto">
                <a:spcBef>
                  <a:spcPts val="0"/>
                </a:spcBef>
                <a:spcAft>
                  <a:spcPts val="0"/>
                </a:spcAft>
              </a:pPr>
              <a:r>
                <a:rPr lang="en-US" b="1" dirty="0">
                  <a:solidFill>
                    <a:prstClr val="black"/>
                  </a:solidFill>
                  <a:latin typeface="Arial Narrow" panose="020B0606020202030204" pitchFamily="34" charset="0"/>
                  <a:cs typeface="+mn-cs"/>
                </a:rPr>
                <a:t>SCIENCE</a:t>
              </a:r>
            </a:p>
          </p:txBody>
        </p:sp>
        <p:grpSp>
          <p:nvGrpSpPr>
            <p:cNvPr id="4" name="Group 3"/>
            <p:cNvGrpSpPr/>
            <p:nvPr/>
          </p:nvGrpSpPr>
          <p:grpSpPr>
            <a:xfrm>
              <a:off x="9313401" y="3261838"/>
              <a:ext cx="3072720" cy="2669601"/>
              <a:chOff x="2628143" y="4489725"/>
              <a:chExt cx="3072720" cy="2669601"/>
            </a:xfrm>
          </p:grpSpPr>
          <p:sp>
            <p:nvSpPr>
              <p:cNvPr id="2" name="Up-Down Arrow 1"/>
              <p:cNvSpPr/>
              <p:nvPr/>
            </p:nvSpPr>
            <p:spPr>
              <a:xfrm rot="18882639">
                <a:off x="4537389" y="4455868"/>
                <a:ext cx="1047606" cy="1279342"/>
              </a:xfrm>
              <a:prstGeom prst="upDownArrow">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fontAlgn="auto">
                  <a:spcBef>
                    <a:spcPts val="0"/>
                  </a:spcBef>
                  <a:spcAft>
                    <a:spcPts val="0"/>
                  </a:spcAft>
                </a:pPr>
                <a:endParaRPr lang="en-US">
                  <a:solidFill>
                    <a:prstClr val="white"/>
                  </a:solidFill>
                  <a:latin typeface="Calibri"/>
                </a:endParaRPr>
              </a:p>
            </p:txBody>
          </p:sp>
          <p:sp>
            <p:nvSpPr>
              <p:cNvPr id="29" name="Up-Down Arrow 28"/>
              <p:cNvSpPr/>
              <p:nvPr/>
            </p:nvSpPr>
            <p:spPr>
              <a:xfrm rot="16200000">
                <a:off x="3570334" y="5995852"/>
                <a:ext cx="1047606" cy="1279342"/>
              </a:xfrm>
              <a:prstGeom prst="upDownArrow">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fontAlgn="auto">
                  <a:spcBef>
                    <a:spcPts val="0"/>
                  </a:spcBef>
                  <a:spcAft>
                    <a:spcPts val="0"/>
                  </a:spcAft>
                </a:pPr>
                <a:endParaRPr lang="en-US">
                  <a:solidFill>
                    <a:prstClr val="white"/>
                  </a:solidFill>
                  <a:latin typeface="Calibri"/>
                </a:endParaRPr>
              </a:p>
            </p:txBody>
          </p:sp>
          <p:sp>
            <p:nvSpPr>
              <p:cNvPr id="33" name="Up-Down Arrow 32"/>
              <p:cNvSpPr/>
              <p:nvPr/>
            </p:nvSpPr>
            <p:spPr>
              <a:xfrm rot="13472439">
                <a:off x="2628143" y="4489725"/>
                <a:ext cx="1047606" cy="1279342"/>
              </a:xfrm>
              <a:prstGeom prst="upDownArrow">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fontAlgn="auto">
                  <a:spcBef>
                    <a:spcPts val="0"/>
                  </a:spcBef>
                  <a:spcAft>
                    <a:spcPts val="0"/>
                  </a:spcAft>
                </a:pPr>
                <a:endParaRPr lang="en-US">
                  <a:solidFill>
                    <a:prstClr val="white"/>
                  </a:solidFill>
                  <a:latin typeface="Calibri"/>
                </a:endParaRPr>
              </a:p>
            </p:txBody>
          </p:sp>
        </p:grpSp>
      </p:grpSp>
    </p:spTree>
    <p:extLst>
      <p:ext uri="{BB962C8B-B14F-4D97-AF65-F5344CB8AC3E}">
        <p14:creationId xmlns:p14="http://schemas.microsoft.com/office/powerpoint/2010/main" val="650253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82039" y="1103164"/>
            <a:ext cx="3194610" cy="923330"/>
          </a:xfrm>
          <a:prstGeom prst="rect">
            <a:avLst/>
          </a:prstGeom>
          <a:solidFill>
            <a:schemeClr val="bg1">
              <a:alpha val="85098"/>
            </a:schemeClr>
          </a:solidFill>
        </p:spPr>
        <p:txBody>
          <a:bodyPr wrap="square">
            <a:spAutoFit/>
          </a:bodyPr>
          <a:lstStyle/>
          <a:p>
            <a:pPr defTabSz="914324" fontAlgn="auto">
              <a:spcBef>
                <a:spcPts val="0"/>
              </a:spcBef>
              <a:spcAft>
                <a:spcPts val="0"/>
              </a:spcAft>
            </a:pPr>
            <a:r>
              <a:rPr lang="en-US" sz="2700" dirty="0">
                <a:solidFill>
                  <a:prstClr val="black"/>
                </a:solidFill>
                <a:latin typeface="Arial Narrow" panose="020B0606020202030204" pitchFamily="34" charset="0"/>
                <a:cs typeface="+mn-cs"/>
              </a:rPr>
              <a:t>USE TECHNICAL </a:t>
            </a:r>
            <a:br>
              <a:rPr lang="en-US" sz="2700" dirty="0">
                <a:solidFill>
                  <a:prstClr val="black"/>
                </a:solidFill>
                <a:latin typeface="Arial Narrow" panose="020B0606020202030204" pitchFamily="34" charset="0"/>
                <a:cs typeface="+mn-cs"/>
              </a:rPr>
            </a:br>
            <a:r>
              <a:rPr lang="en-US" sz="2700" dirty="0">
                <a:solidFill>
                  <a:prstClr val="black"/>
                </a:solidFill>
                <a:latin typeface="Arial Narrow" panose="020B0606020202030204" pitchFamily="34" charset="0"/>
                <a:cs typeface="+mn-cs"/>
              </a:rPr>
              <a:t>ENGINEERING</a:t>
            </a:r>
          </a:p>
        </p:txBody>
      </p:sp>
      <p:sp>
        <p:nvSpPr>
          <p:cNvPr id="16" name="Rectangle 15"/>
          <p:cNvSpPr/>
          <p:nvPr/>
        </p:nvSpPr>
        <p:spPr>
          <a:xfrm>
            <a:off x="571445" y="2103266"/>
            <a:ext cx="3205204" cy="2308324"/>
          </a:xfrm>
          <a:prstGeom prst="rect">
            <a:avLst/>
          </a:prstGeom>
          <a:solidFill>
            <a:schemeClr val="bg1">
              <a:alpha val="85098"/>
            </a:schemeClr>
          </a:solidFill>
        </p:spPr>
        <p:txBody>
          <a:bodyPr wrap="square">
            <a:spAutoFit/>
          </a:bodyPr>
          <a:lstStyle/>
          <a:p>
            <a:pPr marL="257141" indent="-257141" defTabSz="914324" fontAlgn="auto">
              <a:spcBef>
                <a:spcPts val="0"/>
              </a:spcBef>
              <a:spcAft>
                <a:spcPts val="0"/>
              </a:spcAft>
              <a:buClr>
                <a:srgbClr val="0079BD"/>
              </a:buClr>
              <a:buFont typeface="Wingdings" panose="05000000000000000000" pitchFamily="2" charset="2"/>
              <a:buChar char="§"/>
            </a:pPr>
            <a:r>
              <a:rPr lang="en-US" dirty="0">
                <a:solidFill>
                  <a:prstClr val="black"/>
                </a:solidFill>
                <a:latin typeface="Arial Narrow" panose="020B0606020202030204" pitchFamily="34" charset="0"/>
                <a:cs typeface="+mn-cs"/>
              </a:rPr>
              <a:t>TO MEASURE AND MODEL</a:t>
            </a:r>
          </a:p>
          <a:p>
            <a:pPr marL="257141" indent="-257141" defTabSz="914324" fontAlgn="auto">
              <a:spcBef>
                <a:spcPts val="0"/>
              </a:spcBef>
              <a:spcAft>
                <a:spcPts val="0"/>
              </a:spcAft>
              <a:buClr>
                <a:srgbClr val="0079BD"/>
              </a:buClr>
              <a:buFont typeface="Wingdings" panose="05000000000000000000" pitchFamily="2" charset="2"/>
              <a:buChar char="§"/>
            </a:pPr>
            <a:endParaRPr lang="en-US" dirty="0">
              <a:solidFill>
                <a:prstClr val="black"/>
              </a:solidFill>
              <a:latin typeface="Arial Narrow" panose="020B0606020202030204" pitchFamily="34" charset="0"/>
              <a:cs typeface="+mn-cs"/>
            </a:endParaRPr>
          </a:p>
          <a:p>
            <a:pPr marL="257141" indent="-257141" defTabSz="914324" fontAlgn="auto">
              <a:spcBef>
                <a:spcPts val="0"/>
              </a:spcBef>
              <a:spcAft>
                <a:spcPts val="0"/>
              </a:spcAft>
              <a:buClr>
                <a:srgbClr val="0079BD"/>
              </a:buClr>
              <a:buFont typeface="Wingdings" panose="05000000000000000000" pitchFamily="2" charset="2"/>
              <a:buChar char="§"/>
            </a:pPr>
            <a:r>
              <a:rPr lang="en-US" dirty="0">
                <a:solidFill>
                  <a:prstClr val="black"/>
                </a:solidFill>
                <a:latin typeface="Arial Narrow" panose="020B0606020202030204" pitchFamily="34" charset="0"/>
                <a:cs typeface="+mn-cs"/>
              </a:rPr>
              <a:t>TO DESIGN INTERVENTIONS</a:t>
            </a:r>
          </a:p>
          <a:p>
            <a:pPr marL="257141" indent="-257141" defTabSz="914324" fontAlgn="auto">
              <a:spcBef>
                <a:spcPts val="0"/>
              </a:spcBef>
              <a:spcAft>
                <a:spcPts val="0"/>
              </a:spcAft>
              <a:buClr>
                <a:srgbClr val="0079BD"/>
              </a:buClr>
              <a:buFont typeface="Wingdings" panose="05000000000000000000" pitchFamily="2" charset="2"/>
              <a:buChar char="§"/>
            </a:pPr>
            <a:endParaRPr lang="en-US" dirty="0">
              <a:solidFill>
                <a:prstClr val="black"/>
              </a:solidFill>
              <a:latin typeface="Arial Narrow" panose="020B0606020202030204" pitchFamily="34" charset="0"/>
              <a:cs typeface="+mn-cs"/>
            </a:endParaRPr>
          </a:p>
          <a:p>
            <a:pPr marL="257141" indent="-257141" defTabSz="914324" fontAlgn="auto">
              <a:spcBef>
                <a:spcPts val="0"/>
              </a:spcBef>
              <a:spcAft>
                <a:spcPts val="0"/>
              </a:spcAft>
              <a:buClr>
                <a:srgbClr val="0079BD"/>
              </a:buClr>
              <a:buFont typeface="Wingdings" panose="05000000000000000000" pitchFamily="2" charset="2"/>
              <a:buChar char="§"/>
            </a:pPr>
            <a:r>
              <a:rPr lang="en-US" dirty="0">
                <a:solidFill>
                  <a:prstClr val="black"/>
                </a:solidFill>
                <a:latin typeface="Arial Narrow" panose="020B0606020202030204" pitchFamily="34" charset="0"/>
                <a:cs typeface="+mn-cs"/>
              </a:rPr>
              <a:t>TO MATCH THESE INTERVENTIONS WITH EXPECTATIONS OF STAKEHOLDERS</a:t>
            </a:r>
          </a:p>
        </p:txBody>
      </p:sp>
      <p:pic>
        <p:nvPicPr>
          <p:cNvPr id="32"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89613" y="4507021"/>
            <a:ext cx="3085798" cy="2057199"/>
          </a:xfrm>
          <a:prstGeom prst="rect">
            <a:avLst/>
          </a:prstGeom>
          <a:ln w="57150">
            <a:solidFill>
              <a:schemeClr val="bg1"/>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2" name="biosdorang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92656" y="174642"/>
            <a:ext cx="6857330" cy="3857248"/>
          </a:xfrm>
          <a:prstGeom prst="rect">
            <a:avLst/>
          </a:prstGeom>
        </p:spPr>
      </p:pic>
      <p:grpSp>
        <p:nvGrpSpPr>
          <p:cNvPr id="91" name="Group 90"/>
          <p:cNvGrpSpPr/>
          <p:nvPr/>
        </p:nvGrpSpPr>
        <p:grpSpPr>
          <a:xfrm>
            <a:off x="9144575" y="2937469"/>
            <a:ext cx="2931512" cy="2282614"/>
            <a:chOff x="6947019" y="724684"/>
            <a:chExt cx="7690916" cy="5988512"/>
          </a:xfrm>
        </p:grpSpPr>
        <p:pic>
          <p:nvPicPr>
            <p:cNvPr id="92" name="Picture 9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47019" y="3033930"/>
              <a:ext cx="3698960" cy="3656807"/>
            </a:xfrm>
            <a:prstGeom prst="rect">
              <a:avLst/>
            </a:prstGeom>
          </p:spPr>
        </p:pic>
        <p:pic>
          <p:nvPicPr>
            <p:cNvPr id="93" name="Picture 9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48722" y="3021475"/>
              <a:ext cx="3691721" cy="3691721"/>
            </a:xfrm>
            <a:prstGeom prst="rect">
              <a:avLst/>
            </a:prstGeom>
          </p:spPr>
        </p:pic>
        <p:pic>
          <p:nvPicPr>
            <p:cNvPr id="94" name="Picture 9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890792" y="724684"/>
              <a:ext cx="3772377" cy="3729387"/>
            </a:xfrm>
            <a:prstGeom prst="rect">
              <a:avLst/>
            </a:prstGeom>
          </p:spPr>
        </p:pic>
        <p:pic>
          <p:nvPicPr>
            <p:cNvPr id="95" name="Picture 9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948613" y="754668"/>
              <a:ext cx="3691721" cy="3691721"/>
            </a:xfrm>
            <a:prstGeom prst="rect">
              <a:avLst/>
            </a:prstGeom>
          </p:spPr>
        </p:pic>
        <p:sp>
          <p:nvSpPr>
            <p:cNvPr id="96" name="Rectangle 95"/>
            <p:cNvSpPr/>
            <p:nvPr/>
          </p:nvSpPr>
          <p:spPr>
            <a:xfrm>
              <a:off x="9440432" y="2124614"/>
              <a:ext cx="2723163" cy="968955"/>
            </a:xfrm>
            <a:prstGeom prst="rect">
              <a:avLst/>
            </a:prstGeom>
          </p:spPr>
          <p:txBody>
            <a:bodyPr wrap="square">
              <a:spAutoFit/>
            </a:bodyPr>
            <a:lstStyle/>
            <a:p>
              <a:pPr algn="ctr" defTabSz="914324" fontAlgn="auto">
                <a:spcBef>
                  <a:spcPts val="0"/>
                </a:spcBef>
                <a:spcAft>
                  <a:spcPts val="0"/>
                </a:spcAft>
              </a:pPr>
              <a:r>
                <a:rPr lang="en-US" sz="900" b="1" dirty="0">
                  <a:solidFill>
                    <a:prstClr val="white"/>
                  </a:solidFill>
                  <a:latin typeface="Arial Narrow" panose="020B0606020202030204" pitchFamily="34" charset="0"/>
                  <a:cs typeface="+mn-cs"/>
                </a:rPr>
                <a:t>TECHNICAL ENGINEERING</a:t>
              </a:r>
            </a:p>
          </p:txBody>
        </p:sp>
        <p:pic>
          <p:nvPicPr>
            <p:cNvPr id="98" name="Picture 9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10917810" y="3021635"/>
              <a:ext cx="3720125" cy="3677732"/>
            </a:xfrm>
            <a:prstGeom prst="rect">
              <a:avLst/>
            </a:prstGeom>
          </p:spPr>
        </p:pic>
        <p:pic>
          <p:nvPicPr>
            <p:cNvPr id="99" name="Picture 9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928540" y="3015927"/>
              <a:ext cx="3691721" cy="3691721"/>
            </a:xfrm>
            <a:prstGeom prst="rect">
              <a:avLst/>
            </a:prstGeom>
          </p:spPr>
        </p:pic>
        <p:grpSp>
          <p:nvGrpSpPr>
            <p:cNvPr id="101" name="Group 100"/>
            <p:cNvGrpSpPr/>
            <p:nvPr/>
          </p:nvGrpSpPr>
          <p:grpSpPr>
            <a:xfrm>
              <a:off x="9191559" y="3135668"/>
              <a:ext cx="3084346" cy="2793460"/>
              <a:chOff x="9191559" y="3135668"/>
              <a:chExt cx="3084346" cy="2793460"/>
            </a:xfrm>
          </p:grpSpPr>
          <p:grpSp>
            <p:nvGrpSpPr>
              <p:cNvPr id="102" name="Group 101"/>
              <p:cNvGrpSpPr/>
              <p:nvPr/>
            </p:nvGrpSpPr>
            <p:grpSpPr>
              <a:xfrm rot="2700000" flipH="1">
                <a:off x="11120132" y="3253603"/>
                <a:ext cx="1273708" cy="1037838"/>
                <a:chOff x="10039153" y="4866419"/>
                <a:chExt cx="1541186" cy="1255784"/>
              </a:xfrm>
            </p:grpSpPr>
            <p:sp>
              <p:nvSpPr>
                <p:cNvPr id="109" name="Right Arrow 108"/>
                <p:cNvSpPr/>
                <p:nvPr/>
              </p:nvSpPr>
              <p:spPr>
                <a:xfrm flipH="1">
                  <a:off x="10039153" y="4866419"/>
                  <a:ext cx="839068" cy="1255784"/>
                </a:xfrm>
                <a:prstGeom prst="rightArrow">
                  <a:avLst>
                    <a:gd name="adj1" fmla="val 35152"/>
                    <a:gd name="adj2" fmla="val 75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fontAlgn="auto">
                    <a:spcBef>
                      <a:spcPts val="0"/>
                    </a:spcBef>
                    <a:spcAft>
                      <a:spcPts val="0"/>
                    </a:spcAft>
                  </a:pPr>
                  <a:endParaRPr lang="en-US">
                    <a:solidFill>
                      <a:prstClr val="white"/>
                    </a:solidFill>
                    <a:latin typeface="Calibri"/>
                  </a:endParaRPr>
                </a:p>
              </p:txBody>
            </p:sp>
            <p:sp>
              <p:nvSpPr>
                <p:cNvPr id="110" name="Right Arrow 109"/>
                <p:cNvSpPr/>
                <p:nvPr/>
              </p:nvSpPr>
              <p:spPr>
                <a:xfrm rot="10800000" flipH="1">
                  <a:off x="10768241" y="4888651"/>
                  <a:ext cx="812098" cy="1215420"/>
                </a:xfrm>
                <a:prstGeom prst="rightArrow">
                  <a:avLst>
                    <a:gd name="adj1" fmla="val 35152"/>
                    <a:gd name="adj2" fmla="val 75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fontAlgn="auto">
                    <a:spcBef>
                      <a:spcPts val="0"/>
                    </a:spcBef>
                    <a:spcAft>
                      <a:spcPts val="0"/>
                    </a:spcAft>
                  </a:pPr>
                  <a:endParaRPr lang="en-US">
                    <a:solidFill>
                      <a:prstClr val="white"/>
                    </a:solidFill>
                    <a:latin typeface="Calibri"/>
                  </a:endParaRPr>
                </a:p>
              </p:txBody>
            </p:sp>
          </p:grpSp>
          <p:grpSp>
            <p:nvGrpSpPr>
              <p:cNvPr id="103" name="Group 102"/>
              <p:cNvGrpSpPr/>
              <p:nvPr/>
            </p:nvGrpSpPr>
            <p:grpSpPr>
              <a:xfrm rot="18900000">
                <a:off x="9191559" y="3253603"/>
                <a:ext cx="1273708" cy="1037838"/>
                <a:chOff x="10039153" y="4866419"/>
                <a:chExt cx="1541186" cy="1255784"/>
              </a:xfrm>
            </p:grpSpPr>
            <p:sp>
              <p:nvSpPr>
                <p:cNvPr id="107" name="Right Arrow 106"/>
                <p:cNvSpPr/>
                <p:nvPr/>
              </p:nvSpPr>
              <p:spPr>
                <a:xfrm flipH="1">
                  <a:off x="10039153" y="4866419"/>
                  <a:ext cx="839068" cy="1255784"/>
                </a:xfrm>
                <a:prstGeom prst="rightArrow">
                  <a:avLst>
                    <a:gd name="adj1" fmla="val 35152"/>
                    <a:gd name="adj2" fmla="val 75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fontAlgn="auto">
                    <a:spcBef>
                      <a:spcPts val="0"/>
                    </a:spcBef>
                    <a:spcAft>
                      <a:spcPts val="0"/>
                    </a:spcAft>
                  </a:pPr>
                  <a:endParaRPr lang="en-US">
                    <a:solidFill>
                      <a:prstClr val="white"/>
                    </a:solidFill>
                    <a:latin typeface="Calibri"/>
                  </a:endParaRPr>
                </a:p>
              </p:txBody>
            </p:sp>
            <p:sp>
              <p:nvSpPr>
                <p:cNvPr id="108" name="Right Arrow 107"/>
                <p:cNvSpPr/>
                <p:nvPr/>
              </p:nvSpPr>
              <p:spPr>
                <a:xfrm rot="10800000" flipH="1">
                  <a:off x="10768241" y="4888651"/>
                  <a:ext cx="812098" cy="1215420"/>
                </a:xfrm>
                <a:prstGeom prst="rightArrow">
                  <a:avLst>
                    <a:gd name="adj1" fmla="val 35152"/>
                    <a:gd name="adj2" fmla="val 75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fontAlgn="auto">
                    <a:spcBef>
                      <a:spcPts val="0"/>
                    </a:spcBef>
                    <a:spcAft>
                      <a:spcPts val="0"/>
                    </a:spcAft>
                  </a:pPr>
                  <a:endParaRPr lang="en-US">
                    <a:solidFill>
                      <a:prstClr val="white"/>
                    </a:solidFill>
                    <a:latin typeface="Calibri"/>
                  </a:endParaRPr>
                </a:p>
              </p:txBody>
            </p:sp>
          </p:grpSp>
          <p:grpSp>
            <p:nvGrpSpPr>
              <p:cNvPr id="104" name="Group 103"/>
              <p:cNvGrpSpPr/>
              <p:nvPr/>
            </p:nvGrpSpPr>
            <p:grpSpPr>
              <a:xfrm>
                <a:off x="10148642" y="4891290"/>
                <a:ext cx="1273708" cy="1037838"/>
                <a:chOff x="10039153" y="4866419"/>
                <a:chExt cx="1541186" cy="1255784"/>
              </a:xfrm>
            </p:grpSpPr>
            <p:sp>
              <p:nvSpPr>
                <p:cNvPr id="105" name="Right Arrow 104"/>
                <p:cNvSpPr/>
                <p:nvPr/>
              </p:nvSpPr>
              <p:spPr>
                <a:xfrm flipH="1">
                  <a:off x="10039153" y="4866419"/>
                  <a:ext cx="839068" cy="1255784"/>
                </a:xfrm>
                <a:prstGeom prst="rightArrow">
                  <a:avLst>
                    <a:gd name="adj1" fmla="val 35152"/>
                    <a:gd name="adj2" fmla="val 75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fontAlgn="auto">
                    <a:spcBef>
                      <a:spcPts val="0"/>
                    </a:spcBef>
                    <a:spcAft>
                      <a:spcPts val="0"/>
                    </a:spcAft>
                  </a:pPr>
                  <a:endParaRPr lang="en-US">
                    <a:solidFill>
                      <a:prstClr val="white"/>
                    </a:solidFill>
                    <a:latin typeface="Calibri"/>
                  </a:endParaRPr>
                </a:p>
              </p:txBody>
            </p:sp>
            <p:sp>
              <p:nvSpPr>
                <p:cNvPr id="106" name="Right Arrow 105"/>
                <p:cNvSpPr/>
                <p:nvPr/>
              </p:nvSpPr>
              <p:spPr>
                <a:xfrm rot="10800000" flipH="1">
                  <a:off x="10768241" y="4888651"/>
                  <a:ext cx="812098" cy="1215420"/>
                </a:xfrm>
                <a:prstGeom prst="rightArrow">
                  <a:avLst>
                    <a:gd name="adj1" fmla="val 35152"/>
                    <a:gd name="adj2" fmla="val 75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fontAlgn="auto">
                    <a:spcBef>
                      <a:spcPts val="0"/>
                    </a:spcBef>
                    <a:spcAft>
                      <a:spcPts val="0"/>
                    </a:spcAft>
                  </a:pPr>
                  <a:endParaRPr lang="en-US">
                    <a:solidFill>
                      <a:prstClr val="white"/>
                    </a:solidFill>
                    <a:latin typeface="Calibri"/>
                  </a:endParaRPr>
                </a:p>
              </p:txBody>
            </p:sp>
          </p:grpSp>
        </p:grpSp>
      </p:grpSp>
      <p:sp>
        <p:nvSpPr>
          <p:cNvPr id="29" name="Rectangle 28"/>
          <p:cNvSpPr/>
          <p:nvPr/>
        </p:nvSpPr>
        <p:spPr>
          <a:xfrm>
            <a:off x="10928338" y="4333914"/>
            <a:ext cx="899365" cy="369332"/>
          </a:xfrm>
          <a:prstGeom prst="rect">
            <a:avLst/>
          </a:prstGeom>
        </p:spPr>
        <p:txBody>
          <a:bodyPr wrap="square">
            <a:spAutoFit/>
          </a:bodyPr>
          <a:lstStyle/>
          <a:p>
            <a:pPr algn="ctr" defTabSz="914324" fontAlgn="auto">
              <a:spcBef>
                <a:spcPts val="0"/>
              </a:spcBef>
              <a:spcAft>
                <a:spcPts val="0"/>
              </a:spcAft>
            </a:pPr>
            <a:r>
              <a:rPr lang="en-US" sz="900" b="1" dirty="0">
                <a:solidFill>
                  <a:prstClr val="white"/>
                </a:solidFill>
                <a:latin typeface="Arial Narrow" panose="020B0606020202030204" pitchFamily="34" charset="0"/>
                <a:cs typeface="+mn-cs"/>
              </a:rPr>
              <a:t>SPATIAL</a:t>
            </a:r>
          </a:p>
          <a:p>
            <a:pPr algn="ctr" defTabSz="914324" fontAlgn="auto">
              <a:spcBef>
                <a:spcPts val="0"/>
              </a:spcBef>
              <a:spcAft>
                <a:spcPts val="0"/>
              </a:spcAft>
            </a:pPr>
            <a:r>
              <a:rPr lang="en-US" sz="900" b="1" dirty="0">
                <a:solidFill>
                  <a:prstClr val="white"/>
                </a:solidFill>
                <a:latin typeface="Arial Narrow" panose="020B0606020202030204" pitchFamily="34" charset="0"/>
                <a:cs typeface="+mn-cs"/>
              </a:rPr>
              <a:t>INFORMATION</a:t>
            </a:r>
          </a:p>
        </p:txBody>
      </p:sp>
    </p:spTree>
    <p:extLst>
      <p:ext uri="{BB962C8B-B14F-4D97-AF65-F5344CB8AC3E}">
        <p14:creationId xmlns:p14="http://schemas.microsoft.com/office/powerpoint/2010/main" val="2872910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82039" y="1103164"/>
            <a:ext cx="3794054" cy="923330"/>
          </a:xfrm>
          <a:prstGeom prst="rect">
            <a:avLst/>
          </a:prstGeom>
          <a:solidFill>
            <a:schemeClr val="bg1">
              <a:alpha val="85098"/>
            </a:schemeClr>
          </a:solidFill>
        </p:spPr>
        <p:txBody>
          <a:bodyPr wrap="square">
            <a:spAutoFit/>
          </a:bodyPr>
          <a:lstStyle/>
          <a:p>
            <a:pPr defTabSz="914324" fontAlgn="auto">
              <a:spcBef>
                <a:spcPts val="0"/>
              </a:spcBef>
              <a:spcAft>
                <a:spcPts val="0"/>
              </a:spcAft>
            </a:pPr>
            <a:r>
              <a:rPr lang="en-US" sz="2700" dirty="0">
                <a:solidFill>
                  <a:prstClr val="black"/>
                </a:solidFill>
                <a:latin typeface="Arial Narrow" panose="020B0606020202030204" pitchFamily="34" charset="0"/>
                <a:cs typeface="+mn-cs"/>
              </a:rPr>
              <a:t>USE SPATIAL PLANNING </a:t>
            </a:r>
            <a:br>
              <a:rPr lang="en-US" sz="2700" dirty="0">
                <a:solidFill>
                  <a:prstClr val="black"/>
                </a:solidFill>
                <a:latin typeface="Arial Narrow" panose="020B0606020202030204" pitchFamily="34" charset="0"/>
                <a:cs typeface="+mn-cs"/>
              </a:rPr>
            </a:br>
            <a:r>
              <a:rPr lang="en-US" sz="2700" dirty="0">
                <a:solidFill>
                  <a:prstClr val="black"/>
                </a:solidFill>
                <a:latin typeface="Arial Narrow" panose="020B0606020202030204" pitchFamily="34" charset="0"/>
                <a:cs typeface="+mn-cs"/>
              </a:rPr>
              <a:t>&amp; GOVERNANCE</a:t>
            </a:r>
          </a:p>
        </p:txBody>
      </p:sp>
      <p:sp>
        <p:nvSpPr>
          <p:cNvPr id="16" name="Rectangle 15"/>
          <p:cNvSpPr/>
          <p:nvPr/>
        </p:nvSpPr>
        <p:spPr>
          <a:xfrm>
            <a:off x="571445" y="2097998"/>
            <a:ext cx="4007320" cy="2308324"/>
          </a:xfrm>
          <a:prstGeom prst="rect">
            <a:avLst/>
          </a:prstGeom>
          <a:solidFill>
            <a:schemeClr val="bg1">
              <a:alpha val="85098"/>
            </a:schemeClr>
          </a:solidFill>
        </p:spPr>
        <p:txBody>
          <a:bodyPr wrap="square">
            <a:spAutoFit/>
          </a:bodyPr>
          <a:lstStyle/>
          <a:p>
            <a:pPr marL="257141" indent="-257141" defTabSz="914324" fontAlgn="auto">
              <a:spcBef>
                <a:spcPts val="0"/>
              </a:spcBef>
              <a:spcAft>
                <a:spcPts val="0"/>
              </a:spcAft>
              <a:buClr>
                <a:srgbClr val="0079BD"/>
              </a:buClr>
              <a:buFont typeface="Wingdings" panose="05000000000000000000" pitchFamily="2" charset="2"/>
              <a:buChar char="§"/>
            </a:pPr>
            <a:r>
              <a:rPr lang="en-US" dirty="0">
                <a:solidFill>
                  <a:prstClr val="black"/>
                </a:solidFill>
                <a:latin typeface="Arial Narrow" panose="020B0606020202030204" pitchFamily="34" charset="0"/>
                <a:cs typeface="+mn-cs"/>
              </a:rPr>
              <a:t>TO ENSURE SOCIALLY ROBUST INTERVENTIONS</a:t>
            </a:r>
          </a:p>
          <a:p>
            <a:pPr marL="257141" indent="-257141" defTabSz="914324" fontAlgn="auto">
              <a:spcBef>
                <a:spcPts val="0"/>
              </a:spcBef>
              <a:spcAft>
                <a:spcPts val="0"/>
              </a:spcAft>
              <a:buClr>
                <a:srgbClr val="0079BD"/>
              </a:buClr>
              <a:buFont typeface="Wingdings" panose="05000000000000000000" pitchFamily="2" charset="2"/>
              <a:buChar char="§"/>
            </a:pPr>
            <a:endParaRPr lang="en-US" dirty="0">
              <a:solidFill>
                <a:prstClr val="black"/>
              </a:solidFill>
              <a:latin typeface="Arial Narrow" panose="020B0606020202030204" pitchFamily="34" charset="0"/>
              <a:cs typeface="+mn-cs"/>
            </a:endParaRPr>
          </a:p>
          <a:p>
            <a:pPr marL="257141" indent="-257141" defTabSz="914324" fontAlgn="auto">
              <a:spcBef>
                <a:spcPts val="0"/>
              </a:spcBef>
              <a:spcAft>
                <a:spcPts val="0"/>
              </a:spcAft>
              <a:buClr>
                <a:srgbClr val="0079BD"/>
              </a:buClr>
              <a:buFont typeface="Wingdings" panose="05000000000000000000" pitchFamily="2" charset="2"/>
              <a:buChar char="§"/>
            </a:pPr>
            <a:r>
              <a:rPr lang="en-US" dirty="0">
                <a:solidFill>
                  <a:prstClr val="black"/>
                </a:solidFill>
                <a:latin typeface="Arial Narrow" panose="020B0606020202030204" pitchFamily="34" charset="0"/>
                <a:cs typeface="+mn-cs"/>
              </a:rPr>
              <a:t>TO ANALYZE STAKEHOLDERS GROUPS</a:t>
            </a:r>
          </a:p>
          <a:p>
            <a:pPr marL="257141" indent="-257141" defTabSz="914324" fontAlgn="auto">
              <a:spcBef>
                <a:spcPts val="0"/>
              </a:spcBef>
              <a:spcAft>
                <a:spcPts val="0"/>
              </a:spcAft>
              <a:buClr>
                <a:srgbClr val="0079BD"/>
              </a:buClr>
              <a:buFont typeface="Wingdings" panose="05000000000000000000" pitchFamily="2" charset="2"/>
              <a:buChar char="§"/>
            </a:pPr>
            <a:endParaRPr lang="en-US" dirty="0">
              <a:solidFill>
                <a:prstClr val="black"/>
              </a:solidFill>
              <a:latin typeface="Arial Narrow" panose="020B0606020202030204" pitchFamily="34" charset="0"/>
              <a:cs typeface="+mn-cs"/>
            </a:endParaRPr>
          </a:p>
          <a:p>
            <a:pPr marL="257141" indent="-257141" defTabSz="914324" fontAlgn="auto">
              <a:spcBef>
                <a:spcPts val="0"/>
              </a:spcBef>
              <a:spcAft>
                <a:spcPts val="0"/>
              </a:spcAft>
              <a:buClr>
                <a:srgbClr val="0079BD"/>
              </a:buClr>
              <a:buFont typeface="Wingdings" panose="05000000000000000000" pitchFamily="2" charset="2"/>
              <a:buChar char="§"/>
            </a:pPr>
            <a:r>
              <a:rPr lang="en-US" dirty="0">
                <a:solidFill>
                  <a:prstClr val="black"/>
                </a:solidFill>
                <a:latin typeface="Arial Narrow" panose="020B0606020202030204" pitchFamily="34" charset="0"/>
                <a:cs typeface="+mn-cs"/>
              </a:rPr>
              <a:t>TO UNDERSTAND SOCIO-ECONOMIC DRIVERS OF CHANGE</a:t>
            </a:r>
          </a:p>
        </p:txBody>
      </p:sp>
      <p:grpSp>
        <p:nvGrpSpPr>
          <p:cNvPr id="72" name="Group 71"/>
          <p:cNvGrpSpPr/>
          <p:nvPr/>
        </p:nvGrpSpPr>
        <p:grpSpPr>
          <a:xfrm>
            <a:off x="9144575" y="2937469"/>
            <a:ext cx="2931512" cy="2282614"/>
            <a:chOff x="6947019" y="724684"/>
            <a:chExt cx="7690916" cy="5988512"/>
          </a:xfrm>
        </p:grpSpPr>
        <p:pic>
          <p:nvPicPr>
            <p:cNvPr id="73" name="Picture 7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47019" y="3033930"/>
              <a:ext cx="3698960" cy="3656807"/>
            </a:xfrm>
            <a:prstGeom prst="rect">
              <a:avLst/>
            </a:prstGeom>
          </p:spPr>
        </p:pic>
        <p:pic>
          <p:nvPicPr>
            <p:cNvPr id="74" name="Picture 7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48722" y="3021475"/>
              <a:ext cx="3691721" cy="3691721"/>
            </a:xfrm>
            <a:prstGeom prst="rect">
              <a:avLst/>
            </a:prstGeom>
          </p:spPr>
        </p:pic>
        <p:pic>
          <p:nvPicPr>
            <p:cNvPr id="75" name="Picture 7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90792" y="724684"/>
              <a:ext cx="3772377" cy="3729387"/>
            </a:xfrm>
            <a:prstGeom prst="rect">
              <a:avLst/>
            </a:prstGeom>
          </p:spPr>
        </p:pic>
        <p:pic>
          <p:nvPicPr>
            <p:cNvPr id="76" name="Picture 7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48613" y="754668"/>
              <a:ext cx="3691721" cy="3691721"/>
            </a:xfrm>
            <a:prstGeom prst="rect">
              <a:avLst/>
            </a:prstGeom>
          </p:spPr>
        </p:pic>
        <p:sp>
          <p:nvSpPr>
            <p:cNvPr id="78" name="Rectangle 77"/>
            <p:cNvSpPr/>
            <p:nvPr/>
          </p:nvSpPr>
          <p:spPr>
            <a:xfrm>
              <a:off x="7603802" y="4222215"/>
              <a:ext cx="2266291" cy="1332311"/>
            </a:xfrm>
            <a:prstGeom prst="rect">
              <a:avLst/>
            </a:prstGeom>
          </p:spPr>
          <p:txBody>
            <a:bodyPr wrap="square">
              <a:spAutoFit/>
            </a:bodyPr>
            <a:lstStyle/>
            <a:p>
              <a:pPr algn="ctr" defTabSz="914324" fontAlgn="auto">
                <a:spcBef>
                  <a:spcPts val="0"/>
                </a:spcBef>
                <a:spcAft>
                  <a:spcPts val="0"/>
                </a:spcAft>
              </a:pPr>
              <a:r>
                <a:rPr lang="en-US" sz="900" b="1" dirty="0">
                  <a:solidFill>
                    <a:prstClr val="white"/>
                  </a:solidFill>
                  <a:latin typeface="Arial Narrow" panose="020B0606020202030204" pitchFamily="34" charset="0"/>
                  <a:cs typeface="+mn-cs"/>
                </a:rPr>
                <a:t>SPATIAL PLANNING &amp;</a:t>
              </a:r>
            </a:p>
            <a:p>
              <a:pPr algn="ctr" defTabSz="914324" fontAlgn="auto">
                <a:spcBef>
                  <a:spcPts val="0"/>
                </a:spcBef>
                <a:spcAft>
                  <a:spcPts val="0"/>
                </a:spcAft>
              </a:pPr>
              <a:r>
                <a:rPr lang="en-US" sz="900" b="1" dirty="0">
                  <a:solidFill>
                    <a:prstClr val="white"/>
                  </a:solidFill>
                  <a:latin typeface="Arial Narrow" panose="020B0606020202030204" pitchFamily="34" charset="0"/>
                  <a:cs typeface="+mn-cs"/>
                </a:rPr>
                <a:t>GOVERNANCE</a:t>
              </a:r>
            </a:p>
          </p:txBody>
        </p:sp>
        <p:pic>
          <p:nvPicPr>
            <p:cNvPr id="79" name="Picture 7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0917810" y="3021635"/>
              <a:ext cx="3720125" cy="3677732"/>
            </a:xfrm>
            <a:prstGeom prst="rect">
              <a:avLst/>
            </a:prstGeom>
          </p:spPr>
        </p:pic>
        <p:pic>
          <p:nvPicPr>
            <p:cNvPr id="80" name="Picture 7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28540" y="3015927"/>
              <a:ext cx="3691721" cy="3691721"/>
            </a:xfrm>
            <a:prstGeom prst="rect">
              <a:avLst/>
            </a:prstGeom>
          </p:spPr>
        </p:pic>
        <p:grpSp>
          <p:nvGrpSpPr>
            <p:cNvPr id="82" name="Group 81"/>
            <p:cNvGrpSpPr/>
            <p:nvPr/>
          </p:nvGrpSpPr>
          <p:grpSpPr>
            <a:xfrm>
              <a:off x="9191559" y="3135668"/>
              <a:ext cx="3084346" cy="2793460"/>
              <a:chOff x="9191559" y="3135668"/>
              <a:chExt cx="3084346" cy="2793460"/>
            </a:xfrm>
          </p:grpSpPr>
          <p:grpSp>
            <p:nvGrpSpPr>
              <p:cNvPr id="83" name="Group 82"/>
              <p:cNvGrpSpPr/>
              <p:nvPr/>
            </p:nvGrpSpPr>
            <p:grpSpPr>
              <a:xfrm rot="2700000" flipH="1">
                <a:off x="11120132" y="3253603"/>
                <a:ext cx="1273708" cy="1037838"/>
                <a:chOff x="10039153" y="4866419"/>
                <a:chExt cx="1541186" cy="1255784"/>
              </a:xfrm>
            </p:grpSpPr>
            <p:sp>
              <p:nvSpPr>
                <p:cNvPr id="90" name="Right Arrow 89"/>
                <p:cNvSpPr/>
                <p:nvPr/>
              </p:nvSpPr>
              <p:spPr>
                <a:xfrm flipH="1">
                  <a:off x="10039153" y="4866419"/>
                  <a:ext cx="839068" cy="1255784"/>
                </a:xfrm>
                <a:prstGeom prst="rightArrow">
                  <a:avLst>
                    <a:gd name="adj1" fmla="val 35152"/>
                    <a:gd name="adj2" fmla="val 75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fontAlgn="auto">
                    <a:spcBef>
                      <a:spcPts val="0"/>
                    </a:spcBef>
                    <a:spcAft>
                      <a:spcPts val="0"/>
                    </a:spcAft>
                  </a:pPr>
                  <a:endParaRPr lang="en-US">
                    <a:solidFill>
                      <a:prstClr val="white"/>
                    </a:solidFill>
                    <a:latin typeface="Calibri"/>
                  </a:endParaRPr>
                </a:p>
              </p:txBody>
            </p:sp>
            <p:sp>
              <p:nvSpPr>
                <p:cNvPr id="91" name="Right Arrow 90"/>
                <p:cNvSpPr/>
                <p:nvPr/>
              </p:nvSpPr>
              <p:spPr>
                <a:xfrm rot="10800000" flipH="1">
                  <a:off x="10768241" y="4888651"/>
                  <a:ext cx="812098" cy="1215420"/>
                </a:xfrm>
                <a:prstGeom prst="rightArrow">
                  <a:avLst>
                    <a:gd name="adj1" fmla="val 35152"/>
                    <a:gd name="adj2" fmla="val 75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fontAlgn="auto">
                    <a:spcBef>
                      <a:spcPts val="0"/>
                    </a:spcBef>
                    <a:spcAft>
                      <a:spcPts val="0"/>
                    </a:spcAft>
                  </a:pPr>
                  <a:endParaRPr lang="en-US">
                    <a:solidFill>
                      <a:prstClr val="white"/>
                    </a:solidFill>
                    <a:latin typeface="Calibri"/>
                  </a:endParaRPr>
                </a:p>
              </p:txBody>
            </p:sp>
          </p:grpSp>
          <p:grpSp>
            <p:nvGrpSpPr>
              <p:cNvPr id="84" name="Group 83"/>
              <p:cNvGrpSpPr/>
              <p:nvPr/>
            </p:nvGrpSpPr>
            <p:grpSpPr>
              <a:xfrm rot="18900000">
                <a:off x="9191559" y="3253603"/>
                <a:ext cx="1273708" cy="1037838"/>
                <a:chOff x="10039153" y="4866419"/>
                <a:chExt cx="1541186" cy="1255784"/>
              </a:xfrm>
            </p:grpSpPr>
            <p:sp>
              <p:nvSpPr>
                <p:cNvPr id="88" name="Right Arrow 87"/>
                <p:cNvSpPr/>
                <p:nvPr/>
              </p:nvSpPr>
              <p:spPr>
                <a:xfrm flipH="1">
                  <a:off x="10039153" y="4866419"/>
                  <a:ext cx="839068" cy="1255784"/>
                </a:xfrm>
                <a:prstGeom prst="rightArrow">
                  <a:avLst>
                    <a:gd name="adj1" fmla="val 35152"/>
                    <a:gd name="adj2" fmla="val 75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fontAlgn="auto">
                    <a:spcBef>
                      <a:spcPts val="0"/>
                    </a:spcBef>
                    <a:spcAft>
                      <a:spcPts val="0"/>
                    </a:spcAft>
                  </a:pPr>
                  <a:endParaRPr lang="en-US">
                    <a:solidFill>
                      <a:prstClr val="white"/>
                    </a:solidFill>
                    <a:latin typeface="Calibri"/>
                  </a:endParaRPr>
                </a:p>
              </p:txBody>
            </p:sp>
            <p:sp>
              <p:nvSpPr>
                <p:cNvPr id="89" name="Right Arrow 88"/>
                <p:cNvSpPr/>
                <p:nvPr/>
              </p:nvSpPr>
              <p:spPr>
                <a:xfrm rot="10800000" flipH="1">
                  <a:off x="10768241" y="4888651"/>
                  <a:ext cx="812098" cy="1215420"/>
                </a:xfrm>
                <a:prstGeom prst="rightArrow">
                  <a:avLst>
                    <a:gd name="adj1" fmla="val 35152"/>
                    <a:gd name="adj2" fmla="val 75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fontAlgn="auto">
                    <a:spcBef>
                      <a:spcPts val="0"/>
                    </a:spcBef>
                    <a:spcAft>
                      <a:spcPts val="0"/>
                    </a:spcAft>
                  </a:pPr>
                  <a:endParaRPr lang="en-US">
                    <a:solidFill>
                      <a:prstClr val="white"/>
                    </a:solidFill>
                    <a:latin typeface="Calibri"/>
                  </a:endParaRPr>
                </a:p>
              </p:txBody>
            </p:sp>
          </p:grpSp>
          <p:grpSp>
            <p:nvGrpSpPr>
              <p:cNvPr id="85" name="Group 84"/>
              <p:cNvGrpSpPr/>
              <p:nvPr/>
            </p:nvGrpSpPr>
            <p:grpSpPr>
              <a:xfrm>
                <a:off x="10148642" y="4891290"/>
                <a:ext cx="1273708" cy="1037838"/>
                <a:chOff x="10039153" y="4866419"/>
                <a:chExt cx="1541186" cy="1255784"/>
              </a:xfrm>
            </p:grpSpPr>
            <p:sp>
              <p:nvSpPr>
                <p:cNvPr id="86" name="Right Arrow 85"/>
                <p:cNvSpPr/>
                <p:nvPr/>
              </p:nvSpPr>
              <p:spPr>
                <a:xfrm flipH="1">
                  <a:off x="10039153" y="4866419"/>
                  <a:ext cx="839068" cy="1255784"/>
                </a:xfrm>
                <a:prstGeom prst="rightArrow">
                  <a:avLst>
                    <a:gd name="adj1" fmla="val 35152"/>
                    <a:gd name="adj2" fmla="val 75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fontAlgn="auto">
                    <a:spcBef>
                      <a:spcPts val="0"/>
                    </a:spcBef>
                    <a:spcAft>
                      <a:spcPts val="0"/>
                    </a:spcAft>
                  </a:pPr>
                  <a:endParaRPr lang="en-US">
                    <a:solidFill>
                      <a:prstClr val="white"/>
                    </a:solidFill>
                    <a:latin typeface="Calibri"/>
                  </a:endParaRPr>
                </a:p>
              </p:txBody>
            </p:sp>
            <p:sp>
              <p:nvSpPr>
                <p:cNvPr id="87" name="Right Arrow 86"/>
                <p:cNvSpPr/>
                <p:nvPr/>
              </p:nvSpPr>
              <p:spPr>
                <a:xfrm rot="10800000" flipH="1">
                  <a:off x="10768241" y="4888651"/>
                  <a:ext cx="812098" cy="1215420"/>
                </a:xfrm>
                <a:prstGeom prst="rightArrow">
                  <a:avLst>
                    <a:gd name="adj1" fmla="val 35152"/>
                    <a:gd name="adj2" fmla="val 75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fontAlgn="auto">
                    <a:spcBef>
                      <a:spcPts val="0"/>
                    </a:spcBef>
                    <a:spcAft>
                      <a:spcPts val="0"/>
                    </a:spcAft>
                  </a:pPr>
                  <a:endParaRPr lang="en-US">
                    <a:solidFill>
                      <a:prstClr val="white"/>
                    </a:solidFill>
                    <a:latin typeface="Calibri"/>
                  </a:endParaRPr>
                </a:p>
              </p:txBody>
            </p:sp>
          </p:grpSp>
        </p:grpSp>
      </p:grpSp>
      <p:grpSp>
        <p:nvGrpSpPr>
          <p:cNvPr id="2" name="Group 1"/>
          <p:cNvGrpSpPr/>
          <p:nvPr/>
        </p:nvGrpSpPr>
        <p:grpSpPr>
          <a:xfrm>
            <a:off x="4968641" y="266797"/>
            <a:ext cx="6974542" cy="5324992"/>
            <a:chOff x="5523756" y="421249"/>
            <a:chExt cx="9300297" cy="7100683"/>
          </a:xfrm>
        </p:grpSpPr>
        <p:pic>
          <p:nvPicPr>
            <p:cNvPr id="3074" name="Picture 2" descr="Urban system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159792" y="421249"/>
              <a:ext cx="4664261" cy="3101735"/>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pic>
          <p:nvPicPr>
            <p:cNvPr id="31" name="Picture 10"/>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523756" y="3928190"/>
              <a:ext cx="4791656" cy="3593742"/>
            </a:xfrm>
            <a:prstGeom prst="rect">
              <a:avLst/>
            </a:prstGeom>
            <a:noFill/>
            <a:ln w="57150" algn="ctr">
              <a:solidFill>
                <a:srgbClr val="FFFFFF"/>
              </a:solidFill>
              <a:miter lim="800000"/>
              <a:headEnd/>
              <a:tailEnd/>
            </a:ln>
            <a:extLst>
              <a:ext uri="{909E8E84-426E-40DD-AFC4-6F175D3DCCD1}">
                <a14:hiddenFill xmlns:a14="http://schemas.microsoft.com/office/drawing/2010/main">
                  <a:solidFill>
                    <a:srgbClr val="FFFFFF"/>
                  </a:solidFill>
                </a14:hiddenFill>
              </a:ext>
            </a:extLst>
          </p:spPr>
        </p:pic>
      </p:grpSp>
      <p:pic>
        <p:nvPicPr>
          <p:cNvPr id="32" name="Picture 31"/>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639141" y="238232"/>
            <a:ext cx="1644076" cy="2383203"/>
          </a:xfrm>
          <a:prstGeom prst="rect">
            <a:avLst/>
          </a:prstGeom>
        </p:spPr>
      </p:pic>
      <p:sp>
        <p:nvSpPr>
          <p:cNvPr id="33" name="Rectangle 32"/>
          <p:cNvSpPr/>
          <p:nvPr/>
        </p:nvSpPr>
        <p:spPr>
          <a:xfrm>
            <a:off x="10928338" y="4333914"/>
            <a:ext cx="899365" cy="369332"/>
          </a:xfrm>
          <a:prstGeom prst="rect">
            <a:avLst/>
          </a:prstGeom>
        </p:spPr>
        <p:txBody>
          <a:bodyPr wrap="square">
            <a:spAutoFit/>
          </a:bodyPr>
          <a:lstStyle/>
          <a:p>
            <a:pPr algn="ctr" defTabSz="914324" fontAlgn="auto">
              <a:spcBef>
                <a:spcPts val="0"/>
              </a:spcBef>
              <a:spcAft>
                <a:spcPts val="0"/>
              </a:spcAft>
            </a:pPr>
            <a:r>
              <a:rPr lang="en-US" sz="900" b="1" dirty="0">
                <a:solidFill>
                  <a:prstClr val="white"/>
                </a:solidFill>
                <a:latin typeface="Arial Narrow" panose="020B0606020202030204" pitchFamily="34" charset="0"/>
                <a:cs typeface="+mn-cs"/>
              </a:rPr>
              <a:t>SPATIAL</a:t>
            </a:r>
          </a:p>
          <a:p>
            <a:pPr algn="ctr" defTabSz="914324" fontAlgn="auto">
              <a:spcBef>
                <a:spcPts val="0"/>
              </a:spcBef>
              <a:spcAft>
                <a:spcPts val="0"/>
              </a:spcAft>
            </a:pPr>
            <a:r>
              <a:rPr lang="en-US" sz="900" b="1" dirty="0">
                <a:solidFill>
                  <a:prstClr val="white"/>
                </a:solidFill>
                <a:latin typeface="Arial Narrow" panose="020B0606020202030204" pitchFamily="34" charset="0"/>
                <a:cs typeface="+mn-cs"/>
              </a:rPr>
              <a:t>INFORMATION</a:t>
            </a:r>
          </a:p>
        </p:txBody>
      </p:sp>
    </p:spTree>
    <p:extLst>
      <p:ext uri="{BB962C8B-B14F-4D97-AF65-F5344CB8AC3E}">
        <p14:creationId xmlns:p14="http://schemas.microsoft.com/office/powerpoint/2010/main" val="4135728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82039" y="1103165"/>
            <a:ext cx="4169594" cy="507831"/>
          </a:xfrm>
          <a:prstGeom prst="rect">
            <a:avLst/>
          </a:prstGeom>
          <a:solidFill>
            <a:schemeClr val="bg1">
              <a:alpha val="85098"/>
            </a:schemeClr>
          </a:solidFill>
        </p:spPr>
        <p:txBody>
          <a:bodyPr wrap="square">
            <a:spAutoFit/>
          </a:bodyPr>
          <a:lstStyle/>
          <a:p>
            <a:pPr defTabSz="914324" fontAlgn="auto">
              <a:spcBef>
                <a:spcPts val="0"/>
              </a:spcBef>
              <a:spcAft>
                <a:spcPts val="0"/>
              </a:spcAft>
            </a:pPr>
            <a:r>
              <a:rPr lang="en-US" sz="2700" dirty="0">
                <a:solidFill>
                  <a:prstClr val="black"/>
                </a:solidFill>
                <a:latin typeface="Arial Narrow" panose="020B0606020202030204" pitchFamily="34" charset="0"/>
                <a:cs typeface="+mn-cs"/>
              </a:rPr>
              <a:t>USE SPATIAL INFORMATION</a:t>
            </a:r>
          </a:p>
        </p:txBody>
      </p:sp>
      <p:sp>
        <p:nvSpPr>
          <p:cNvPr id="16" name="Rectangle 15"/>
          <p:cNvSpPr/>
          <p:nvPr/>
        </p:nvSpPr>
        <p:spPr>
          <a:xfrm>
            <a:off x="571445" y="1670597"/>
            <a:ext cx="4179943" cy="2031325"/>
          </a:xfrm>
          <a:prstGeom prst="rect">
            <a:avLst/>
          </a:prstGeom>
          <a:solidFill>
            <a:schemeClr val="bg1">
              <a:alpha val="85098"/>
            </a:schemeClr>
          </a:solidFill>
        </p:spPr>
        <p:txBody>
          <a:bodyPr wrap="square">
            <a:spAutoFit/>
          </a:bodyPr>
          <a:lstStyle/>
          <a:p>
            <a:pPr marL="257141" indent="-257141" defTabSz="914324" fontAlgn="auto">
              <a:spcBef>
                <a:spcPts val="0"/>
              </a:spcBef>
              <a:spcAft>
                <a:spcPts val="0"/>
              </a:spcAft>
              <a:buClr>
                <a:srgbClr val="0079BD"/>
              </a:buClr>
              <a:buFont typeface="Wingdings" panose="05000000000000000000" pitchFamily="2" charset="2"/>
              <a:buChar char="§"/>
            </a:pPr>
            <a:r>
              <a:rPr lang="en-US" dirty="0">
                <a:solidFill>
                  <a:prstClr val="black"/>
                </a:solidFill>
                <a:latin typeface="Arial Narrow" panose="020B0606020202030204" pitchFamily="34" charset="0"/>
                <a:cs typeface="+mn-cs"/>
              </a:rPr>
              <a:t>TO QUANTIFY PROBLEMS</a:t>
            </a:r>
          </a:p>
          <a:p>
            <a:pPr marL="257141" indent="-257141" defTabSz="914324" fontAlgn="auto">
              <a:spcBef>
                <a:spcPts val="0"/>
              </a:spcBef>
              <a:spcAft>
                <a:spcPts val="0"/>
              </a:spcAft>
              <a:buClr>
                <a:srgbClr val="0079BD"/>
              </a:buClr>
              <a:buFont typeface="Wingdings" panose="05000000000000000000" pitchFamily="2" charset="2"/>
              <a:buChar char="§"/>
            </a:pPr>
            <a:endParaRPr lang="en-US" dirty="0">
              <a:solidFill>
                <a:prstClr val="black"/>
              </a:solidFill>
              <a:latin typeface="Arial Narrow" panose="020B0606020202030204" pitchFamily="34" charset="0"/>
              <a:cs typeface="+mn-cs"/>
            </a:endParaRPr>
          </a:p>
          <a:p>
            <a:pPr marL="257141" indent="-257141" defTabSz="914324" fontAlgn="auto">
              <a:spcBef>
                <a:spcPts val="0"/>
              </a:spcBef>
              <a:spcAft>
                <a:spcPts val="0"/>
              </a:spcAft>
              <a:buClr>
                <a:srgbClr val="0079BD"/>
              </a:buClr>
              <a:buFont typeface="Wingdings" panose="05000000000000000000" pitchFamily="2" charset="2"/>
              <a:buChar char="§"/>
            </a:pPr>
            <a:r>
              <a:rPr lang="en-US" dirty="0">
                <a:solidFill>
                  <a:prstClr val="black"/>
                </a:solidFill>
                <a:latin typeface="Arial Narrow" panose="020B0606020202030204" pitchFamily="34" charset="0"/>
                <a:cs typeface="+mn-cs"/>
              </a:rPr>
              <a:t>TO PROVIDE DATA FOR MODELLING </a:t>
            </a:r>
            <a:br>
              <a:rPr lang="en-US" dirty="0">
                <a:solidFill>
                  <a:prstClr val="black"/>
                </a:solidFill>
                <a:latin typeface="Arial Narrow" panose="020B0606020202030204" pitchFamily="34" charset="0"/>
                <a:cs typeface="+mn-cs"/>
              </a:rPr>
            </a:br>
            <a:r>
              <a:rPr lang="en-US" dirty="0">
                <a:solidFill>
                  <a:prstClr val="black"/>
                </a:solidFill>
                <a:latin typeface="Arial Narrow" panose="020B0606020202030204" pitchFamily="34" charset="0"/>
                <a:cs typeface="+mn-cs"/>
              </a:rPr>
              <a:t>&amp; PREDICTIONS, ASSESS QUALITY</a:t>
            </a:r>
          </a:p>
          <a:p>
            <a:pPr marL="257141" indent="-257141" defTabSz="914324" fontAlgn="auto">
              <a:spcBef>
                <a:spcPts val="0"/>
              </a:spcBef>
              <a:spcAft>
                <a:spcPts val="0"/>
              </a:spcAft>
              <a:buClr>
                <a:srgbClr val="0079BD"/>
              </a:buClr>
              <a:buFont typeface="Wingdings" panose="05000000000000000000" pitchFamily="2" charset="2"/>
              <a:buChar char="§"/>
            </a:pPr>
            <a:endParaRPr lang="en-US" dirty="0">
              <a:solidFill>
                <a:prstClr val="black"/>
              </a:solidFill>
              <a:latin typeface="Arial Narrow" panose="020B0606020202030204" pitchFamily="34" charset="0"/>
              <a:cs typeface="+mn-cs"/>
            </a:endParaRPr>
          </a:p>
          <a:p>
            <a:pPr marL="257141" indent="-257141" defTabSz="914324" fontAlgn="auto">
              <a:spcBef>
                <a:spcPts val="0"/>
              </a:spcBef>
              <a:spcAft>
                <a:spcPts val="0"/>
              </a:spcAft>
              <a:buClr>
                <a:srgbClr val="0079BD"/>
              </a:buClr>
              <a:buFont typeface="Wingdings" panose="05000000000000000000" pitchFamily="2" charset="2"/>
              <a:buChar char="§"/>
            </a:pPr>
            <a:r>
              <a:rPr lang="en-US" dirty="0">
                <a:solidFill>
                  <a:prstClr val="black"/>
                </a:solidFill>
                <a:latin typeface="Arial Narrow" panose="020B0606020202030204" pitchFamily="34" charset="0"/>
                <a:cs typeface="+mn-cs"/>
              </a:rPr>
              <a:t>TO COMMUNICATE POSSIBLE SOLUTIONS</a:t>
            </a:r>
          </a:p>
        </p:txBody>
      </p:sp>
      <p:grpSp>
        <p:nvGrpSpPr>
          <p:cNvPr id="2" name="Group 1"/>
          <p:cNvGrpSpPr/>
          <p:nvPr/>
        </p:nvGrpSpPr>
        <p:grpSpPr>
          <a:xfrm>
            <a:off x="9144575" y="2937469"/>
            <a:ext cx="2931512" cy="2282614"/>
            <a:chOff x="6947019" y="724684"/>
            <a:chExt cx="7690916" cy="5988512"/>
          </a:xfrm>
        </p:grpSpPr>
        <p:pic>
          <p:nvPicPr>
            <p:cNvPr id="34" name="Picture 3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47019" y="3033930"/>
              <a:ext cx="3698960" cy="3656807"/>
            </a:xfrm>
            <a:prstGeom prst="rect">
              <a:avLst/>
            </a:prstGeom>
          </p:spPr>
        </p:pic>
        <p:pic>
          <p:nvPicPr>
            <p:cNvPr id="35" name="Picture 3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48722" y="3021475"/>
              <a:ext cx="3691721" cy="3691721"/>
            </a:xfrm>
            <a:prstGeom prst="rect">
              <a:avLst/>
            </a:prstGeom>
          </p:spPr>
        </p:pic>
        <p:pic>
          <p:nvPicPr>
            <p:cNvPr id="36" name="Picture 3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90792" y="724684"/>
              <a:ext cx="3772377" cy="3729387"/>
            </a:xfrm>
            <a:prstGeom prst="rect">
              <a:avLst/>
            </a:prstGeom>
          </p:spPr>
        </p:pic>
        <p:pic>
          <p:nvPicPr>
            <p:cNvPr id="37" name="Picture 3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48613" y="754668"/>
              <a:ext cx="3691721" cy="3691721"/>
            </a:xfrm>
            <a:prstGeom prst="rect">
              <a:avLst/>
            </a:prstGeom>
          </p:spPr>
        </p:pic>
        <p:pic>
          <p:nvPicPr>
            <p:cNvPr id="60" name="Picture 5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0917810" y="3021635"/>
              <a:ext cx="3720125" cy="3677732"/>
            </a:xfrm>
            <a:prstGeom prst="rect">
              <a:avLst/>
            </a:prstGeom>
          </p:spPr>
        </p:pic>
        <p:pic>
          <p:nvPicPr>
            <p:cNvPr id="61" name="Picture 6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28540" y="3015927"/>
              <a:ext cx="3691721" cy="3691721"/>
            </a:xfrm>
            <a:prstGeom prst="rect">
              <a:avLst/>
            </a:prstGeom>
          </p:spPr>
        </p:pic>
        <p:sp>
          <p:nvSpPr>
            <p:cNvPr id="62" name="Rectangle 61"/>
            <p:cNvSpPr/>
            <p:nvPr/>
          </p:nvSpPr>
          <p:spPr>
            <a:xfrm>
              <a:off x="11626779" y="4388303"/>
              <a:ext cx="2359513" cy="968955"/>
            </a:xfrm>
            <a:prstGeom prst="rect">
              <a:avLst/>
            </a:prstGeom>
          </p:spPr>
          <p:txBody>
            <a:bodyPr wrap="square">
              <a:spAutoFit/>
            </a:bodyPr>
            <a:lstStyle/>
            <a:p>
              <a:pPr algn="ctr" defTabSz="914324" fontAlgn="auto">
                <a:spcBef>
                  <a:spcPts val="0"/>
                </a:spcBef>
                <a:spcAft>
                  <a:spcPts val="0"/>
                </a:spcAft>
              </a:pPr>
              <a:r>
                <a:rPr lang="en-US" sz="900" b="1" dirty="0">
                  <a:solidFill>
                    <a:prstClr val="white"/>
                  </a:solidFill>
                  <a:latin typeface="Arial Narrow" panose="020B0606020202030204" pitchFamily="34" charset="0"/>
                  <a:cs typeface="+mn-cs"/>
                </a:rPr>
                <a:t>SPATIAL</a:t>
              </a:r>
            </a:p>
            <a:p>
              <a:pPr algn="ctr" defTabSz="914324" fontAlgn="auto">
                <a:spcBef>
                  <a:spcPts val="0"/>
                </a:spcBef>
                <a:spcAft>
                  <a:spcPts val="0"/>
                </a:spcAft>
              </a:pPr>
              <a:r>
                <a:rPr lang="en-US" sz="900" b="1" dirty="0">
                  <a:solidFill>
                    <a:prstClr val="white"/>
                  </a:solidFill>
                  <a:latin typeface="Arial Narrow" panose="020B0606020202030204" pitchFamily="34" charset="0"/>
                  <a:cs typeface="+mn-cs"/>
                </a:rPr>
                <a:t>INFORMATION</a:t>
              </a:r>
            </a:p>
          </p:txBody>
        </p:sp>
        <p:grpSp>
          <p:nvGrpSpPr>
            <p:cNvPr id="63" name="Group 62"/>
            <p:cNvGrpSpPr/>
            <p:nvPr/>
          </p:nvGrpSpPr>
          <p:grpSpPr>
            <a:xfrm>
              <a:off x="9191559" y="3135668"/>
              <a:ext cx="3084346" cy="2793460"/>
              <a:chOff x="9191559" y="3135668"/>
              <a:chExt cx="3084346" cy="2793460"/>
            </a:xfrm>
          </p:grpSpPr>
          <p:grpSp>
            <p:nvGrpSpPr>
              <p:cNvPr id="64" name="Group 63"/>
              <p:cNvGrpSpPr/>
              <p:nvPr/>
            </p:nvGrpSpPr>
            <p:grpSpPr>
              <a:xfrm rot="2700000" flipH="1">
                <a:off x="11120132" y="3253603"/>
                <a:ext cx="1273708" cy="1037838"/>
                <a:chOff x="10039153" y="4866419"/>
                <a:chExt cx="1541186" cy="1255784"/>
              </a:xfrm>
            </p:grpSpPr>
            <p:sp>
              <p:nvSpPr>
                <p:cNvPr id="71" name="Right Arrow 70"/>
                <p:cNvSpPr/>
                <p:nvPr/>
              </p:nvSpPr>
              <p:spPr>
                <a:xfrm flipH="1">
                  <a:off x="10039153" y="4866419"/>
                  <a:ext cx="839068" cy="1255784"/>
                </a:xfrm>
                <a:prstGeom prst="rightArrow">
                  <a:avLst>
                    <a:gd name="adj1" fmla="val 35152"/>
                    <a:gd name="adj2" fmla="val 75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fontAlgn="auto">
                    <a:spcBef>
                      <a:spcPts val="0"/>
                    </a:spcBef>
                    <a:spcAft>
                      <a:spcPts val="0"/>
                    </a:spcAft>
                  </a:pPr>
                  <a:endParaRPr lang="en-US">
                    <a:solidFill>
                      <a:prstClr val="white"/>
                    </a:solidFill>
                    <a:latin typeface="Calibri"/>
                  </a:endParaRPr>
                </a:p>
              </p:txBody>
            </p:sp>
            <p:sp>
              <p:nvSpPr>
                <p:cNvPr id="72" name="Right Arrow 71"/>
                <p:cNvSpPr/>
                <p:nvPr/>
              </p:nvSpPr>
              <p:spPr>
                <a:xfrm rot="10800000" flipH="1">
                  <a:off x="10768241" y="4888651"/>
                  <a:ext cx="812098" cy="1215420"/>
                </a:xfrm>
                <a:prstGeom prst="rightArrow">
                  <a:avLst>
                    <a:gd name="adj1" fmla="val 35152"/>
                    <a:gd name="adj2" fmla="val 75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fontAlgn="auto">
                    <a:spcBef>
                      <a:spcPts val="0"/>
                    </a:spcBef>
                    <a:spcAft>
                      <a:spcPts val="0"/>
                    </a:spcAft>
                  </a:pPr>
                  <a:endParaRPr lang="en-US">
                    <a:solidFill>
                      <a:prstClr val="white"/>
                    </a:solidFill>
                    <a:latin typeface="Calibri"/>
                  </a:endParaRPr>
                </a:p>
              </p:txBody>
            </p:sp>
          </p:grpSp>
          <p:grpSp>
            <p:nvGrpSpPr>
              <p:cNvPr id="65" name="Group 64"/>
              <p:cNvGrpSpPr/>
              <p:nvPr/>
            </p:nvGrpSpPr>
            <p:grpSpPr>
              <a:xfrm rot="18900000">
                <a:off x="9191559" y="3253603"/>
                <a:ext cx="1273708" cy="1037838"/>
                <a:chOff x="10039153" y="4866419"/>
                <a:chExt cx="1541186" cy="1255784"/>
              </a:xfrm>
            </p:grpSpPr>
            <p:sp>
              <p:nvSpPr>
                <p:cNvPr id="69" name="Right Arrow 68"/>
                <p:cNvSpPr/>
                <p:nvPr/>
              </p:nvSpPr>
              <p:spPr>
                <a:xfrm flipH="1">
                  <a:off x="10039153" y="4866419"/>
                  <a:ext cx="839068" cy="1255784"/>
                </a:xfrm>
                <a:prstGeom prst="rightArrow">
                  <a:avLst>
                    <a:gd name="adj1" fmla="val 35152"/>
                    <a:gd name="adj2" fmla="val 75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fontAlgn="auto">
                    <a:spcBef>
                      <a:spcPts val="0"/>
                    </a:spcBef>
                    <a:spcAft>
                      <a:spcPts val="0"/>
                    </a:spcAft>
                  </a:pPr>
                  <a:endParaRPr lang="en-US">
                    <a:solidFill>
                      <a:prstClr val="white"/>
                    </a:solidFill>
                    <a:latin typeface="Calibri"/>
                  </a:endParaRPr>
                </a:p>
              </p:txBody>
            </p:sp>
            <p:sp>
              <p:nvSpPr>
                <p:cNvPr id="70" name="Right Arrow 69"/>
                <p:cNvSpPr/>
                <p:nvPr/>
              </p:nvSpPr>
              <p:spPr>
                <a:xfrm rot="10800000" flipH="1">
                  <a:off x="10768241" y="4888651"/>
                  <a:ext cx="812098" cy="1215420"/>
                </a:xfrm>
                <a:prstGeom prst="rightArrow">
                  <a:avLst>
                    <a:gd name="adj1" fmla="val 35152"/>
                    <a:gd name="adj2" fmla="val 75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fontAlgn="auto">
                    <a:spcBef>
                      <a:spcPts val="0"/>
                    </a:spcBef>
                    <a:spcAft>
                      <a:spcPts val="0"/>
                    </a:spcAft>
                  </a:pPr>
                  <a:endParaRPr lang="en-US">
                    <a:solidFill>
                      <a:prstClr val="white"/>
                    </a:solidFill>
                    <a:latin typeface="Calibri"/>
                  </a:endParaRPr>
                </a:p>
              </p:txBody>
            </p:sp>
          </p:grpSp>
          <p:grpSp>
            <p:nvGrpSpPr>
              <p:cNvPr id="66" name="Group 65"/>
              <p:cNvGrpSpPr/>
              <p:nvPr/>
            </p:nvGrpSpPr>
            <p:grpSpPr>
              <a:xfrm>
                <a:off x="10148642" y="4891290"/>
                <a:ext cx="1273708" cy="1037838"/>
                <a:chOff x="10039153" y="4866419"/>
                <a:chExt cx="1541186" cy="1255784"/>
              </a:xfrm>
            </p:grpSpPr>
            <p:sp>
              <p:nvSpPr>
                <p:cNvPr id="67" name="Right Arrow 66"/>
                <p:cNvSpPr/>
                <p:nvPr/>
              </p:nvSpPr>
              <p:spPr>
                <a:xfrm flipH="1">
                  <a:off x="10039153" y="4866419"/>
                  <a:ext cx="839068" cy="1255784"/>
                </a:xfrm>
                <a:prstGeom prst="rightArrow">
                  <a:avLst>
                    <a:gd name="adj1" fmla="val 35152"/>
                    <a:gd name="adj2" fmla="val 75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fontAlgn="auto">
                    <a:spcBef>
                      <a:spcPts val="0"/>
                    </a:spcBef>
                    <a:spcAft>
                      <a:spcPts val="0"/>
                    </a:spcAft>
                  </a:pPr>
                  <a:endParaRPr lang="en-US">
                    <a:solidFill>
                      <a:prstClr val="white"/>
                    </a:solidFill>
                    <a:latin typeface="Calibri"/>
                  </a:endParaRPr>
                </a:p>
              </p:txBody>
            </p:sp>
            <p:sp>
              <p:nvSpPr>
                <p:cNvPr id="68" name="Right Arrow 67"/>
                <p:cNvSpPr/>
                <p:nvPr/>
              </p:nvSpPr>
              <p:spPr>
                <a:xfrm rot="10800000" flipH="1">
                  <a:off x="10768241" y="4888651"/>
                  <a:ext cx="812098" cy="1215420"/>
                </a:xfrm>
                <a:prstGeom prst="rightArrow">
                  <a:avLst>
                    <a:gd name="adj1" fmla="val 35152"/>
                    <a:gd name="adj2" fmla="val 75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fontAlgn="auto">
                    <a:spcBef>
                      <a:spcPts val="0"/>
                    </a:spcBef>
                    <a:spcAft>
                      <a:spcPts val="0"/>
                    </a:spcAft>
                  </a:pPr>
                  <a:endParaRPr lang="en-US">
                    <a:solidFill>
                      <a:prstClr val="white"/>
                    </a:solidFill>
                    <a:latin typeface="Calibri"/>
                  </a:endParaRPr>
                </a:p>
              </p:txBody>
            </p:sp>
          </p:grpSp>
        </p:grpSp>
      </p:grpSp>
      <p:pic>
        <p:nvPicPr>
          <p:cNvPr id="39" name="Picture 2" descr="D:\for de bie\irfan\evianim.gif"/>
          <p:cNvPicPr>
            <a:picLocks noChangeAspect="1" noChangeArrowheads="1" noCrop="1"/>
          </p:cNvPicPr>
          <p:nvPr/>
        </p:nvPicPr>
        <p:blipFill>
          <a:blip r:embed="rId7" cstate="email">
            <a:extLst>
              <a:ext uri="{28A0092B-C50C-407E-A947-70E740481C1C}">
                <a14:useLocalDpi xmlns:a14="http://schemas.microsoft.com/office/drawing/2010/main"/>
              </a:ext>
            </a:extLst>
          </a:blip>
          <a:srcRect/>
          <a:stretch>
            <a:fillRect/>
          </a:stretch>
        </p:blipFill>
        <p:spPr bwMode="auto">
          <a:xfrm>
            <a:off x="4919174" y="2760236"/>
            <a:ext cx="4004130" cy="29680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19174" y="390241"/>
            <a:ext cx="3924619" cy="2211525"/>
          </a:xfrm>
          <a:prstGeom prst="rect">
            <a:avLst/>
          </a:prstGeom>
          <a:ln>
            <a:solidFill>
              <a:schemeClr val="tx1"/>
            </a:solidFill>
          </a:ln>
        </p:spPr>
      </p:pic>
    </p:spTree>
    <p:extLst>
      <p:ext uri="{BB962C8B-B14F-4D97-AF65-F5344CB8AC3E}">
        <p14:creationId xmlns:p14="http://schemas.microsoft.com/office/powerpoint/2010/main" val="941277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27448" y="396875"/>
            <a:ext cx="11064552" cy="735013"/>
          </a:xfrm>
          <a:prstGeom prst="rect">
            <a:avLst/>
          </a:prstGeom>
        </p:spPr>
        <p:txBody>
          <a:bodyPr vert="horz" wrap="square" numCol="1" compatLnSpc="1">
            <a:prstTxWarp prst="textNoShape">
              <a:avLst/>
            </a:prstTxWarp>
          </a:bodyPr>
          <a:lstStyle/>
          <a:p>
            <a:pPr eaLnBrk="1" hangingPunct="1">
              <a:spcBef>
                <a:spcPts val="625"/>
              </a:spcBef>
            </a:pPr>
            <a:r>
              <a:rPr lang="en-US" sz="3200" cap="none" dirty="0" smtClean="0"/>
              <a:t>RECOGNITION OF DEGREES</a:t>
            </a:r>
            <a:endParaRPr lang="en-GB" sz="3200" cap="none" dirty="0" smtClean="0"/>
          </a:p>
        </p:txBody>
      </p:sp>
      <p:pic>
        <p:nvPicPr>
          <p:cNvPr id="35845" name="Picture 4" descr="NVAO_OK_E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52384" y="1131888"/>
            <a:ext cx="251460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bwMode="auto">
          <a:xfrm>
            <a:off x="1127448" y="1106389"/>
            <a:ext cx="8568952" cy="510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255588"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a:lstStyle>
          <a:p>
            <a:pPr eaLnBrk="1" hangingPunct="1"/>
            <a:r>
              <a:rPr lang="en-GB" sz="2400" b="1" dirty="0">
                <a:latin typeface="+mj-lt"/>
              </a:rPr>
              <a:t>The degrees awarded by the University of Twente </a:t>
            </a:r>
            <a:r>
              <a:rPr lang="en-US" sz="2400" b="1" dirty="0">
                <a:latin typeface="+mj-lt"/>
              </a:rPr>
              <a:t>are formally recognized by the Ministry of Education, Culture and Science, based on accreditation NVAO</a:t>
            </a:r>
          </a:p>
          <a:p>
            <a:pPr marL="0" indent="0" eaLnBrk="1" hangingPunct="1">
              <a:buNone/>
            </a:pPr>
            <a:endParaRPr lang="en-US" sz="2400" b="1" dirty="0">
              <a:latin typeface="+mj-lt"/>
            </a:endParaRPr>
          </a:p>
          <a:p>
            <a:pPr eaLnBrk="1" hangingPunct="1"/>
            <a:r>
              <a:rPr lang="en-US" sz="2400" b="1" dirty="0" smtClean="0">
                <a:latin typeface="+mj-lt"/>
              </a:rPr>
              <a:t>For </a:t>
            </a:r>
            <a:r>
              <a:rPr lang="en-US" sz="2400" b="1" dirty="0">
                <a:latin typeface="+mj-lt"/>
              </a:rPr>
              <a:t>its degree programmes the University of Twente issues an internationally recognized document attached to </a:t>
            </a:r>
            <a:r>
              <a:rPr lang="en-US" sz="2400" b="1" dirty="0" smtClean="0">
                <a:latin typeface="+mj-lt"/>
              </a:rPr>
              <a:t>diploma: the </a:t>
            </a:r>
            <a:r>
              <a:rPr lang="en-US" sz="2400" b="1" dirty="0">
                <a:latin typeface="+mj-lt"/>
              </a:rPr>
              <a:t>Diploma Supplement (DS</a:t>
            </a:r>
            <a:r>
              <a:rPr lang="en-US" sz="2400" b="1" dirty="0" smtClean="0">
                <a:latin typeface="+mj-lt"/>
              </a:rPr>
              <a:t>)</a:t>
            </a:r>
          </a:p>
          <a:p>
            <a:pPr eaLnBrk="1" hangingPunct="1"/>
            <a:endParaRPr lang="en-US" sz="2400" b="1" dirty="0">
              <a:latin typeface="+mj-lt"/>
            </a:endParaRPr>
          </a:p>
          <a:p>
            <a:pPr eaLnBrk="1" hangingPunct="1"/>
            <a:r>
              <a:rPr lang="en-US" sz="2400" b="1" dirty="0">
                <a:latin typeface="+mj-lt"/>
              </a:rPr>
              <a:t>SHANGHAI RANKING'S GLOBAL RANKING OF ACADEMIC SUBJECTS (GRAS) 2017</a:t>
            </a:r>
          </a:p>
          <a:p>
            <a:pPr eaLnBrk="1" hangingPunct="1"/>
            <a:r>
              <a:rPr lang="en-US" sz="2400" b="1" dirty="0">
                <a:latin typeface="+mj-lt"/>
              </a:rPr>
              <a:t>This global sub-ranking of subjects is a branch of the international Shanghai Ranking (ARWU</a:t>
            </a:r>
            <a:r>
              <a:rPr lang="en-US" sz="2400" b="1" dirty="0" smtClean="0">
                <a:latin typeface="+mj-lt"/>
              </a:rPr>
              <a:t>).</a:t>
            </a:r>
            <a:endParaRPr lang="en-US" sz="2400" b="1" dirty="0">
              <a:latin typeface="+mj-lt"/>
            </a:endParaRPr>
          </a:p>
          <a:p>
            <a:pPr lvl="1" eaLnBrk="1" hangingPunct="1"/>
            <a:r>
              <a:rPr lang="en-US" sz="2400" b="1" dirty="0" smtClean="0">
                <a:latin typeface="+mj-lt"/>
              </a:rPr>
              <a:t>Ranking </a:t>
            </a:r>
            <a:r>
              <a:rPr lang="en-US" sz="2400" b="1" dirty="0">
                <a:latin typeface="+mj-lt"/>
              </a:rPr>
              <a:t>Remote Sensing 2017: 6</a:t>
            </a:r>
          </a:p>
          <a:p>
            <a:pPr lvl="1" eaLnBrk="1" hangingPunct="1"/>
            <a:r>
              <a:rPr lang="en-US" sz="2400" b="1" dirty="0">
                <a:latin typeface="+mj-lt"/>
              </a:rPr>
              <a:t>Ranking Geography 2017: 51-75 </a:t>
            </a:r>
          </a:p>
          <a:p>
            <a:pPr eaLnBrk="1" hangingPunct="1"/>
            <a:endParaRPr lang="en-US" sz="2400" b="1" dirty="0">
              <a:latin typeface="+mj-lt"/>
            </a:endParaRPr>
          </a:p>
          <a:p>
            <a:pPr eaLnBrk="1" hangingPunct="1"/>
            <a:endParaRPr lang="en-US" sz="2400" b="1" dirty="0">
              <a:latin typeface="+mj-lt"/>
            </a:endParaRPr>
          </a:p>
          <a:p>
            <a:pPr marL="0" indent="0">
              <a:buNone/>
            </a:pPr>
            <a:endParaRPr lang="en-US" sz="2400" b="1" kern="0" dirty="0">
              <a:latin typeface="+mj-lt"/>
            </a:endParaRPr>
          </a:p>
        </p:txBody>
      </p:sp>
      <p:sp>
        <p:nvSpPr>
          <p:cNvPr id="6" name="Oval 11">
            <a:hlinkClick r:id="rId3" action="ppaction://hlinksldjump"/>
          </p:cNvPr>
          <p:cNvSpPr/>
          <p:nvPr/>
        </p:nvSpPr>
        <p:spPr>
          <a:xfrm>
            <a:off x="9408368" y="5887320"/>
            <a:ext cx="568848" cy="568848"/>
          </a:xfrm>
          <a:prstGeom prst="ellipse">
            <a:avLst/>
          </a:prstGeom>
          <a:solidFill>
            <a:schemeClr val="tx1"/>
          </a:solidFill>
          <a:ln w="57150">
            <a:solidFill>
              <a:srgbClr val="0E2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Narrow" panose="020B0606020202030204" pitchFamily="34" charset="0"/>
              </a:rPr>
              <a:t>4</a:t>
            </a:r>
            <a:endParaRPr lang="nl-NL" dirty="0">
              <a:latin typeface="Arial Narrow" panose="020B0606020202030204" pitchFamily="34" charset="0"/>
            </a:endParaRPr>
          </a:p>
        </p:txBody>
      </p:sp>
      <p:pic>
        <p:nvPicPr>
          <p:cNvPr id="7" name="Afbeelding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00456" y="5767397"/>
            <a:ext cx="1321310" cy="808694"/>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59949" y="2575263"/>
            <a:ext cx="1848743" cy="1421637"/>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E2C8A"/>
        </a:solidFill>
        <a:effectLst/>
      </p:bgPr>
    </p:bg>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65719" y="5746136"/>
            <a:ext cx="1356047" cy="829955"/>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9337" y="150789"/>
            <a:ext cx="9317600" cy="6302548"/>
          </a:xfrm>
          <a:prstGeom prst="rect">
            <a:avLst/>
          </a:prstGeom>
        </p:spPr>
      </p:pic>
      <p:sp>
        <p:nvSpPr>
          <p:cNvPr id="5" name="Rechthoek 4"/>
          <p:cNvSpPr/>
          <p:nvPr/>
        </p:nvSpPr>
        <p:spPr>
          <a:xfrm>
            <a:off x="8293511" y="74715"/>
            <a:ext cx="3744416" cy="2308324"/>
          </a:xfrm>
          <a:prstGeom prst="rect">
            <a:avLst/>
          </a:prstGeom>
        </p:spPr>
        <p:txBody>
          <a:bodyPr wrap="square">
            <a:spAutoFit/>
          </a:bodyPr>
          <a:lstStyle/>
          <a:p>
            <a:r>
              <a:rPr lang="en-US" b="1" dirty="0">
                <a:solidFill>
                  <a:schemeClr val="bg1"/>
                </a:solidFill>
                <a:latin typeface="+mj-lt"/>
              </a:rPr>
              <a:t>Total students </a:t>
            </a:r>
            <a:r>
              <a:rPr lang="en-US" b="1" dirty="0" smtClean="0">
                <a:solidFill>
                  <a:schemeClr val="bg1"/>
                </a:solidFill>
                <a:latin typeface="+mj-lt"/>
              </a:rPr>
              <a:t>1950-2018</a:t>
            </a:r>
            <a:r>
              <a:rPr lang="en-US" b="1" dirty="0">
                <a:solidFill>
                  <a:schemeClr val="bg1"/>
                </a:solidFill>
                <a:latin typeface="+mj-lt"/>
              </a:rPr>
              <a:t>	</a:t>
            </a:r>
            <a:r>
              <a:rPr lang="en-US" b="1" dirty="0" smtClean="0">
                <a:solidFill>
                  <a:schemeClr val="bg1"/>
                </a:solidFill>
                <a:latin typeface="+mj-lt"/>
              </a:rPr>
              <a:t>24,429</a:t>
            </a:r>
            <a:endParaRPr lang="en-US" b="1" dirty="0">
              <a:solidFill>
                <a:schemeClr val="bg1"/>
              </a:solidFill>
              <a:latin typeface="+mj-lt"/>
            </a:endParaRPr>
          </a:p>
          <a:p>
            <a:r>
              <a:rPr lang="en-US" b="1" dirty="0" smtClean="0">
                <a:solidFill>
                  <a:schemeClr val="bg1"/>
                </a:solidFill>
                <a:latin typeface="+mj-lt"/>
              </a:rPr>
              <a:t>Total </a:t>
            </a:r>
            <a:r>
              <a:rPr lang="en-US" b="1" dirty="0">
                <a:solidFill>
                  <a:schemeClr val="bg1"/>
                </a:solidFill>
                <a:latin typeface="+mj-lt"/>
              </a:rPr>
              <a:t>countries </a:t>
            </a:r>
            <a:r>
              <a:rPr lang="en-US" b="1" dirty="0" smtClean="0">
                <a:solidFill>
                  <a:schemeClr val="bg1"/>
                </a:solidFill>
                <a:latin typeface="+mj-lt"/>
              </a:rPr>
              <a:t>1950-2018 </a:t>
            </a:r>
            <a:r>
              <a:rPr lang="en-US" b="1" dirty="0">
                <a:solidFill>
                  <a:schemeClr val="bg1"/>
                </a:solidFill>
                <a:latin typeface="+mj-lt"/>
              </a:rPr>
              <a:t>	</a:t>
            </a:r>
            <a:r>
              <a:rPr lang="en-US" b="1" dirty="0" smtClean="0">
                <a:solidFill>
                  <a:schemeClr val="bg1"/>
                </a:solidFill>
                <a:latin typeface="+mj-lt"/>
              </a:rPr>
              <a:t> 191</a:t>
            </a:r>
            <a:endParaRPr lang="en-US" b="1" dirty="0">
              <a:solidFill>
                <a:schemeClr val="bg1"/>
              </a:solidFill>
              <a:latin typeface="+mj-lt"/>
            </a:endParaRPr>
          </a:p>
          <a:p>
            <a:r>
              <a:rPr lang="nl-NL" b="1" dirty="0" err="1" smtClean="0">
                <a:solidFill>
                  <a:schemeClr val="bg1"/>
                </a:solidFill>
                <a:latin typeface="+mj-lt"/>
              </a:rPr>
              <a:t>Asia</a:t>
            </a:r>
            <a:r>
              <a:rPr lang="nl-NL" b="1" dirty="0" smtClean="0">
                <a:solidFill>
                  <a:schemeClr val="bg1"/>
                </a:solidFill>
                <a:latin typeface="+mj-lt"/>
              </a:rPr>
              <a:t>                    		10,262</a:t>
            </a:r>
            <a:endParaRPr lang="nl-NL" b="1" dirty="0">
              <a:solidFill>
                <a:schemeClr val="bg1"/>
              </a:solidFill>
              <a:latin typeface="+mj-lt"/>
            </a:endParaRPr>
          </a:p>
          <a:p>
            <a:r>
              <a:rPr lang="nl-NL" b="1" dirty="0" err="1" smtClean="0">
                <a:solidFill>
                  <a:schemeClr val="bg1"/>
                </a:solidFill>
                <a:latin typeface="+mj-lt"/>
              </a:rPr>
              <a:t>Africa</a:t>
            </a:r>
            <a:r>
              <a:rPr lang="nl-NL" b="1" dirty="0" smtClean="0">
                <a:solidFill>
                  <a:schemeClr val="bg1"/>
                </a:solidFill>
                <a:latin typeface="+mj-lt"/>
              </a:rPr>
              <a:t>        	              	7,316</a:t>
            </a:r>
            <a:endParaRPr lang="nl-NL" b="1" dirty="0">
              <a:solidFill>
                <a:schemeClr val="bg1"/>
              </a:solidFill>
              <a:latin typeface="+mj-lt"/>
            </a:endParaRPr>
          </a:p>
          <a:p>
            <a:r>
              <a:rPr lang="nl-NL" b="1" dirty="0" smtClean="0">
                <a:solidFill>
                  <a:schemeClr val="bg1"/>
                </a:solidFill>
                <a:latin typeface="+mj-lt"/>
              </a:rPr>
              <a:t>Europe                		3,595</a:t>
            </a:r>
            <a:endParaRPr lang="nl-NL" b="1" dirty="0">
              <a:solidFill>
                <a:schemeClr val="bg1"/>
              </a:solidFill>
              <a:latin typeface="+mj-lt"/>
            </a:endParaRPr>
          </a:p>
          <a:p>
            <a:r>
              <a:rPr lang="nl-NL" b="1" dirty="0" smtClean="0">
                <a:solidFill>
                  <a:schemeClr val="bg1"/>
                </a:solidFill>
                <a:latin typeface="+mj-lt"/>
              </a:rPr>
              <a:t>America                		2,856</a:t>
            </a:r>
            <a:br>
              <a:rPr lang="nl-NL" b="1" dirty="0" smtClean="0">
                <a:solidFill>
                  <a:schemeClr val="bg1"/>
                </a:solidFill>
                <a:latin typeface="+mj-lt"/>
              </a:rPr>
            </a:br>
            <a:r>
              <a:rPr lang="nl-NL" b="1" dirty="0" smtClean="0">
                <a:solidFill>
                  <a:schemeClr val="bg1"/>
                </a:solidFill>
                <a:latin typeface="+mj-lt"/>
              </a:rPr>
              <a:t>Australia </a:t>
            </a:r>
            <a:r>
              <a:rPr lang="nl-NL" b="1" dirty="0">
                <a:solidFill>
                  <a:schemeClr val="bg1"/>
                </a:solidFill>
                <a:latin typeface="+mj-lt"/>
              </a:rPr>
              <a:t>&amp; </a:t>
            </a:r>
            <a:r>
              <a:rPr lang="nl-NL" b="1" dirty="0" err="1" smtClean="0">
                <a:solidFill>
                  <a:schemeClr val="bg1"/>
                </a:solidFill>
                <a:latin typeface="+mj-lt"/>
              </a:rPr>
              <a:t>Oceania</a:t>
            </a:r>
            <a:r>
              <a:rPr lang="nl-NL" b="1" dirty="0" smtClean="0">
                <a:solidFill>
                  <a:schemeClr val="bg1"/>
                </a:solidFill>
                <a:latin typeface="+mj-lt"/>
              </a:rPr>
              <a:t>	 	263</a:t>
            </a:r>
          </a:p>
          <a:p>
            <a:r>
              <a:rPr lang="en-US" b="1" dirty="0" smtClean="0">
                <a:solidFill>
                  <a:schemeClr val="bg1"/>
                </a:solidFill>
                <a:latin typeface="+mj-lt"/>
              </a:rPr>
              <a:t>Unknown           		137</a:t>
            </a:r>
            <a:endParaRPr lang="nl-NL" b="1" dirty="0">
              <a:solidFill>
                <a:schemeClr val="bg1"/>
              </a:solidFill>
              <a:latin typeface="+mj-lt"/>
            </a:endParaRPr>
          </a:p>
        </p:txBody>
      </p:sp>
      <p:sp>
        <p:nvSpPr>
          <p:cNvPr id="6" name="Oval 11">
            <a:hlinkClick r:id="rId5" action="ppaction://hlinksldjump"/>
          </p:cNvPr>
          <p:cNvSpPr/>
          <p:nvPr/>
        </p:nvSpPr>
        <p:spPr>
          <a:xfrm>
            <a:off x="4511824" y="2383039"/>
            <a:ext cx="763519" cy="757930"/>
          </a:xfrm>
          <a:prstGeom prst="ellipse">
            <a:avLst/>
          </a:prstGeom>
          <a:solidFill>
            <a:srgbClr val="00918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b="1" dirty="0" smtClean="0">
                <a:latin typeface="Arial Narrow" panose="020B0606020202030204" pitchFamily="34" charset="0"/>
              </a:rPr>
              <a:t>14%</a:t>
            </a:r>
            <a:endParaRPr lang="nl-NL" b="1" dirty="0">
              <a:latin typeface="Arial Narrow" panose="020B0606020202030204" pitchFamily="34" charset="0"/>
            </a:endParaRPr>
          </a:p>
        </p:txBody>
      </p:sp>
      <p:sp>
        <p:nvSpPr>
          <p:cNvPr id="7" name="Oval 11">
            <a:hlinkClick r:id="rId5" action="ppaction://hlinksldjump"/>
          </p:cNvPr>
          <p:cNvSpPr/>
          <p:nvPr/>
        </p:nvSpPr>
        <p:spPr>
          <a:xfrm>
            <a:off x="4655840" y="4077072"/>
            <a:ext cx="936104" cy="919025"/>
          </a:xfrm>
          <a:prstGeom prst="ellipse">
            <a:avLst/>
          </a:prstGeom>
          <a:solidFill>
            <a:srgbClr val="00918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Arial Narrow" panose="020B0606020202030204" pitchFamily="34" charset="0"/>
              </a:rPr>
              <a:t>30%</a:t>
            </a:r>
            <a:endParaRPr lang="nl-NL" b="1" dirty="0">
              <a:latin typeface="Arial Narrow" panose="020B0606020202030204" pitchFamily="34" charset="0"/>
            </a:endParaRPr>
          </a:p>
        </p:txBody>
      </p:sp>
      <p:sp>
        <p:nvSpPr>
          <p:cNvPr id="8" name="Oval 11">
            <a:hlinkClick r:id="rId5" action="ppaction://hlinksldjump"/>
          </p:cNvPr>
          <p:cNvSpPr/>
          <p:nvPr/>
        </p:nvSpPr>
        <p:spPr>
          <a:xfrm>
            <a:off x="6672064" y="2276872"/>
            <a:ext cx="1368152" cy="1380728"/>
          </a:xfrm>
          <a:prstGeom prst="ellipse">
            <a:avLst/>
          </a:prstGeom>
          <a:solidFill>
            <a:srgbClr val="00918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Arial Narrow" panose="020B0606020202030204" pitchFamily="34" charset="0"/>
              </a:rPr>
              <a:t>42%</a:t>
            </a:r>
            <a:endParaRPr lang="nl-NL" b="1" dirty="0">
              <a:latin typeface="Arial Narrow" panose="020B0606020202030204" pitchFamily="34" charset="0"/>
            </a:endParaRPr>
          </a:p>
        </p:txBody>
      </p:sp>
      <p:sp>
        <p:nvSpPr>
          <p:cNvPr id="9" name="Oval 11">
            <a:hlinkClick r:id="rId5" action="ppaction://hlinksldjump"/>
          </p:cNvPr>
          <p:cNvSpPr/>
          <p:nvPr/>
        </p:nvSpPr>
        <p:spPr>
          <a:xfrm>
            <a:off x="2520039" y="3628628"/>
            <a:ext cx="720080" cy="720079"/>
          </a:xfrm>
          <a:prstGeom prst="ellipse">
            <a:avLst/>
          </a:prstGeom>
          <a:solidFill>
            <a:srgbClr val="00918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b="1" dirty="0" smtClean="0">
                <a:latin typeface="Arial Narrow" panose="020B0606020202030204" pitchFamily="34" charset="0"/>
              </a:rPr>
              <a:t>12%</a:t>
            </a:r>
            <a:endParaRPr lang="nl-NL" b="1" dirty="0">
              <a:latin typeface="Arial Narrow" panose="020B0606020202030204" pitchFamily="34" charset="0"/>
            </a:endParaRPr>
          </a:p>
        </p:txBody>
      </p:sp>
      <p:sp>
        <p:nvSpPr>
          <p:cNvPr id="10" name="Oval 11">
            <a:hlinkClick r:id="rId5" action="ppaction://hlinksldjump"/>
          </p:cNvPr>
          <p:cNvSpPr/>
          <p:nvPr/>
        </p:nvSpPr>
        <p:spPr>
          <a:xfrm>
            <a:off x="7356140" y="5094741"/>
            <a:ext cx="612068" cy="651396"/>
          </a:xfrm>
          <a:prstGeom prst="ellipse">
            <a:avLst/>
          </a:prstGeom>
          <a:solidFill>
            <a:srgbClr val="00918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b="1" dirty="0" smtClean="0">
                <a:latin typeface="Arial Narrow" panose="020B0606020202030204" pitchFamily="34" charset="0"/>
              </a:rPr>
              <a:t>1%</a:t>
            </a:r>
            <a:endParaRPr lang="nl-NL" b="1" dirty="0">
              <a:latin typeface="Arial Narrow" panose="020B0606020202030204" pitchFamily="34" charset="0"/>
            </a:endParaRPr>
          </a:p>
        </p:txBody>
      </p:sp>
      <p:sp>
        <p:nvSpPr>
          <p:cNvPr id="11" name="Title 5"/>
          <p:cNvSpPr txBox="1">
            <a:spLocks/>
          </p:cNvSpPr>
          <p:nvPr/>
        </p:nvSpPr>
        <p:spPr>
          <a:xfrm>
            <a:off x="381302" y="5914273"/>
            <a:ext cx="5570682" cy="735013"/>
          </a:xfrm>
          <a:prstGeom prst="rect">
            <a:avLst/>
          </a:prstGeom>
          <a:solidFill>
            <a:srgbClr val="0E2C8A"/>
          </a:solidFill>
        </p:spPr>
        <p:txBody>
          <a:bodyPr vert="horz" wrap="square" numCol="1" compatLnSpc="1">
            <a:prstTxWarp prst="textNoShape">
              <a:avLst/>
            </a:prstTxWarp>
          </a:bodyPr>
          <a:lstStyle>
            <a:lvl1pPr algn="l" rtl="0" eaLnBrk="0" fontAlgn="base" hangingPunct="0">
              <a:spcBef>
                <a:spcPct val="0"/>
              </a:spcBef>
              <a:spcAft>
                <a:spcPct val="0"/>
              </a:spcAft>
              <a:defRPr sz="2500" b="1">
                <a:solidFill>
                  <a:schemeClr val="tx2"/>
                </a:solidFill>
                <a:latin typeface="+mj-lt"/>
                <a:ea typeface="+mj-ea"/>
                <a:cs typeface="+mj-cs"/>
              </a:defRPr>
            </a:lvl1pPr>
            <a:lvl2pPr algn="l" rtl="0" eaLnBrk="0" fontAlgn="base" hangingPunct="0">
              <a:spcBef>
                <a:spcPct val="0"/>
              </a:spcBef>
              <a:spcAft>
                <a:spcPct val="0"/>
              </a:spcAft>
              <a:defRPr sz="2500" b="1">
                <a:solidFill>
                  <a:schemeClr val="tx2"/>
                </a:solidFill>
                <a:latin typeface="Arial Narrow" pitchFamily="34" charset="0"/>
              </a:defRPr>
            </a:lvl2pPr>
            <a:lvl3pPr algn="l" rtl="0" eaLnBrk="0" fontAlgn="base" hangingPunct="0">
              <a:spcBef>
                <a:spcPct val="0"/>
              </a:spcBef>
              <a:spcAft>
                <a:spcPct val="0"/>
              </a:spcAft>
              <a:defRPr sz="2500" b="1">
                <a:solidFill>
                  <a:schemeClr val="tx2"/>
                </a:solidFill>
                <a:latin typeface="Arial Narrow" pitchFamily="34" charset="0"/>
              </a:defRPr>
            </a:lvl3pPr>
            <a:lvl4pPr algn="l" rtl="0" eaLnBrk="0" fontAlgn="base" hangingPunct="0">
              <a:spcBef>
                <a:spcPct val="0"/>
              </a:spcBef>
              <a:spcAft>
                <a:spcPct val="0"/>
              </a:spcAft>
              <a:defRPr sz="2500" b="1">
                <a:solidFill>
                  <a:schemeClr val="tx2"/>
                </a:solidFill>
                <a:latin typeface="Arial Narrow" pitchFamily="34" charset="0"/>
              </a:defRPr>
            </a:lvl4pPr>
            <a:lvl5pPr algn="l" rtl="0" eaLnBrk="0" fontAlgn="base" hangingPunct="0">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a:lstStyle>
          <a:p>
            <a:pPr eaLnBrk="1" hangingPunct="1">
              <a:spcBef>
                <a:spcPts val="625"/>
              </a:spcBef>
            </a:pPr>
            <a:r>
              <a:rPr lang="en-US" kern="0" dirty="0" smtClean="0">
                <a:solidFill>
                  <a:schemeClr val="bg1"/>
                </a:solidFill>
              </a:rPr>
              <a:t>COURSE PARTICIPANTS 1950-2018</a:t>
            </a:r>
            <a:r>
              <a:rPr lang="en-US" sz="1600" kern="0" dirty="0" smtClean="0">
                <a:solidFill>
                  <a:schemeClr val="bg1"/>
                </a:solidFill>
              </a:rPr>
              <a:t>ORIGIN OF ITC STUDENTS</a:t>
            </a:r>
            <a:endParaRPr lang="en-GB" sz="1600" kern="0" dirty="0">
              <a:solidFill>
                <a:schemeClr val="bg1"/>
              </a:solidFill>
            </a:endParaRPr>
          </a:p>
        </p:txBody>
      </p:sp>
    </p:spTree>
    <p:extLst>
      <p:ext uri="{BB962C8B-B14F-4D97-AF65-F5344CB8AC3E}">
        <p14:creationId xmlns:p14="http://schemas.microsoft.com/office/powerpoint/2010/main" val="380527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Afbeelding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65719" y="5746136"/>
            <a:ext cx="1356047" cy="829955"/>
          </a:xfrm>
          <a:prstGeom prst="rect">
            <a:avLst/>
          </a:prstGeom>
        </p:spPr>
      </p:pic>
      <p:sp>
        <p:nvSpPr>
          <p:cNvPr id="11" name="Rectangle 1"/>
          <p:cNvSpPr/>
          <p:nvPr/>
        </p:nvSpPr>
        <p:spPr>
          <a:xfrm>
            <a:off x="695400" y="4581128"/>
            <a:ext cx="6048672" cy="20162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a:lnSpc>
                <a:spcPts val="4000"/>
              </a:lnSpc>
            </a:pPr>
            <a:r>
              <a:rPr lang="en-US" sz="4000" dirty="0" smtClean="0">
                <a:solidFill>
                  <a:schemeClr val="bg1"/>
                </a:solidFill>
                <a:latin typeface="Arial Narrow"/>
              </a:rPr>
              <a:t>UNIVERSITY OF TWENTE</a:t>
            </a:r>
          </a:p>
          <a:p>
            <a:r>
              <a:rPr lang="en-US" sz="1000" dirty="0">
                <a:solidFill>
                  <a:schemeClr val="bg1"/>
                </a:solidFill>
                <a:latin typeface="Arial Narrow"/>
              </a:rPr>
              <a:t> </a:t>
            </a:r>
            <a:endParaRPr lang="en-US" sz="1000" dirty="0" smtClean="0">
              <a:solidFill>
                <a:schemeClr val="bg1"/>
              </a:solidFill>
              <a:latin typeface="Arial Narrow"/>
            </a:endParaRPr>
          </a:p>
          <a:p>
            <a:pPr marL="342900" indent="-342900">
              <a:buFont typeface="Arial" panose="020B0604020202020204" pitchFamily="34" charset="0"/>
              <a:buChar char="•"/>
            </a:pPr>
            <a:r>
              <a:rPr lang="en-US" sz="2000" dirty="0">
                <a:solidFill>
                  <a:schemeClr val="bg1"/>
                </a:solidFill>
                <a:latin typeface="Arial Narrow"/>
              </a:rPr>
              <a:t>An entrepreneurial campus university established </a:t>
            </a:r>
            <a:r>
              <a:rPr lang="en-US" sz="2000" dirty="0" smtClean="0">
                <a:solidFill>
                  <a:schemeClr val="bg1"/>
                </a:solidFill>
                <a:latin typeface="Arial Narrow"/>
              </a:rPr>
              <a:t>in 1961</a:t>
            </a:r>
            <a:endParaRPr lang="en-US" sz="2000" dirty="0">
              <a:solidFill>
                <a:schemeClr val="bg1"/>
              </a:solidFill>
              <a:latin typeface="Arial Narrow"/>
            </a:endParaRPr>
          </a:p>
          <a:p>
            <a:pPr marL="342900" indent="-342900">
              <a:buFont typeface="Arial" panose="020B0604020202020204" pitchFamily="34" charset="0"/>
              <a:buChar char="•"/>
            </a:pPr>
            <a:r>
              <a:rPr lang="en-US" sz="2000" dirty="0" smtClean="0">
                <a:solidFill>
                  <a:schemeClr val="bg1"/>
                </a:solidFill>
                <a:latin typeface="Arial Narrow"/>
              </a:rPr>
              <a:t>Over 10,000 </a:t>
            </a:r>
            <a:r>
              <a:rPr lang="en-US" sz="2000" dirty="0">
                <a:solidFill>
                  <a:schemeClr val="bg1"/>
                </a:solidFill>
                <a:latin typeface="Arial Narrow"/>
              </a:rPr>
              <a:t>students</a:t>
            </a:r>
          </a:p>
          <a:p>
            <a:pPr marL="342900" indent="-342900">
              <a:buFont typeface="Arial" panose="020B0604020202020204" pitchFamily="34" charset="0"/>
              <a:buChar char="•"/>
            </a:pPr>
            <a:r>
              <a:rPr lang="en-US" sz="2000" dirty="0">
                <a:solidFill>
                  <a:schemeClr val="bg1"/>
                </a:solidFill>
                <a:latin typeface="Arial Narrow"/>
              </a:rPr>
              <a:t>3,300 staff </a:t>
            </a:r>
            <a:r>
              <a:rPr lang="en-US" sz="2000" dirty="0" smtClean="0">
                <a:solidFill>
                  <a:schemeClr val="bg1"/>
                </a:solidFill>
                <a:latin typeface="Arial Narrow"/>
              </a:rPr>
              <a:t>members</a:t>
            </a:r>
            <a:endParaRPr lang="en-US" sz="4000" dirty="0">
              <a:solidFill>
                <a:schemeClr val="bg1"/>
              </a:solidFill>
              <a:latin typeface="Arial Narrow"/>
            </a:endParaRPr>
          </a:p>
        </p:txBody>
      </p:sp>
    </p:spTree>
    <p:extLst>
      <p:ext uri="{BB962C8B-B14F-4D97-AF65-F5344CB8AC3E}">
        <p14:creationId xmlns:p14="http://schemas.microsoft.com/office/powerpoint/2010/main" val="19506791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51175" y="260648"/>
            <a:ext cx="10367962" cy="735013"/>
          </a:xfrm>
          <a:prstGeom prst="rect">
            <a:avLst/>
          </a:prstGeom>
        </p:spPr>
        <p:txBody>
          <a:bodyPr vert="horz" wrap="square" numCol="1" compatLnSpc="1">
            <a:prstTxWarp prst="textNoShape">
              <a:avLst/>
            </a:prstTxWarp>
          </a:bodyPr>
          <a:lstStyle/>
          <a:p>
            <a:pPr eaLnBrk="1" hangingPunct="1">
              <a:spcBef>
                <a:spcPts val="625"/>
              </a:spcBef>
            </a:pPr>
            <a:r>
              <a:rPr lang="en-US" sz="3200" cap="none" dirty="0" smtClean="0"/>
              <a:t>SEEKING THE SOURCE</a:t>
            </a:r>
            <a:br>
              <a:rPr lang="en-US" sz="3200" cap="none" dirty="0" smtClean="0"/>
            </a:br>
            <a:r>
              <a:rPr lang="en-US" sz="2000" cap="none" dirty="0" smtClean="0"/>
              <a:t>FELLOWSHIPS</a:t>
            </a:r>
            <a:endParaRPr lang="en-GB" sz="2000" cap="none" dirty="0"/>
          </a:p>
        </p:txBody>
      </p:sp>
      <p:sp>
        <p:nvSpPr>
          <p:cNvPr id="4" name="Content Placeholder 2"/>
          <p:cNvSpPr txBox="1">
            <a:spLocks/>
          </p:cNvSpPr>
          <p:nvPr/>
        </p:nvSpPr>
        <p:spPr bwMode="auto">
          <a:xfrm>
            <a:off x="1271464" y="1443514"/>
            <a:ext cx="9073008" cy="510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255588"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a:lstStyle>
          <a:p>
            <a:pPr marL="233363" indent="-233363" eaLnBrk="1" hangingPunct="1">
              <a:lnSpc>
                <a:spcPct val="100000"/>
              </a:lnSpc>
            </a:pPr>
            <a:r>
              <a:rPr lang="en-US" sz="2800" b="1" dirty="0" smtClean="0">
                <a:latin typeface="+mj-lt"/>
              </a:rPr>
              <a:t>Orange Knowledge </a:t>
            </a:r>
            <a:r>
              <a:rPr lang="en-US" sz="2800" b="1" dirty="0" err="1" smtClean="0">
                <a:latin typeface="+mj-lt"/>
              </a:rPr>
              <a:t>Programme</a:t>
            </a:r>
            <a:r>
              <a:rPr lang="en-US" sz="2800" b="1" dirty="0" smtClean="0">
                <a:latin typeface="+mj-lt"/>
              </a:rPr>
              <a:t> (OKP) – former NFP</a:t>
            </a:r>
          </a:p>
          <a:p>
            <a:pPr marL="233363" indent="-233363" eaLnBrk="1" hangingPunct="1">
              <a:lnSpc>
                <a:spcPct val="100000"/>
              </a:lnSpc>
            </a:pPr>
            <a:r>
              <a:rPr lang="en-US" sz="2800" b="1" dirty="0" smtClean="0">
                <a:latin typeface="+mj-lt"/>
              </a:rPr>
              <a:t>ITC Excellence Scholarship – for full MSc (</a:t>
            </a:r>
            <a:r>
              <a:rPr lang="en-US" sz="2800" b="1" dirty="0" err="1" smtClean="0">
                <a:latin typeface="+mj-lt"/>
              </a:rPr>
              <a:t>M.Geo</a:t>
            </a:r>
            <a:r>
              <a:rPr lang="en-US" sz="2800" b="1" dirty="0" smtClean="0">
                <a:latin typeface="+mj-lt"/>
              </a:rPr>
              <a:t>)</a:t>
            </a:r>
          </a:p>
          <a:p>
            <a:pPr marL="233363" indent="-233363" eaLnBrk="1" hangingPunct="1">
              <a:lnSpc>
                <a:spcPct val="100000"/>
              </a:lnSpc>
            </a:pPr>
            <a:r>
              <a:rPr lang="en-US" sz="2800" b="1" dirty="0" smtClean="0">
                <a:latin typeface="+mj-lt"/>
              </a:rPr>
              <a:t>ITC Foundation Scholarship – for full MSC (SE)</a:t>
            </a:r>
          </a:p>
          <a:p>
            <a:pPr marL="233363" indent="-233363" eaLnBrk="1" hangingPunct="1">
              <a:lnSpc>
                <a:spcPct val="100000"/>
              </a:lnSpc>
            </a:pPr>
            <a:r>
              <a:rPr lang="en-US" sz="2800" b="1" dirty="0" smtClean="0">
                <a:latin typeface="+mj-lt"/>
              </a:rPr>
              <a:t>Holland Scholarship</a:t>
            </a:r>
          </a:p>
          <a:p>
            <a:pPr marL="233363" indent="-233363" eaLnBrk="1" hangingPunct="1">
              <a:lnSpc>
                <a:spcPct val="100000"/>
              </a:lnSpc>
            </a:pPr>
            <a:r>
              <a:rPr lang="en-US" sz="2800" b="1" dirty="0">
                <a:latin typeface="+mj-lt"/>
              </a:rPr>
              <a:t>Orange Tulip </a:t>
            </a:r>
            <a:r>
              <a:rPr lang="en-US" sz="2800" b="1" dirty="0" smtClean="0">
                <a:latin typeface="+mj-lt"/>
              </a:rPr>
              <a:t>Scholarship</a:t>
            </a:r>
          </a:p>
          <a:p>
            <a:pPr marL="233363" indent="-233363" eaLnBrk="1" hangingPunct="1">
              <a:lnSpc>
                <a:spcPct val="100000"/>
              </a:lnSpc>
            </a:pPr>
            <a:r>
              <a:rPr lang="en-US" sz="2800" b="1" dirty="0" smtClean="0">
                <a:latin typeface="+mj-lt"/>
              </a:rPr>
              <a:t>Joint </a:t>
            </a:r>
            <a:r>
              <a:rPr lang="en-US" sz="2800" b="1" dirty="0">
                <a:latin typeface="+mj-lt"/>
              </a:rPr>
              <a:t>Japan </a:t>
            </a:r>
            <a:r>
              <a:rPr lang="en-US" sz="2800" b="1" dirty="0" smtClean="0">
                <a:latin typeface="+mj-lt"/>
              </a:rPr>
              <a:t>/ World </a:t>
            </a:r>
            <a:r>
              <a:rPr lang="en-US" sz="2800" b="1" dirty="0">
                <a:latin typeface="+mj-lt"/>
              </a:rPr>
              <a:t>Bank </a:t>
            </a:r>
            <a:r>
              <a:rPr lang="en-US" sz="2800" b="1" dirty="0" smtClean="0">
                <a:latin typeface="+mj-lt"/>
              </a:rPr>
              <a:t>Graduate Scholarship </a:t>
            </a:r>
            <a:r>
              <a:rPr lang="en-US" sz="2800" b="1" dirty="0" err="1" smtClean="0">
                <a:latin typeface="+mj-lt"/>
              </a:rPr>
              <a:t>Programme</a:t>
            </a:r>
            <a:r>
              <a:rPr lang="en-US" sz="2800" b="1" dirty="0" smtClean="0">
                <a:latin typeface="+mj-lt"/>
              </a:rPr>
              <a:t>*</a:t>
            </a:r>
          </a:p>
          <a:p>
            <a:pPr marL="233363" indent="-233363" eaLnBrk="1" hangingPunct="1">
              <a:lnSpc>
                <a:spcPct val="100000"/>
              </a:lnSpc>
            </a:pPr>
            <a:r>
              <a:rPr lang="en-US" sz="2800" b="1" dirty="0" smtClean="0">
                <a:latin typeface="+mj-lt"/>
              </a:rPr>
              <a:t>United </a:t>
            </a:r>
            <a:r>
              <a:rPr lang="en-US" sz="2800" b="1" dirty="0">
                <a:latin typeface="+mj-lt"/>
              </a:rPr>
              <a:t>Nations agencies</a:t>
            </a:r>
          </a:p>
          <a:p>
            <a:pPr marL="233363" indent="-233363" eaLnBrk="1" hangingPunct="1">
              <a:lnSpc>
                <a:spcPct val="100000"/>
              </a:lnSpc>
            </a:pPr>
            <a:r>
              <a:rPr lang="en-US" sz="2800" b="1" dirty="0" smtClean="0">
                <a:latin typeface="+mj-lt"/>
              </a:rPr>
              <a:t>International </a:t>
            </a:r>
            <a:r>
              <a:rPr lang="en-US" sz="2800" b="1" dirty="0">
                <a:latin typeface="+mj-lt"/>
              </a:rPr>
              <a:t>Fellowships </a:t>
            </a:r>
            <a:r>
              <a:rPr lang="en-US" sz="2800" b="1" dirty="0" err="1">
                <a:latin typeface="+mj-lt"/>
              </a:rPr>
              <a:t>Programme</a:t>
            </a:r>
            <a:r>
              <a:rPr lang="en-US" sz="2800" b="1" dirty="0">
                <a:latin typeface="+mj-lt"/>
              </a:rPr>
              <a:t> Ford Foundation</a:t>
            </a:r>
          </a:p>
          <a:p>
            <a:pPr marL="233363" indent="-233363" eaLnBrk="1" hangingPunct="1">
              <a:lnSpc>
                <a:spcPct val="100000"/>
              </a:lnSpc>
            </a:pPr>
            <a:r>
              <a:rPr lang="en-US" sz="2800" b="1" dirty="0" smtClean="0">
                <a:latin typeface="+mj-lt"/>
              </a:rPr>
              <a:t>STUNED </a:t>
            </a:r>
            <a:r>
              <a:rPr lang="en-US" sz="2800" b="1" dirty="0">
                <a:latin typeface="+mj-lt"/>
              </a:rPr>
              <a:t>Scholarship </a:t>
            </a:r>
            <a:r>
              <a:rPr lang="en-US" sz="2800" b="1" dirty="0" err="1">
                <a:latin typeface="+mj-lt"/>
              </a:rPr>
              <a:t>Programme</a:t>
            </a:r>
            <a:endParaRPr lang="nl-NL" sz="2800" b="1" dirty="0">
              <a:latin typeface="+mj-lt"/>
            </a:endParaRPr>
          </a:p>
          <a:p>
            <a:pPr marL="233363" indent="-233363" eaLnBrk="1" hangingPunct="1">
              <a:lnSpc>
                <a:spcPct val="100000"/>
              </a:lnSpc>
            </a:pPr>
            <a:endParaRPr lang="en-US" sz="2800" b="1" dirty="0">
              <a:latin typeface="+mj-lt"/>
            </a:endParaRPr>
          </a:p>
          <a:p>
            <a:pPr marL="0" indent="0">
              <a:lnSpc>
                <a:spcPct val="100000"/>
              </a:lnSpc>
              <a:buNone/>
            </a:pPr>
            <a:endParaRPr lang="en-US" sz="2800" b="1" kern="0" dirty="0">
              <a:latin typeface="+mj-lt"/>
            </a:endParaRPr>
          </a:p>
        </p:txBody>
      </p:sp>
      <p:sp>
        <p:nvSpPr>
          <p:cNvPr id="5" name="Oval 11">
            <a:hlinkClick r:id="rId2" action="ppaction://hlinksldjump"/>
          </p:cNvPr>
          <p:cNvSpPr/>
          <p:nvPr/>
        </p:nvSpPr>
        <p:spPr>
          <a:xfrm>
            <a:off x="9408368" y="5887320"/>
            <a:ext cx="568848" cy="568848"/>
          </a:xfrm>
          <a:prstGeom prst="ellipse">
            <a:avLst/>
          </a:prstGeom>
          <a:solidFill>
            <a:schemeClr val="tx1"/>
          </a:solidFill>
          <a:ln w="57150">
            <a:solidFill>
              <a:srgbClr val="0E2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Narrow" panose="020B0606020202030204" pitchFamily="34" charset="0"/>
              </a:rPr>
              <a:t>4</a:t>
            </a:r>
            <a:endParaRPr lang="nl-NL" dirty="0">
              <a:latin typeface="Arial Narrow" panose="020B0606020202030204" pitchFamily="34" charset="0"/>
            </a:endParaRPr>
          </a:p>
        </p:txBody>
      </p:sp>
      <p:pic>
        <p:nvPicPr>
          <p:cNvPr id="6" name="Afbeelding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00456" y="5767397"/>
            <a:ext cx="1321310" cy="808694"/>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07368" y="260648"/>
            <a:ext cx="11111769" cy="735013"/>
          </a:xfrm>
          <a:prstGeom prst="rect">
            <a:avLst/>
          </a:prstGeom>
        </p:spPr>
        <p:txBody>
          <a:bodyPr vert="horz" wrap="square" numCol="1" compatLnSpc="1">
            <a:prstTxWarp prst="textNoShape">
              <a:avLst/>
            </a:prstTxWarp>
          </a:bodyPr>
          <a:lstStyle/>
          <a:p>
            <a:pPr eaLnBrk="1" hangingPunct="1">
              <a:spcBef>
                <a:spcPts val="625"/>
              </a:spcBef>
            </a:pPr>
            <a:r>
              <a:rPr lang="en-US" sz="3200" dirty="0" smtClean="0"/>
              <a:t>ITC Scholarship </a:t>
            </a:r>
            <a:r>
              <a:rPr lang="en-US" sz="3200" dirty="0" err="1" smtClean="0"/>
              <a:t>Programmes</a:t>
            </a:r>
            <a:r>
              <a:rPr lang="en-US" sz="3200" cap="none" dirty="0" smtClean="0"/>
              <a:t/>
            </a:r>
            <a:br>
              <a:rPr lang="en-US" sz="3200" cap="none" dirty="0" smtClean="0"/>
            </a:br>
            <a:endParaRPr lang="en-GB" sz="2000" cap="none" dirty="0"/>
          </a:p>
        </p:txBody>
      </p:sp>
      <p:sp>
        <p:nvSpPr>
          <p:cNvPr id="4" name="Content Placeholder 2"/>
          <p:cNvSpPr txBox="1">
            <a:spLocks/>
          </p:cNvSpPr>
          <p:nvPr/>
        </p:nvSpPr>
        <p:spPr bwMode="auto">
          <a:xfrm>
            <a:off x="335360" y="991766"/>
            <a:ext cx="11665296" cy="535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255588"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a:lstStyle>
          <a:p>
            <a:pPr marL="0" indent="0">
              <a:lnSpc>
                <a:spcPct val="150000"/>
              </a:lnSpc>
              <a:buNone/>
            </a:pPr>
            <a:r>
              <a:rPr lang="en-US" sz="2800" b="1" kern="0" dirty="0" smtClean="0">
                <a:latin typeface="+mj-lt"/>
              </a:rPr>
              <a:t>ITC has its own scholarship </a:t>
            </a:r>
            <a:r>
              <a:rPr lang="en-US" sz="2800" b="1" kern="0" dirty="0" err="1" smtClean="0">
                <a:latin typeface="+mj-lt"/>
              </a:rPr>
              <a:t>programmes</a:t>
            </a:r>
            <a:r>
              <a:rPr lang="en-US" sz="2800" b="1" kern="0" dirty="0" smtClean="0">
                <a:latin typeface="+mj-lt"/>
              </a:rPr>
              <a:t> exclusively for the two master courses</a:t>
            </a:r>
          </a:p>
          <a:p>
            <a:pPr>
              <a:lnSpc>
                <a:spcPct val="150000"/>
              </a:lnSpc>
            </a:pPr>
            <a:r>
              <a:rPr lang="en-US" sz="2800" b="1" kern="0" dirty="0" smtClean="0">
                <a:latin typeface="+mj-lt"/>
              </a:rPr>
              <a:t>ITC Excellence </a:t>
            </a:r>
            <a:r>
              <a:rPr lang="en-US" sz="2800" b="1" kern="0" dirty="0" err="1" smtClean="0">
                <a:latin typeface="+mj-lt"/>
              </a:rPr>
              <a:t>Programme</a:t>
            </a:r>
            <a:r>
              <a:rPr lang="en-US" sz="2800" b="1" kern="0" dirty="0" smtClean="0">
                <a:latin typeface="+mj-lt"/>
              </a:rPr>
              <a:t> (ITC</a:t>
            </a:r>
            <a:r>
              <a:rPr lang="en-US" sz="3600" b="1" kern="0" dirty="0" smtClean="0">
                <a:solidFill>
                  <a:srgbClr val="FF0000"/>
                </a:solidFill>
                <a:latin typeface="+mj-lt"/>
              </a:rPr>
              <a:t>E</a:t>
            </a:r>
            <a:r>
              <a:rPr lang="en-US" sz="2800" b="1" kern="0" dirty="0" smtClean="0">
                <a:latin typeface="+mj-lt"/>
              </a:rPr>
              <a:t>SP) for Masters in Geo-information Science</a:t>
            </a:r>
          </a:p>
          <a:p>
            <a:pPr>
              <a:lnSpc>
                <a:spcPct val="150000"/>
              </a:lnSpc>
            </a:pPr>
            <a:r>
              <a:rPr lang="en-US" sz="2800" b="1" kern="0" dirty="0" smtClean="0">
                <a:latin typeface="+mj-lt"/>
              </a:rPr>
              <a:t>ITC Foundation </a:t>
            </a:r>
            <a:r>
              <a:rPr lang="en-US" sz="2800" b="1" kern="0" dirty="0" err="1" smtClean="0">
                <a:latin typeface="+mj-lt"/>
              </a:rPr>
              <a:t>Programme</a:t>
            </a:r>
            <a:r>
              <a:rPr lang="en-US" sz="2800" b="1" kern="0" dirty="0" smtClean="0">
                <a:latin typeface="+mj-lt"/>
              </a:rPr>
              <a:t> </a:t>
            </a:r>
            <a:r>
              <a:rPr lang="en-US" sz="2800" b="1" kern="0" dirty="0">
                <a:latin typeface="+mj-lt"/>
              </a:rPr>
              <a:t>(ITC</a:t>
            </a:r>
            <a:r>
              <a:rPr lang="en-US" sz="3600" b="1" kern="0" dirty="0">
                <a:solidFill>
                  <a:srgbClr val="FF0000"/>
                </a:solidFill>
                <a:latin typeface="+mj-lt"/>
              </a:rPr>
              <a:t>F</a:t>
            </a:r>
            <a:r>
              <a:rPr lang="en-US" sz="2800" b="1" kern="0" dirty="0">
                <a:latin typeface="+mj-lt"/>
              </a:rPr>
              <a:t>SP) </a:t>
            </a:r>
            <a:r>
              <a:rPr lang="en-US" sz="2800" b="1" kern="0" dirty="0" smtClean="0">
                <a:latin typeface="+mj-lt"/>
              </a:rPr>
              <a:t>for Masters in Spatial Engineering</a:t>
            </a:r>
          </a:p>
          <a:p>
            <a:pPr marL="0" indent="0">
              <a:lnSpc>
                <a:spcPct val="150000"/>
              </a:lnSpc>
              <a:buNone/>
            </a:pPr>
            <a:r>
              <a:rPr lang="en-US" sz="2800" b="1" kern="0" dirty="0" smtClean="0">
                <a:latin typeface="+mj-lt"/>
              </a:rPr>
              <a:t>Both offer approximately 75% funding of total cost package.</a:t>
            </a:r>
          </a:p>
          <a:p>
            <a:pPr marL="0" indent="0">
              <a:lnSpc>
                <a:spcPct val="150000"/>
              </a:lnSpc>
              <a:buNone/>
            </a:pPr>
            <a:r>
              <a:rPr lang="en-US" sz="2800" b="1" kern="0" dirty="0" smtClean="0">
                <a:latin typeface="+mj-lt"/>
              </a:rPr>
              <a:t>Remaining 25% (approximately €12,500) from own contribution</a:t>
            </a:r>
          </a:p>
          <a:p>
            <a:pPr marL="0" indent="0">
              <a:lnSpc>
                <a:spcPct val="150000"/>
              </a:lnSpc>
              <a:buNone/>
            </a:pPr>
            <a:r>
              <a:rPr lang="en-US" sz="2800" b="1" kern="0" dirty="0" smtClean="0">
                <a:latin typeface="+mj-lt"/>
              </a:rPr>
              <a:t>Course admission required before fellowship application.</a:t>
            </a:r>
          </a:p>
          <a:p>
            <a:pPr marL="0" indent="0">
              <a:lnSpc>
                <a:spcPct val="200000"/>
              </a:lnSpc>
              <a:buNone/>
            </a:pPr>
            <a:endParaRPr lang="en-US" sz="2800" b="1" kern="0" dirty="0" smtClean="0">
              <a:latin typeface="+mj-lt"/>
            </a:endParaRPr>
          </a:p>
          <a:p>
            <a:pPr marL="0" indent="0">
              <a:lnSpc>
                <a:spcPct val="200000"/>
              </a:lnSpc>
              <a:buNone/>
            </a:pPr>
            <a:endParaRPr lang="en-US" sz="2800" b="1" kern="0" dirty="0" smtClean="0">
              <a:latin typeface="+mj-lt"/>
            </a:endParaRPr>
          </a:p>
          <a:p>
            <a:pPr marL="0" indent="0">
              <a:lnSpc>
                <a:spcPct val="200000"/>
              </a:lnSpc>
              <a:buNone/>
            </a:pPr>
            <a:endParaRPr lang="en-US" sz="2800" b="1" kern="0" dirty="0" smtClean="0">
              <a:latin typeface="+mj-lt"/>
            </a:endParaRPr>
          </a:p>
          <a:p>
            <a:pPr marL="0" indent="0">
              <a:lnSpc>
                <a:spcPct val="200000"/>
              </a:lnSpc>
              <a:buNone/>
            </a:pPr>
            <a:r>
              <a:rPr lang="en-US" sz="2800" b="1" kern="0" dirty="0" smtClean="0">
                <a:latin typeface="+mj-lt"/>
              </a:rPr>
              <a:t> </a:t>
            </a:r>
            <a:endParaRPr lang="en-US" sz="2800" b="1" kern="0" dirty="0">
              <a:latin typeface="+mj-lt"/>
            </a:endParaRPr>
          </a:p>
        </p:txBody>
      </p:sp>
      <p:sp>
        <p:nvSpPr>
          <p:cNvPr id="5" name="Oval 11">
            <a:hlinkClick r:id="rId2" action="ppaction://hlinksldjump"/>
          </p:cNvPr>
          <p:cNvSpPr/>
          <p:nvPr/>
        </p:nvSpPr>
        <p:spPr>
          <a:xfrm>
            <a:off x="9408368" y="5887320"/>
            <a:ext cx="568848" cy="568848"/>
          </a:xfrm>
          <a:prstGeom prst="ellipse">
            <a:avLst/>
          </a:prstGeom>
          <a:solidFill>
            <a:schemeClr val="tx1"/>
          </a:solidFill>
          <a:ln w="57150">
            <a:solidFill>
              <a:srgbClr val="0E2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Narrow" panose="020B0606020202030204" pitchFamily="34" charset="0"/>
              </a:rPr>
              <a:t>4</a:t>
            </a:r>
            <a:endParaRPr lang="nl-NL" dirty="0">
              <a:latin typeface="Arial Narrow" panose="020B0606020202030204" pitchFamily="34" charset="0"/>
            </a:endParaRPr>
          </a:p>
        </p:txBody>
      </p:sp>
      <p:pic>
        <p:nvPicPr>
          <p:cNvPr id="6" name="Afbeelding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00456" y="5767397"/>
            <a:ext cx="1321310" cy="808694"/>
          </a:xfrm>
          <a:prstGeom prst="rect">
            <a:avLst/>
          </a:prstGeom>
        </p:spPr>
      </p:pic>
    </p:spTree>
    <p:extLst>
      <p:ext uri="{BB962C8B-B14F-4D97-AF65-F5344CB8AC3E}">
        <p14:creationId xmlns:p14="http://schemas.microsoft.com/office/powerpoint/2010/main" val="39190305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65719" y="5746136"/>
            <a:ext cx="1356047" cy="829955"/>
          </a:xfrm>
          <a:prstGeom prst="rect">
            <a:avLst/>
          </a:prstGeom>
        </p:spPr>
      </p:pic>
      <p:sp>
        <p:nvSpPr>
          <p:cNvPr id="6" name="Rectangle 18"/>
          <p:cNvSpPr/>
          <p:nvPr/>
        </p:nvSpPr>
        <p:spPr>
          <a:xfrm>
            <a:off x="695400" y="1268760"/>
            <a:ext cx="4968552" cy="17281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tlCol="0" anchor="t" anchorCtr="0"/>
          <a:lstStyle/>
          <a:p>
            <a:pPr>
              <a:lnSpc>
                <a:spcPts val="4000"/>
              </a:lnSpc>
            </a:pPr>
            <a:r>
              <a:rPr lang="en-US" sz="4400" b="1" dirty="0" smtClean="0">
                <a:solidFill>
                  <a:srgbClr val="00918E"/>
                </a:solidFill>
                <a:latin typeface="+mj-lt"/>
              </a:rPr>
              <a:t>RESEARCH</a:t>
            </a:r>
            <a:r>
              <a:rPr lang="en-US" sz="4400" dirty="0" smtClean="0">
                <a:solidFill>
                  <a:schemeClr val="bg1"/>
                </a:solidFill>
                <a:latin typeface="+mj-lt"/>
              </a:rPr>
              <a:t> </a:t>
            </a:r>
            <a:br>
              <a:rPr lang="en-US" sz="4400" dirty="0" smtClean="0">
                <a:solidFill>
                  <a:schemeClr val="bg1"/>
                </a:solidFill>
                <a:latin typeface="+mj-lt"/>
              </a:rPr>
            </a:br>
            <a:r>
              <a:rPr lang="en-US" sz="4400" dirty="0" smtClean="0">
                <a:solidFill>
                  <a:schemeClr val="bg1"/>
                </a:solidFill>
                <a:latin typeface="+mj-lt"/>
              </a:rPr>
              <a:t>SPACE FOR GLOBAL DEVELOPMENT</a:t>
            </a:r>
            <a:endParaRPr lang="nl-NL" sz="4800" dirty="0">
              <a:solidFill>
                <a:srgbClr val="00918E"/>
              </a:solidFill>
              <a:latin typeface="+mj-l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9416" y="497679"/>
            <a:ext cx="10866500" cy="735013"/>
          </a:xfrm>
          <a:prstGeom prst="rect">
            <a:avLst/>
          </a:prstGeom>
        </p:spPr>
        <p:txBody>
          <a:bodyPr vert="horz" wrap="square" numCol="1" compatLnSpc="1">
            <a:prstTxWarp prst="textNoShape">
              <a:avLst/>
            </a:prstTxWarp>
          </a:bodyPr>
          <a:lstStyle/>
          <a:p>
            <a:pPr eaLnBrk="1" hangingPunct="1">
              <a:spcBef>
                <a:spcPts val="625"/>
              </a:spcBef>
            </a:pPr>
            <a:r>
              <a:rPr lang="en-US" sz="3200" cap="none" dirty="0" smtClean="0"/>
              <a:t>RESEARCH</a:t>
            </a:r>
            <a:endParaRPr lang="en-GB" sz="3200" cap="none" dirty="0" smtClean="0"/>
          </a:p>
        </p:txBody>
      </p:sp>
      <p:pic>
        <p:nvPicPr>
          <p:cNvPr id="39941"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72463" y="2780929"/>
            <a:ext cx="1515927" cy="2029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60296" y="2624251"/>
            <a:ext cx="1440160" cy="2236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bwMode="auto">
          <a:xfrm>
            <a:off x="839416" y="1458103"/>
            <a:ext cx="7776864" cy="510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255588"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a:lstStyle>
          <a:p>
            <a:pPr marL="288925" indent="-288925" eaLnBrk="1" hangingPunct="1">
              <a:buNone/>
            </a:pPr>
            <a:r>
              <a:rPr lang="en-US" sz="2800" b="1" dirty="0">
                <a:latin typeface="+mj-lt"/>
              </a:rPr>
              <a:t>Objective:</a:t>
            </a:r>
          </a:p>
          <a:p>
            <a:pPr eaLnBrk="1" hangingPunct="1">
              <a:buFont typeface="Arial" panose="020B0604020202020204" pitchFamily="34" charset="0"/>
              <a:buChar char="•"/>
            </a:pPr>
            <a:r>
              <a:rPr lang="en-US" sz="2800" b="1" dirty="0">
                <a:latin typeface="+mj-lt"/>
              </a:rPr>
              <a:t>Discovery of new knowledge</a:t>
            </a:r>
            <a:br>
              <a:rPr lang="en-US" sz="2800" b="1" dirty="0">
                <a:latin typeface="+mj-lt"/>
              </a:rPr>
            </a:br>
            <a:r>
              <a:rPr lang="en-US" sz="2800" b="1" dirty="0">
                <a:latin typeface="+mj-lt"/>
              </a:rPr>
              <a:t>in the field of geo-information science and earth observation and </a:t>
            </a:r>
            <a:r>
              <a:rPr lang="en-US" sz="2800" b="1" dirty="0" smtClean="0">
                <a:latin typeface="+mj-lt"/>
              </a:rPr>
              <a:t>its </a:t>
            </a:r>
            <a:r>
              <a:rPr lang="en-US" sz="2800" b="1" dirty="0">
                <a:latin typeface="+mj-lt"/>
              </a:rPr>
              <a:t>applications, also supporting quality education and capacity development</a:t>
            </a:r>
          </a:p>
          <a:p>
            <a:pPr marL="0" indent="0" eaLnBrk="1" hangingPunct="1">
              <a:buNone/>
            </a:pPr>
            <a:endParaRPr lang="en-US" sz="2800" b="1" dirty="0" smtClean="0">
              <a:latin typeface="+mj-lt"/>
            </a:endParaRPr>
          </a:p>
          <a:p>
            <a:pPr marL="0" indent="0" eaLnBrk="1" hangingPunct="1">
              <a:buNone/>
            </a:pPr>
            <a:r>
              <a:rPr lang="en-US" sz="2800" b="1" dirty="0" smtClean="0">
                <a:latin typeface="+mj-lt"/>
              </a:rPr>
              <a:t>Through</a:t>
            </a:r>
            <a:r>
              <a:rPr lang="en-US" sz="2800" b="1" dirty="0">
                <a:latin typeface="+mj-lt"/>
              </a:rPr>
              <a:t>:</a:t>
            </a:r>
          </a:p>
          <a:p>
            <a:pPr eaLnBrk="1" hangingPunct="1">
              <a:buFont typeface="Arial" panose="020B0604020202020204" pitchFamily="34" charset="0"/>
              <a:buChar char="•"/>
            </a:pPr>
            <a:r>
              <a:rPr lang="en-US" sz="2800" b="1" dirty="0" smtClean="0">
                <a:latin typeface="+mj-lt"/>
              </a:rPr>
              <a:t>Research </a:t>
            </a:r>
            <a:r>
              <a:rPr lang="en-US" sz="2800" b="1" dirty="0" err="1">
                <a:latin typeface="+mj-lt"/>
              </a:rPr>
              <a:t>programme</a:t>
            </a:r>
            <a:r>
              <a:rPr lang="en-US" sz="2800" b="1" dirty="0">
                <a:latin typeface="+mj-lt"/>
              </a:rPr>
              <a:t> </a:t>
            </a:r>
          </a:p>
          <a:p>
            <a:pPr eaLnBrk="1" hangingPunct="1">
              <a:buFont typeface="Arial" panose="020B0604020202020204" pitchFamily="34" charset="0"/>
              <a:buChar char="•"/>
            </a:pPr>
            <a:r>
              <a:rPr lang="en-US" sz="2800" b="1" dirty="0">
                <a:latin typeface="+mj-lt"/>
              </a:rPr>
              <a:t>G</a:t>
            </a:r>
            <a:r>
              <a:rPr lang="en-US" sz="2800" b="1" dirty="0" smtClean="0">
                <a:latin typeface="+mj-lt"/>
              </a:rPr>
              <a:t>raduate </a:t>
            </a:r>
            <a:r>
              <a:rPr lang="en-US" sz="2800" b="1" dirty="0">
                <a:latin typeface="+mj-lt"/>
              </a:rPr>
              <a:t>(PhD) </a:t>
            </a:r>
            <a:r>
              <a:rPr lang="en-US" sz="2800" b="1" dirty="0" err="1">
                <a:latin typeface="+mj-lt"/>
              </a:rPr>
              <a:t>programme</a:t>
            </a:r>
            <a:r>
              <a:rPr lang="en-US" sz="2800" b="1" dirty="0">
                <a:latin typeface="+mj-lt"/>
              </a:rPr>
              <a:t> (150 graduate students)</a:t>
            </a:r>
          </a:p>
          <a:p>
            <a:pPr eaLnBrk="1" hangingPunct="1">
              <a:buFont typeface="Arial" panose="020B0604020202020204" pitchFamily="34" charset="0"/>
              <a:buChar char="•"/>
            </a:pPr>
            <a:r>
              <a:rPr lang="en-US" sz="2800" b="1" dirty="0">
                <a:latin typeface="+mj-lt"/>
              </a:rPr>
              <a:t>V</a:t>
            </a:r>
            <a:r>
              <a:rPr lang="en-US" sz="2800" b="1" dirty="0" smtClean="0">
                <a:latin typeface="+mj-lt"/>
              </a:rPr>
              <a:t>isiting </a:t>
            </a:r>
            <a:r>
              <a:rPr lang="en-US" sz="2800" b="1" dirty="0">
                <a:latin typeface="+mj-lt"/>
              </a:rPr>
              <a:t>scientists</a:t>
            </a:r>
          </a:p>
          <a:p>
            <a:pPr eaLnBrk="1" hangingPunct="1">
              <a:buFont typeface="Arial" panose="020B0604020202020204" pitchFamily="34" charset="0"/>
              <a:buChar char="•"/>
            </a:pPr>
            <a:r>
              <a:rPr lang="en-US" sz="2800" b="1" dirty="0">
                <a:latin typeface="+mj-lt"/>
              </a:rPr>
              <a:t>J</a:t>
            </a:r>
            <a:r>
              <a:rPr lang="en-US" sz="2800" b="1" dirty="0" smtClean="0">
                <a:latin typeface="+mj-lt"/>
              </a:rPr>
              <a:t>oint </a:t>
            </a:r>
            <a:r>
              <a:rPr lang="en-US" sz="2800" b="1" dirty="0">
                <a:latin typeface="+mj-lt"/>
              </a:rPr>
              <a:t>research partnership agreements</a:t>
            </a:r>
          </a:p>
          <a:p>
            <a:pPr marL="0" indent="0" eaLnBrk="1" hangingPunct="1">
              <a:buNone/>
            </a:pPr>
            <a:endParaRPr lang="en-US" sz="2800" b="1" dirty="0">
              <a:latin typeface="+mj-lt"/>
            </a:endParaRPr>
          </a:p>
          <a:p>
            <a:pPr marL="0" indent="0">
              <a:buNone/>
            </a:pPr>
            <a:endParaRPr lang="en-US" sz="2800" b="1" kern="0" dirty="0">
              <a:latin typeface="+mj-lt"/>
            </a:endParaRPr>
          </a:p>
        </p:txBody>
      </p:sp>
      <p:sp>
        <p:nvSpPr>
          <p:cNvPr id="7" name="Oval 11">
            <a:hlinkClick r:id="rId4" action="ppaction://hlinksldjump"/>
          </p:cNvPr>
          <p:cNvSpPr/>
          <p:nvPr/>
        </p:nvSpPr>
        <p:spPr>
          <a:xfrm>
            <a:off x="9408368" y="5887320"/>
            <a:ext cx="568848" cy="568848"/>
          </a:xfrm>
          <a:prstGeom prst="ellipse">
            <a:avLst/>
          </a:prstGeom>
          <a:solidFill>
            <a:schemeClr val="tx1"/>
          </a:solidFill>
          <a:ln w="57150">
            <a:solidFill>
              <a:srgbClr val="009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Narrow" panose="020B0606020202030204" pitchFamily="34" charset="0"/>
              </a:rPr>
              <a:t>5</a:t>
            </a:r>
            <a:endParaRPr lang="nl-NL" dirty="0">
              <a:latin typeface="Arial Narrow" panose="020B0606020202030204" pitchFamily="34" charset="0"/>
            </a:endParaRPr>
          </a:p>
        </p:txBody>
      </p:sp>
      <p:pic>
        <p:nvPicPr>
          <p:cNvPr id="8" name="Afbeelding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00456" y="5767397"/>
            <a:ext cx="1321310" cy="808694"/>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1"/>
          <p:cNvSpPr/>
          <p:nvPr/>
        </p:nvSpPr>
        <p:spPr>
          <a:xfrm>
            <a:off x="551384" y="2780928"/>
            <a:ext cx="7632848" cy="4077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a:lnSpc>
                <a:spcPts val="4000"/>
              </a:lnSpc>
            </a:pPr>
            <a:r>
              <a:rPr lang="en-US" sz="4400" b="1" dirty="0" smtClean="0">
                <a:solidFill>
                  <a:schemeClr val="bg1"/>
                </a:solidFill>
                <a:latin typeface="Arial Narrow"/>
              </a:rPr>
              <a:t>RESEARCH THEMES</a:t>
            </a:r>
          </a:p>
          <a:p>
            <a:r>
              <a:rPr lang="en-US" sz="2400" b="1" kern="0" dirty="0" smtClean="0">
                <a:solidFill>
                  <a:schemeClr val="bg1"/>
                </a:solidFill>
                <a:latin typeface="Arial Narrow"/>
              </a:rPr>
              <a:t>LED BY ITC PROFESSORS</a:t>
            </a:r>
            <a:br>
              <a:rPr lang="en-US" sz="2400" b="1" kern="0" dirty="0" smtClean="0">
                <a:solidFill>
                  <a:schemeClr val="bg1"/>
                </a:solidFill>
                <a:latin typeface="Arial Narrow"/>
              </a:rPr>
            </a:br>
            <a:endParaRPr lang="en-US" sz="2400" b="1" kern="0" dirty="0">
              <a:solidFill>
                <a:schemeClr val="bg1"/>
              </a:solidFill>
              <a:latin typeface="Arial Narrow"/>
            </a:endParaRPr>
          </a:p>
          <a:p>
            <a:pPr marL="342900" indent="-342900">
              <a:buFont typeface="Arial" panose="020B0604020202020204" pitchFamily="34" charset="0"/>
              <a:buChar char="•"/>
            </a:pPr>
            <a:r>
              <a:rPr lang="en-US" sz="2400" b="1" kern="0" dirty="0">
                <a:solidFill>
                  <a:schemeClr val="bg1"/>
                </a:solidFill>
                <a:latin typeface="Arial Narrow"/>
              </a:rPr>
              <a:t>4D Earth</a:t>
            </a:r>
          </a:p>
          <a:p>
            <a:pPr marL="342900" indent="-342900">
              <a:buFont typeface="Arial" panose="020B0604020202020204" pitchFamily="34" charset="0"/>
              <a:buChar char="•"/>
            </a:pPr>
            <a:r>
              <a:rPr lang="en-US" sz="2400" b="1" kern="0" dirty="0">
                <a:solidFill>
                  <a:schemeClr val="bg1"/>
                </a:solidFill>
                <a:latin typeface="Arial Narrow"/>
              </a:rPr>
              <a:t>Acquisition and Quality of Geo-spatial Information</a:t>
            </a:r>
          </a:p>
          <a:p>
            <a:pPr marL="342900" indent="-342900">
              <a:buFont typeface="Arial" panose="020B0604020202020204" pitchFamily="34" charset="0"/>
              <a:buChar char="•"/>
            </a:pPr>
            <a:r>
              <a:rPr lang="en-US" sz="2400" b="1" kern="0" dirty="0">
                <a:solidFill>
                  <a:schemeClr val="bg1"/>
                </a:solidFill>
                <a:latin typeface="Arial Narrow"/>
              </a:rPr>
              <a:t>Forest Agriculture and Environment in the Spatial Sciences</a:t>
            </a:r>
          </a:p>
          <a:p>
            <a:pPr marL="342900" indent="-342900">
              <a:buFont typeface="Arial" panose="020B0604020202020204" pitchFamily="34" charset="0"/>
              <a:buChar char="•"/>
            </a:pPr>
            <a:r>
              <a:rPr lang="en-US" sz="2400" b="1" kern="0" dirty="0">
                <a:solidFill>
                  <a:schemeClr val="bg1"/>
                </a:solidFill>
                <a:latin typeface="Arial Narrow"/>
              </a:rPr>
              <a:t>People, Land and Urban Systems</a:t>
            </a:r>
          </a:p>
          <a:p>
            <a:pPr marL="342900" indent="-342900">
              <a:buFont typeface="Arial" panose="020B0604020202020204" pitchFamily="34" charset="0"/>
              <a:buChar char="•"/>
            </a:pPr>
            <a:r>
              <a:rPr lang="en-US" sz="2400" b="1" kern="0" dirty="0" err="1">
                <a:solidFill>
                  <a:schemeClr val="bg1"/>
                </a:solidFill>
                <a:latin typeface="Arial Narrow"/>
              </a:rPr>
              <a:t>Spatio</a:t>
            </a:r>
            <a:r>
              <a:rPr lang="en-US" sz="2400" b="1" kern="0" dirty="0">
                <a:solidFill>
                  <a:schemeClr val="bg1"/>
                </a:solidFill>
                <a:latin typeface="Arial Narrow"/>
              </a:rPr>
              <a:t>-temporal Analytics, Maps and Processing</a:t>
            </a:r>
          </a:p>
          <a:p>
            <a:pPr marL="342900" indent="-342900">
              <a:buFont typeface="Arial" panose="020B0604020202020204" pitchFamily="34" charset="0"/>
              <a:buChar char="•"/>
            </a:pPr>
            <a:r>
              <a:rPr lang="en-US" sz="2400" b="1" kern="0" dirty="0">
                <a:solidFill>
                  <a:schemeClr val="bg1"/>
                </a:solidFill>
                <a:latin typeface="Arial Narrow"/>
              </a:rPr>
              <a:t>Water Cycle and Climate</a:t>
            </a:r>
            <a:endParaRPr lang="en-US" sz="2400" b="1" dirty="0" smtClean="0">
              <a:solidFill>
                <a:schemeClr val="bg1"/>
              </a:solidFill>
              <a:latin typeface="Arial Narrow"/>
            </a:endParaRPr>
          </a:p>
        </p:txBody>
      </p:sp>
      <p:pic>
        <p:nvPicPr>
          <p:cNvPr id="8" name="Afbeelding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65719" y="5746136"/>
            <a:ext cx="1356047" cy="829955"/>
          </a:xfrm>
          <a:prstGeom prst="rect">
            <a:avLst/>
          </a:prstGeom>
        </p:spPr>
      </p:pic>
    </p:spTree>
    <p:extLst>
      <p:ext uri="{BB962C8B-B14F-4D97-AF65-F5344CB8AC3E}">
        <p14:creationId xmlns:p14="http://schemas.microsoft.com/office/powerpoint/2010/main" val="34219463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11">
            <a:hlinkClick r:id="rId3" action="ppaction://hlinksldjump"/>
          </p:cNvPr>
          <p:cNvSpPr/>
          <p:nvPr/>
        </p:nvSpPr>
        <p:spPr>
          <a:xfrm>
            <a:off x="9408368" y="5887320"/>
            <a:ext cx="568848" cy="568848"/>
          </a:xfrm>
          <a:prstGeom prst="ellipse">
            <a:avLst/>
          </a:prstGeom>
          <a:solidFill>
            <a:schemeClr val="tx1"/>
          </a:solidFill>
          <a:ln w="57150">
            <a:solidFill>
              <a:srgbClr val="0E2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2</a:t>
            </a:r>
            <a:endParaRPr kumimoji="0" lang="nl-NL" sz="18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pic>
        <p:nvPicPr>
          <p:cNvPr id="6" name="Afbeelding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00456" y="5767397"/>
            <a:ext cx="1321310" cy="808694"/>
          </a:xfrm>
          <a:prstGeom prst="rect">
            <a:avLst/>
          </a:prstGeom>
        </p:spPr>
      </p:pic>
      <p:sp>
        <p:nvSpPr>
          <p:cNvPr id="2" name="Title 1"/>
          <p:cNvSpPr>
            <a:spLocks noGrp="1"/>
          </p:cNvSpPr>
          <p:nvPr>
            <p:ph type="title" idx="4294967295"/>
          </p:nvPr>
        </p:nvSpPr>
        <p:spPr>
          <a:xfrm>
            <a:off x="839416" y="396875"/>
            <a:ext cx="11352584" cy="735013"/>
          </a:xfrm>
          <a:prstGeom prst="rect">
            <a:avLst/>
          </a:prstGeom>
        </p:spPr>
        <p:txBody>
          <a:bodyPr/>
          <a:lstStyle/>
          <a:p>
            <a:r>
              <a:rPr lang="en-US" sz="3200" dirty="0" smtClean="0"/>
              <a:t>ENGINEERING FOR A RESILIENT WORLD</a:t>
            </a:r>
            <a:br>
              <a:rPr lang="en-US" sz="3200" dirty="0" smtClean="0"/>
            </a:br>
            <a:r>
              <a:rPr lang="en-US" sz="2000" dirty="0"/>
              <a:t>S</a:t>
            </a:r>
            <a:r>
              <a:rPr lang="en-US" sz="2000" dirty="0" smtClean="0"/>
              <a:t>ustainable contribution </a:t>
            </a:r>
            <a:r>
              <a:rPr lang="en-US" sz="2000" dirty="0"/>
              <a:t>to the long-term resilience of people, planet and profit</a:t>
            </a:r>
            <a:endParaRPr lang="en-GB" sz="2000" dirty="0"/>
          </a:p>
        </p:txBody>
      </p:sp>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321" y="1457516"/>
            <a:ext cx="4785959" cy="4496851"/>
          </a:xfrm>
          <a:prstGeom prst="rect">
            <a:avLst/>
          </a:prstGeom>
        </p:spPr>
      </p:pic>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83832" y="620688"/>
            <a:ext cx="7339971" cy="5671796"/>
          </a:xfrm>
          <a:prstGeom prst="rect">
            <a:avLst/>
          </a:prstGeom>
        </p:spPr>
      </p:pic>
    </p:spTree>
    <p:extLst>
      <p:ext uri="{BB962C8B-B14F-4D97-AF65-F5344CB8AC3E}">
        <p14:creationId xmlns:p14="http://schemas.microsoft.com/office/powerpoint/2010/main" val="5629506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E2C8A"/>
        </a:solidFill>
        <a:effectLst/>
      </p:bgPr>
    </p:bg>
    <p:spTree>
      <p:nvGrpSpPr>
        <p:cNvPr id="1" name=""/>
        <p:cNvGrpSpPr/>
        <p:nvPr/>
      </p:nvGrpSpPr>
      <p:grpSpPr>
        <a:xfrm>
          <a:off x="0" y="0"/>
          <a:ext cx="0" cy="0"/>
          <a:chOff x="0" y="0"/>
          <a:chExt cx="0" cy="0"/>
        </a:xfrm>
      </p:grpSpPr>
      <p:pic>
        <p:nvPicPr>
          <p:cNvPr id="8" name="Afbeelding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65719" y="5746136"/>
            <a:ext cx="1356047" cy="829955"/>
          </a:xfrm>
          <a:prstGeom prst="rect">
            <a:avLst/>
          </a:prstGeom>
        </p:spPr>
      </p:pic>
      <p:sp>
        <p:nvSpPr>
          <p:cNvPr id="9" name="Title 5"/>
          <p:cNvSpPr txBox="1">
            <a:spLocks/>
          </p:cNvSpPr>
          <p:nvPr/>
        </p:nvSpPr>
        <p:spPr>
          <a:xfrm>
            <a:off x="381302" y="5914273"/>
            <a:ext cx="5570682" cy="735013"/>
          </a:xfrm>
          <a:prstGeom prst="rect">
            <a:avLst/>
          </a:prstGeom>
          <a:solidFill>
            <a:srgbClr val="0E2C8A"/>
          </a:solidFill>
        </p:spPr>
        <p:txBody>
          <a:bodyPr vert="horz" wrap="square" numCol="1" compatLnSpc="1">
            <a:prstTxWarp prst="textNoShape">
              <a:avLst/>
            </a:prstTxWarp>
          </a:bodyPr>
          <a:lstStyle>
            <a:lvl1pPr algn="l" rtl="0" eaLnBrk="0" fontAlgn="base" hangingPunct="0">
              <a:spcBef>
                <a:spcPct val="0"/>
              </a:spcBef>
              <a:spcAft>
                <a:spcPct val="0"/>
              </a:spcAft>
              <a:defRPr sz="2500" b="1">
                <a:solidFill>
                  <a:schemeClr val="tx2"/>
                </a:solidFill>
                <a:latin typeface="+mj-lt"/>
                <a:ea typeface="+mj-ea"/>
                <a:cs typeface="+mj-cs"/>
              </a:defRPr>
            </a:lvl1pPr>
            <a:lvl2pPr algn="l" rtl="0" eaLnBrk="0" fontAlgn="base" hangingPunct="0">
              <a:spcBef>
                <a:spcPct val="0"/>
              </a:spcBef>
              <a:spcAft>
                <a:spcPct val="0"/>
              </a:spcAft>
              <a:defRPr sz="2500" b="1">
                <a:solidFill>
                  <a:schemeClr val="tx2"/>
                </a:solidFill>
                <a:latin typeface="Arial Narrow" pitchFamily="34" charset="0"/>
              </a:defRPr>
            </a:lvl2pPr>
            <a:lvl3pPr algn="l" rtl="0" eaLnBrk="0" fontAlgn="base" hangingPunct="0">
              <a:spcBef>
                <a:spcPct val="0"/>
              </a:spcBef>
              <a:spcAft>
                <a:spcPct val="0"/>
              </a:spcAft>
              <a:defRPr sz="2500" b="1">
                <a:solidFill>
                  <a:schemeClr val="tx2"/>
                </a:solidFill>
                <a:latin typeface="Arial Narrow" pitchFamily="34" charset="0"/>
              </a:defRPr>
            </a:lvl3pPr>
            <a:lvl4pPr algn="l" rtl="0" eaLnBrk="0" fontAlgn="base" hangingPunct="0">
              <a:spcBef>
                <a:spcPct val="0"/>
              </a:spcBef>
              <a:spcAft>
                <a:spcPct val="0"/>
              </a:spcAft>
              <a:defRPr sz="2500" b="1">
                <a:solidFill>
                  <a:schemeClr val="tx2"/>
                </a:solidFill>
                <a:latin typeface="Arial Narrow" pitchFamily="34" charset="0"/>
              </a:defRPr>
            </a:lvl4pPr>
            <a:lvl5pPr algn="l" rtl="0" eaLnBrk="0" fontAlgn="base" hangingPunct="0">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a:lstStyle>
          <a:p>
            <a:pPr eaLnBrk="1" hangingPunct="1">
              <a:spcBef>
                <a:spcPts val="625"/>
              </a:spcBef>
            </a:pPr>
            <a:r>
              <a:rPr lang="en-US" b="0" kern="0" dirty="0" smtClean="0">
                <a:solidFill>
                  <a:srgbClr val="FFFFFF"/>
                </a:solidFill>
              </a:rPr>
              <a:t>PHD STUDENTS REGISTERED AT ITC</a:t>
            </a:r>
            <a:r>
              <a:rPr lang="en-US" b="0" kern="0" smtClean="0">
                <a:solidFill>
                  <a:srgbClr val="FFFFFF"/>
                </a:solidFill>
              </a:rPr>
              <a:t/>
            </a:r>
            <a:br>
              <a:rPr lang="en-US" b="0" kern="0" smtClean="0">
                <a:solidFill>
                  <a:srgbClr val="FFFFFF"/>
                </a:solidFill>
              </a:rPr>
            </a:br>
            <a:r>
              <a:rPr lang="en-US" sz="1800" b="0" kern="0" smtClean="0">
                <a:solidFill>
                  <a:srgbClr val="FFFFFF"/>
                </a:solidFill>
              </a:rPr>
              <a:t>1990-2017</a:t>
            </a:r>
            <a:endParaRPr lang="en-GB" sz="1600" b="0" kern="0" dirty="0">
              <a:solidFill>
                <a:srgbClr val="FFFFFF"/>
              </a:solidFill>
            </a:endParaRPr>
          </a:p>
        </p:txBody>
      </p:sp>
      <p:graphicFrame>
        <p:nvGraphicFramePr>
          <p:cNvPr id="6" name="Chart Placeholder 4"/>
          <p:cNvGraphicFramePr>
            <a:graphicFrameLocks/>
          </p:cNvGraphicFramePr>
          <p:nvPr>
            <p:extLst>
              <p:ext uri="{D42A27DB-BD31-4B8C-83A1-F6EECF244321}">
                <p14:modId xmlns:p14="http://schemas.microsoft.com/office/powerpoint/2010/main" val="1954500269"/>
              </p:ext>
            </p:extLst>
          </p:nvPr>
        </p:nvGraphicFramePr>
        <p:xfrm>
          <a:off x="381302" y="-171400"/>
          <a:ext cx="11611326" cy="6192688"/>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5"/>
          <p:cNvSpPr txBox="1">
            <a:spLocks/>
          </p:cNvSpPr>
          <p:nvPr/>
        </p:nvSpPr>
        <p:spPr>
          <a:xfrm>
            <a:off x="381302" y="5914273"/>
            <a:ext cx="5570682" cy="735013"/>
          </a:xfrm>
          <a:prstGeom prst="rect">
            <a:avLst/>
          </a:prstGeom>
          <a:solidFill>
            <a:srgbClr val="0E2C8A"/>
          </a:solidFill>
        </p:spPr>
        <p:txBody>
          <a:bodyPr vert="horz" wrap="square" numCol="1" compatLnSpc="1">
            <a:prstTxWarp prst="textNoShape">
              <a:avLst/>
            </a:prstTxWarp>
          </a:bodyPr>
          <a:lstStyle>
            <a:lvl1pPr algn="l" rtl="0" eaLnBrk="0" fontAlgn="base" hangingPunct="0">
              <a:spcBef>
                <a:spcPct val="0"/>
              </a:spcBef>
              <a:spcAft>
                <a:spcPct val="0"/>
              </a:spcAft>
              <a:defRPr sz="2500" b="1">
                <a:solidFill>
                  <a:schemeClr val="tx2"/>
                </a:solidFill>
                <a:latin typeface="+mj-lt"/>
                <a:ea typeface="+mj-ea"/>
                <a:cs typeface="+mj-cs"/>
              </a:defRPr>
            </a:lvl1pPr>
            <a:lvl2pPr algn="l" rtl="0" eaLnBrk="0" fontAlgn="base" hangingPunct="0">
              <a:spcBef>
                <a:spcPct val="0"/>
              </a:spcBef>
              <a:spcAft>
                <a:spcPct val="0"/>
              </a:spcAft>
              <a:defRPr sz="2500" b="1">
                <a:solidFill>
                  <a:schemeClr val="tx2"/>
                </a:solidFill>
                <a:latin typeface="Arial Narrow" pitchFamily="34" charset="0"/>
              </a:defRPr>
            </a:lvl2pPr>
            <a:lvl3pPr algn="l" rtl="0" eaLnBrk="0" fontAlgn="base" hangingPunct="0">
              <a:spcBef>
                <a:spcPct val="0"/>
              </a:spcBef>
              <a:spcAft>
                <a:spcPct val="0"/>
              </a:spcAft>
              <a:defRPr sz="2500" b="1">
                <a:solidFill>
                  <a:schemeClr val="tx2"/>
                </a:solidFill>
                <a:latin typeface="Arial Narrow" pitchFamily="34" charset="0"/>
              </a:defRPr>
            </a:lvl3pPr>
            <a:lvl4pPr algn="l" rtl="0" eaLnBrk="0" fontAlgn="base" hangingPunct="0">
              <a:spcBef>
                <a:spcPct val="0"/>
              </a:spcBef>
              <a:spcAft>
                <a:spcPct val="0"/>
              </a:spcAft>
              <a:defRPr sz="2500" b="1">
                <a:solidFill>
                  <a:schemeClr val="tx2"/>
                </a:solidFill>
                <a:latin typeface="Arial Narrow" pitchFamily="34" charset="0"/>
              </a:defRPr>
            </a:lvl4pPr>
            <a:lvl5pPr algn="l" rtl="0" eaLnBrk="0" fontAlgn="base" hangingPunct="0">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a:lstStyle>
          <a:p>
            <a:pPr eaLnBrk="1" hangingPunct="1">
              <a:spcBef>
                <a:spcPts val="625"/>
              </a:spcBef>
            </a:pPr>
            <a:r>
              <a:rPr lang="en-US" b="0" kern="0" dirty="0">
                <a:solidFill>
                  <a:srgbClr val="FFFFFF"/>
                </a:solidFill>
              </a:rPr>
              <a:t>PHD STUDENTS REGISTERED AT ITC</a:t>
            </a:r>
            <a:br>
              <a:rPr lang="en-US" b="0" kern="0" dirty="0">
                <a:solidFill>
                  <a:srgbClr val="FFFFFF"/>
                </a:solidFill>
              </a:rPr>
            </a:br>
            <a:r>
              <a:rPr lang="en-US" sz="1800" b="0" kern="0" dirty="0">
                <a:solidFill>
                  <a:srgbClr val="FFFFFF"/>
                </a:solidFill>
              </a:rPr>
              <a:t>1990-2018</a:t>
            </a:r>
            <a:endParaRPr lang="en-GB" sz="1600" b="0" kern="0" dirty="0">
              <a:solidFill>
                <a:srgbClr val="FFFFFF"/>
              </a:solidFill>
            </a:endParaRPr>
          </a:p>
        </p:txBody>
      </p:sp>
      <p:pic>
        <p:nvPicPr>
          <p:cNvPr id="10" name="Picture 9" descr="A picture containing drawing&#10;&#10;Description automatically generated">
            <a:extLst>
              <a:ext uri="{FF2B5EF4-FFF2-40B4-BE49-F238E27FC236}">
                <a16:creationId xmlns:a16="http://schemas.microsoft.com/office/drawing/2014/main" id="{0FF53A07-9E5F-4D39-AFB3-1933BA38FA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11530" y="5877272"/>
            <a:ext cx="1851617" cy="546391"/>
          </a:xfrm>
          <a:prstGeom prst="rect">
            <a:avLst/>
          </a:prstGeom>
        </p:spPr>
      </p:pic>
    </p:spTree>
    <p:extLst>
      <p:ext uri="{BB962C8B-B14F-4D97-AF65-F5344CB8AC3E}">
        <p14:creationId xmlns:p14="http://schemas.microsoft.com/office/powerpoint/2010/main" val="23711404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E2C8A"/>
        </a:solidFill>
        <a:effectLst/>
      </p:bgPr>
    </p:bg>
    <p:spTree>
      <p:nvGrpSpPr>
        <p:cNvPr id="1" name=""/>
        <p:cNvGrpSpPr/>
        <p:nvPr/>
      </p:nvGrpSpPr>
      <p:grpSpPr>
        <a:xfrm>
          <a:off x="0" y="0"/>
          <a:ext cx="0" cy="0"/>
          <a:chOff x="0" y="0"/>
          <a:chExt cx="0" cy="0"/>
        </a:xfrm>
      </p:grpSpPr>
      <p:sp>
        <p:nvSpPr>
          <p:cNvPr id="88" name="Title 5"/>
          <p:cNvSpPr txBox="1">
            <a:spLocks/>
          </p:cNvSpPr>
          <p:nvPr/>
        </p:nvSpPr>
        <p:spPr>
          <a:xfrm>
            <a:off x="381302" y="5914273"/>
            <a:ext cx="5570682" cy="735013"/>
          </a:xfrm>
          <a:prstGeom prst="rect">
            <a:avLst/>
          </a:prstGeom>
          <a:solidFill>
            <a:srgbClr val="0E2C8A"/>
          </a:solidFill>
        </p:spPr>
        <p:txBody>
          <a:bodyPr vert="horz" wrap="square" numCol="1" compatLnSpc="1">
            <a:prstTxWarp prst="textNoShape">
              <a:avLst/>
            </a:prstTxWarp>
          </a:bodyPr>
          <a:lstStyle>
            <a:lvl1pPr algn="l" rtl="0" eaLnBrk="0" fontAlgn="base" hangingPunct="0">
              <a:spcBef>
                <a:spcPct val="0"/>
              </a:spcBef>
              <a:spcAft>
                <a:spcPct val="0"/>
              </a:spcAft>
              <a:defRPr sz="2500" b="1">
                <a:solidFill>
                  <a:schemeClr val="tx2"/>
                </a:solidFill>
                <a:latin typeface="+mj-lt"/>
                <a:ea typeface="+mj-ea"/>
                <a:cs typeface="+mj-cs"/>
              </a:defRPr>
            </a:lvl1pPr>
            <a:lvl2pPr algn="l" rtl="0" eaLnBrk="0" fontAlgn="base" hangingPunct="0">
              <a:spcBef>
                <a:spcPct val="0"/>
              </a:spcBef>
              <a:spcAft>
                <a:spcPct val="0"/>
              </a:spcAft>
              <a:defRPr sz="2500" b="1">
                <a:solidFill>
                  <a:schemeClr val="tx2"/>
                </a:solidFill>
                <a:latin typeface="Arial Narrow" pitchFamily="34" charset="0"/>
              </a:defRPr>
            </a:lvl2pPr>
            <a:lvl3pPr algn="l" rtl="0" eaLnBrk="0" fontAlgn="base" hangingPunct="0">
              <a:spcBef>
                <a:spcPct val="0"/>
              </a:spcBef>
              <a:spcAft>
                <a:spcPct val="0"/>
              </a:spcAft>
              <a:defRPr sz="2500" b="1">
                <a:solidFill>
                  <a:schemeClr val="tx2"/>
                </a:solidFill>
                <a:latin typeface="Arial Narrow" pitchFamily="34" charset="0"/>
              </a:defRPr>
            </a:lvl3pPr>
            <a:lvl4pPr algn="l" rtl="0" eaLnBrk="0" fontAlgn="base" hangingPunct="0">
              <a:spcBef>
                <a:spcPct val="0"/>
              </a:spcBef>
              <a:spcAft>
                <a:spcPct val="0"/>
              </a:spcAft>
              <a:defRPr sz="2500" b="1">
                <a:solidFill>
                  <a:schemeClr val="tx2"/>
                </a:solidFill>
                <a:latin typeface="Arial Narrow" pitchFamily="34" charset="0"/>
              </a:defRPr>
            </a:lvl4pPr>
            <a:lvl5pPr algn="l" rtl="0" eaLnBrk="0" fontAlgn="base" hangingPunct="0">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a:lstStyle>
          <a:p>
            <a:pPr eaLnBrk="1" hangingPunct="1">
              <a:spcBef>
                <a:spcPts val="625"/>
              </a:spcBef>
            </a:pPr>
            <a:r>
              <a:rPr lang="en-US" b="0" kern="0" dirty="0">
                <a:solidFill>
                  <a:srgbClr val="FFFFFF"/>
                </a:solidFill>
              </a:rPr>
              <a:t>ACADEMIC OUTPUT</a:t>
            </a:r>
            <a:endParaRPr lang="en-GB" sz="1600" b="0" kern="0" dirty="0">
              <a:solidFill>
                <a:srgbClr val="FFFFFF"/>
              </a:solidFill>
            </a:endParaRPr>
          </a:p>
        </p:txBody>
      </p:sp>
      <p:sp>
        <p:nvSpPr>
          <p:cNvPr id="89" name="Rectangle 88"/>
          <p:cNvSpPr/>
          <p:nvPr/>
        </p:nvSpPr>
        <p:spPr>
          <a:xfrm>
            <a:off x="1486968" y="1340768"/>
            <a:ext cx="2828932" cy="360040"/>
          </a:xfrm>
          <a:prstGeom prst="rect">
            <a:avLst/>
          </a:prstGeom>
          <a:gradFill flip="none" rotWithShape="1">
            <a:gsLst>
              <a:gs pos="0">
                <a:srgbClr val="0E2C8A"/>
              </a:gs>
              <a:gs pos="100000">
                <a:srgbClr val="00918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rgbClr val="FFFFFF"/>
              </a:solidFill>
              <a:latin typeface="Arial Narrow"/>
            </a:endParaRPr>
          </a:p>
        </p:txBody>
      </p:sp>
      <p:sp>
        <p:nvSpPr>
          <p:cNvPr id="90" name="Rectangle 89"/>
          <p:cNvSpPr/>
          <p:nvPr/>
        </p:nvSpPr>
        <p:spPr>
          <a:xfrm>
            <a:off x="1662913" y="2317884"/>
            <a:ext cx="2652987" cy="360040"/>
          </a:xfrm>
          <a:prstGeom prst="rect">
            <a:avLst/>
          </a:prstGeom>
          <a:gradFill flip="none" rotWithShape="1">
            <a:gsLst>
              <a:gs pos="0">
                <a:srgbClr val="0E2C8A"/>
              </a:gs>
              <a:gs pos="100000">
                <a:srgbClr val="00918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91" name="Rectangle 90"/>
          <p:cNvSpPr/>
          <p:nvPr/>
        </p:nvSpPr>
        <p:spPr>
          <a:xfrm>
            <a:off x="1662456" y="3292893"/>
            <a:ext cx="2652987" cy="360040"/>
          </a:xfrm>
          <a:prstGeom prst="rect">
            <a:avLst/>
          </a:prstGeom>
          <a:gradFill flip="none" rotWithShape="1">
            <a:gsLst>
              <a:gs pos="0">
                <a:srgbClr val="0E2C8A"/>
              </a:gs>
              <a:gs pos="100000">
                <a:srgbClr val="00918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92" name="Rectangle 91"/>
          <p:cNvSpPr/>
          <p:nvPr/>
        </p:nvSpPr>
        <p:spPr>
          <a:xfrm>
            <a:off x="1487488" y="4267902"/>
            <a:ext cx="2805437" cy="360040"/>
          </a:xfrm>
          <a:prstGeom prst="rect">
            <a:avLst/>
          </a:prstGeom>
          <a:gradFill flip="none" rotWithShape="1">
            <a:gsLst>
              <a:gs pos="0">
                <a:srgbClr val="0E2C8A"/>
              </a:gs>
              <a:gs pos="100000">
                <a:srgbClr val="00918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93" name="Rectangle 92"/>
          <p:cNvSpPr/>
          <p:nvPr/>
        </p:nvSpPr>
        <p:spPr>
          <a:xfrm rot="21186242">
            <a:off x="10010421" y="2196367"/>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94" name="Rectangle 93"/>
          <p:cNvSpPr/>
          <p:nvPr/>
        </p:nvSpPr>
        <p:spPr>
          <a:xfrm rot="21186242">
            <a:off x="10116738" y="2295769"/>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95" name="Rectangle 94"/>
          <p:cNvSpPr/>
          <p:nvPr/>
        </p:nvSpPr>
        <p:spPr>
          <a:xfrm>
            <a:off x="2624671" y="1340768"/>
            <a:ext cx="1744388" cy="369332"/>
          </a:xfrm>
          <a:prstGeom prst="rect">
            <a:avLst/>
          </a:prstGeom>
        </p:spPr>
        <p:txBody>
          <a:bodyPr wrap="none">
            <a:spAutoFit/>
          </a:bodyPr>
          <a:lstStyle/>
          <a:p>
            <a:pPr>
              <a:tabLst>
                <a:tab pos="4391025" algn="r"/>
              </a:tabLst>
            </a:pPr>
            <a:r>
              <a:rPr lang="en-US" dirty="0">
                <a:solidFill>
                  <a:srgbClr val="FFFFFF"/>
                </a:solidFill>
                <a:latin typeface="Arial Narrow"/>
              </a:rPr>
              <a:t>ISI Journal articles</a:t>
            </a:r>
          </a:p>
        </p:txBody>
      </p:sp>
      <p:sp>
        <p:nvSpPr>
          <p:cNvPr id="96" name="Rectangle 95"/>
          <p:cNvSpPr/>
          <p:nvPr/>
        </p:nvSpPr>
        <p:spPr>
          <a:xfrm>
            <a:off x="1900301" y="3286699"/>
            <a:ext cx="2492990" cy="369332"/>
          </a:xfrm>
          <a:prstGeom prst="rect">
            <a:avLst/>
          </a:prstGeom>
        </p:spPr>
        <p:txBody>
          <a:bodyPr wrap="none">
            <a:spAutoFit/>
          </a:bodyPr>
          <a:lstStyle/>
          <a:p>
            <a:pPr>
              <a:tabLst>
                <a:tab pos="4391025" algn="r"/>
              </a:tabLst>
            </a:pPr>
            <a:r>
              <a:rPr lang="en-US" dirty="0">
                <a:solidFill>
                  <a:srgbClr val="FFFFFF"/>
                </a:solidFill>
                <a:latin typeface="Arial Narrow"/>
              </a:rPr>
              <a:t>Other scientific publications</a:t>
            </a:r>
          </a:p>
        </p:txBody>
      </p:sp>
      <p:sp>
        <p:nvSpPr>
          <p:cNvPr id="97" name="Rectangle 96"/>
          <p:cNvSpPr/>
          <p:nvPr/>
        </p:nvSpPr>
        <p:spPr>
          <a:xfrm>
            <a:off x="2836694" y="2317884"/>
            <a:ext cx="1517021" cy="369332"/>
          </a:xfrm>
          <a:prstGeom prst="rect">
            <a:avLst/>
          </a:prstGeom>
        </p:spPr>
        <p:txBody>
          <a:bodyPr wrap="square">
            <a:spAutoFit/>
          </a:bodyPr>
          <a:lstStyle/>
          <a:p>
            <a:pPr algn="r">
              <a:tabLst>
                <a:tab pos="4391025" algn="r"/>
              </a:tabLst>
            </a:pPr>
            <a:r>
              <a:rPr lang="en-US" dirty="0">
                <a:solidFill>
                  <a:srgbClr val="FFFFFF"/>
                </a:solidFill>
                <a:latin typeface="Arial Narrow"/>
              </a:rPr>
              <a:t>PhD Theses</a:t>
            </a:r>
          </a:p>
        </p:txBody>
      </p:sp>
      <p:sp>
        <p:nvSpPr>
          <p:cNvPr id="98" name="Rectangle 97"/>
          <p:cNvSpPr/>
          <p:nvPr/>
        </p:nvSpPr>
        <p:spPr>
          <a:xfrm>
            <a:off x="3736261" y="4277194"/>
            <a:ext cx="585288" cy="369332"/>
          </a:xfrm>
          <a:prstGeom prst="rect">
            <a:avLst/>
          </a:prstGeom>
        </p:spPr>
        <p:txBody>
          <a:bodyPr wrap="none">
            <a:spAutoFit/>
          </a:bodyPr>
          <a:lstStyle/>
          <a:p>
            <a:pPr>
              <a:tabLst>
                <a:tab pos="4391025" algn="r"/>
              </a:tabLst>
            </a:pPr>
            <a:r>
              <a:rPr lang="en-US" dirty="0">
                <a:solidFill>
                  <a:srgbClr val="FFFFFF"/>
                </a:solidFill>
                <a:latin typeface="Arial Narrow"/>
              </a:rPr>
              <a:t>Total</a:t>
            </a:r>
          </a:p>
        </p:txBody>
      </p:sp>
      <p:sp>
        <p:nvSpPr>
          <p:cNvPr id="99" name="Rectangle 98"/>
          <p:cNvSpPr/>
          <p:nvPr/>
        </p:nvSpPr>
        <p:spPr>
          <a:xfrm rot="21186242">
            <a:off x="10010421" y="1281303"/>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00" name="Rectangle 99"/>
          <p:cNvSpPr/>
          <p:nvPr/>
        </p:nvSpPr>
        <p:spPr>
          <a:xfrm rot="21186242">
            <a:off x="10116738" y="1380705"/>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01" name="Rectangle 100"/>
          <p:cNvSpPr/>
          <p:nvPr/>
        </p:nvSpPr>
        <p:spPr>
          <a:xfrm rot="21186242">
            <a:off x="10010420" y="4188024"/>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02" name="Rectangle 101"/>
          <p:cNvSpPr/>
          <p:nvPr/>
        </p:nvSpPr>
        <p:spPr>
          <a:xfrm rot="21186242">
            <a:off x="10116737" y="4287426"/>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03" name="Rectangle 102"/>
          <p:cNvSpPr/>
          <p:nvPr/>
        </p:nvSpPr>
        <p:spPr>
          <a:xfrm rot="21186242">
            <a:off x="10010420" y="3272960"/>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04" name="Rectangle 103"/>
          <p:cNvSpPr/>
          <p:nvPr/>
        </p:nvSpPr>
        <p:spPr>
          <a:xfrm rot="21186242">
            <a:off x="10116737" y="3372362"/>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05" name="Rectangle 104"/>
          <p:cNvSpPr/>
          <p:nvPr/>
        </p:nvSpPr>
        <p:spPr>
          <a:xfrm rot="21186242">
            <a:off x="5047496" y="2196366"/>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06" name="Rectangle 105"/>
          <p:cNvSpPr/>
          <p:nvPr/>
        </p:nvSpPr>
        <p:spPr>
          <a:xfrm rot="21186242">
            <a:off x="5153813" y="2295768"/>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07" name="Rectangle 106"/>
          <p:cNvSpPr/>
          <p:nvPr/>
        </p:nvSpPr>
        <p:spPr>
          <a:xfrm rot="21186242">
            <a:off x="5047496" y="1281302"/>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08" name="Rectangle 107"/>
          <p:cNvSpPr/>
          <p:nvPr/>
        </p:nvSpPr>
        <p:spPr>
          <a:xfrm rot="21186242">
            <a:off x="5153813" y="1380704"/>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09" name="Rectangle 108"/>
          <p:cNvSpPr/>
          <p:nvPr/>
        </p:nvSpPr>
        <p:spPr>
          <a:xfrm rot="21186242">
            <a:off x="5047495" y="4188023"/>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10" name="Rectangle 109"/>
          <p:cNvSpPr/>
          <p:nvPr/>
        </p:nvSpPr>
        <p:spPr>
          <a:xfrm rot="21186242">
            <a:off x="5153812" y="4287425"/>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11" name="Rectangle 110"/>
          <p:cNvSpPr/>
          <p:nvPr/>
        </p:nvSpPr>
        <p:spPr>
          <a:xfrm rot="21186242">
            <a:off x="5047495" y="3272959"/>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12" name="Rectangle 111"/>
          <p:cNvSpPr/>
          <p:nvPr/>
        </p:nvSpPr>
        <p:spPr>
          <a:xfrm rot="21186242">
            <a:off x="5153812" y="3372361"/>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13" name="TextBox 112"/>
          <p:cNvSpPr txBox="1"/>
          <p:nvPr/>
        </p:nvSpPr>
        <p:spPr>
          <a:xfrm>
            <a:off x="10036181" y="620688"/>
            <a:ext cx="607859" cy="369332"/>
          </a:xfrm>
          <a:prstGeom prst="rect">
            <a:avLst/>
          </a:prstGeom>
          <a:noFill/>
        </p:spPr>
        <p:txBody>
          <a:bodyPr wrap="none" rtlCol="0">
            <a:spAutoFit/>
          </a:bodyPr>
          <a:lstStyle/>
          <a:p>
            <a:r>
              <a:rPr lang="en-US" dirty="0">
                <a:solidFill>
                  <a:schemeClr val="bg1"/>
                </a:solidFill>
                <a:latin typeface="+mj-lt"/>
              </a:rPr>
              <a:t>2018</a:t>
            </a:r>
          </a:p>
        </p:txBody>
      </p:sp>
      <p:sp>
        <p:nvSpPr>
          <p:cNvPr id="114" name="TextBox 113"/>
          <p:cNvSpPr txBox="1"/>
          <p:nvPr/>
        </p:nvSpPr>
        <p:spPr>
          <a:xfrm>
            <a:off x="5044015" y="620688"/>
            <a:ext cx="607859" cy="369332"/>
          </a:xfrm>
          <a:prstGeom prst="rect">
            <a:avLst/>
          </a:prstGeom>
          <a:noFill/>
        </p:spPr>
        <p:txBody>
          <a:bodyPr wrap="none" rtlCol="0">
            <a:spAutoFit/>
          </a:bodyPr>
          <a:lstStyle/>
          <a:p>
            <a:r>
              <a:rPr lang="en-US" dirty="0">
                <a:solidFill>
                  <a:schemeClr val="bg1"/>
                </a:solidFill>
                <a:latin typeface="+mj-lt"/>
              </a:rPr>
              <a:t>2014</a:t>
            </a:r>
          </a:p>
        </p:txBody>
      </p:sp>
      <p:sp>
        <p:nvSpPr>
          <p:cNvPr id="115" name="TextBox 114"/>
          <p:cNvSpPr txBox="1"/>
          <p:nvPr/>
        </p:nvSpPr>
        <p:spPr>
          <a:xfrm>
            <a:off x="10113948" y="1445279"/>
            <a:ext cx="502061" cy="369332"/>
          </a:xfrm>
          <a:prstGeom prst="rect">
            <a:avLst/>
          </a:prstGeom>
          <a:noFill/>
        </p:spPr>
        <p:txBody>
          <a:bodyPr wrap="none" rtlCol="0">
            <a:spAutoFit/>
          </a:bodyPr>
          <a:lstStyle/>
          <a:p>
            <a:r>
              <a:rPr lang="en-US" dirty="0">
                <a:solidFill>
                  <a:schemeClr val="bg1"/>
                </a:solidFill>
                <a:latin typeface="+mj-lt"/>
              </a:rPr>
              <a:t>286</a:t>
            </a:r>
          </a:p>
        </p:txBody>
      </p:sp>
      <p:sp>
        <p:nvSpPr>
          <p:cNvPr id="116" name="TextBox 115"/>
          <p:cNvSpPr txBox="1"/>
          <p:nvPr/>
        </p:nvSpPr>
        <p:spPr>
          <a:xfrm>
            <a:off x="10180993" y="2336769"/>
            <a:ext cx="396262" cy="369332"/>
          </a:xfrm>
          <a:prstGeom prst="rect">
            <a:avLst/>
          </a:prstGeom>
          <a:noFill/>
        </p:spPr>
        <p:txBody>
          <a:bodyPr wrap="none" rtlCol="0">
            <a:spAutoFit/>
          </a:bodyPr>
          <a:lstStyle/>
          <a:p>
            <a:r>
              <a:rPr lang="en-US" dirty="0">
                <a:solidFill>
                  <a:schemeClr val="bg1"/>
                </a:solidFill>
                <a:latin typeface="+mj-lt"/>
              </a:rPr>
              <a:t>25</a:t>
            </a:r>
          </a:p>
        </p:txBody>
      </p:sp>
      <p:sp>
        <p:nvSpPr>
          <p:cNvPr id="117" name="TextBox 116"/>
          <p:cNvSpPr txBox="1"/>
          <p:nvPr/>
        </p:nvSpPr>
        <p:spPr>
          <a:xfrm>
            <a:off x="10111530" y="3385705"/>
            <a:ext cx="502061" cy="369332"/>
          </a:xfrm>
          <a:prstGeom prst="rect">
            <a:avLst/>
          </a:prstGeom>
          <a:noFill/>
        </p:spPr>
        <p:txBody>
          <a:bodyPr wrap="none" rtlCol="0">
            <a:spAutoFit/>
          </a:bodyPr>
          <a:lstStyle/>
          <a:p>
            <a:r>
              <a:rPr lang="en-US" dirty="0">
                <a:solidFill>
                  <a:schemeClr val="bg1"/>
                </a:solidFill>
                <a:latin typeface="+mj-lt"/>
              </a:rPr>
              <a:t>131</a:t>
            </a:r>
          </a:p>
        </p:txBody>
      </p:sp>
      <p:sp>
        <p:nvSpPr>
          <p:cNvPr id="118" name="TextBox 117"/>
          <p:cNvSpPr txBox="1"/>
          <p:nvPr/>
        </p:nvSpPr>
        <p:spPr>
          <a:xfrm>
            <a:off x="10128093" y="4348903"/>
            <a:ext cx="502061" cy="369332"/>
          </a:xfrm>
          <a:prstGeom prst="rect">
            <a:avLst/>
          </a:prstGeom>
          <a:noFill/>
        </p:spPr>
        <p:txBody>
          <a:bodyPr wrap="none" rtlCol="0">
            <a:spAutoFit/>
          </a:bodyPr>
          <a:lstStyle/>
          <a:p>
            <a:r>
              <a:rPr lang="en-US" dirty="0">
                <a:solidFill>
                  <a:schemeClr val="bg1"/>
                </a:solidFill>
                <a:latin typeface="+mj-lt"/>
              </a:rPr>
              <a:t>442</a:t>
            </a:r>
          </a:p>
        </p:txBody>
      </p:sp>
      <p:sp>
        <p:nvSpPr>
          <p:cNvPr id="119" name="TextBox 118"/>
          <p:cNvSpPr txBox="1"/>
          <p:nvPr/>
        </p:nvSpPr>
        <p:spPr>
          <a:xfrm>
            <a:off x="5149813" y="1412128"/>
            <a:ext cx="502061" cy="369332"/>
          </a:xfrm>
          <a:prstGeom prst="rect">
            <a:avLst/>
          </a:prstGeom>
          <a:noFill/>
        </p:spPr>
        <p:txBody>
          <a:bodyPr wrap="none" rtlCol="0">
            <a:spAutoFit/>
          </a:bodyPr>
          <a:lstStyle/>
          <a:p>
            <a:r>
              <a:rPr lang="en-US" dirty="0">
                <a:solidFill>
                  <a:schemeClr val="bg1"/>
                </a:solidFill>
                <a:latin typeface="+mj-lt"/>
              </a:rPr>
              <a:t>188</a:t>
            </a:r>
          </a:p>
        </p:txBody>
      </p:sp>
      <p:sp>
        <p:nvSpPr>
          <p:cNvPr id="120" name="TextBox 119"/>
          <p:cNvSpPr txBox="1"/>
          <p:nvPr/>
        </p:nvSpPr>
        <p:spPr>
          <a:xfrm>
            <a:off x="5233889" y="2336769"/>
            <a:ext cx="396262" cy="369332"/>
          </a:xfrm>
          <a:prstGeom prst="rect">
            <a:avLst/>
          </a:prstGeom>
          <a:noFill/>
        </p:spPr>
        <p:txBody>
          <a:bodyPr wrap="none" rtlCol="0">
            <a:spAutoFit/>
          </a:bodyPr>
          <a:lstStyle/>
          <a:p>
            <a:r>
              <a:rPr lang="en-US" dirty="0">
                <a:solidFill>
                  <a:schemeClr val="bg1"/>
                </a:solidFill>
                <a:latin typeface="+mj-lt"/>
              </a:rPr>
              <a:t>26</a:t>
            </a:r>
          </a:p>
        </p:txBody>
      </p:sp>
      <p:sp>
        <p:nvSpPr>
          <p:cNvPr id="121" name="TextBox 120"/>
          <p:cNvSpPr txBox="1"/>
          <p:nvPr/>
        </p:nvSpPr>
        <p:spPr>
          <a:xfrm>
            <a:off x="5230604" y="3422638"/>
            <a:ext cx="396262" cy="369332"/>
          </a:xfrm>
          <a:prstGeom prst="rect">
            <a:avLst/>
          </a:prstGeom>
          <a:noFill/>
        </p:spPr>
        <p:txBody>
          <a:bodyPr wrap="none" rtlCol="0">
            <a:spAutoFit/>
          </a:bodyPr>
          <a:lstStyle/>
          <a:p>
            <a:r>
              <a:rPr lang="en-US" dirty="0">
                <a:solidFill>
                  <a:schemeClr val="bg1"/>
                </a:solidFill>
                <a:latin typeface="+mj-lt"/>
              </a:rPr>
              <a:t>60</a:t>
            </a:r>
          </a:p>
        </p:txBody>
      </p:sp>
      <p:sp>
        <p:nvSpPr>
          <p:cNvPr id="122" name="TextBox 121"/>
          <p:cNvSpPr txBox="1"/>
          <p:nvPr/>
        </p:nvSpPr>
        <p:spPr>
          <a:xfrm>
            <a:off x="5180990" y="4340704"/>
            <a:ext cx="502061" cy="369332"/>
          </a:xfrm>
          <a:prstGeom prst="rect">
            <a:avLst/>
          </a:prstGeom>
          <a:noFill/>
        </p:spPr>
        <p:txBody>
          <a:bodyPr wrap="none" rtlCol="0">
            <a:spAutoFit/>
          </a:bodyPr>
          <a:lstStyle/>
          <a:p>
            <a:r>
              <a:rPr lang="en-US" dirty="0">
                <a:solidFill>
                  <a:schemeClr val="bg1"/>
                </a:solidFill>
                <a:latin typeface="+mj-lt"/>
              </a:rPr>
              <a:t>274</a:t>
            </a:r>
          </a:p>
        </p:txBody>
      </p:sp>
      <p:sp>
        <p:nvSpPr>
          <p:cNvPr id="123" name="Rectangle 122"/>
          <p:cNvSpPr/>
          <p:nvPr/>
        </p:nvSpPr>
        <p:spPr>
          <a:xfrm rot="21186242">
            <a:off x="6339515" y="2196366"/>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24" name="Rectangle 123"/>
          <p:cNvSpPr/>
          <p:nvPr/>
        </p:nvSpPr>
        <p:spPr>
          <a:xfrm rot="21186242">
            <a:off x="6445832" y="2295768"/>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25" name="Rectangle 124"/>
          <p:cNvSpPr/>
          <p:nvPr/>
        </p:nvSpPr>
        <p:spPr>
          <a:xfrm rot="21186242">
            <a:off x="6339515" y="1281302"/>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26" name="Rectangle 125"/>
          <p:cNvSpPr/>
          <p:nvPr/>
        </p:nvSpPr>
        <p:spPr>
          <a:xfrm rot="21186242">
            <a:off x="6445832" y="1380704"/>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27" name="Rectangle 126"/>
          <p:cNvSpPr/>
          <p:nvPr/>
        </p:nvSpPr>
        <p:spPr>
          <a:xfrm rot="21186242">
            <a:off x="6339514" y="4188023"/>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28" name="Rectangle 127"/>
          <p:cNvSpPr/>
          <p:nvPr/>
        </p:nvSpPr>
        <p:spPr>
          <a:xfrm rot="21186242">
            <a:off x="6445831" y="4287425"/>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29" name="Rectangle 128"/>
          <p:cNvSpPr/>
          <p:nvPr/>
        </p:nvSpPr>
        <p:spPr>
          <a:xfrm rot="21186242">
            <a:off x="6339514" y="3272959"/>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30" name="Rectangle 129"/>
          <p:cNvSpPr/>
          <p:nvPr/>
        </p:nvSpPr>
        <p:spPr>
          <a:xfrm rot="21186242">
            <a:off x="6445831" y="3372361"/>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31" name="TextBox 130"/>
          <p:cNvSpPr txBox="1"/>
          <p:nvPr/>
        </p:nvSpPr>
        <p:spPr>
          <a:xfrm>
            <a:off x="6336034" y="620688"/>
            <a:ext cx="607859" cy="369332"/>
          </a:xfrm>
          <a:prstGeom prst="rect">
            <a:avLst/>
          </a:prstGeom>
          <a:noFill/>
        </p:spPr>
        <p:txBody>
          <a:bodyPr wrap="none" rtlCol="0">
            <a:spAutoFit/>
          </a:bodyPr>
          <a:lstStyle/>
          <a:p>
            <a:r>
              <a:rPr lang="en-US" dirty="0">
                <a:solidFill>
                  <a:schemeClr val="bg1"/>
                </a:solidFill>
                <a:latin typeface="+mj-lt"/>
              </a:rPr>
              <a:t>2015</a:t>
            </a:r>
          </a:p>
        </p:txBody>
      </p:sp>
      <p:sp>
        <p:nvSpPr>
          <p:cNvPr id="132" name="TextBox 131"/>
          <p:cNvSpPr txBox="1"/>
          <p:nvPr/>
        </p:nvSpPr>
        <p:spPr>
          <a:xfrm>
            <a:off x="6441832" y="1412128"/>
            <a:ext cx="502061" cy="369332"/>
          </a:xfrm>
          <a:prstGeom prst="rect">
            <a:avLst/>
          </a:prstGeom>
          <a:noFill/>
        </p:spPr>
        <p:txBody>
          <a:bodyPr wrap="none" rtlCol="0">
            <a:spAutoFit/>
          </a:bodyPr>
          <a:lstStyle/>
          <a:p>
            <a:r>
              <a:rPr lang="en-US" dirty="0">
                <a:solidFill>
                  <a:schemeClr val="bg1"/>
                </a:solidFill>
                <a:latin typeface="+mj-lt"/>
              </a:rPr>
              <a:t>191</a:t>
            </a:r>
          </a:p>
        </p:txBody>
      </p:sp>
      <p:sp>
        <p:nvSpPr>
          <p:cNvPr id="133" name="TextBox 132"/>
          <p:cNvSpPr txBox="1"/>
          <p:nvPr/>
        </p:nvSpPr>
        <p:spPr>
          <a:xfrm>
            <a:off x="6525908" y="2336769"/>
            <a:ext cx="396262" cy="369332"/>
          </a:xfrm>
          <a:prstGeom prst="rect">
            <a:avLst/>
          </a:prstGeom>
          <a:noFill/>
        </p:spPr>
        <p:txBody>
          <a:bodyPr wrap="none" rtlCol="0">
            <a:spAutoFit/>
          </a:bodyPr>
          <a:lstStyle/>
          <a:p>
            <a:r>
              <a:rPr lang="en-US" dirty="0">
                <a:solidFill>
                  <a:schemeClr val="bg1"/>
                </a:solidFill>
                <a:latin typeface="+mj-lt"/>
              </a:rPr>
              <a:t>15</a:t>
            </a:r>
          </a:p>
        </p:txBody>
      </p:sp>
      <p:sp>
        <p:nvSpPr>
          <p:cNvPr id="134" name="TextBox 133"/>
          <p:cNvSpPr txBox="1"/>
          <p:nvPr/>
        </p:nvSpPr>
        <p:spPr>
          <a:xfrm>
            <a:off x="6522623" y="3422638"/>
            <a:ext cx="396262" cy="369332"/>
          </a:xfrm>
          <a:prstGeom prst="rect">
            <a:avLst/>
          </a:prstGeom>
          <a:noFill/>
        </p:spPr>
        <p:txBody>
          <a:bodyPr wrap="none" rtlCol="0">
            <a:spAutoFit/>
          </a:bodyPr>
          <a:lstStyle/>
          <a:p>
            <a:r>
              <a:rPr lang="en-US" dirty="0">
                <a:solidFill>
                  <a:schemeClr val="bg1"/>
                </a:solidFill>
                <a:latin typeface="+mj-lt"/>
              </a:rPr>
              <a:t>72</a:t>
            </a:r>
          </a:p>
        </p:txBody>
      </p:sp>
      <p:sp>
        <p:nvSpPr>
          <p:cNvPr id="135" name="TextBox 134"/>
          <p:cNvSpPr txBox="1"/>
          <p:nvPr/>
        </p:nvSpPr>
        <p:spPr>
          <a:xfrm>
            <a:off x="6473009" y="4340704"/>
            <a:ext cx="502061" cy="369332"/>
          </a:xfrm>
          <a:prstGeom prst="rect">
            <a:avLst/>
          </a:prstGeom>
          <a:noFill/>
        </p:spPr>
        <p:txBody>
          <a:bodyPr wrap="none" rtlCol="0">
            <a:spAutoFit/>
          </a:bodyPr>
          <a:lstStyle/>
          <a:p>
            <a:r>
              <a:rPr lang="en-US" dirty="0">
                <a:solidFill>
                  <a:schemeClr val="bg1"/>
                </a:solidFill>
                <a:latin typeface="+mj-lt"/>
              </a:rPr>
              <a:t>278</a:t>
            </a:r>
          </a:p>
        </p:txBody>
      </p:sp>
      <p:sp>
        <p:nvSpPr>
          <p:cNvPr id="136" name="Rectangle 135"/>
          <p:cNvSpPr/>
          <p:nvPr/>
        </p:nvSpPr>
        <p:spPr>
          <a:xfrm rot="21186242">
            <a:off x="7620523" y="2196366"/>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37" name="Rectangle 136"/>
          <p:cNvSpPr/>
          <p:nvPr/>
        </p:nvSpPr>
        <p:spPr>
          <a:xfrm rot="21186242">
            <a:off x="7726840" y="2295768"/>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38" name="Rectangle 137"/>
          <p:cNvSpPr/>
          <p:nvPr/>
        </p:nvSpPr>
        <p:spPr>
          <a:xfrm rot="21186242">
            <a:off x="7620523" y="1281302"/>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39" name="Rectangle 138"/>
          <p:cNvSpPr/>
          <p:nvPr/>
        </p:nvSpPr>
        <p:spPr>
          <a:xfrm rot="21186242">
            <a:off x="7726840" y="1380704"/>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40" name="Rectangle 139"/>
          <p:cNvSpPr/>
          <p:nvPr/>
        </p:nvSpPr>
        <p:spPr>
          <a:xfrm rot="21186242">
            <a:off x="7620522" y="4188023"/>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41" name="Rectangle 140"/>
          <p:cNvSpPr/>
          <p:nvPr/>
        </p:nvSpPr>
        <p:spPr>
          <a:xfrm rot="21186242">
            <a:off x="7726839" y="4287425"/>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42" name="Rectangle 141"/>
          <p:cNvSpPr/>
          <p:nvPr/>
        </p:nvSpPr>
        <p:spPr>
          <a:xfrm rot="21186242">
            <a:off x="7620522" y="3272959"/>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43" name="Rectangle 142"/>
          <p:cNvSpPr/>
          <p:nvPr/>
        </p:nvSpPr>
        <p:spPr>
          <a:xfrm rot="21186242">
            <a:off x="7726839" y="3372361"/>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44" name="TextBox 143"/>
          <p:cNvSpPr txBox="1"/>
          <p:nvPr/>
        </p:nvSpPr>
        <p:spPr>
          <a:xfrm>
            <a:off x="7617042" y="620688"/>
            <a:ext cx="607859" cy="369332"/>
          </a:xfrm>
          <a:prstGeom prst="rect">
            <a:avLst/>
          </a:prstGeom>
          <a:noFill/>
        </p:spPr>
        <p:txBody>
          <a:bodyPr wrap="none" rtlCol="0">
            <a:spAutoFit/>
          </a:bodyPr>
          <a:lstStyle/>
          <a:p>
            <a:r>
              <a:rPr lang="en-US" dirty="0">
                <a:solidFill>
                  <a:schemeClr val="bg1"/>
                </a:solidFill>
                <a:latin typeface="+mj-lt"/>
              </a:rPr>
              <a:t>2016</a:t>
            </a:r>
          </a:p>
        </p:txBody>
      </p:sp>
      <p:sp>
        <p:nvSpPr>
          <p:cNvPr id="145" name="TextBox 144"/>
          <p:cNvSpPr txBox="1"/>
          <p:nvPr/>
        </p:nvSpPr>
        <p:spPr>
          <a:xfrm>
            <a:off x="7722840" y="1412128"/>
            <a:ext cx="502061" cy="369332"/>
          </a:xfrm>
          <a:prstGeom prst="rect">
            <a:avLst/>
          </a:prstGeom>
          <a:noFill/>
        </p:spPr>
        <p:txBody>
          <a:bodyPr wrap="none" rtlCol="0">
            <a:spAutoFit/>
          </a:bodyPr>
          <a:lstStyle/>
          <a:p>
            <a:r>
              <a:rPr lang="en-US" dirty="0">
                <a:solidFill>
                  <a:schemeClr val="bg1"/>
                </a:solidFill>
                <a:latin typeface="+mj-lt"/>
              </a:rPr>
              <a:t>205</a:t>
            </a:r>
          </a:p>
        </p:txBody>
      </p:sp>
      <p:sp>
        <p:nvSpPr>
          <p:cNvPr id="146" name="TextBox 145"/>
          <p:cNvSpPr txBox="1"/>
          <p:nvPr/>
        </p:nvSpPr>
        <p:spPr>
          <a:xfrm>
            <a:off x="7806916" y="2336769"/>
            <a:ext cx="396262" cy="369332"/>
          </a:xfrm>
          <a:prstGeom prst="rect">
            <a:avLst/>
          </a:prstGeom>
          <a:noFill/>
        </p:spPr>
        <p:txBody>
          <a:bodyPr wrap="none" rtlCol="0">
            <a:spAutoFit/>
          </a:bodyPr>
          <a:lstStyle/>
          <a:p>
            <a:r>
              <a:rPr lang="en-US" dirty="0">
                <a:solidFill>
                  <a:schemeClr val="bg1"/>
                </a:solidFill>
                <a:latin typeface="+mj-lt"/>
              </a:rPr>
              <a:t>18</a:t>
            </a:r>
          </a:p>
        </p:txBody>
      </p:sp>
      <p:sp>
        <p:nvSpPr>
          <p:cNvPr id="147" name="TextBox 146"/>
          <p:cNvSpPr txBox="1"/>
          <p:nvPr/>
        </p:nvSpPr>
        <p:spPr>
          <a:xfrm>
            <a:off x="7803631" y="3422638"/>
            <a:ext cx="396262" cy="369332"/>
          </a:xfrm>
          <a:prstGeom prst="rect">
            <a:avLst/>
          </a:prstGeom>
          <a:noFill/>
        </p:spPr>
        <p:txBody>
          <a:bodyPr wrap="none" rtlCol="0">
            <a:spAutoFit/>
          </a:bodyPr>
          <a:lstStyle/>
          <a:p>
            <a:r>
              <a:rPr lang="en-US" dirty="0">
                <a:solidFill>
                  <a:schemeClr val="bg1"/>
                </a:solidFill>
                <a:latin typeface="+mj-lt"/>
              </a:rPr>
              <a:t>60</a:t>
            </a:r>
          </a:p>
        </p:txBody>
      </p:sp>
      <p:sp>
        <p:nvSpPr>
          <p:cNvPr id="148" name="TextBox 147"/>
          <p:cNvSpPr txBox="1"/>
          <p:nvPr/>
        </p:nvSpPr>
        <p:spPr>
          <a:xfrm>
            <a:off x="7754017" y="4340704"/>
            <a:ext cx="502061" cy="369332"/>
          </a:xfrm>
          <a:prstGeom prst="rect">
            <a:avLst/>
          </a:prstGeom>
          <a:noFill/>
        </p:spPr>
        <p:txBody>
          <a:bodyPr wrap="none" rtlCol="0">
            <a:spAutoFit/>
          </a:bodyPr>
          <a:lstStyle/>
          <a:p>
            <a:r>
              <a:rPr lang="en-US" dirty="0">
                <a:solidFill>
                  <a:schemeClr val="bg1"/>
                </a:solidFill>
                <a:latin typeface="+mj-lt"/>
              </a:rPr>
              <a:t>283</a:t>
            </a:r>
          </a:p>
        </p:txBody>
      </p:sp>
      <p:sp>
        <p:nvSpPr>
          <p:cNvPr id="149" name="Rectangle 148"/>
          <p:cNvSpPr/>
          <p:nvPr/>
        </p:nvSpPr>
        <p:spPr>
          <a:xfrm rot="21186242">
            <a:off x="8772651" y="2207662"/>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50" name="Rectangle 149"/>
          <p:cNvSpPr/>
          <p:nvPr/>
        </p:nvSpPr>
        <p:spPr>
          <a:xfrm rot="21186242">
            <a:off x="8878968" y="2307064"/>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51" name="Rectangle 150"/>
          <p:cNvSpPr/>
          <p:nvPr/>
        </p:nvSpPr>
        <p:spPr>
          <a:xfrm rot="21186242">
            <a:off x="8772651" y="1292598"/>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52" name="Rectangle 151"/>
          <p:cNvSpPr/>
          <p:nvPr/>
        </p:nvSpPr>
        <p:spPr>
          <a:xfrm rot="21186242">
            <a:off x="8878968" y="1392000"/>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53" name="Rectangle 152"/>
          <p:cNvSpPr/>
          <p:nvPr/>
        </p:nvSpPr>
        <p:spPr>
          <a:xfrm rot="21186242">
            <a:off x="8772650" y="4199319"/>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54" name="Rectangle 153"/>
          <p:cNvSpPr/>
          <p:nvPr/>
        </p:nvSpPr>
        <p:spPr>
          <a:xfrm rot="21186242">
            <a:off x="8878967" y="4298721"/>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55" name="Rectangle 154"/>
          <p:cNvSpPr/>
          <p:nvPr/>
        </p:nvSpPr>
        <p:spPr>
          <a:xfrm rot="21186242">
            <a:off x="8772650" y="3284255"/>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56" name="Rectangle 155"/>
          <p:cNvSpPr/>
          <p:nvPr/>
        </p:nvSpPr>
        <p:spPr>
          <a:xfrm rot="21186242">
            <a:off x="8878967" y="3383657"/>
            <a:ext cx="524774" cy="492289"/>
          </a:xfrm>
          <a:prstGeom prst="rect">
            <a:avLst/>
          </a:prstGeom>
          <a:solidFill>
            <a:srgbClr val="00918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Narrow"/>
            </a:endParaRPr>
          </a:p>
        </p:txBody>
      </p:sp>
      <p:sp>
        <p:nvSpPr>
          <p:cNvPr id="157" name="TextBox 156"/>
          <p:cNvSpPr txBox="1"/>
          <p:nvPr/>
        </p:nvSpPr>
        <p:spPr>
          <a:xfrm>
            <a:off x="8769170" y="631984"/>
            <a:ext cx="607859" cy="369332"/>
          </a:xfrm>
          <a:prstGeom prst="rect">
            <a:avLst/>
          </a:prstGeom>
          <a:noFill/>
        </p:spPr>
        <p:txBody>
          <a:bodyPr wrap="none" rtlCol="0">
            <a:spAutoFit/>
          </a:bodyPr>
          <a:lstStyle/>
          <a:p>
            <a:r>
              <a:rPr lang="en-US" dirty="0">
                <a:solidFill>
                  <a:schemeClr val="bg1"/>
                </a:solidFill>
                <a:latin typeface="+mj-lt"/>
              </a:rPr>
              <a:t>2017</a:t>
            </a:r>
          </a:p>
        </p:txBody>
      </p:sp>
      <p:sp>
        <p:nvSpPr>
          <p:cNvPr id="158" name="TextBox 157"/>
          <p:cNvSpPr txBox="1"/>
          <p:nvPr/>
        </p:nvSpPr>
        <p:spPr>
          <a:xfrm>
            <a:off x="8874968" y="1423424"/>
            <a:ext cx="502061" cy="369332"/>
          </a:xfrm>
          <a:prstGeom prst="rect">
            <a:avLst/>
          </a:prstGeom>
          <a:noFill/>
        </p:spPr>
        <p:txBody>
          <a:bodyPr wrap="none" rtlCol="0">
            <a:spAutoFit/>
          </a:bodyPr>
          <a:lstStyle/>
          <a:p>
            <a:r>
              <a:rPr lang="en-US" dirty="0">
                <a:solidFill>
                  <a:schemeClr val="bg1"/>
                </a:solidFill>
                <a:latin typeface="+mj-lt"/>
              </a:rPr>
              <a:t>203</a:t>
            </a:r>
          </a:p>
        </p:txBody>
      </p:sp>
      <p:sp>
        <p:nvSpPr>
          <p:cNvPr id="159" name="TextBox 158"/>
          <p:cNvSpPr txBox="1"/>
          <p:nvPr/>
        </p:nvSpPr>
        <p:spPr>
          <a:xfrm>
            <a:off x="8959044" y="2348065"/>
            <a:ext cx="396262" cy="369332"/>
          </a:xfrm>
          <a:prstGeom prst="rect">
            <a:avLst/>
          </a:prstGeom>
          <a:noFill/>
        </p:spPr>
        <p:txBody>
          <a:bodyPr wrap="none" rtlCol="0">
            <a:spAutoFit/>
          </a:bodyPr>
          <a:lstStyle/>
          <a:p>
            <a:r>
              <a:rPr lang="en-US" dirty="0">
                <a:solidFill>
                  <a:schemeClr val="bg1"/>
                </a:solidFill>
                <a:latin typeface="+mj-lt"/>
              </a:rPr>
              <a:t>15</a:t>
            </a:r>
          </a:p>
        </p:txBody>
      </p:sp>
      <p:sp>
        <p:nvSpPr>
          <p:cNvPr id="160" name="TextBox 159"/>
          <p:cNvSpPr txBox="1"/>
          <p:nvPr/>
        </p:nvSpPr>
        <p:spPr>
          <a:xfrm>
            <a:off x="8955759" y="3433934"/>
            <a:ext cx="396262" cy="369332"/>
          </a:xfrm>
          <a:prstGeom prst="rect">
            <a:avLst/>
          </a:prstGeom>
          <a:noFill/>
        </p:spPr>
        <p:txBody>
          <a:bodyPr wrap="none" rtlCol="0">
            <a:spAutoFit/>
          </a:bodyPr>
          <a:lstStyle/>
          <a:p>
            <a:r>
              <a:rPr lang="en-US" dirty="0">
                <a:solidFill>
                  <a:schemeClr val="bg1"/>
                </a:solidFill>
                <a:latin typeface="+mj-lt"/>
              </a:rPr>
              <a:t>68</a:t>
            </a:r>
          </a:p>
        </p:txBody>
      </p:sp>
      <p:sp>
        <p:nvSpPr>
          <p:cNvPr id="161" name="TextBox 160"/>
          <p:cNvSpPr txBox="1"/>
          <p:nvPr/>
        </p:nvSpPr>
        <p:spPr>
          <a:xfrm>
            <a:off x="8906145" y="4352000"/>
            <a:ext cx="502061" cy="369332"/>
          </a:xfrm>
          <a:prstGeom prst="rect">
            <a:avLst/>
          </a:prstGeom>
          <a:noFill/>
        </p:spPr>
        <p:txBody>
          <a:bodyPr wrap="none" rtlCol="0">
            <a:spAutoFit/>
          </a:bodyPr>
          <a:lstStyle/>
          <a:p>
            <a:r>
              <a:rPr lang="en-US" dirty="0">
                <a:solidFill>
                  <a:schemeClr val="bg1"/>
                </a:solidFill>
                <a:latin typeface="+mj-lt"/>
              </a:rPr>
              <a:t>288</a:t>
            </a:r>
          </a:p>
        </p:txBody>
      </p:sp>
      <p:pic>
        <p:nvPicPr>
          <p:cNvPr id="162" name="Picture 161" descr="A picture containing drawing&#10;&#10;Description automatically generated">
            <a:extLst>
              <a:ext uri="{FF2B5EF4-FFF2-40B4-BE49-F238E27FC236}">
                <a16:creationId xmlns:a16="http://schemas.microsoft.com/office/drawing/2014/main" id="{AAAD256B-8FBC-48F7-A253-3A7073C3E3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11530" y="5877272"/>
            <a:ext cx="1851617" cy="546391"/>
          </a:xfrm>
          <a:prstGeom prst="rect">
            <a:avLst/>
          </a:prstGeom>
        </p:spPr>
      </p:pic>
    </p:spTree>
    <p:extLst>
      <p:ext uri="{BB962C8B-B14F-4D97-AF65-F5344CB8AC3E}">
        <p14:creationId xmlns:p14="http://schemas.microsoft.com/office/powerpoint/2010/main" val="26970168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65719" y="5746136"/>
            <a:ext cx="1356047" cy="829955"/>
          </a:xfrm>
          <a:prstGeom prst="rect">
            <a:avLst/>
          </a:prstGeom>
        </p:spPr>
      </p:pic>
      <p:sp>
        <p:nvSpPr>
          <p:cNvPr id="6" name="Rectangle 18"/>
          <p:cNvSpPr/>
          <p:nvPr/>
        </p:nvSpPr>
        <p:spPr>
          <a:xfrm>
            <a:off x="695400" y="1268760"/>
            <a:ext cx="6192688" cy="1368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tlCol="0" anchor="t" anchorCtr="0"/>
          <a:lstStyle/>
          <a:p>
            <a:pPr>
              <a:lnSpc>
                <a:spcPts val="4000"/>
              </a:lnSpc>
            </a:pPr>
            <a:r>
              <a:rPr lang="en-US" sz="3600" b="1" dirty="0" smtClean="0">
                <a:solidFill>
                  <a:srgbClr val="00918E"/>
                </a:solidFill>
                <a:latin typeface="+mj-lt"/>
              </a:rPr>
              <a:t>CAPACITY DEVELOPMENT</a:t>
            </a:r>
            <a:endParaRPr lang="en-US" sz="3600" dirty="0" smtClean="0">
              <a:solidFill>
                <a:srgbClr val="00918E"/>
              </a:solidFill>
              <a:latin typeface="+mj-lt"/>
            </a:endParaRPr>
          </a:p>
          <a:p>
            <a:pPr>
              <a:lnSpc>
                <a:spcPts val="4000"/>
              </a:lnSpc>
            </a:pPr>
            <a:r>
              <a:rPr lang="en-US" sz="3600" dirty="0" smtClean="0">
                <a:solidFill>
                  <a:schemeClr val="bg1"/>
                </a:solidFill>
                <a:latin typeface="+mj-lt"/>
              </a:rPr>
              <a:t>INTERNATIONAL COOPERATION</a:t>
            </a:r>
            <a:endParaRPr lang="nl-NL" sz="3600" dirty="0">
              <a:solidFill>
                <a:srgbClr val="00918E"/>
              </a:solidFill>
              <a:latin typeface="+mj-lt"/>
            </a:endParaRPr>
          </a:p>
        </p:txBody>
      </p:sp>
    </p:spTree>
    <p:extLst>
      <p:ext uri="{BB962C8B-B14F-4D97-AF65-F5344CB8AC3E}">
        <p14:creationId xmlns:p14="http://schemas.microsoft.com/office/powerpoint/2010/main" val="39093661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1"/>
          <p:cNvSpPr/>
          <p:nvPr/>
        </p:nvSpPr>
        <p:spPr>
          <a:xfrm>
            <a:off x="695400" y="3717032"/>
            <a:ext cx="5472608" cy="2880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eaLnBrk="1" hangingPunct="1"/>
            <a:r>
              <a:rPr lang="en-US" sz="4000" dirty="0"/>
              <a:t>PROJECT SERVICES</a:t>
            </a:r>
            <a:br>
              <a:rPr lang="en-US" sz="4000" dirty="0"/>
            </a:br>
            <a:r>
              <a:rPr lang="en-US" sz="2000" dirty="0">
                <a:latin typeface="+mj-lt"/>
              </a:rPr>
              <a:t>TAILORED TO THE NEEDS OF OUR </a:t>
            </a:r>
            <a:r>
              <a:rPr lang="en-US" sz="2000" dirty="0" smtClean="0">
                <a:latin typeface="+mj-lt"/>
              </a:rPr>
              <a:t>CLIENTS</a:t>
            </a:r>
          </a:p>
          <a:p>
            <a:pPr eaLnBrk="1" hangingPunct="1"/>
            <a:endParaRPr lang="en-US" sz="2000" dirty="0">
              <a:latin typeface="+mj-lt"/>
            </a:endParaRPr>
          </a:p>
          <a:p>
            <a:pPr marL="342900" indent="-342900" eaLnBrk="1" hangingPunct="1">
              <a:buFont typeface="Arial" panose="020B0604020202020204" pitchFamily="34" charset="0"/>
              <a:buChar char="•"/>
            </a:pPr>
            <a:r>
              <a:rPr lang="en-US" sz="2000" dirty="0" smtClean="0">
                <a:latin typeface="+mj-lt"/>
              </a:rPr>
              <a:t>Institutional </a:t>
            </a:r>
            <a:r>
              <a:rPr lang="en-US" sz="2000" dirty="0">
                <a:latin typeface="+mj-lt"/>
              </a:rPr>
              <a:t>development</a:t>
            </a:r>
          </a:p>
          <a:p>
            <a:pPr marL="342900" indent="-342900" eaLnBrk="1" hangingPunct="1">
              <a:buFont typeface="Arial" panose="020B0604020202020204" pitchFamily="34" charset="0"/>
              <a:buChar char="•"/>
            </a:pPr>
            <a:r>
              <a:rPr lang="en-US" sz="2000" dirty="0">
                <a:latin typeface="+mj-lt"/>
              </a:rPr>
              <a:t>Advisory services </a:t>
            </a:r>
          </a:p>
          <a:p>
            <a:pPr marL="342900" indent="-342900" eaLnBrk="1" hangingPunct="1">
              <a:buFont typeface="Arial" panose="020B0604020202020204" pitchFamily="34" charset="0"/>
              <a:buChar char="•"/>
            </a:pPr>
            <a:r>
              <a:rPr lang="en-US" sz="2000" dirty="0">
                <a:latin typeface="+mj-lt"/>
              </a:rPr>
              <a:t>Contract training</a:t>
            </a:r>
          </a:p>
          <a:p>
            <a:pPr marL="342900" indent="-342900" eaLnBrk="1" hangingPunct="1">
              <a:buFont typeface="Arial" panose="020B0604020202020204" pitchFamily="34" charset="0"/>
              <a:buChar char="•"/>
            </a:pPr>
            <a:r>
              <a:rPr lang="en-US" sz="2000" dirty="0">
                <a:latin typeface="+mj-lt"/>
              </a:rPr>
              <a:t>Contract research and development</a:t>
            </a:r>
          </a:p>
          <a:p>
            <a:pPr>
              <a:lnSpc>
                <a:spcPts val="4000"/>
              </a:lnSpc>
            </a:pPr>
            <a:endParaRPr lang="en-US" sz="2000" dirty="0" smtClean="0">
              <a:latin typeface="+mj-lt"/>
            </a:endParaRPr>
          </a:p>
        </p:txBody>
      </p:sp>
      <p:pic>
        <p:nvPicPr>
          <p:cNvPr id="8" name="Afbeelding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65719" y="5746136"/>
            <a:ext cx="1356047" cy="829955"/>
          </a:xfrm>
          <a:prstGeom prst="rect">
            <a:avLst/>
          </a:prstGeom>
        </p:spPr>
      </p:pic>
    </p:spTree>
    <p:extLst>
      <p:ext uri="{BB962C8B-B14F-4D97-AF65-F5344CB8AC3E}">
        <p14:creationId xmlns:p14="http://schemas.microsoft.com/office/powerpoint/2010/main" val="27422583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Afbeelding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65719" y="5746136"/>
            <a:ext cx="1356047" cy="829955"/>
          </a:xfrm>
          <a:prstGeom prst="rect">
            <a:avLst/>
          </a:prstGeom>
        </p:spPr>
      </p:pic>
      <p:sp>
        <p:nvSpPr>
          <p:cNvPr id="11" name="Rectangle 1"/>
          <p:cNvSpPr/>
          <p:nvPr/>
        </p:nvSpPr>
        <p:spPr>
          <a:xfrm>
            <a:off x="695400" y="4365104"/>
            <a:ext cx="5904656" cy="2232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a:lnSpc>
                <a:spcPts val="4000"/>
              </a:lnSpc>
            </a:pPr>
            <a:r>
              <a:rPr lang="en-US" sz="4000" dirty="0" smtClean="0">
                <a:solidFill>
                  <a:schemeClr val="bg1"/>
                </a:solidFill>
                <a:latin typeface="+mj-lt"/>
              </a:rPr>
              <a:t>HIGH TECH HUMAN TOUCH</a:t>
            </a:r>
          </a:p>
          <a:p>
            <a:pPr marL="342900" indent="-342900">
              <a:buFont typeface="Arial" panose="020B0604020202020204" pitchFamily="34" charset="0"/>
              <a:buChar char="•"/>
            </a:pPr>
            <a:r>
              <a:rPr lang="en-US" sz="2000" dirty="0" smtClean="0">
                <a:solidFill>
                  <a:schemeClr val="bg1"/>
                </a:solidFill>
                <a:latin typeface="+mj-lt"/>
              </a:rPr>
              <a:t>Societal </a:t>
            </a:r>
            <a:r>
              <a:rPr lang="en-US" sz="2000" dirty="0">
                <a:solidFill>
                  <a:schemeClr val="bg1"/>
                </a:solidFill>
                <a:latin typeface="+mj-lt"/>
              </a:rPr>
              <a:t>impact: making a real difference</a:t>
            </a:r>
          </a:p>
          <a:p>
            <a:pPr marL="342900" indent="-342900">
              <a:buFont typeface="Arial" panose="020B0604020202020204" pitchFamily="34" charset="0"/>
              <a:buChar char="•"/>
            </a:pPr>
            <a:r>
              <a:rPr lang="en-US" sz="2000" dirty="0" smtClean="0">
                <a:solidFill>
                  <a:schemeClr val="bg1"/>
                </a:solidFill>
                <a:latin typeface="+mj-lt"/>
              </a:rPr>
              <a:t>Synergy</a:t>
            </a:r>
            <a:r>
              <a:rPr lang="en-US" sz="2000" dirty="0">
                <a:solidFill>
                  <a:schemeClr val="bg1"/>
                </a:solidFill>
                <a:latin typeface="+mj-lt"/>
              </a:rPr>
              <a:t>: excellence in combinations</a:t>
            </a:r>
          </a:p>
          <a:p>
            <a:pPr marL="342900" indent="-342900">
              <a:buFont typeface="Arial" panose="020B0604020202020204" pitchFamily="34" charset="0"/>
              <a:buChar char="•"/>
            </a:pPr>
            <a:r>
              <a:rPr lang="en-US" sz="2000" dirty="0" smtClean="0">
                <a:solidFill>
                  <a:schemeClr val="bg1"/>
                </a:solidFill>
                <a:latin typeface="+mj-lt"/>
              </a:rPr>
              <a:t>Entrepreneurship </a:t>
            </a:r>
            <a:r>
              <a:rPr lang="en-US" sz="2000" dirty="0">
                <a:solidFill>
                  <a:schemeClr val="bg1"/>
                </a:solidFill>
                <a:latin typeface="+mj-lt"/>
              </a:rPr>
              <a:t>and </a:t>
            </a:r>
            <a:r>
              <a:rPr lang="en-US" sz="2000" dirty="0" smtClean="0">
                <a:solidFill>
                  <a:schemeClr val="bg1"/>
                </a:solidFill>
                <a:latin typeface="+mj-lt"/>
              </a:rPr>
              <a:t>innovation </a:t>
            </a:r>
          </a:p>
          <a:p>
            <a:pPr marL="342900" indent="-342900">
              <a:buFont typeface="Arial" panose="020B0604020202020204" pitchFamily="34" charset="0"/>
              <a:buChar char="•"/>
            </a:pPr>
            <a:r>
              <a:rPr lang="en-US" sz="2000" dirty="0" smtClean="0">
                <a:solidFill>
                  <a:schemeClr val="bg1"/>
                </a:solidFill>
                <a:latin typeface="+mj-lt"/>
              </a:rPr>
              <a:t>Internationalization</a:t>
            </a:r>
            <a:r>
              <a:rPr lang="en-US" sz="2000" dirty="0">
                <a:solidFill>
                  <a:schemeClr val="bg1"/>
                </a:solidFill>
                <a:latin typeface="+mj-lt"/>
              </a:rPr>
              <a:t>: tomorrow’s global </a:t>
            </a:r>
            <a:r>
              <a:rPr lang="en-US" sz="2000" dirty="0" smtClean="0">
                <a:solidFill>
                  <a:schemeClr val="bg1"/>
                </a:solidFill>
                <a:latin typeface="+mj-lt"/>
              </a:rPr>
              <a:t>citizens</a:t>
            </a:r>
            <a:endParaRPr lang="en-US" sz="2000" dirty="0">
              <a:solidFill>
                <a:schemeClr val="bg1"/>
              </a:solidFill>
              <a:latin typeface="+mj-lt"/>
            </a:endParaRPr>
          </a:p>
          <a:p>
            <a:pPr>
              <a:lnSpc>
                <a:spcPts val="4000"/>
              </a:lnSpc>
            </a:pPr>
            <a:endParaRPr lang="en-US" sz="4000" dirty="0">
              <a:solidFill>
                <a:schemeClr val="bg1"/>
              </a:solidFill>
              <a:latin typeface="+mj-lt"/>
            </a:endParaRPr>
          </a:p>
        </p:txBody>
      </p:sp>
    </p:spTree>
    <p:extLst>
      <p:ext uri="{BB962C8B-B14F-4D97-AF65-F5344CB8AC3E}">
        <p14:creationId xmlns:p14="http://schemas.microsoft.com/office/powerpoint/2010/main" val="17980132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599295" y="1210392"/>
            <a:ext cx="10585176" cy="309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255588"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a:lstStyle>
          <a:p>
            <a:pPr marL="0" indent="0">
              <a:lnSpc>
                <a:spcPct val="100000"/>
              </a:lnSpc>
              <a:spcBef>
                <a:spcPts val="0"/>
              </a:spcBef>
              <a:buNone/>
            </a:pPr>
            <a:r>
              <a:rPr lang="en-GB" sz="2400" b="1" dirty="0" smtClean="0"/>
              <a:t>Partners: </a:t>
            </a:r>
            <a:r>
              <a:rPr lang="en-GB" dirty="0"/>
              <a:t>Danube University </a:t>
            </a:r>
            <a:r>
              <a:rPr lang="en-GB" dirty="0" err="1"/>
              <a:t>Krems</a:t>
            </a:r>
            <a:r>
              <a:rPr lang="en-GB" dirty="0"/>
              <a:t>, Austria, </a:t>
            </a:r>
            <a:r>
              <a:rPr lang="en-GB" dirty="0" smtClean="0"/>
              <a:t>ITC</a:t>
            </a:r>
            <a:r>
              <a:rPr lang="en-GB" dirty="0"/>
              <a:t>, </a:t>
            </a:r>
            <a:r>
              <a:rPr lang="en-GB" dirty="0" smtClean="0"/>
              <a:t>Lund </a:t>
            </a:r>
            <a:r>
              <a:rPr lang="en-GB" dirty="0"/>
              <a:t>University </a:t>
            </a:r>
            <a:r>
              <a:rPr lang="en-GB" dirty="0" smtClean="0"/>
              <a:t>- Sweden, CEPT -Ahmedabad, KRIVA - Mumbai, SPAV - </a:t>
            </a:r>
            <a:r>
              <a:rPr lang="en-GB" dirty="0"/>
              <a:t>Vijayawada</a:t>
            </a:r>
          </a:p>
          <a:p>
            <a:pPr marL="0" indent="0">
              <a:lnSpc>
                <a:spcPct val="100000"/>
              </a:lnSpc>
              <a:spcBef>
                <a:spcPts val="0"/>
              </a:spcBef>
              <a:buNone/>
            </a:pPr>
            <a:r>
              <a:rPr lang="en-US" sz="2400" b="1" dirty="0" smtClean="0"/>
              <a:t>Objectives </a:t>
            </a:r>
            <a:endParaRPr lang="en-US" sz="2400" b="1" dirty="0"/>
          </a:p>
          <a:p>
            <a:pPr marL="0" indent="0">
              <a:lnSpc>
                <a:spcPct val="100000"/>
              </a:lnSpc>
              <a:spcBef>
                <a:spcPts val="0"/>
              </a:spcBef>
              <a:buNone/>
            </a:pPr>
            <a:r>
              <a:rPr lang="en-GB" sz="2400" dirty="0"/>
              <a:t>The project contributes to the capacity building of HEIs in India for cooperating nationally and internationally, and to improving their contribution to sustainable social housing and to inclusive urban community development</a:t>
            </a:r>
            <a:endParaRPr lang="en-US" sz="2400" b="1" kern="0" dirty="0">
              <a:latin typeface="+mj-lt"/>
            </a:endParaRPr>
          </a:p>
        </p:txBody>
      </p:sp>
      <p:sp>
        <p:nvSpPr>
          <p:cNvPr id="7" name="Title 1"/>
          <p:cNvSpPr txBox="1">
            <a:spLocks/>
          </p:cNvSpPr>
          <p:nvPr/>
        </p:nvSpPr>
        <p:spPr>
          <a:xfrm>
            <a:off x="599295" y="404664"/>
            <a:ext cx="10367962" cy="735013"/>
          </a:xfrm>
          <a:prstGeom prst="rect">
            <a:avLst/>
          </a:prstGeom>
        </p:spPr>
        <p:txBody>
          <a:bodyPr/>
          <a:lstStyle>
            <a:lvl1pPr algn="l" rtl="0" eaLnBrk="0" fontAlgn="base" hangingPunct="0">
              <a:spcBef>
                <a:spcPct val="0"/>
              </a:spcBef>
              <a:spcAft>
                <a:spcPct val="0"/>
              </a:spcAft>
              <a:defRPr sz="2500" b="1">
                <a:solidFill>
                  <a:schemeClr val="tx2"/>
                </a:solidFill>
                <a:latin typeface="+mj-lt"/>
                <a:ea typeface="+mj-ea"/>
                <a:cs typeface="+mj-cs"/>
              </a:defRPr>
            </a:lvl1pPr>
            <a:lvl2pPr algn="l" rtl="0" eaLnBrk="0" fontAlgn="base" hangingPunct="0">
              <a:spcBef>
                <a:spcPct val="0"/>
              </a:spcBef>
              <a:spcAft>
                <a:spcPct val="0"/>
              </a:spcAft>
              <a:defRPr sz="2500" b="1">
                <a:solidFill>
                  <a:schemeClr val="tx2"/>
                </a:solidFill>
                <a:latin typeface="Arial Narrow" pitchFamily="34" charset="0"/>
              </a:defRPr>
            </a:lvl2pPr>
            <a:lvl3pPr algn="l" rtl="0" eaLnBrk="0" fontAlgn="base" hangingPunct="0">
              <a:spcBef>
                <a:spcPct val="0"/>
              </a:spcBef>
              <a:spcAft>
                <a:spcPct val="0"/>
              </a:spcAft>
              <a:defRPr sz="2500" b="1">
                <a:solidFill>
                  <a:schemeClr val="tx2"/>
                </a:solidFill>
                <a:latin typeface="Arial Narrow" pitchFamily="34" charset="0"/>
              </a:defRPr>
            </a:lvl3pPr>
            <a:lvl4pPr algn="l" rtl="0" eaLnBrk="0" fontAlgn="base" hangingPunct="0">
              <a:spcBef>
                <a:spcPct val="0"/>
              </a:spcBef>
              <a:spcAft>
                <a:spcPct val="0"/>
              </a:spcAft>
              <a:defRPr sz="2500" b="1">
                <a:solidFill>
                  <a:schemeClr val="tx2"/>
                </a:solidFill>
                <a:latin typeface="Arial Narrow" pitchFamily="34" charset="0"/>
              </a:defRPr>
            </a:lvl4pPr>
            <a:lvl5pPr algn="l" rtl="0" eaLnBrk="0" fontAlgn="base" hangingPunct="0">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a:lstStyle>
          <a:p>
            <a:pPr marL="0" indent="0">
              <a:lnSpc>
                <a:spcPct val="100000"/>
              </a:lnSpc>
              <a:spcBef>
                <a:spcPts val="0"/>
              </a:spcBef>
              <a:buNone/>
            </a:pPr>
            <a:r>
              <a:rPr lang="en-US" sz="2800" kern="0" dirty="0" smtClean="0"/>
              <a:t>EXAMPLE PROJECT: </a:t>
            </a:r>
            <a:r>
              <a:rPr lang="en-US" sz="2800" dirty="0">
                <a:solidFill>
                  <a:schemeClr val="tx1"/>
                </a:solidFill>
              </a:rPr>
              <a:t>BINUCOM (India)</a:t>
            </a:r>
            <a:r>
              <a:rPr lang="en-US" sz="2800" kern="0" dirty="0" smtClean="0"/>
              <a:t/>
            </a:r>
            <a:br>
              <a:rPr lang="en-US" sz="2800" kern="0" dirty="0" smtClean="0"/>
            </a:br>
            <a:r>
              <a:rPr lang="en-GB" sz="1800" dirty="0" smtClean="0"/>
              <a:t>Building </a:t>
            </a:r>
            <a:r>
              <a:rPr lang="en-GB" sz="1800" dirty="0"/>
              <a:t>Inclusive Urban Communities</a:t>
            </a:r>
          </a:p>
        </p:txBody>
      </p:sp>
      <p:pic>
        <p:nvPicPr>
          <p:cNvPr id="8" name="Afbeelding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65719" y="5746136"/>
            <a:ext cx="1356047" cy="829955"/>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585" y="3715456"/>
            <a:ext cx="3800276" cy="2536684"/>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96457" y="3702298"/>
            <a:ext cx="3840811" cy="2563741"/>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48427" y="3687345"/>
            <a:ext cx="3885616" cy="25936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029457"/>
            <a:ext cx="12192000" cy="2828543"/>
          </a:xfrm>
          <a:prstGeom prst="rect">
            <a:avLst/>
          </a:prstGeom>
        </p:spPr>
      </p:pic>
      <p:sp>
        <p:nvSpPr>
          <p:cNvPr id="6" name="Content Placeholder 2"/>
          <p:cNvSpPr txBox="1">
            <a:spLocks/>
          </p:cNvSpPr>
          <p:nvPr/>
        </p:nvSpPr>
        <p:spPr bwMode="auto">
          <a:xfrm>
            <a:off x="623392" y="1484784"/>
            <a:ext cx="10585176" cy="309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255588"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a:lstStyle>
          <a:p>
            <a:pPr>
              <a:buFont typeface="Arial" panose="020B0604020202020204" pitchFamily="34" charset="0"/>
              <a:buChar char="•"/>
            </a:pPr>
            <a:r>
              <a:rPr lang="en-US" sz="2400" b="1" dirty="0" smtClean="0">
                <a:latin typeface="+mj-lt"/>
              </a:rPr>
              <a:t>Innovative </a:t>
            </a:r>
            <a:r>
              <a:rPr lang="en-US" sz="2400" b="1" dirty="0">
                <a:latin typeface="+mj-lt"/>
              </a:rPr>
              <a:t>capacity development project to strengthen the use of geo-data for agriculture and water to enhance food security and socio-economic development in Ethiopia in line with the Growth and Transformation Plan (GTP) priorities at the participating Higher Education and Technical Vocational Education and Training (TVET) institutes.</a:t>
            </a:r>
            <a:endParaRPr lang="en-GB" sz="2400" b="1" dirty="0">
              <a:latin typeface="+mj-lt"/>
            </a:endParaRPr>
          </a:p>
          <a:p>
            <a:pPr>
              <a:buFont typeface="Arial" panose="020B0604020202020204" pitchFamily="34" charset="0"/>
              <a:buChar char="•"/>
            </a:pPr>
            <a:endParaRPr lang="en-US" sz="2400" b="1" kern="0" dirty="0">
              <a:latin typeface="+mj-lt"/>
            </a:endParaRPr>
          </a:p>
        </p:txBody>
      </p:sp>
      <p:sp>
        <p:nvSpPr>
          <p:cNvPr id="7" name="Title 1"/>
          <p:cNvSpPr txBox="1">
            <a:spLocks/>
          </p:cNvSpPr>
          <p:nvPr/>
        </p:nvSpPr>
        <p:spPr>
          <a:xfrm>
            <a:off x="599295" y="404664"/>
            <a:ext cx="10367962" cy="735013"/>
          </a:xfrm>
          <a:prstGeom prst="rect">
            <a:avLst/>
          </a:prstGeom>
        </p:spPr>
        <p:txBody>
          <a:bodyPr/>
          <a:lstStyle>
            <a:lvl1pPr algn="l" rtl="0" eaLnBrk="0" fontAlgn="base" hangingPunct="0">
              <a:spcBef>
                <a:spcPct val="0"/>
              </a:spcBef>
              <a:spcAft>
                <a:spcPct val="0"/>
              </a:spcAft>
              <a:defRPr sz="2500" b="1">
                <a:solidFill>
                  <a:schemeClr val="tx2"/>
                </a:solidFill>
                <a:latin typeface="+mj-lt"/>
                <a:ea typeface="+mj-ea"/>
                <a:cs typeface="+mj-cs"/>
              </a:defRPr>
            </a:lvl1pPr>
            <a:lvl2pPr algn="l" rtl="0" eaLnBrk="0" fontAlgn="base" hangingPunct="0">
              <a:spcBef>
                <a:spcPct val="0"/>
              </a:spcBef>
              <a:spcAft>
                <a:spcPct val="0"/>
              </a:spcAft>
              <a:defRPr sz="2500" b="1">
                <a:solidFill>
                  <a:schemeClr val="tx2"/>
                </a:solidFill>
                <a:latin typeface="Arial Narrow" pitchFamily="34" charset="0"/>
              </a:defRPr>
            </a:lvl2pPr>
            <a:lvl3pPr algn="l" rtl="0" eaLnBrk="0" fontAlgn="base" hangingPunct="0">
              <a:spcBef>
                <a:spcPct val="0"/>
              </a:spcBef>
              <a:spcAft>
                <a:spcPct val="0"/>
              </a:spcAft>
              <a:defRPr sz="2500" b="1">
                <a:solidFill>
                  <a:schemeClr val="tx2"/>
                </a:solidFill>
                <a:latin typeface="Arial Narrow" pitchFamily="34" charset="0"/>
              </a:defRPr>
            </a:lvl3pPr>
            <a:lvl4pPr algn="l" rtl="0" eaLnBrk="0" fontAlgn="base" hangingPunct="0">
              <a:spcBef>
                <a:spcPct val="0"/>
              </a:spcBef>
              <a:spcAft>
                <a:spcPct val="0"/>
              </a:spcAft>
              <a:defRPr sz="2500" b="1">
                <a:solidFill>
                  <a:schemeClr val="tx2"/>
                </a:solidFill>
                <a:latin typeface="Arial Narrow" pitchFamily="34" charset="0"/>
              </a:defRPr>
            </a:lvl4pPr>
            <a:lvl5pPr algn="l" rtl="0" eaLnBrk="0" fontAlgn="base" hangingPunct="0">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a:lstStyle>
          <a:p>
            <a:r>
              <a:rPr lang="en-US" sz="2800" kern="0" dirty="0" smtClean="0"/>
              <a:t>EXAMPLE PROJECT: EENSAT</a:t>
            </a:r>
            <a:br>
              <a:rPr lang="en-US" sz="2800" kern="0" dirty="0" smtClean="0"/>
            </a:br>
            <a:r>
              <a:rPr lang="en-US" altLang="zh-TW" sz="1800" kern="0" dirty="0">
                <a:solidFill>
                  <a:srgbClr val="000000"/>
                </a:solidFill>
                <a:ea typeface="PMingLiU" pitchFamily="18" charset="-120"/>
              </a:rPr>
              <a:t>ETHIOPIAN EDUCATION NETWORK TO SUPPORT AGRICULTURAL TRANSFORMATION</a:t>
            </a:r>
            <a:endParaRPr lang="en-GB" sz="2800" kern="0" dirty="0"/>
          </a:p>
        </p:txBody>
      </p:sp>
      <p:pic>
        <p:nvPicPr>
          <p:cNvPr id="8" name="Afbeelding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65719" y="5746136"/>
            <a:ext cx="1356047" cy="829955"/>
          </a:xfrm>
          <a:prstGeom prst="rect">
            <a:avLst/>
          </a:prstGeom>
        </p:spPr>
      </p:pic>
    </p:spTree>
    <p:extLst>
      <p:ext uri="{BB962C8B-B14F-4D97-AF65-F5344CB8AC3E}">
        <p14:creationId xmlns:p14="http://schemas.microsoft.com/office/powerpoint/2010/main" val="425824562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479376" y="1556792"/>
            <a:ext cx="11305256" cy="309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255588"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a:lstStyle>
          <a:p>
            <a:pPr marL="0" indent="0">
              <a:buNone/>
            </a:pPr>
            <a:r>
              <a:rPr lang="en-US" sz="2400" b="1" dirty="0">
                <a:latin typeface="+mj-lt"/>
              </a:rPr>
              <a:t>Through this project, we plan to provide information services that supports 100,000 (chili, tomato and cucumber) farmers increase their production and food security, as well as reduce their inputs of water, fertilizers and pesticides in 3 Indonesian provinces and 14 regencies. The information services will be: Crop Calendar via SMS, Good Agricultural Practices (GAP) via Mobile App, as well as Market Information via SMS and Mobile App.</a:t>
            </a:r>
            <a:endParaRPr lang="en-GB" sz="2400" b="1" dirty="0">
              <a:latin typeface="+mj-lt"/>
            </a:endParaRPr>
          </a:p>
          <a:p>
            <a:pPr>
              <a:buFont typeface="Arial" panose="020B0604020202020204" pitchFamily="34" charset="0"/>
              <a:buChar char="•"/>
            </a:pPr>
            <a:endParaRPr lang="en-US" sz="2400" b="1" kern="0" dirty="0">
              <a:latin typeface="+mj-lt"/>
            </a:endParaRPr>
          </a:p>
        </p:txBody>
      </p:sp>
      <p:sp>
        <p:nvSpPr>
          <p:cNvPr id="6" name="Title 1"/>
          <p:cNvSpPr txBox="1">
            <a:spLocks/>
          </p:cNvSpPr>
          <p:nvPr/>
        </p:nvSpPr>
        <p:spPr>
          <a:xfrm>
            <a:off x="335360" y="476672"/>
            <a:ext cx="11737304" cy="735013"/>
          </a:xfrm>
          <a:prstGeom prst="rect">
            <a:avLst/>
          </a:prstGeom>
        </p:spPr>
        <p:txBody>
          <a:bodyPr/>
          <a:lstStyle>
            <a:lvl1pPr algn="l" rtl="0" eaLnBrk="0" fontAlgn="base" hangingPunct="0">
              <a:spcBef>
                <a:spcPct val="0"/>
              </a:spcBef>
              <a:spcAft>
                <a:spcPct val="0"/>
              </a:spcAft>
              <a:defRPr sz="2500" b="1">
                <a:solidFill>
                  <a:schemeClr val="tx2"/>
                </a:solidFill>
                <a:latin typeface="+mj-lt"/>
                <a:ea typeface="+mj-ea"/>
                <a:cs typeface="+mj-cs"/>
              </a:defRPr>
            </a:lvl1pPr>
            <a:lvl2pPr algn="l" rtl="0" eaLnBrk="0" fontAlgn="base" hangingPunct="0">
              <a:spcBef>
                <a:spcPct val="0"/>
              </a:spcBef>
              <a:spcAft>
                <a:spcPct val="0"/>
              </a:spcAft>
              <a:defRPr sz="2500" b="1">
                <a:solidFill>
                  <a:schemeClr val="tx2"/>
                </a:solidFill>
                <a:latin typeface="Arial Narrow" pitchFamily="34" charset="0"/>
              </a:defRPr>
            </a:lvl2pPr>
            <a:lvl3pPr algn="l" rtl="0" eaLnBrk="0" fontAlgn="base" hangingPunct="0">
              <a:spcBef>
                <a:spcPct val="0"/>
              </a:spcBef>
              <a:spcAft>
                <a:spcPct val="0"/>
              </a:spcAft>
              <a:defRPr sz="2500" b="1">
                <a:solidFill>
                  <a:schemeClr val="tx2"/>
                </a:solidFill>
                <a:latin typeface="Arial Narrow" pitchFamily="34" charset="0"/>
              </a:defRPr>
            </a:lvl3pPr>
            <a:lvl4pPr algn="l" rtl="0" eaLnBrk="0" fontAlgn="base" hangingPunct="0">
              <a:spcBef>
                <a:spcPct val="0"/>
              </a:spcBef>
              <a:spcAft>
                <a:spcPct val="0"/>
              </a:spcAft>
              <a:defRPr sz="2500" b="1">
                <a:solidFill>
                  <a:schemeClr val="tx2"/>
                </a:solidFill>
                <a:latin typeface="Arial Narrow" pitchFamily="34" charset="0"/>
              </a:defRPr>
            </a:lvl4pPr>
            <a:lvl5pPr algn="l" rtl="0" eaLnBrk="0" fontAlgn="base" hangingPunct="0">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a:lstStyle>
          <a:p>
            <a:r>
              <a:rPr lang="en-US" sz="2800" kern="0" dirty="0" smtClean="0"/>
              <a:t>EXAMPLE PROJECT: SMARTSEEDS INDONESIA</a:t>
            </a:r>
            <a:br>
              <a:rPr lang="en-US" sz="2800" kern="0" dirty="0" smtClean="0"/>
            </a:br>
            <a:r>
              <a:rPr lang="en-US" altLang="zh-TW" sz="1800" kern="0" dirty="0" smtClean="0">
                <a:solidFill>
                  <a:srgbClr val="000000"/>
                </a:solidFill>
                <a:ea typeface="PMingLiU" pitchFamily="18" charset="-120"/>
              </a:rPr>
              <a:t>FUNDED BY NETHERLANDS SPACE OFFICE (NSO): ONE OF 17 GEODATA FOR AGRICULTURE AND WATER (G4AW) PROJECTS</a:t>
            </a:r>
            <a:endParaRPr lang="en-GB" sz="2800" kern="0" dirty="0"/>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285893"/>
            <a:ext cx="12192000" cy="2578607"/>
          </a:xfrm>
          <a:prstGeom prst="rect">
            <a:avLst/>
          </a:prstGeom>
        </p:spPr>
      </p:pic>
      <p:pic>
        <p:nvPicPr>
          <p:cNvPr id="9" name="Afbeelding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65719" y="5746136"/>
            <a:ext cx="1356047" cy="829955"/>
          </a:xfrm>
          <a:prstGeom prst="rect">
            <a:avLst/>
          </a:prstGeom>
        </p:spPr>
      </p:pic>
    </p:spTree>
    <p:extLst>
      <p:ext uri="{BB962C8B-B14F-4D97-AF65-F5344CB8AC3E}">
        <p14:creationId xmlns:p14="http://schemas.microsoft.com/office/powerpoint/2010/main" val="135877515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551384" y="1311081"/>
            <a:ext cx="11449272" cy="2405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255588"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a:lstStyle>
          <a:p>
            <a:pPr marL="0" indent="0">
              <a:buNone/>
            </a:pPr>
            <a:r>
              <a:rPr lang="en-US" sz="2400" b="1" dirty="0" smtClean="0">
                <a:latin typeface="+mj-lt"/>
              </a:rPr>
              <a:t>Crisis </a:t>
            </a:r>
            <a:r>
              <a:rPr lang="en-US" sz="2400" b="1" dirty="0">
                <a:latin typeface="+mj-lt"/>
              </a:rPr>
              <a:t>incidents may result in difficult working conditions for Urban Search-and-Rescue (</a:t>
            </a:r>
            <a:r>
              <a:rPr lang="en-US" sz="2400" b="1" dirty="0" err="1">
                <a:latin typeface="+mj-lt"/>
              </a:rPr>
              <a:t>USaR</a:t>
            </a:r>
            <a:r>
              <a:rPr lang="en-US" sz="2400" b="1" dirty="0">
                <a:latin typeface="+mj-lt"/>
              </a:rPr>
              <a:t>) crews. INACHUS aims to achieve a significant time reduction related to </a:t>
            </a:r>
            <a:r>
              <a:rPr lang="en-US" sz="2400" b="1" dirty="0" smtClean="0">
                <a:latin typeface="+mj-lt"/>
              </a:rPr>
              <a:t>the </a:t>
            </a:r>
            <a:r>
              <a:rPr lang="en-US" sz="2400" b="1" dirty="0" err="1" smtClean="0">
                <a:latin typeface="+mj-lt"/>
              </a:rPr>
              <a:t>USaR</a:t>
            </a:r>
            <a:r>
              <a:rPr lang="en-US" sz="2400" b="1" dirty="0" smtClean="0">
                <a:latin typeface="+mj-lt"/>
              </a:rPr>
              <a:t> </a:t>
            </a:r>
            <a:r>
              <a:rPr lang="en-US" sz="2400" b="1" dirty="0">
                <a:latin typeface="+mj-lt"/>
              </a:rPr>
              <a:t>phase by providing wide-area situation awareness solutions for improved detection and </a:t>
            </a:r>
            <a:r>
              <a:rPr lang="en-US" sz="2400" b="1" dirty="0" smtClean="0">
                <a:latin typeface="+mj-lt"/>
              </a:rPr>
              <a:t>localization </a:t>
            </a:r>
            <a:r>
              <a:rPr lang="en-US" sz="2400" b="1" dirty="0">
                <a:latin typeface="+mj-lt"/>
              </a:rPr>
              <a:t>of the trapped victims assisted by simulation tools for predicting structural failures and a holistic decision support mechanism incorporating operational procedures and resources of relevant actors.</a:t>
            </a:r>
            <a:endParaRPr lang="en-US" sz="2400" b="1" kern="0" dirty="0">
              <a:latin typeface="+mj-lt"/>
            </a:endParaRPr>
          </a:p>
        </p:txBody>
      </p:sp>
      <p:sp>
        <p:nvSpPr>
          <p:cNvPr id="7" name="Title 1"/>
          <p:cNvSpPr txBox="1">
            <a:spLocks/>
          </p:cNvSpPr>
          <p:nvPr/>
        </p:nvSpPr>
        <p:spPr>
          <a:xfrm>
            <a:off x="407368" y="396875"/>
            <a:ext cx="11784632" cy="735013"/>
          </a:xfrm>
          <a:prstGeom prst="rect">
            <a:avLst/>
          </a:prstGeom>
        </p:spPr>
        <p:txBody>
          <a:bodyPr/>
          <a:lstStyle>
            <a:lvl1pPr algn="l" rtl="0" eaLnBrk="0" fontAlgn="base" hangingPunct="0">
              <a:spcBef>
                <a:spcPct val="0"/>
              </a:spcBef>
              <a:spcAft>
                <a:spcPct val="0"/>
              </a:spcAft>
              <a:defRPr sz="2500" b="1">
                <a:solidFill>
                  <a:schemeClr val="tx2"/>
                </a:solidFill>
                <a:latin typeface="+mj-lt"/>
                <a:ea typeface="+mj-ea"/>
                <a:cs typeface="+mj-cs"/>
              </a:defRPr>
            </a:lvl1pPr>
            <a:lvl2pPr algn="l" rtl="0" eaLnBrk="0" fontAlgn="base" hangingPunct="0">
              <a:spcBef>
                <a:spcPct val="0"/>
              </a:spcBef>
              <a:spcAft>
                <a:spcPct val="0"/>
              </a:spcAft>
              <a:defRPr sz="2500" b="1">
                <a:solidFill>
                  <a:schemeClr val="tx2"/>
                </a:solidFill>
                <a:latin typeface="Arial Narrow" pitchFamily="34" charset="0"/>
              </a:defRPr>
            </a:lvl2pPr>
            <a:lvl3pPr algn="l" rtl="0" eaLnBrk="0" fontAlgn="base" hangingPunct="0">
              <a:spcBef>
                <a:spcPct val="0"/>
              </a:spcBef>
              <a:spcAft>
                <a:spcPct val="0"/>
              </a:spcAft>
              <a:defRPr sz="2500" b="1">
                <a:solidFill>
                  <a:schemeClr val="tx2"/>
                </a:solidFill>
                <a:latin typeface="Arial Narrow" pitchFamily="34" charset="0"/>
              </a:defRPr>
            </a:lvl3pPr>
            <a:lvl4pPr algn="l" rtl="0" eaLnBrk="0" fontAlgn="base" hangingPunct="0">
              <a:spcBef>
                <a:spcPct val="0"/>
              </a:spcBef>
              <a:spcAft>
                <a:spcPct val="0"/>
              </a:spcAft>
              <a:defRPr sz="2500" b="1">
                <a:solidFill>
                  <a:schemeClr val="tx2"/>
                </a:solidFill>
                <a:latin typeface="Arial Narrow" pitchFamily="34" charset="0"/>
              </a:defRPr>
            </a:lvl4pPr>
            <a:lvl5pPr algn="l" rtl="0" eaLnBrk="0" fontAlgn="base" hangingPunct="0">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a:lstStyle>
          <a:p>
            <a:r>
              <a:rPr lang="en-US" sz="2800" kern="0" dirty="0" smtClean="0"/>
              <a:t>EXAMPLE PROJECT: INACHUS</a:t>
            </a:r>
            <a:br>
              <a:rPr lang="en-US" sz="2800" kern="0" dirty="0" smtClean="0"/>
            </a:br>
            <a:r>
              <a:rPr lang="en-US" altLang="zh-TW" sz="1800" kern="0" dirty="0" smtClean="0">
                <a:solidFill>
                  <a:srgbClr val="000000"/>
                </a:solidFill>
                <a:ea typeface="PMingLiU" pitchFamily="18" charset="-120"/>
              </a:rPr>
              <a:t>INTEGRATED WIDE AREA SITUATION AWARENESSS AND SURVIVOR LOCALIZATION IN SEARCH AND RESCUE OPERATIONS</a:t>
            </a:r>
            <a:endParaRPr lang="en-GB" sz="2800" kern="0" dirty="0"/>
          </a:p>
        </p:txBody>
      </p:sp>
      <p:pic>
        <p:nvPicPr>
          <p:cNvPr id="8" name="Afbeelding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65719" y="5746136"/>
            <a:ext cx="1356047" cy="829955"/>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895345"/>
            <a:ext cx="12192000" cy="2962656"/>
          </a:xfrm>
          <a:prstGeom prst="rect">
            <a:avLst/>
          </a:prstGeom>
        </p:spPr>
      </p:pic>
    </p:spTree>
    <p:extLst>
      <p:ext uri="{BB962C8B-B14F-4D97-AF65-F5344CB8AC3E}">
        <p14:creationId xmlns:p14="http://schemas.microsoft.com/office/powerpoint/2010/main" val="263572425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65719" y="5746136"/>
            <a:ext cx="1356047" cy="829955"/>
          </a:xfrm>
          <a:prstGeom prst="rect">
            <a:avLst/>
          </a:prstGeom>
        </p:spPr>
      </p:pic>
      <p:sp>
        <p:nvSpPr>
          <p:cNvPr id="6" name="Rectangle 18"/>
          <p:cNvSpPr/>
          <p:nvPr/>
        </p:nvSpPr>
        <p:spPr>
          <a:xfrm>
            <a:off x="695400" y="1268760"/>
            <a:ext cx="4464496" cy="1368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tlCol="0" anchor="t" anchorCtr="0"/>
          <a:lstStyle/>
          <a:p>
            <a:pPr>
              <a:lnSpc>
                <a:spcPts val="4000"/>
              </a:lnSpc>
            </a:pPr>
            <a:r>
              <a:rPr lang="en-US" sz="3600" b="1" dirty="0" smtClean="0">
                <a:solidFill>
                  <a:srgbClr val="00918E"/>
                </a:solidFill>
                <a:latin typeface="+mj-lt"/>
              </a:rPr>
              <a:t>COLLABORATION</a:t>
            </a:r>
            <a:r>
              <a:rPr lang="en-US" sz="3600" dirty="0" smtClean="0">
                <a:solidFill>
                  <a:schemeClr val="bg1"/>
                </a:solidFill>
                <a:latin typeface="+mj-lt"/>
              </a:rPr>
              <a:t> IN A GLOBAL COMMUNITY</a:t>
            </a:r>
            <a:endParaRPr lang="nl-NL" sz="3600" dirty="0">
              <a:solidFill>
                <a:srgbClr val="00918E"/>
              </a:solidFill>
              <a:latin typeface="+mj-lt"/>
            </a:endParaRPr>
          </a:p>
        </p:txBody>
      </p:sp>
    </p:spTree>
    <p:extLst>
      <p:ext uri="{BB962C8B-B14F-4D97-AF65-F5344CB8AC3E}">
        <p14:creationId xmlns:p14="http://schemas.microsoft.com/office/powerpoint/2010/main" val="35379900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1424" y="396875"/>
            <a:ext cx="11280576" cy="735013"/>
          </a:xfrm>
          <a:prstGeom prst="rect">
            <a:avLst/>
          </a:prstGeom>
        </p:spPr>
        <p:txBody>
          <a:bodyPr/>
          <a:lstStyle/>
          <a:p>
            <a:r>
              <a:rPr lang="en-US" sz="3200" dirty="0" smtClean="0"/>
              <a:t>EDUCATION PARTNERSHIPS</a:t>
            </a:r>
            <a:br>
              <a:rPr lang="en-US" sz="3200" dirty="0" smtClean="0"/>
            </a:br>
            <a:r>
              <a:rPr lang="en-US" altLang="zh-TW" sz="2000" dirty="0" smtClean="0">
                <a:solidFill>
                  <a:srgbClr val="000000"/>
                </a:solidFill>
                <a:ea typeface="PMingLiU" pitchFamily="18" charset="-120"/>
              </a:rPr>
              <a:t>IN THE FRAMEWORK OF INSTITUTIONAL DEVELOPMENT</a:t>
            </a:r>
            <a:endParaRPr lang="en-GB" sz="3200" dirty="0"/>
          </a:p>
        </p:txBody>
      </p:sp>
      <p:pic>
        <p:nvPicPr>
          <p:cNvPr id="2150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663608" y="1738312"/>
            <a:ext cx="3528392" cy="169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357"/>
          <a:stretch/>
        </p:blipFill>
        <p:spPr bwMode="auto">
          <a:xfrm>
            <a:off x="8663608" y="0"/>
            <a:ext cx="3528392" cy="1682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b="-510"/>
          <a:stretch/>
        </p:blipFill>
        <p:spPr bwMode="auto">
          <a:xfrm>
            <a:off x="8663608" y="3467212"/>
            <a:ext cx="3524254" cy="2122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bwMode="auto">
          <a:xfrm>
            <a:off x="1055440" y="1677282"/>
            <a:ext cx="6336704" cy="309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255588"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a:lstStyle>
          <a:p>
            <a:pPr>
              <a:lnSpc>
                <a:spcPct val="100000"/>
              </a:lnSpc>
              <a:buFont typeface="Arial" panose="020B0604020202020204" pitchFamily="34" charset="0"/>
              <a:buChar char="•"/>
            </a:pPr>
            <a:r>
              <a:rPr lang="en-US" sz="2800" b="1" dirty="0">
                <a:latin typeface="+mj-lt"/>
              </a:rPr>
              <a:t>To address the increasing demand for flexibility in academic degree courses</a:t>
            </a:r>
          </a:p>
          <a:p>
            <a:pPr>
              <a:lnSpc>
                <a:spcPct val="100000"/>
              </a:lnSpc>
              <a:buFont typeface="Arial" panose="020B0604020202020204" pitchFamily="34" charset="0"/>
              <a:buChar char="•"/>
            </a:pPr>
            <a:r>
              <a:rPr lang="en-US" sz="2800" b="1" dirty="0">
                <a:latin typeface="+mj-lt"/>
              </a:rPr>
              <a:t>Partnerships with reputable organizations and universities</a:t>
            </a:r>
          </a:p>
          <a:p>
            <a:pPr>
              <a:lnSpc>
                <a:spcPct val="100000"/>
              </a:lnSpc>
              <a:buFont typeface="Arial" panose="020B0604020202020204" pitchFamily="34" charset="0"/>
              <a:buChar char="•"/>
            </a:pPr>
            <a:r>
              <a:rPr lang="en-US" sz="2800" b="1" dirty="0">
                <a:latin typeface="+mj-lt"/>
              </a:rPr>
              <a:t>Part or all of an education course accredited by ITC is conducted by these organizations</a:t>
            </a:r>
          </a:p>
          <a:p>
            <a:pPr>
              <a:lnSpc>
                <a:spcPct val="100000"/>
              </a:lnSpc>
              <a:buFont typeface="Arial" panose="020B0604020202020204" pitchFamily="34" charset="0"/>
              <a:buChar char="•"/>
            </a:pPr>
            <a:endParaRPr lang="en-GB" sz="2800" b="1" dirty="0">
              <a:latin typeface="+mj-lt"/>
            </a:endParaRPr>
          </a:p>
          <a:p>
            <a:pPr>
              <a:lnSpc>
                <a:spcPct val="100000"/>
              </a:lnSpc>
              <a:buFont typeface="Arial" panose="020B0604020202020204" pitchFamily="34" charset="0"/>
              <a:buChar char="•"/>
            </a:pPr>
            <a:endParaRPr lang="en-US" sz="2800" b="1" kern="0" dirty="0">
              <a:latin typeface="+mj-lt"/>
            </a:endParaRPr>
          </a:p>
        </p:txBody>
      </p:sp>
      <p:sp>
        <p:nvSpPr>
          <p:cNvPr id="8" name="Oval 11">
            <a:hlinkClick r:id="rId5" action="ppaction://hlinksldjump"/>
          </p:cNvPr>
          <p:cNvSpPr/>
          <p:nvPr/>
        </p:nvSpPr>
        <p:spPr>
          <a:xfrm>
            <a:off x="9408368" y="5887320"/>
            <a:ext cx="568848" cy="568848"/>
          </a:xfrm>
          <a:prstGeom prst="ellipse">
            <a:avLst/>
          </a:prstGeom>
          <a:solidFill>
            <a:schemeClr val="tx1"/>
          </a:solidFill>
          <a:ln w="57150">
            <a:solidFill>
              <a:srgbClr val="0E2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Narrow" panose="020B0606020202030204" pitchFamily="34" charset="0"/>
              </a:rPr>
              <a:t>6</a:t>
            </a:r>
            <a:endParaRPr lang="nl-NL" dirty="0">
              <a:latin typeface="Arial Narrow" panose="020B0606020202030204" pitchFamily="34" charset="0"/>
            </a:endParaRPr>
          </a:p>
        </p:txBody>
      </p:sp>
      <p:pic>
        <p:nvPicPr>
          <p:cNvPr id="9" name="Afbeelding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00456" y="5767397"/>
            <a:ext cx="1321310" cy="808694"/>
          </a:xfrm>
          <a:prstGeom prst="rect">
            <a:avLst/>
          </a:prstGeom>
        </p:spPr>
      </p:pic>
    </p:spTree>
    <p:extLst>
      <p:ext uri="{BB962C8B-B14F-4D97-AF65-F5344CB8AC3E}">
        <p14:creationId xmlns:p14="http://schemas.microsoft.com/office/powerpoint/2010/main" val="200424194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11">
            <a:hlinkClick r:id="rId2" action="ppaction://hlinksldjump"/>
          </p:cNvPr>
          <p:cNvSpPr/>
          <p:nvPr/>
        </p:nvSpPr>
        <p:spPr>
          <a:xfrm>
            <a:off x="9408368" y="5887320"/>
            <a:ext cx="568848" cy="568848"/>
          </a:xfrm>
          <a:prstGeom prst="ellipse">
            <a:avLst/>
          </a:prstGeom>
          <a:solidFill>
            <a:schemeClr val="tx1"/>
          </a:solidFill>
          <a:ln w="57150">
            <a:solidFill>
              <a:srgbClr val="0E2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Narrow" panose="020B0606020202030204" pitchFamily="34" charset="0"/>
              </a:rPr>
              <a:t>6</a:t>
            </a:r>
            <a:endParaRPr lang="nl-NL" dirty="0">
              <a:latin typeface="Arial Narrow" panose="020B0606020202030204" pitchFamily="34" charset="0"/>
            </a:endParaRPr>
          </a:p>
        </p:txBody>
      </p:sp>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00456" y="5767397"/>
            <a:ext cx="1321310" cy="808694"/>
          </a:xfrm>
          <a:prstGeom prst="rect">
            <a:avLst/>
          </a:prstGeom>
        </p:spPr>
      </p:pic>
      <p:sp>
        <p:nvSpPr>
          <p:cNvPr id="6" name="Rectangle 1"/>
          <p:cNvSpPr/>
          <p:nvPr/>
        </p:nvSpPr>
        <p:spPr>
          <a:xfrm>
            <a:off x="9590418" y="44624"/>
            <a:ext cx="2601582" cy="144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lnSpc>
                <a:spcPts val="4000"/>
              </a:lnSpc>
            </a:pPr>
            <a:r>
              <a:rPr lang="en-US" sz="2800" dirty="0" smtClean="0">
                <a:solidFill>
                  <a:schemeClr val="tx1"/>
                </a:solidFill>
                <a:latin typeface="+mj-lt"/>
              </a:rPr>
              <a:t>EDUCATION PARTNERSHIPS</a:t>
            </a:r>
            <a:endParaRPr lang="en-US" sz="2800" dirty="0">
              <a:solidFill>
                <a:schemeClr val="tx1"/>
              </a:solidFill>
              <a:latin typeface="+mj-lt"/>
            </a:endParaRP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680" y="-21152"/>
            <a:ext cx="9321428" cy="6879152"/>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Content Placeholder 1"/>
          <p:cNvSpPr>
            <a:spLocks noGrp="1"/>
          </p:cNvSpPr>
          <p:nvPr>
            <p:ph idx="1"/>
          </p:nvPr>
        </p:nvSpPr>
        <p:spPr>
          <a:xfrm>
            <a:off x="767408" y="1340768"/>
            <a:ext cx="7800975" cy="4587875"/>
          </a:xfrm>
        </p:spPr>
        <p:txBody>
          <a:bodyPr/>
          <a:lstStyle/>
          <a:p>
            <a:pPr marL="0" indent="0" eaLnBrk="1" hangingPunct="1">
              <a:lnSpc>
                <a:spcPct val="135000"/>
              </a:lnSpc>
              <a:buNone/>
            </a:pPr>
            <a:r>
              <a:rPr lang="en-US" b="1" dirty="0" smtClean="0"/>
              <a:t>MSc and Postgraduate courses  in </a:t>
            </a:r>
            <a:r>
              <a:rPr lang="en-US" b="1" dirty="0" err="1" smtClean="0"/>
              <a:t>Geoinformatics</a:t>
            </a:r>
            <a:endParaRPr lang="en-US" b="1" dirty="0" smtClean="0"/>
          </a:p>
          <a:p>
            <a:pPr marL="0" indent="0" eaLnBrk="1" hangingPunct="1">
              <a:lnSpc>
                <a:spcPct val="135000"/>
              </a:lnSpc>
              <a:buNone/>
            </a:pPr>
            <a:r>
              <a:rPr lang="en-US" b="1" dirty="0" smtClean="0"/>
              <a:t>With Indian Institute of Remote Sensing, Dehra Dun</a:t>
            </a:r>
          </a:p>
          <a:p>
            <a:pPr marL="0" indent="0" eaLnBrk="1" hangingPunct="1">
              <a:lnSpc>
                <a:spcPct val="135000"/>
              </a:lnSpc>
              <a:buNone/>
            </a:pPr>
            <a:r>
              <a:rPr lang="en-US" b="1" u="sng" dirty="0" smtClean="0"/>
              <a:t>MSc Course – 2 years</a:t>
            </a:r>
          </a:p>
          <a:p>
            <a:pPr eaLnBrk="1" hangingPunct="1">
              <a:lnSpc>
                <a:spcPct val="135000"/>
              </a:lnSpc>
              <a:buFontTx/>
              <a:buChar char="-"/>
            </a:pPr>
            <a:r>
              <a:rPr lang="en-US" b="1" dirty="0" smtClean="0"/>
              <a:t>commences in Dehra Dun </a:t>
            </a:r>
          </a:p>
          <a:p>
            <a:pPr eaLnBrk="1" hangingPunct="1">
              <a:lnSpc>
                <a:spcPct val="135000"/>
              </a:lnSpc>
              <a:buFontTx/>
              <a:buChar char="-"/>
            </a:pPr>
            <a:r>
              <a:rPr lang="en-US" b="1" dirty="0" smtClean="0"/>
              <a:t>4 month stay at ITC</a:t>
            </a:r>
          </a:p>
          <a:p>
            <a:pPr eaLnBrk="1" hangingPunct="1">
              <a:lnSpc>
                <a:spcPct val="135000"/>
              </a:lnSpc>
              <a:buFontTx/>
              <a:buChar char="-"/>
            </a:pPr>
            <a:r>
              <a:rPr lang="en-US" b="1" dirty="0" smtClean="0"/>
              <a:t>research and thesis at IIRS</a:t>
            </a:r>
          </a:p>
          <a:p>
            <a:pPr eaLnBrk="1" hangingPunct="1">
              <a:lnSpc>
                <a:spcPct val="135000"/>
              </a:lnSpc>
              <a:buFontTx/>
              <a:buChar char="-"/>
            </a:pPr>
            <a:r>
              <a:rPr lang="en-US" b="1" dirty="0" smtClean="0"/>
              <a:t>ITC/UT degree awarded</a:t>
            </a:r>
          </a:p>
          <a:p>
            <a:pPr marL="0" indent="0" eaLnBrk="1" hangingPunct="1">
              <a:lnSpc>
                <a:spcPct val="135000"/>
              </a:lnSpc>
              <a:buNone/>
            </a:pPr>
            <a:r>
              <a:rPr lang="en-US" b="1" u="sng" dirty="0" smtClean="0"/>
              <a:t>Postgraduate Course – 1 year </a:t>
            </a:r>
          </a:p>
          <a:p>
            <a:pPr eaLnBrk="1" hangingPunct="1">
              <a:lnSpc>
                <a:spcPct val="135000"/>
              </a:lnSpc>
              <a:buFontTx/>
              <a:buChar char="-"/>
            </a:pPr>
            <a:r>
              <a:rPr lang="en-US" b="1" dirty="0" smtClean="0"/>
              <a:t>Course fully taught at IIRS</a:t>
            </a:r>
          </a:p>
          <a:p>
            <a:pPr eaLnBrk="1" hangingPunct="1">
              <a:lnSpc>
                <a:spcPct val="135000"/>
              </a:lnSpc>
              <a:buFontTx/>
              <a:buChar char="-"/>
            </a:pPr>
            <a:r>
              <a:rPr lang="en-US" b="1" dirty="0" smtClean="0"/>
              <a:t>ITC/UT diploma awarded</a:t>
            </a:r>
          </a:p>
          <a:p>
            <a:pPr marL="0" indent="0" eaLnBrk="1" hangingPunct="1">
              <a:buNone/>
            </a:pPr>
            <a:endParaRPr lang="en-US" b="1" dirty="0" smtClean="0"/>
          </a:p>
        </p:txBody>
      </p:sp>
      <p:sp>
        <p:nvSpPr>
          <p:cNvPr id="2" name="Title 1"/>
          <p:cNvSpPr>
            <a:spLocks noGrp="1"/>
          </p:cNvSpPr>
          <p:nvPr>
            <p:ph type="title"/>
          </p:nvPr>
        </p:nvSpPr>
        <p:spPr>
          <a:xfrm>
            <a:off x="767408" y="396770"/>
            <a:ext cx="11052568" cy="734400"/>
          </a:xfrm>
        </p:spPr>
        <p:txBody>
          <a:bodyPr vert="horz" wrap="square" numCol="1" compatLnSpc="1">
            <a:prstTxWarp prst="textNoShape">
              <a:avLst/>
            </a:prstTxWarp>
          </a:bodyPr>
          <a:lstStyle/>
          <a:p>
            <a:pPr eaLnBrk="1" hangingPunct="1">
              <a:spcBef>
                <a:spcPts val="625"/>
              </a:spcBef>
            </a:pPr>
            <a:r>
              <a:rPr lang="en-US" cap="none" dirty="0" smtClean="0"/>
              <a:t>EDUCATION PARTNERSHIP</a:t>
            </a:r>
            <a:br>
              <a:rPr lang="en-US" cap="none" dirty="0" smtClean="0"/>
            </a:br>
            <a:r>
              <a:rPr lang="en-US" sz="2400" cap="none" dirty="0"/>
              <a:t>EXAMPLE  IIRS</a:t>
            </a:r>
            <a:endParaRPr lang="en-GB" sz="2400" b="0" cap="none" dirty="0"/>
          </a:p>
        </p:txBody>
      </p:sp>
      <p:sp>
        <p:nvSpPr>
          <p:cNvPr id="56325" name="Slide Number Placeholder 4"/>
          <p:cNvSpPr>
            <a:spLocks noGrp="1"/>
          </p:cNvSpPr>
          <p:nvPr>
            <p:ph type="sldNum" sz="quarter" idx="12"/>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C13F4212-F0B7-4EEB-8F85-2D2D4A0AEAE1}" type="slidenum">
              <a:rPr lang="nl-NL"/>
              <a:pPr/>
              <a:t>67</a:t>
            </a:fld>
            <a:endParaRPr lang="nl-NL"/>
          </a:p>
        </p:txBody>
      </p:sp>
      <p:pic>
        <p:nvPicPr>
          <p:cNvPr id="21506" name="Picture 2" descr="H:\DCIM\143___02\IMG_584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07968" y="2303518"/>
            <a:ext cx="5400600" cy="4050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59173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95400" y="396875"/>
            <a:ext cx="11496600" cy="735013"/>
          </a:xfrm>
          <a:prstGeom prst="rect">
            <a:avLst/>
          </a:prstGeom>
        </p:spPr>
        <p:txBody>
          <a:bodyPr/>
          <a:lstStyle/>
          <a:p>
            <a:r>
              <a:rPr lang="en-US" sz="3200" dirty="0" smtClean="0"/>
              <a:t>RESEARCH PARTNERSHIPS</a:t>
            </a:r>
            <a:br>
              <a:rPr lang="en-US" sz="3200" dirty="0" smtClean="0"/>
            </a:br>
            <a:r>
              <a:rPr lang="en-US" sz="2000" dirty="0" smtClean="0"/>
              <a:t>IN THE FRAMEWORK OF INSTITUTIONAL DEVELOPMENT</a:t>
            </a:r>
            <a:endParaRPr lang="en-GB" sz="2000" dirty="0"/>
          </a:p>
        </p:txBody>
      </p:sp>
      <p:sp>
        <p:nvSpPr>
          <p:cNvPr id="4" name="Content Placeholder 2"/>
          <p:cNvSpPr txBox="1">
            <a:spLocks/>
          </p:cNvSpPr>
          <p:nvPr/>
        </p:nvSpPr>
        <p:spPr bwMode="auto">
          <a:xfrm>
            <a:off x="623392" y="1490274"/>
            <a:ext cx="8784976" cy="510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255588"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a:lstStyle>
          <a:p>
            <a:pPr>
              <a:buFont typeface="Arial" panose="020B0604020202020204" pitchFamily="34" charset="0"/>
              <a:buChar char="•"/>
            </a:pPr>
            <a:r>
              <a:rPr lang="en-US" sz="2800" b="1" dirty="0">
                <a:latin typeface="+mj-lt"/>
              </a:rPr>
              <a:t>With research partners in:</a:t>
            </a:r>
          </a:p>
          <a:p>
            <a:pPr lvl="1">
              <a:buFont typeface="Arial" panose="020B0604020202020204" pitchFamily="34" charset="0"/>
              <a:buChar char="•"/>
            </a:pPr>
            <a:r>
              <a:rPr lang="en-US" sz="2800" b="1" dirty="0">
                <a:latin typeface="+mj-lt"/>
              </a:rPr>
              <a:t>The Netherlands</a:t>
            </a:r>
          </a:p>
          <a:p>
            <a:pPr lvl="1">
              <a:buFont typeface="Arial" panose="020B0604020202020204" pitchFamily="34" charset="0"/>
              <a:buChar char="•"/>
            </a:pPr>
            <a:r>
              <a:rPr lang="en-US" sz="2800" b="1" dirty="0">
                <a:latin typeface="+mj-lt"/>
              </a:rPr>
              <a:t>Europe</a:t>
            </a:r>
          </a:p>
          <a:p>
            <a:pPr lvl="1">
              <a:buFont typeface="Arial" panose="020B0604020202020204" pitchFamily="34" charset="0"/>
              <a:buChar char="•"/>
            </a:pPr>
            <a:r>
              <a:rPr lang="en-US" sz="2800" b="1" dirty="0" smtClean="0">
                <a:latin typeface="+mj-lt"/>
              </a:rPr>
              <a:t>Emerging </a:t>
            </a:r>
            <a:r>
              <a:rPr lang="en-US" sz="2800" b="1" dirty="0">
                <a:latin typeface="+mj-lt"/>
              </a:rPr>
              <a:t>economies</a:t>
            </a:r>
          </a:p>
          <a:p>
            <a:pPr lvl="1">
              <a:buFont typeface="Arial" panose="020B0604020202020204" pitchFamily="34" charset="0"/>
              <a:buChar char="•"/>
            </a:pPr>
            <a:r>
              <a:rPr lang="en-US" sz="2800" b="1" dirty="0">
                <a:latin typeface="+mj-lt"/>
              </a:rPr>
              <a:t>D</a:t>
            </a:r>
            <a:r>
              <a:rPr lang="en-US" sz="2800" b="1" dirty="0" smtClean="0">
                <a:latin typeface="+mj-lt"/>
              </a:rPr>
              <a:t>eveloping countries</a:t>
            </a:r>
          </a:p>
          <a:p>
            <a:pPr marL="257175" lvl="1" indent="0">
              <a:buNone/>
            </a:pPr>
            <a:endParaRPr lang="en-US" sz="2800" b="1" dirty="0">
              <a:latin typeface="+mj-lt"/>
            </a:endParaRPr>
          </a:p>
          <a:p>
            <a:pPr marL="257175" lvl="1" indent="0">
              <a:buNone/>
            </a:pPr>
            <a:r>
              <a:rPr lang="en-US" sz="2800" b="1" dirty="0" smtClean="0">
                <a:latin typeface="+mj-lt"/>
              </a:rPr>
              <a:t>… who </a:t>
            </a:r>
            <a:r>
              <a:rPr lang="en-US" sz="2800" b="1" dirty="0">
                <a:latin typeface="+mj-lt"/>
              </a:rPr>
              <a:t>contribute complementary scientific expertise</a:t>
            </a:r>
          </a:p>
          <a:p>
            <a:pPr>
              <a:buFont typeface="Arial" panose="020B0604020202020204" pitchFamily="34" charset="0"/>
              <a:buChar char="•"/>
            </a:pPr>
            <a:endParaRPr lang="en-US" sz="2800" b="1" dirty="0">
              <a:latin typeface="+mj-lt"/>
            </a:endParaRPr>
          </a:p>
          <a:p>
            <a:pPr>
              <a:buFont typeface="Arial" panose="020B0604020202020204" pitchFamily="34" charset="0"/>
              <a:buChar char="•"/>
            </a:pPr>
            <a:r>
              <a:rPr lang="en-US" sz="2800" b="1" dirty="0">
                <a:latin typeface="+mj-lt"/>
              </a:rPr>
              <a:t>Research agreements, include:</a:t>
            </a:r>
          </a:p>
          <a:p>
            <a:pPr lvl="1">
              <a:buFont typeface="Arial" panose="020B0604020202020204" pitchFamily="34" charset="0"/>
              <a:buChar char="•"/>
            </a:pPr>
            <a:r>
              <a:rPr lang="en-US" sz="2800" b="1" dirty="0">
                <a:latin typeface="+mj-lt"/>
              </a:rPr>
              <a:t>Memorandum of understanding</a:t>
            </a:r>
          </a:p>
          <a:p>
            <a:pPr lvl="1">
              <a:buFont typeface="Arial" panose="020B0604020202020204" pitchFamily="34" charset="0"/>
              <a:buChar char="•"/>
            </a:pPr>
            <a:r>
              <a:rPr lang="en-US" sz="2800" b="1" dirty="0">
                <a:latin typeface="+mj-lt"/>
              </a:rPr>
              <a:t>Framework agreements</a:t>
            </a:r>
          </a:p>
          <a:p>
            <a:pPr lvl="1">
              <a:buFont typeface="Arial" panose="020B0604020202020204" pitchFamily="34" charset="0"/>
              <a:buChar char="•"/>
            </a:pPr>
            <a:r>
              <a:rPr lang="en-US" sz="2800" b="1" dirty="0">
                <a:latin typeface="+mj-lt"/>
              </a:rPr>
              <a:t>Partnership agreements supporting specified PhD students</a:t>
            </a:r>
            <a:endParaRPr lang="en-GB" sz="2800" b="1" dirty="0">
              <a:latin typeface="+mj-lt"/>
            </a:endParaRPr>
          </a:p>
        </p:txBody>
      </p:sp>
      <p:sp>
        <p:nvSpPr>
          <p:cNvPr id="5" name="Oval 11">
            <a:hlinkClick r:id="rId2" action="ppaction://hlinksldjump"/>
          </p:cNvPr>
          <p:cNvSpPr/>
          <p:nvPr/>
        </p:nvSpPr>
        <p:spPr>
          <a:xfrm>
            <a:off x="9408368" y="5887320"/>
            <a:ext cx="568848" cy="568848"/>
          </a:xfrm>
          <a:prstGeom prst="ellipse">
            <a:avLst/>
          </a:prstGeom>
          <a:solidFill>
            <a:schemeClr val="tx1"/>
          </a:solidFill>
          <a:ln w="57150">
            <a:solidFill>
              <a:srgbClr val="009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latin typeface="Arial Narrow" panose="020B0606020202030204" pitchFamily="34" charset="0"/>
              </a:rPr>
              <a:t>7</a:t>
            </a:r>
            <a:endParaRPr lang="nl-NL" dirty="0">
              <a:latin typeface="Arial Narrow" panose="020B0606020202030204" pitchFamily="34" charset="0"/>
            </a:endParaRPr>
          </a:p>
        </p:txBody>
      </p:sp>
      <p:pic>
        <p:nvPicPr>
          <p:cNvPr id="6" name="Afbeelding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00456" y="5767397"/>
            <a:ext cx="1321310" cy="808694"/>
          </a:xfrm>
          <a:prstGeom prst="rect">
            <a:avLst/>
          </a:prstGeom>
        </p:spPr>
      </p:pic>
    </p:spTree>
    <p:extLst>
      <p:ext uri="{BB962C8B-B14F-4D97-AF65-F5344CB8AC3E}">
        <p14:creationId xmlns:p14="http://schemas.microsoft.com/office/powerpoint/2010/main" val="201271221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7408" y="474441"/>
            <a:ext cx="10367962" cy="735013"/>
          </a:xfrm>
          <a:prstGeom prst="rect">
            <a:avLst/>
          </a:prstGeom>
        </p:spPr>
        <p:txBody>
          <a:bodyPr vert="horz" wrap="square" numCol="1" compatLnSpc="1">
            <a:prstTxWarp prst="textNoShape">
              <a:avLst/>
            </a:prstTxWarp>
          </a:bodyPr>
          <a:lstStyle/>
          <a:p>
            <a:pPr eaLnBrk="1" hangingPunct="1">
              <a:spcBef>
                <a:spcPts val="625"/>
              </a:spcBef>
            </a:pPr>
            <a:r>
              <a:rPr lang="en-US" sz="3600" cap="none" dirty="0" smtClean="0"/>
              <a:t>ALUMNI</a:t>
            </a:r>
            <a:br>
              <a:rPr lang="en-US" sz="3600" cap="none" dirty="0" smtClean="0"/>
            </a:br>
            <a:r>
              <a:rPr lang="en-US" sz="2400" cap="none" dirty="0"/>
              <a:t>A WORLDWIDE NETWORK</a:t>
            </a:r>
            <a:endParaRPr lang="en-GB" sz="2400" cap="none" dirty="0"/>
          </a:p>
        </p:txBody>
      </p:sp>
      <p:pic>
        <p:nvPicPr>
          <p:cNvPr id="2355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1573" r="3069"/>
          <a:stretch/>
        </p:blipFill>
        <p:spPr bwMode="auto">
          <a:xfrm>
            <a:off x="8526616" y="0"/>
            <a:ext cx="3665384" cy="4884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bwMode="auto">
          <a:xfrm>
            <a:off x="724012" y="1844824"/>
            <a:ext cx="7584330" cy="510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255588"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a:lstStyle>
          <a:p>
            <a:pPr eaLnBrk="1" hangingPunct="1">
              <a:lnSpc>
                <a:spcPct val="100000"/>
              </a:lnSpc>
              <a:buFont typeface="Arial" panose="020B0604020202020204" pitchFamily="34" charset="0"/>
              <a:buChar char="•"/>
            </a:pPr>
            <a:r>
              <a:rPr lang="en-US" sz="2800" b="1" dirty="0">
                <a:latin typeface="+mj-lt"/>
              </a:rPr>
              <a:t>Worldwide community of over 20,000 individuals</a:t>
            </a:r>
          </a:p>
          <a:p>
            <a:pPr eaLnBrk="1" hangingPunct="1">
              <a:lnSpc>
                <a:spcPct val="100000"/>
              </a:lnSpc>
              <a:buFont typeface="Arial" panose="020B0604020202020204" pitchFamily="34" charset="0"/>
              <a:buChar char="•"/>
            </a:pPr>
            <a:r>
              <a:rPr lang="en-US" sz="2800" b="1" dirty="0">
                <a:latin typeface="+mj-lt"/>
              </a:rPr>
              <a:t>Extensive network of international contacts</a:t>
            </a:r>
          </a:p>
          <a:p>
            <a:pPr lvl="1" eaLnBrk="1" hangingPunct="1">
              <a:lnSpc>
                <a:spcPct val="100000"/>
              </a:lnSpc>
              <a:buFont typeface="Arial" panose="020B0604020202020204" pitchFamily="34" charset="0"/>
              <a:buChar char="•"/>
            </a:pPr>
            <a:r>
              <a:rPr lang="en-US" sz="2800" b="1" dirty="0">
                <a:latin typeface="+mj-lt"/>
              </a:rPr>
              <a:t>UN organizations</a:t>
            </a:r>
          </a:p>
          <a:p>
            <a:pPr lvl="1" eaLnBrk="1" hangingPunct="1">
              <a:lnSpc>
                <a:spcPct val="100000"/>
              </a:lnSpc>
              <a:buFont typeface="Arial" panose="020B0604020202020204" pitchFamily="34" charset="0"/>
              <a:buChar char="•"/>
            </a:pPr>
            <a:r>
              <a:rPr lang="en-US" sz="2800" b="1" dirty="0">
                <a:latin typeface="+mj-lt"/>
              </a:rPr>
              <a:t>Universities</a:t>
            </a:r>
          </a:p>
          <a:p>
            <a:pPr lvl="1" eaLnBrk="1" hangingPunct="1">
              <a:lnSpc>
                <a:spcPct val="100000"/>
              </a:lnSpc>
              <a:buFont typeface="Arial" panose="020B0604020202020204" pitchFamily="34" charset="0"/>
              <a:buChar char="•"/>
            </a:pPr>
            <a:r>
              <a:rPr lang="en-US" sz="2800" b="1" dirty="0">
                <a:latin typeface="+mj-lt"/>
              </a:rPr>
              <a:t>Research groups</a:t>
            </a:r>
          </a:p>
          <a:p>
            <a:pPr lvl="1" eaLnBrk="1" hangingPunct="1">
              <a:lnSpc>
                <a:spcPct val="100000"/>
              </a:lnSpc>
              <a:buFont typeface="Arial" panose="020B0604020202020204" pitchFamily="34" charset="0"/>
              <a:buChar char="•"/>
            </a:pPr>
            <a:r>
              <a:rPr lang="en-US" sz="2800" b="1" dirty="0">
                <a:latin typeface="+mj-lt"/>
              </a:rPr>
              <a:t>Research survey and map production services</a:t>
            </a:r>
          </a:p>
          <a:p>
            <a:pPr lvl="1" eaLnBrk="1" hangingPunct="1">
              <a:lnSpc>
                <a:spcPct val="100000"/>
              </a:lnSpc>
              <a:buFont typeface="Arial" panose="020B0604020202020204" pitchFamily="34" charset="0"/>
              <a:buChar char="•"/>
            </a:pPr>
            <a:r>
              <a:rPr lang="en-US" sz="2800" b="1" dirty="0">
                <a:latin typeface="+mj-lt"/>
              </a:rPr>
              <a:t>Various international professional associations</a:t>
            </a:r>
          </a:p>
          <a:p>
            <a:pPr>
              <a:lnSpc>
                <a:spcPct val="100000"/>
              </a:lnSpc>
              <a:buFont typeface="Arial" panose="020B0604020202020204" pitchFamily="34" charset="0"/>
              <a:buChar char="•"/>
            </a:pPr>
            <a:endParaRPr lang="en-US" sz="2800" b="1" kern="0" dirty="0">
              <a:latin typeface="+mj-lt"/>
            </a:endParaRPr>
          </a:p>
        </p:txBody>
      </p:sp>
      <p:sp>
        <p:nvSpPr>
          <p:cNvPr id="6" name="Oval 11">
            <a:hlinkClick r:id="rId3" action="ppaction://hlinksldjump"/>
          </p:cNvPr>
          <p:cNvSpPr/>
          <p:nvPr/>
        </p:nvSpPr>
        <p:spPr>
          <a:xfrm>
            <a:off x="9408368" y="5887320"/>
            <a:ext cx="568848" cy="568848"/>
          </a:xfrm>
          <a:prstGeom prst="ellipse">
            <a:avLst/>
          </a:prstGeom>
          <a:solidFill>
            <a:schemeClr val="tx1"/>
          </a:solidFill>
          <a:ln w="57150">
            <a:solidFill>
              <a:srgbClr val="009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Narrow" panose="020B0606020202030204" pitchFamily="34" charset="0"/>
              </a:rPr>
              <a:t>7</a:t>
            </a:r>
            <a:endParaRPr lang="nl-NL" dirty="0">
              <a:latin typeface="Arial Narrow" panose="020B0606020202030204" pitchFamily="34" charset="0"/>
            </a:endParaRPr>
          </a:p>
        </p:txBody>
      </p:sp>
      <p:pic>
        <p:nvPicPr>
          <p:cNvPr id="7" name="Afbeelding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00456" y="5767397"/>
            <a:ext cx="1321310" cy="808694"/>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28878" y="1490274"/>
            <a:ext cx="4879823" cy="4587875"/>
          </a:xfrm>
        </p:spPr>
        <p:txBody>
          <a:bodyPr/>
          <a:lstStyle/>
          <a:p>
            <a:pPr marL="0" indent="0">
              <a:buNone/>
            </a:pPr>
            <a:r>
              <a:rPr lang="en-US" sz="2400" b="1" dirty="0" smtClean="0">
                <a:latin typeface="+mj-lt"/>
              </a:rPr>
              <a:t>Enschede</a:t>
            </a:r>
          </a:p>
          <a:p>
            <a:r>
              <a:rPr lang="en-US" sz="2400" b="1" dirty="0" smtClean="0">
                <a:latin typeface="+mj-lt"/>
              </a:rPr>
              <a:t>A distinctive modern and lively university town</a:t>
            </a:r>
          </a:p>
          <a:p>
            <a:r>
              <a:rPr lang="en-US" sz="2400" b="1" dirty="0" smtClean="0">
                <a:latin typeface="+mj-lt"/>
              </a:rPr>
              <a:t>At the Eastern border of the Netherlands</a:t>
            </a:r>
          </a:p>
          <a:p>
            <a:r>
              <a:rPr lang="en-US" sz="2400" b="1" dirty="0" smtClean="0">
                <a:latin typeface="+mj-lt"/>
              </a:rPr>
              <a:t>Surrounded by remarkable spots of natural beauty and tranquility</a:t>
            </a:r>
          </a:p>
          <a:p>
            <a:r>
              <a:rPr lang="en-US" sz="2400" b="1" dirty="0" smtClean="0">
                <a:latin typeface="+mj-lt"/>
              </a:rPr>
              <a:t>Excellent connections to Amsterdam, Brussels, Paris, London, Zurich and Berlin</a:t>
            </a:r>
          </a:p>
          <a:p>
            <a:r>
              <a:rPr lang="en-US" sz="2400" b="1" dirty="0" smtClean="0">
                <a:latin typeface="+mj-lt"/>
              </a:rPr>
              <a:t>An ideal center of operations</a:t>
            </a:r>
            <a:endParaRPr lang="en-GB" sz="2400" b="1" dirty="0">
              <a:latin typeface="+mj-lt"/>
            </a:endParaRPr>
          </a:p>
        </p:txBody>
      </p:sp>
      <p:sp>
        <p:nvSpPr>
          <p:cNvPr id="2" name="Title 1"/>
          <p:cNvSpPr>
            <a:spLocks noGrp="1"/>
          </p:cNvSpPr>
          <p:nvPr>
            <p:ph type="title" idx="4294967295"/>
          </p:nvPr>
        </p:nvSpPr>
        <p:spPr>
          <a:xfrm>
            <a:off x="263352" y="404664"/>
            <a:ext cx="11808122" cy="735013"/>
          </a:xfrm>
          <a:prstGeom prst="rect">
            <a:avLst/>
          </a:prstGeom>
        </p:spPr>
        <p:txBody>
          <a:bodyPr vert="horz" wrap="square" numCol="1" compatLnSpc="1">
            <a:prstTxWarp prst="textNoShape">
              <a:avLst/>
            </a:prstTxWarp>
          </a:bodyPr>
          <a:lstStyle/>
          <a:p>
            <a:pPr eaLnBrk="1" hangingPunct="1">
              <a:spcBef>
                <a:spcPts val="625"/>
              </a:spcBef>
            </a:pPr>
            <a:r>
              <a:rPr lang="en-US" sz="2800" cap="none" dirty="0"/>
              <a:t>LOCATION</a:t>
            </a:r>
            <a:br>
              <a:rPr lang="en-US" sz="2800" cap="none" dirty="0"/>
            </a:br>
            <a:r>
              <a:rPr lang="en-US" sz="1800" cap="none" dirty="0"/>
              <a:t>THE NETHERLANDS IN THE CULTURAL HEARTLANDS OF EUROPE</a:t>
            </a:r>
            <a:endParaRPr lang="en-GB" sz="1800" cap="none"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91555" y="6215"/>
            <a:ext cx="4400446" cy="5591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11">
            <a:hlinkClick r:id="rId3" action="ppaction://hlinksldjump"/>
          </p:cNvPr>
          <p:cNvSpPr/>
          <p:nvPr/>
        </p:nvSpPr>
        <p:spPr>
          <a:xfrm>
            <a:off x="9329351" y="5887320"/>
            <a:ext cx="647865" cy="568848"/>
          </a:xfrm>
          <a:prstGeom prst="ellipse">
            <a:avLst/>
          </a:prstGeom>
          <a:solidFill>
            <a:schemeClr val="tx1"/>
          </a:solidFill>
          <a:ln w="57150">
            <a:solidFill>
              <a:srgbClr val="009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Arial Narrow" panose="020B0606020202030204" pitchFamily="34" charset="0"/>
              </a:rPr>
              <a:t>1</a:t>
            </a:r>
            <a:endParaRPr lang="nl-NL" sz="2000" b="1" dirty="0">
              <a:latin typeface="Arial Narrow" panose="020B0606020202030204" pitchFamily="34" charset="0"/>
            </a:endParaRPr>
          </a:p>
        </p:txBody>
      </p:sp>
      <p:pic>
        <p:nvPicPr>
          <p:cNvPr id="11" name="Afbeelding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16920" y="5767397"/>
            <a:ext cx="1504846" cy="808694"/>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18"/>
          <p:cNvSpPr/>
          <p:nvPr/>
        </p:nvSpPr>
        <p:spPr>
          <a:xfrm>
            <a:off x="191344" y="260648"/>
            <a:ext cx="6840760" cy="17281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tlCol="0" anchor="t" anchorCtr="0"/>
          <a:lstStyle/>
          <a:p>
            <a:pPr>
              <a:lnSpc>
                <a:spcPts val="4000"/>
              </a:lnSpc>
            </a:pPr>
            <a:r>
              <a:rPr lang="en-US" sz="2800" b="1" dirty="0" smtClean="0">
                <a:solidFill>
                  <a:srgbClr val="00918E"/>
                </a:solidFill>
                <a:latin typeface="+mj-lt"/>
              </a:rPr>
              <a:t>ITC </a:t>
            </a:r>
            <a:r>
              <a:rPr lang="en-US" sz="2800" b="1" dirty="0" smtClean="0">
                <a:solidFill>
                  <a:schemeClr val="bg1"/>
                </a:solidFill>
                <a:latin typeface="+mj-lt"/>
              </a:rPr>
              <a:t>ENSCHEDE, THE NETHERLANDS</a:t>
            </a:r>
            <a:endParaRPr lang="en-US" sz="2800" b="1" dirty="0">
              <a:solidFill>
                <a:schemeClr val="bg1"/>
              </a:solidFill>
              <a:latin typeface="+mj-lt"/>
            </a:endParaRPr>
          </a:p>
          <a:p>
            <a:pPr lvl="0">
              <a:defRPr/>
            </a:pPr>
            <a:endParaRPr lang="en-US" b="1" i="1" kern="0" dirty="0" smtClean="0">
              <a:solidFill>
                <a:srgbClr val="FFFFFF"/>
              </a:solidFill>
              <a:latin typeface="Arial Narrow"/>
              <a:cs typeface="Arial" charset="0"/>
            </a:endParaRPr>
          </a:p>
          <a:p>
            <a:pPr lvl="0">
              <a:defRPr/>
            </a:pPr>
            <a:r>
              <a:rPr lang="en-US" b="1" i="1" kern="0" dirty="0" smtClean="0">
                <a:solidFill>
                  <a:srgbClr val="FFFFFF"/>
                </a:solidFill>
                <a:latin typeface="Arial Narrow"/>
                <a:cs typeface="Arial" charset="0"/>
              </a:rPr>
              <a:t>Gateway </a:t>
            </a:r>
            <a:r>
              <a:rPr lang="en-US" b="1" i="1" kern="0" dirty="0">
                <a:solidFill>
                  <a:srgbClr val="FFFFFF"/>
                </a:solidFill>
                <a:latin typeface="Arial Narrow"/>
                <a:cs typeface="Arial" charset="0"/>
              </a:rPr>
              <a:t>to international knowledge exchange </a:t>
            </a:r>
            <a:br>
              <a:rPr lang="en-US" b="1" i="1" kern="0" dirty="0">
                <a:solidFill>
                  <a:srgbClr val="FFFFFF"/>
                </a:solidFill>
                <a:latin typeface="Arial Narrow"/>
                <a:cs typeface="Arial" charset="0"/>
              </a:rPr>
            </a:br>
            <a:r>
              <a:rPr lang="en-US" b="1" i="1" kern="0" dirty="0">
                <a:solidFill>
                  <a:srgbClr val="FFFFFF"/>
                </a:solidFill>
                <a:latin typeface="Arial Narrow"/>
                <a:cs typeface="Arial" charset="0"/>
              </a:rPr>
              <a:t>focusing on capacity building and institutional development</a:t>
            </a:r>
          </a:p>
          <a:p>
            <a:pPr>
              <a:lnSpc>
                <a:spcPts val="4000"/>
              </a:lnSpc>
            </a:pPr>
            <a:endParaRPr lang="en-US" sz="2800" b="1" dirty="0" smtClean="0">
              <a:solidFill>
                <a:schemeClr val="bg1"/>
              </a:solidFill>
              <a:latin typeface="+mj-lt"/>
            </a:endParaRPr>
          </a:p>
          <a:p>
            <a:pPr>
              <a:lnSpc>
                <a:spcPts val="4000"/>
              </a:lnSpc>
            </a:pPr>
            <a:endParaRPr lang="en-US" sz="2800" b="1" dirty="0">
              <a:solidFill>
                <a:srgbClr val="00918E"/>
              </a:solidFill>
              <a:latin typeface="+mj-lt"/>
            </a:endParaRPr>
          </a:p>
        </p:txBody>
      </p:sp>
      <p:sp>
        <p:nvSpPr>
          <p:cNvPr id="4" name="Rectangle 3"/>
          <p:cNvSpPr/>
          <p:nvPr/>
        </p:nvSpPr>
        <p:spPr>
          <a:xfrm>
            <a:off x="-319" y="5445224"/>
            <a:ext cx="12192000" cy="1412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3352" y="5914628"/>
            <a:ext cx="666750" cy="76200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7096" y="6103604"/>
            <a:ext cx="2970276" cy="573024"/>
          </a:xfrm>
          <a:prstGeom prst="rect">
            <a:avLst/>
          </a:prstGeom>
        </p:spPr>
      </p:pic>
    </p:spTree>
    <p:extLst>
      <p:ext uri="{BB962C8B-B14F-4D97-AF65-F5344CB8AC3E}">
        <p14:creationId xmlns:p14="http://schemas.microsoft.com/office/powerpoint/2010/main" val="424389441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05175" y="2178051"/>
            <a:ext cx="6319838" cy="1470025"/>
          </a:xfrm>
        </p:spPr>
        <p:txBody>
          <a:bodyPr/>
          <a:lstStyle/>
          <a:p>
            <a:pPr eaLnBrk="1" hangingPunct="1">
              <a:defRPr/>
            </a:pPr>
            <a:r>
              <a:rPr lang="en-US" dirty="0" smtClean="0"/>
              <a:t>The end</a:t>
            </a:r>
            <a:endParaRPr lang="en-US" dirty="0"/>
          </a:p>
        </p:txBody>
      </p:sp>
      <p:sp>
        <p:nvSpPr>
          <p:cNvPr id="3" name="Subtitle 2"/>
          <p:cNvSpPr>
            <a:spLocks noGrp="1"/>
          </p:cNvSpPr>
          <p:nvPr>
            <p:ph type="subTitle" idx="1"/>
          </p:nvPr>
        </p:nvSpPr>
        <p:spPr>
          <a:xfrm>
            <a:off x="3305176" y="3568701"/>
            <a:ext cx="6321425" cy="1101725"/>
          </a:xfrm>
        </p:spPr>
        <p:txBody>
          <a:bodyPr/>
          <a:lstStyle/>
          <a:p>
            <a:pPr eaLnBrk="1" hangingPunct="1">
              <a:defRPr/>
            </a:pPr>
            <a:r>
              <a:rPr lang="en-US" dirty="0" smtClean="0"/>
              <a:t>Thank you</a:t>
            </a:r>
            <a:endParaRPr lang="en-US" dirty="0"/>
          </a:p>
        </p:txBody>
      </p:sp>
      <p:pic>
        <p:nvPicPr>
          <p:cNvPr id="49155" name="Picture 5" descr="ITC"/>
          <p:cNvPicPr>
            <a:picLocks noChangeAspect="1" noChangeArrowheads="1"/>
          </p:cNvPicPr>
          <p:nvPr/>
        </p:nvPicPr>
        <p:blipFill>
          <a:blip r:embed="rId2"/>
          <a:srcRect/>
          <a:stretch>
            <a:fillRect/>
          </a:stretch>
        </p:blipFill>
        <p:spPr bwMode="auto">
          <a:xfrm>
            <a:off x="0" y="-34925"/>
            <a:ext cx="12192000" cy="7617583"/>
          </a:xfrm>
          <a:prstGeom prst="rect">
            <a:avLst/>
          </a:prstGeom>
          <a:noFill/>
          <a:ln w="9525">
            <a:noFill/>
            <a:miter lim="800000"/>
            <a:headEnd/>
            <a:tailEnd/>
          </a:ln>
        </p:spPr>
      </p:pic>
    </p:spTree>
    <p:extLst>
      <p:ext uri="{BB962C8B-B14F-4D97-AF65-F5344CB8AC3E}">
        <p14:creationId xmlns:p14="http://schemas.microsoft.com/office/powerpoint/2010/main" val="15335538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9416" y="396875"/>
            <a:ext cx="11352584" cy="735013"/>
          </a:xfrm>
          <a:prstGeom prst="rect">
            <a:avLst/>
          </a:prstGeom>
        </p:spPr>
        <p:txBody>
          <a:bodyPr/>
          <a:lstStyle/>
          <a:p>
            <a:r>
              <a:rPr lang="en-US" sz="3600" dirty="0" smtClean="0"/>
              <a:t>EDUCATION</a:t>
            </a:r>
            <a:endParaRPr lang="en-GB" sz="2400" dirty="0"/>
          </a:p>
        </p:txBody>
      </p:sp>
      <p:sp>
        <p:nvSpPr>
          <p:cNvPr id="4" name="Content Placeholder 2"/>
          <p:cNvSpPr txBox="1">
            <a:spLocks/>
          </p:cNvSpPr>
          <p:nvPr/>
        </p:nvSpPr>
        <p:spPr bwMode="auto">
          <a:xfrm>
            <a:off x="839416" y="1299445"/>
            <a:ext cx="9649072"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255588"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a:lstStyle>
          <a:p>
            <a:pPr marL="0" indent="0">
              <a:lnSpc>
                <a:spcPct val="100000"/>
              </a:lnSpc>
              <a:buNone/>
            </a:pPr>
            <a:r>
              <a:rPr lang="en-US" sz="2800" b="1" kern="0" dirty="0">
                <a:latin typeface="+mj-lt"/>
              </a:rPr>
              <a:t>Educational </a:t>
            </a:r>
            <a:r>
              <a:rPr lang="en-US" sz="2800" b="1" kern="0" dirty="0" err="1">
                <a:latin typeface="+mj-lt"/>
              </a:rPr>
              <a:t>programmes</a:t>
            </a:r>
            <a:r>
              <a:rPr lang="en-US" sz="2800" b="1" kern="0" dirty="0">
                <a:latin typeface="+mj-lt"/>
              </a:rPr>
              <a:t> are offered by the </a:t>
            </a:r>
            <a:r>
              <a:rPr lang="en-US" sz="2800" b="1" kern="0" dirty="0" smtClean="0">
                <a:latin typeface="+mj-lt"/>
              </a:rPr>
              <a:t>five faculties:</a:t>
            </a:r>
            <a:endParaRPr lang="en-US" sz="2800" b="1" kern="0" dirty="0">
              <a:latin typeface="+mj-lt"/>
            </a:endParaRPr>
          </a:p>
          <a:p>
            <a:pPr>
              <a:lnSpc>
                <a:spcPct val="100000"/>
              </a:lnSpc>
            </a:pPr>
            <a:r>
              <a:rPr lang="en-US" sz="2800" b="1" kern="0" dirty="0" err="1">
                <a:latin typeface="+mj-lt"/>
              </a:rPr>
              <a:t>Behavioural</a:t>
            </a:r>
            <a:r>
              <a:rPr lang="en-US" sz="2800" b="1" kern="0" dirty="0">
                <a:latin typeface="+mj-lt"/>
              </a:rPr>
              <a:t>, Management and Social Sciences</a:t>
            </a:r>
          </a:p>
          <a:p>
            <a:pPr>
              <a:lnSpc>
                <a:spcPct val="100000"/>
              </a:lnSpc>
            </a:pPr>
            <a:r>
              <a:rPr lang="en-US" sz="2800" b="1" kern="0" dirty="0">
                <a:latin typeface="+mj-lt"/>
              </a:rPr>
              <a:t>Electrical Engineering, Mathematics and Computer Science</a:t>
            </a:r>
          </a:p>
          <a:p>
            <a:pPr>
              <a:lnSpc>
                <a:spcPct val="100000"/>
              </a:lnSpc>
            </a:pPr>
            <a:r>
              <a:rPr lang="en-US" sz="2800" b="1" kern="0" dirty="0" smtClean="0">
                <a:latin typeface="+mj-lt"/>
              </a:rPr>
              <a:t>Engineering </a:t>
            </a:r>
            <a:r>
              <a:rPr lang="en-US" sz="2800" b="1" kern="0" dirty="0">
                <a:latin typeface="+mj-lt"/>
              </a:rPr>
              <a:t>Technology</a:t>
            </a:r>
          </a:p>
          <a:p>
            <a:pPr>
              <a:lnSpc>
                <a:spcPct val="100000"/>
              </a:lnSpc>
            </a:pPr>
            <a:r>
              <a:rPr lang="en-US" sz="2800" b="1" kern="0" dirty="0" smtClean="0">
                <a:latin typeface="+mj-lt"/>
              </a:rPr>
              <a:t>Geo-Information </a:t>
            </a:r>
            <a:r>
              <a:rPr lang="en-US" sz="2800" b="1" kern="0" dirty="0">
                <a:latin typeface="+mj-lt"/>
              </a:rPr>
              <a:t>Science and Earth Observation</a:t>
            </a:r>
          </a:p>
          <a:p>
            <a:pPr>
              <a:lnSpc>
                <a:spcPct val="100000"/>
              </a:lnSpc>
            </a:pPr>
            <a:r>
              <a:rPr lang="en-US" sz="2800" b="1" kern="0" dirty="0" smtClean="0">
                <a:latin typeface="+mj-lt"/>
              </a:rPr>
              <a:t>Science </a:t>
            </a:r>
            <a:r>
              <a:rPr lang="en-US" sz="2800" b="1" kern="0" dirty="0">
                <a:latin typeface="+mj-lt"/>
              </a:rPr>
              <a:t>and Technology</a:t>
            </a:r>
          </a:p>
          <a:p>
            <a:pPr marL="0" indent="0">
              <a:lnSpc>
                <a:spcPct val="100000"/>
              </a:lnSpc>
              <a:buNone/>
            </a:pPr>
            <a:endParaRPr lang="en-US" sz="2800" b="1" kern="0" dirty="0">
              <a:latin typeface="+mj-lt"/>
            </a:endParaRPr>
          </a:p>
          <a:p>
            <a:pPr marL="0" indent="0">
              <a:lnSpc>
                <a:spcPct val="100000"/>
              </a:lnSpc>
              <a:buNone/>
            </a:pPr>
            <a:r>
              <a:rPr lang="en-US" sz="2800" b="1" kern="0" dirty="0">
                <a:latin typeface="+mj-lt"/>
              </a:rPr>
              <a:t>Integrated master's and PhD </a:t>
            </a:r>
            <a:r>
              <a:rPr lang="en-US" sz="2800" b="1" kern="0" dirty="0" err="1">
                <a:latin typeface="+mj-lt"/>
              </a:rPr>
              <a:t>programmes</a:t>
            </a:r>
            <a:r>
              <a:rPr lang="en-US" sz="2800" b="1" kern="0" dirty="0">
                <a:latin typeface="+mj-lt"/>
              </a:rPr>
              <a:t> for outstanding graduate students who aim at a career in scientific research in the:</a:t>
            </a:r>
          </a:p>
          <a:p>
            <a:pPr>
              <a:lnSpc>
                <a:spcPct val="100000"/>
              </a:lnSpc>
            </a:pPr>
            <a:r>
              <a:rPr lang="en-US" sz="2800" b="1" kern="0" dirty="0">
                <a:latin typeface="+mj-lt"/>
              </a:rPr>
              <a:t>Twente Graduate School </a:t>
            </a:r>
          </a:p>
        </p:txBody>
      </p:sp>
      <p:sp>
        <p:nvSpPr>
          <p:cNvPr id="9" name="Oval 11">
            <a:hlinkClick r:id="rId2" action="ppaction://hlinksldjump"/>
          </p:cNvPr>
          <p:cNvSpPr/>
          <p:nvPr/>
        </p:nvSpPr>
        <p:spPr>
          <a:xfrm>
            <a:off x="9408368" y="5887320"/>
            <a:ext cx="568848" cy="568848"/>
          </a:xfrm>
          <a:prstGeom prst="ellipse">
            <a:avLst/>
          </a:prstGeom>
          <a:solidFill>
            <a:schemeClr val="tx1"/>
          </a:solidFill>
          <a:ln w="57150">
            <a:solidFill>
              <a:srgbClr val="009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Narrow" panose="020B0606020202030204" pitchFamily="34" charset="0"/>
              </a:rPr>
              <a:t>1</a:t>
            </a:r>
            <a:endParaRPr lang="nl-NL" dirty="0">
              <a:latin typeface="Arial Narrow" panose="020B0606020202030204" pitchFamily="34" charset="0"/>
            </a:endParaRPr>
          </a:p>
        </p:txBody>
      </p:sp>
      <p:pic>
        <p:nvPicPr>
          <p:cNvPr id="10" name="Afbeelding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00456" y="5767397"/>
            <a:ext cx="1321310" cy="808694"/>
          </a:xfrm>
          <a:prstGeom prst="rect">
            <a:avLst/>
          </a:prstGeom>
        </p:spPr>
      </p:pic>
    </p:spTree>
    <p:extLst>
      <p:ext uri="{BB962C8B-B14F-4D97-AF65-F5344CB8AC3E}">
        <p14:creationId xmlns:p14="http://schemas.microsoft.com/office/powerpoint/2010/main" val="19769233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1"/>
          <p:cNvSpPr/>
          <p:nvPr/>
        </p:nvSpPr>
        <p:spPr>
          <a:xfrm>
            <a:off x="695400" y="3933056"/>
            <a:ext cx="5688632" cy="23762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a:lnSpc>
                <a:spcPts val="4000"/>
              </a:lnSpc>
            </a:pPr>
            <a:r>
              <a:rPr lang="en-US" sz="4000" dirty="0" smtClean="0">
                <a:solidFill>
                  <a:schemeClr val="bg1"/>
                </a:solidFill>
                <a:latin typeface="+mj-lt"/>
              </a:rPr>
              <a:t>MISSION</a:t>
            </a:r>
          </a:p>
          <a:p>
            <a:pPr marL="342900" indent="-342900">
              <a:buFont typeface="Arial" panose="020B0604020202020204" pitchFamily="34" charset="0"/>
              <a:buChar char="•"/>
            </a:pPr>
            <a:r>
              <a:rPr lang="en-US" sz="2000" dirty="0">
                <a:solidFill>
                  <a:schemeClr val="bg1"/>
                </a:solidFill>
                <a:latin typeface="Arial Narrow" panose="020B0606020202030204" pitchFamily="34" charset="0"/>
              </a:rPr>
              <a:t>Engage in ground-breaking research</a:t>
            </a:r>
          </a:p>
          <a:p>
            <a:pPr marL="342900" indent="-342900">
              <a:buFont typeface="Arial" panose="020B0604020202020204" pitchFamily="34" charset="0"/>
              <a:buChar char="•"/>
            </a:pPr>
            <a:r>
              <a:rPr lang="en-US" sz="2000" dirty="0">
                <a:solidFill>
                  <a:schemeClr val="bg1"/>
                </a:solidFill>
                <a:latin typeface="Arial Narrow" panose="020B0606020202030204" pitchFamily="34" charset="0"/>
              </a:rPr>
              <a:t>Have profound societal impact</a:t>
            </a:r>
          </a:p>
          <a:p>
            <a:pPr marL="342900" indent="-342900">
              <a:buFont typeface="Arial" panose="020B0604020202020204" pitchFamily="34" charset="0"/>
              <a:buChar char="•"/>
            </a:pPr>
            <a:r>
              <a:rPr lang="en-US" sz="2000" dirty="0">
                <a:solidFill>
                  <a:schemeClr val="bg1"/>
                </a:solidFill>
                <a:latin typeface="Arial Narrow" panose="020B0606020202030204" pitchFamily="34" charset="0"/>
              </a:rPr>
              <a:t>Excel in Innovative Education</a:t>
            </a:r>
          </a:p>
          <a:p>
            <a:pPr marL="342900" indent="-342900">
              <a:buFont typeface="Arial" panose="020B0604020202020204" pitchFamily="34" charset="0"/>
              <a:buChar char="•"/>
            </a:pPr>
            <a:r>
              <a:rPr lang="en-US" sz="2000" dirty="0">
                <a:solidFill>
                  <a:schemeClr val="bg1"/>
                </a:solidFill>
                <a:latin typeface="Arial Narrow" panose="020B0606020202030204" pitchFamily="34" charset="0"/>
              </a:rPr>
              <a:t>Construct multi-disciplinary answers</a:t>
            </a:r>
            <a:br>
              <a:rPr lang="en-US" sz="2000" dirty="0">
                <a:solidFill>
                  <a:schemeClr val="bg1"/>
                </a:solidFill>
                <a:latin typeface="Arial Narrow" panose="020B0606020202030204" pitchFamily="34" charset="0"/>
              </a:rPr>
            </a:br>
            <a:r>
              <a:rPr lang="en-US" sz="2000" dirty="0">
                <a:solidFill>
                  <a:schemeClr val="bg1"/>
                </a:solidFill>
                <a:latin typeface="Arial Narrow" panose="020B0606020202030204" pitchFamily="34" charset="0"/>
              </a:rPr>
              <a:t>to the grand challenges of tomorrow’s world</a:t>
            </a:r>
          </a:p>
        </p:txBody>
      </p:sp>
      <p:pic>
        <p:nvPicPr>
          <p:cNvPr id="8" name="Afbeelding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65719" y="5746136"/>
            <a:ext cx="1356047" cy="829955"/>
          </a:xfrm>
          <a:prstGeom prst="rect">
            <a:avLst/>
          </a:prstGeom>
        </p:spPr>
      </p:pic>
    </p:spTree>
    <p:extLst>
      <p:ext uri="{BB962C8B-B14F-4D97-AF65-F5344CB8AC3E}">
        <p14:creationId xmlns:p14="http://schemas.microsoft.com/office/powerpoint/2010/main" val="829065441"/>
      </p:ext>
    </p:extLst>
  </p:cSld>
  <p:clrMapOvr>
    <a:masterClrMapping/>
  </p:clrMapOvr>
  <p:timing>
    <p:tnLst>
      <p:par>
        <p:cTn id="1" dur="indefinite" restart="never" nodeType="tmRoot"/>
      </p:par>
    </p:tnLst>
  </p:timing>
</p:sld>
</file>

<file path=ppt/theme/theme1.xml><?xml version="1.0" encoding="utf-8"?>
<a:theme xmlns:a="http://schemas.openxmlformats.org/drawingml/2006/main" name="ITC">
  <a:themeElements>
    <a:clrScheme name="UT_wit">
      <a:dk1>
        <a:srgbClr val="000000"/>
      </a:dk1>
      <a:lt1>
        <a:srgbClr val="FFFFFF"/>
      </a:lt1>
      <a:dk2>
        <a:srgbClr val="000000"/>
      </a:dk2>
      <a:lt2>
        <a:srgbClr val="808080"/>
      </a:lt2>
      <a:accent1>
        <a:srgbClr val="34B233"/>
      </a:accent1>
      <a:accent2>
        <a:srgbClr val="CF0072"/>
      </a:accent2>
      <a:accent3>
        <a:srgbClr val="FED100"/>
      </a:accent3>
      <a:accent4>
        <a:srgbClr val="0098C3"/>
      </a:accent4>
      <a:accent5>
        <a:srgbClr val="DC0C30"/>
      </a:accent5>
      <a:accent6>
        <a:srgbClr val="006A4D"/>
      </a:accent6>
      <a:hlink>
        <a:srgbClr val="4F2D7F"/>
      </a:hlink>
      <a:folHlink>
        <a:srgbClr val="887B1B"/>
      </a:folHlink>
    </a:clrScheme>
    <a:fontScheme name="Standaardontwerp">
      <a:majorFont>
        <a:latin typeface="Arial Narrow"/>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tandaardontwerp 13">
        <a:dk1>
          <a:srgbClr val="000000"/>
        </a:dk1>
        <a:lt1>
          <a:srgbClr val="FFFFFF"/>
        </a:lt1>
        <a:dk2>
          <a:srgbClr val="000000"/>
        </a:dk2>
        <a:lt2>
          <a:srgbClr val="808080"/>
        </a:lt2>
        <a:accent1>
          <a:srgbClr val="5CA440"/>
        </a:accent1>
        <a:accent2>
          <a:srgbClr val="FFD600"/>
        </a:accent2>
        <a:accent3>
          <a:srgbClr val="FFFFFF"/>
        </a:accent3>
        <a:accent4>
          <a:srgbClr val="000000"/>
        </a:accent4>
        <a:accent5>
          <a:srgbClr val="B5CFAF"/>
        </a:accent5>
        <a:accent6>
          <a:srgbClr val="E7C200"/>
        </a:accent6>
        <a:hlink>
          <a:srgbClr val="C40079"/>
        </a:hlink>
        <a:folHlink>
          <a:srgbClr val="0098A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ITC</Template>
  <TotalTime>0</TotalTime>
  <Words>2799</Words>
  <Application>Microsoft Office PowerPoint</Application>
  <PresentationFormat>Widescreen</PresentationFormat>
  <Paragraphs>566</Paragraphs>
  <Slides>71</Slides>
  <Notes>20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Arial</vt:lpstr>
      <vt:lpstr>Arial Narrow</vt:lpstr>
      <vt:lpstr>Calibri</vt:lpstr>
      <vt:lpstr>PMingLiU</vt:lpstr>
      <vt:lpstr>Wingdings</vt:lpstr>
      <vt:lpstr>Wingdings 3</vt:lpstr>
      <vt:lpstr>ITC</vt:lpstr>
      <vt:lpstr>PowerPoint Presentation</vt:lpstr>
      <vt:lpstr>IN THIS PRESENTATION</vt:lpstr>
      <vt:lpstr>PowerPoint Presentation</vt:lpstr>
      <vt:lpstr>ITC FACULTY OF GEO-INFORMATION SCIENCE AND EARTH OBSERVATION UNIVERSITY OF TWENTE</vt:lpstr>
      <vt:lpstr>PowerPoint Presentation</vt:lpstr>
      <vt:lpstr>PowerPoint Presentation</vt:lpstr>
      <vt:lpstr>LOCATION THE NETHERLANDS IN THE CULTURAL HEARTLANDS OF EUROPE</vt:lpstr>
      <vt:lpstr>EDUCATION</vt:lpstr>
      <vt:lpstr>PowerPoint Presentation</vt:lpstr>
      <vt:lpstr>PowerPoint Presentation</vt:lpstr>
      <vt:lpstr>PowerPoint Presentation</vt:lpstr>
      <vt:lpstr>Itc, Enschede, the netherlands </vt:lpstr>
      <vt:lpstr>PowerPoint Presentation</vt:lpstr>
      <vt:lpstr>WHAT’S ITC ALL ABOUT? GEO-INFORMATION MANAGEMENT, WORLDWIDE AND INNOVATIVE</vt:lpstr>
      <vt:lpstr>ITC 2020 MORE SPACE FOR GLOBAL DEVELOPMENT</vt:lpstr>
      <vt:lpstr>ITC 2020 MORE SPACE FOR GLOBAL DEVELOPMENT</vt:lpstr>
      <vt:lpstr>PowerPoint Presentation</vt:lpstr>
      <vt:lpstr>SIX SCIENTIFIC DEPARTMENTS OPERATING AS CENTRES OF EXCELLENCE</vt:lpstr>
      <vt:lpstr>PowerPoint Presentation</vt:lpstr>
      <vt:lpstr>PowerPoint Presentation</vt:lpstr>
      <vt:lpstr>PowerPoint Presentation</vt:lpstr>
      <vt:lpstr>PowerPoint Presentation</vt:lpstr>
      <vt:lpstr>GEO-INFORMATION SCIENCE AND EARTH OBSERVATION</vt:lpstr>
      <vt:lpstr>PowerPoint Presentation</vt:lpstr>
      <vt:lpstr>EARTH OBSERVATION</vt:lpstr>
      <vt:lpstr>UAVs / Drones</vt:lpstr>
      <vt:lpstr>Two Main UAV types (+ Hybrid)</vt:lpstr>
      <vt:lpstr>Hybrid</vt:lpstr>
      <vt:lpstr>Sensors</vt:lpstr>
      <vt:lpstr>Thermal IR Sensor applications</vt:lpstr>
      <vt:lpstr>GEOGRAPHICAL INFORMATION SYSTEMS</vt:lpstr>
      <vt:lpstr>PowerPoint Presentation</vt:lpstr>
      <vt:lpstr>PowerPoint Presentation</vt:lpstr>
      <vt:lpstr>PowerPoint Presentation</vt:lpstr>
      <vt:lpstr>GEO-INFORMATION SCIENCE AND EARTH OBSERVATION 2-year Master’s programme</vt:lpstr>
      <vt:lpstr>GEO-INFORMATION SCIENCE AND EARTH OBSERVATION 2-year Master’s programme</vt:lpstr>
      <vt:lpstr>GEO-INFORMATION SCIENCE AND EARTH OBSERVATION 2-year Master’s programme</vt:lpstr>
      <vt:lpstr>PowerPoint Presentation</vt:lpstr>
      <vt:lpstr>PowerPoint Presentation</vt:lpstr>
      <vt:lpstr>PowerPoint Presentation</vt:lpstr>
      <vt:lpstr>GEO-INFORMATION SCIENCE AND EARTH OBSERVATION 1 Year Postgraduate diploma programme</vt:lpstr>
      <vt:lpstr>CERTIFICATE PROGRAMME</vt:lpstr>
      <vt:lpstr>NEW MSC COURSE</vt:lpstr>
      <vt:lpstr>PowerPoint Presentation</vt:lpstr>
      <vt:lpstr>PowerPoint Presentation</vt:lpstr>
      <vt:lpstr>PowerPoint Presentation</vt:lpstr>
      <vt:lpstr>PowerPoint Presentation</vt:lpstr>
      <vt:lpstr>RECOGNITION OF DEGREES</vt:lpstr>
      <vt:lpstr>PowerPoint Presentation</vt:lpstr>
      <vt:lpstr>SEEKING THE SOURCE FELLOWSHIPS</vt:lpstr>
      <vt:lpstr>ITC Scholarship Programmes </vt:lpstr>
      <vt:lpstr>PowerPoint Presentation</vt:lpstr>
      <vt:lpstr>RESEARCH</vt:lpstr>
      <vt:lpstr>PowerPoint Presentation</vt:lpstr>
      <vt:lpstr>ENGINEERING FOR A RESILIENT WORLD Sustainable contribution to the long-term resilience of people, planet and profit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EDUCATION PARTNERSHIPS IN THE FRAMEWORK OF INSTITUTIONAL DEVELOPMENT</vt:lpstr>
      <vt:lpstr>PowerPoint Presentation</vt:lpstr>
      <vt:lpstr>EDUCATION PARTNERSHIP EXAMPLE  IIRS</vt:lpstr>
      <vt:lpstr>RESEARCH PARTNERSHIPS IN THE FRAMEWORK OF INSTITUTIONAL DEVELOPMENT</vt:lpstr>
      <vt:lpstr>ALUMNI A WORLDWIDE NETWORK</vt:lpstr>
      <vt:lpstr>PowerPoint Presentation</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2015-10-29T14:45:44Z</dcterms:created>
  <dcterms:modified xsi:type="dcterms:W3CDTF">2020-01-26T13:07:40Z</dcterms:modified>
</cp:coreProperties>
</file>