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7103" r:id="rId4"/>
    <p:sldMasterId id="2147487131" r:id="rId5"/>
    <p:sldMasterId id="2147483928" r:id="rId6"/>
    <p:sldMasterId id="2147487132" r:id="rId7"/>
  </p:sldMasterIdLst>
  <p:notesMasterIdLst>
    <p:notesMasterId r:id="rId15"/>
  </p:notesMasterIdLst>
  <p:handoutMasterIdLst>
    <p:handoutMasterId r:id="rId16"/>
  </p:handoutMasterIdLst>
  <p:sldIdLst>
    <p:sldId id="382" r:id="rId8"/>
    <p:sldId id="404" r:id="rId9"/>
    <p:sldId id="405" r:id="rId10"/>
    <p:sldId id="406" r:id="rId11"/>
    <p:sldId id="408" r:id="rId12"/>
    <p:sldId id="409" r:id="rId13"/>
    <p:sldId id="410" r:id="rId14"/>
  </p:sldIdLst>
  <p:sldSz cx="12192000" cy="6858000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136"/>
    <a:srgbClr val="4CFFFF"/>
    <a:srgbClr val="000F1C"/>
    <a:srgbClr val="0C424C"/>
    <a:srgbClr val="EFEEE4"/>
    <a:srgbClr val="00AE9C"/>
    <a:srgbClr val="8197A6"/>
    <a:srgbClr val="003249"/>
    <a:srgbClr val="F1666A"/>
    <a:srgbClr val="FBA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E22CA-61DD-4B06-9302-F3665AD64CEC}" v="14" dt="2021-11-10T10:27:28.804"/>
    <p1510:client id="{A12B0705-4D5E-4853-9297-3D00417FD1D0}" v="1104" dt="2021-11-10T20:18:22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7909" autoAdjust="0"/>
  </p:normalViewPr>
  <p:slideViewPr>
    <p:cSldViewPr snapToGrid="0">
      <p:cViewPr varScale="1">
        <p:scale>
          <a:sx n="118" d="100"/>
          <a:sy n="118" d="100"/>
        </p:scale>
        <p:origin x="114" y="30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91336416"/>
        <c:axId val="291149840"/>
        <c:axId val="0"/>
      </c:bar3DChart>
      <c:catAx>
        <c:axId val="29133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91149840"/>
        <c:crosses val="autoZero"/>
        <c:auto val="1"/>
        <c:lblAlgn val="ctr"/>
        <c:lblOffset val="100"/>
        <c:noMultiLvlLbl val="0"/>
      </c:catAx>
      <c:valAx>
        <c:axId val="2911498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9133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3/7/2023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easiest way to illustrate homeostasis</a:t>
            </a:r>
            <a:r>
              <a:rPr lang="en-US" baseline="0" dirty="0"/>
              <a:t> is the cruise control in a car.</a:t>
            </a:r>
          </a:p>
          <a:p>
            <a:r>
              <a:rPr lang="en-US" baseline="0" dirty="0"/>
              <a:t>Through all kind of feedback loops the systems maintains its speed.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0096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same time all ecosystems are subject to pressure at various space time scales, caused by human activities or natural phenomena.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677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.. let’s look at how a system can</a:t>
            </a:r>
            <a:r>
              <a:rPr lang="en-US" baseline="0" dirty="0"/>
              <a:t> respond to that pressure.</a:t>
            </a:r>
          </a:p>
          <a:p>
            <a:r>
              <a:rPr lang="en-US" dirty="0"/>
              <a:t>A system can “absorb the pressure and maintain its</a:t>
            </a:r>
            <a:r>
              <a:rPr lang="en-US" baseline="0" dirty="0"/>
              <a:t> equilibrium”.</a:t>
            </a:r>
          </a:p>
          <a:p>
            <a:r>
              <a:rPr lang="en-US" baseline="0" dirty="0"/>
              <a:t>Or … it can adapt to the new situation. </a:t>
            </a:r>
          </a:p>
          <a:p>
            <a:r>
              <a:rPr lang="en-US" baseline="0" dirty="0"/>
              <a:t>Strictly speaking this means that the old system ceases to exist. A new system will develop, with a new equilibrium,  more suited to the new situation.</a:t>
            </a:r>
          </a:p>
          <a:p>
            <a:endParaRPr lang="en-US" baseline="0" dirty="0"/>
          </a:p>
          <a:p>
            <a:r>
              <a:rPr lang="en-US" baseline="0" dirty="0"/>
              <a:t>This can be a gradual adaptation or an abrupt and sudden change.</a:t>
            </a:r>
          </a:p>
          <a:p>
            <a:endParaRPr lang="en-US" baseline="0" dirty="0"/>
          </a:p>
          <a:p>
            <a:r>
              <a:rPr lang="en-US" baseline="0" dirty="0"/>
              <a:t>In general </a:t>
            </a:r>
            <a:r>
              <a:rPr lang="en-US" u="sng" baseline="0" dirty="0"/>
              <a:t>if  the pressure exceeds a threshold</a:t>
            </a:r>
            <a:r>
              <a:rPr lang="en-US" baseline="0" dirty="0"/>
              <a:t>, the ecosystem is  forced to adapt to a new situation, where a </a:t>
            </a:r>
            <a:r>
              <a:rPr lang="en-US" dirty="0"/>
              <a:t>different regime of processes and structures predominates.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534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system can maintain its equilibrium through resilience and resistance (or persistence).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Resilience </a:t>
            </a:r>
            <a:r>
              <a:rPr lang="en-US" dirty="0"/>
              <a:t>is the ability of an ecosystem to recover and retain its structure and function following a shock event.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Resistance</a:t>
            </a:r>
            <a:r>
              <a:rPr lang="en-US" b="1" baseline="0" dirty="0"/>
              <a:t> or </a:t>
            </a:r>
            <a:r>
              <a:rPr lang="en-US" b="1" dirty="0"/>
              <a:t>persistence</a:t>
            </a:r>
            <a:r>
              <a:rPr lang="en-US" dirty="0"/>
              <a:t> is the ability of a system remain essentially unchanged when subject to disturbance.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8301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graphical</a:t>
            </a:r>
            <a:r>
              <a:rPr lang="en-US" baseline="0" dirty="0"/>
              <a:t> way of depicting the difference between resistance and resilience.</a:t>
            </a:r>
          </a:p>
          <a:p>
            <a:r>
              <a:rPr lang="en-US" baseline="0" dirty="0"/>
              <a:t>Note: Obviously the graphs are “snapshots” of a system since, given time, all systems eventually change and the system stability is only valid within a limited time frame.</a:t>
            </a:r>
          </a:p>
          <a:p>
            <a:r>
              <a:rPr lang="en-US" baseline="0" dirty="0"/>
              <a:t>What happens to the </a:t>
            </a:r>
            <a:r>
              <a:rPr lang="en-US" u="sng" baseline="0" dirty="0"/>
              <a:t>stability</a:t>
            </a:r>
            <a:r>
              <a:rPr lang="en-US" u="none" baseline="0" dirty="0"/>
              <a:t> </a:t>
            </a:r>
            <a:r>
              <a:rPr lang="en-US" baseline="0" dirty="0"/>
              <a:t>of each figure after the ‘example’ perturbation (shock) occurs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21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activities exert pressure on the resilience and resistance capacity of a system, by changing the properties of that system.</a:t>
            </a:r>
          </a:p>
          <a:p>
            <a:r>
              <a:rPr lang="en-US" dirty="0"/>
              <a:t>For instance by reducing the biodiversity, or by changing</a:t>
            </a:r>
            <a:r>
              <a:rPr lang="en-US" baseline="0" dirty="0"/>
              <a:t> the hydrological regime of an area, within the framework of a flood control program..</a:t>
            </a:r>
            <a:endParaRPr lang="en-US" dirty="0"/>
          </a:p>
          <a:p>
            <a:endParaRPr lang="en-US" dirty="0"/>
          </a:p>
          <a:p>
            <a:r>
              <a:rPr lang="en-US" dirty="0"/>
              <a:t>If</a:t>
            </a:r>
            <a:r>
              <a:rPr lang="en-US" baseline="0" dirty="0"/>
              <a:t> this intervention reaches a certain threshold, the </a:t>
            </a:r>
            <a:r>
              <a:rPr lang="en-US" dirty="0"/>
              <a:t>ecosystems</a:t>
            </a:r>
            <a:r>
              <a:rPr lang="en-US" baseline="0" dirty="0"/>
              <a:t> shifts to the new set of cond</a:t>
            </a:r>
            <a:r>
              <a:rPr lang="en-US" dirty="0"/>
              <a:t>itions.</a:t>
            </a:r>
          </a:p>
          <a:p>
            <a:endParaRPr lang="en-US" dirty="0"/>
          </a:p>
          <a:p>
            <a:r>
              <a:rPr lang="en-US" dirty="0"/>
              <a:t>A shift, caused by pressure which exceeds</a:t>
            </a:r>
            <a:r>
              <a:rPr lang="en-US" baseline="0" dirty="0"/>
              <a:t> </a:t>
            </a:r>
            <a:r>
              <a:rPr lang="en-US" dirty="0"/>
              <a:t> the resilience</a:t>
            </a:r>
            <a:r>
              <a:rPr lang="en-US" baseline="0" dirty="0"/>
              <a:t> and/or resistance limits, </a:t>
            </a:r>
            <a:r>
              <a:rPr lang="en-US" dirty="0"/>
              <a:t>can of course also be brought about by natural phenomena.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653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want to do some background reading on this topic I have included some references.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6615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2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811786"/>
            <a:ext cx="529265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2328154"/>
            <a:ext cx="5224579" cy="2211992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Surname</a:t>
            </a:r>
          </a:p>
          <a:p>
            <a:pPr lvl="0"/>
            <a:r>
              <a:rPr lang="en-GB" noProof="0" dirty="0"/>
              <a:t>Where are you today?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 Africa slides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3CB14-1C16-432C-A705-1FFF6207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33" y="6203962"/>
            <a:ext cx="959825" cy="215998"/>
          </a:xfrm>
        </p:spPr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36EFC-D948-4B42-BE7F-5B93077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916" y="6203791"/>
            <a:ext cx="9469416" cy="216000"/>
          </a:xfrm>
        </p:spPr>
        <p:txBody>
          <a:bodyPr/>
          <a:lstStyle/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75FC2-4995-44DF-A6FB-857FFB80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199" y="6208735"/>
            <a:ext cx="855718" cy="216000"/>
          </a:xfrm>
        </p:spPr>
        <p:txBody>
          <a:bodyPr/>
          <a:lstStyle/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40BBDC-897B-4A32-9830-BC3E2F2578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1134835"/>
            <a:ext cx="11763662" cy="50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D468B-6941-42EE-A82C-88117D44B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9397" y="6039147"/>
            <a:ext cx="2743200" cy="329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28 May 2021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D2702-8570-48BB-A53E-9570890EC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8" y="6039148"/>
            <a:ext cx="630965" cy="32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026D9-DF3B-4DE9-AE1C-81B7E5BD826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4AD6ED-8126-4587-9A85-5F668872AD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3339" y="1221317"/>
            <a:ext cx="11960224" cy="4817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532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1546934" y="216083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theme" Target="../theme/theme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3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g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png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4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6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" y="-8965"/>
            <a:ext cx="12192000" cy="685800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1134835"/>
            <a:ext cx="11763662" cy="50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56382"/>
            <a:ext cx="9383165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35042" y="6428414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31954EFA-EEA7-4A99-AE36-2A5CD236ACD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14" y="0"/>
            <a:ext cx="979524" cy="107254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A2D28-A522-4369-8857-1ECD3B805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9633" y="6203962"/>
            <a:ext cx="959825" cy="215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87ADF-471E-48E2-A586-B4A9C1A2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916" y="6203791"/>
            <a:ext cx="94694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This is the footer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854B-23C2-4003-A1DE-B05DE0A11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199" y="6208735"/>
            <a:ext cx="855718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7422A85-F2FB-4BE3-8EC9-625DE2A6C1F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  <p:sldLayoutId id="2147487138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9068" y="0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en.wikipedia.org/wiki/Resistance_(ecology)" TargetMode="External"/><Relationship Id="rId5" Type="http://schemas.openxmlformats.org/officeDocument/2006/relationships/hyperlink" Target="http://en.wikipedia.org/wiki/Resilience_(ecology)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28642" y="1004504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87743" y="2113323"/>
            <a:ext cx="30707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B92432"/>
                </a:solidFill>
                <a:latin typeface="Trebuchet MS" pitchFamily="34" charset="0"/>
              </a:rPr>
              <a:t>Cruise control; an example of homeostasis</a:t>
            </a:r>
          </a:p>
        </p:txBody>
      </p:sp>
      <p:pic>
        <p:nvPicPr>
          <p:cNvPr id="6" name="Picture 2" descr="http://upload.wikimedia.org/wikipedia/commons/0/0f/2000_Jeep_Steering_Whe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45" y="1102222"/>
            <a:ext cx="7067148" cy="524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874614" y="3265595"/>
            <a:ext cx="1706530" cy="1554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38470" y="6027315"/>
            <a:ext cx="38264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http://en.wikipedia.org/wiki/Cruise_control</a:t>
            </a:r>
          </a:p>
        </p:txBody>
      </p:sp>
      <p:pic>
        <p:nvPicPr>
          <p:cNvPr id="13" name="Picture 2" descr="http://upload.wikimedia.org/wikipedia/commons/0/0f/2000_Jeep_Steering_Whee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3" t="34784" r="33766" b="58576"/>
          <a:stretch/>
        </p:blipFill>
        <p:spPr bwMode="auto">
          <a:xfrm>
            <a:off x="5684635" y="3045542"/>
            <a:ext cx="3024287" cy="12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5548112" y="3461561"/>
            <a:ext cx="949531" cy="58135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44621" y="2970421"/>
            <a:ext cx="2172107" cy="491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Cruise Control</a:t>
            </a:r>
          </a:p>
        </p:txBody>
      </p:sp>
      <p:pic>
        <p:nvPicPr>
          <p:cNvPr id="3" name="ED3C30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061" y="578363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666773" y="1659245"/>
            <a:ext cx="734499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At the same time all (agro)ecosystems are subject to pressure at various space time scales, caused by: </a:t>
            </a:r>
          </a:p>
          <a:p>
            <a:endParaRPr lang="en-US" sz="2200" b="1" dirty="0">
              <a:latin typeface="Calibri" panose="020F0502020204030204" pitchFamily="34" charset="0"/>
            </a:endParaRPr>
          </a:p>
          <a:p>
            <a:pPr marL="538163" lvl="1" indent="-3556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human activities (industrial and agricultural activities, deforestation, introduction of exotic plant or animal species etc.) </a:t>
            </a:r>
            <a:br>
              <a:rPr lang="en-US" sz="2200" b="1" dirty="0">
                <a:latin typeface="Calibri" panose="020F0502020204030204" pitchFamily="34" charset="0"/>
              </a:rPr>
            </a:br>
            <a:endParaRPr lang="en-US" sz="2200" b="1" dirty="0">
              <a:latin typeface="Calibri" panose="020F0502020204030204" pitchFamily="34" charset="0"/>
            </a:endParaRPr>
          </a:p>
          <a:p>
            <a:pPr marL="538163" lvl="1" indent="-3556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natural phenomena (fires, flooding, windstorms, insect population, volcanic eruptions competition, colonization, evolution, natural succession etc.).</a:t>
            </a:r>
          </a:p>
          <a:p>
            <a:pPr lvl="1"/>
            <a:endParaRPr lang="en-US" sz="2200" b="1" dirty="0">
              <a:latin typeface="Calibri" panose="020F0502020204030204" pitchFamily="34" charset="0"/>
            </a:endParaRPr>
          </a:p>
        </p:txBody>
      </p:sp>
      <p:pic>
        <p:nvPicPr>
          <p:cNvPr id="3" name="E294D3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89" y="579546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187450" y="1268413"/>
            <a:ext cx="76330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The response of a system to pressure / disturbance can be:</a:t>
            </a:r>
            <a:br>
              <a:rPr lang="en-US" sz="2200" b="1" dirty="0">
                <a:latin typeface="Calibri" panose="020F0502020204030204" pitchFamily="34" charset="0"/>
              </a:rPr>
            </a:br>
            <a:endParaRPr lang="en-US" sz="2200" b="1" dirty="0">
              <a:latin typeface="Calibri" panose="020F0502020204030204" pitchFamily="34" charset="0"/>
            </a:endParaRP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Absorb / Maintain the equilibrium </a:t>
            </a:r>
            <a:br>
              <a:rPr lang="en-US" sz="2200" b="1" dirty="0">
                <a:latin typeface="Calibri" panose="020F0502020204030204" pitchFamily="34" charset="0"/>
              </a:rPr>
            </a:br>
            <a:r>
              <a:rPr lang="en-US" sz="2200" b="1" dirty="0">
                <a:latin typeface="Calibri" panose="020F0502020204030204" pitchFamily="34" charset="0"/>
              </a:rPr>
              <a:t>(resistance or persistence and resilience).</a:t>
            </a:r>
            <a:br>
              <a:rPr lang="en-US" sz="2200" b="1" dirty="0">
                <a:latin typeface="Calibri" panose="020F0502020204030204" pitchFamily="34" charset="0"/>
              </a:rPr>
            </a:br>
            <a:r>
              <a:rPr lang="en-US" sz="2200" b="1" dirty="0">
                <a:latin typeface="Calibri" panose="020F0502020204030204" pitchFamily="34" charset="0"/>
              </a:rPr>
              <a:t> </a:t>
            </a: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Gradual change</a:t>
            </a:r>
            <a:br>
              <a:rPr lang="en-US" sz="2200" b="1" dirty="0">
                <a:latin typeface="Calibri" panose="020F0502020204030204" pitchFamily="34" charset="0"/>
              </a:rPr>
            </a:br>
            <a:endParaRPr lang="en-US" sz="2200" b="1" dirty="0">
              <a:latin typeface="Calibri" panose="020F0502020204030204" pitchFamily="34" charset="0"/>
            </a:endParaRP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Sudden or catastrophic change</a:t>
            </a:r>
          </a:p>
          <a:p>
            <a:pPr marL="182563"/>
            <a:br>
              <a:rPr lang="en-US" sz="2200" b="1" dirty="0">
                <a:latin typeface="Calibri" panose="020F0502020204030204" pitchFamily="34" charset="0"/>
              </a:rPr>
            </a:br>
            <a:r>
              <a:rPr lang="en-US" sz="2200" b="1" dirty="0">
                <a:latin typeface="Calibri" panose="020F0502020204030204" pitchFamily="34" charset="0"/>
              </a:rPr>
              <a:t>Disturbances of sufficient magnitude or duration can profoundly affect an ecosystem and may force an ecosystem to reach a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threshold</a:t>
            </a:r>
            <a:r>
              <a:rPr lang="en-US" sz="2200" b="1" dirty="0">
                <a:latin typeface="Calibri" panose="020F0502020204030204" pitchFamily="34" charset="0"/>
              </a:rPr>
              <a:t> beyond which a different regime of processes and structures predominates.</a:t>
            </a:r>
          </a:p>
        </p:txBody>
      </p:sp>
      <p:pic>
        <p:nvPicPr>
          <p:cNvPr id="3" name="7568407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49" y="576195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165370" y="1268413"/>
            <a:ext cx="90700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Calibri" panose="020F0502020204030204" pitchFamily="34" charset="0"/>
              </a:rPr>
              <a:t>Resilience</a:t>
            </a:r>
          </a:p>
          <a:p>
            <a:r>
              <a:rPr lang="en-US" sz="2000" b="1" dirty="0">
                <a:latin typeface="Calibri" panose="020F0502020204030204" pitchFamily="34" charset="0"/>
              </a:rPr>
              <a:t>is the ability to maintain (or quickly re-assemble) a system’s core functions and general arrangement in response to changes.</a:t>
            </a:r>
          </a:p>
          <a:p>
            <a:pPr marL="268288" lvl="0"/>
            <a:r>
              <a:rPr lang="en-US" sz="2000" dirty="0">
                <a:latin typeface="Calibri" panose="020F0502020204030204" pitchFamily="34" charset="0"/>
              </a:rPr>
              <a:t>“… </a:t>
            </a:r>
            <a:r>
              <a:rPr lang="en-US" sz="2000" i="1" dirty="0">
                <a:latin typeface="Calibri" panose="020F0502020204030204" pitchFamily="34" charset="0"/>
              </a:rPr>
              <a:t>an ecosystem ’s ability to recover and retain its structure and function following a shock event. If a stress or disturbance does alter the ecosystem, then it should be able to bounce back quickly to resume its former ability to yield a service or utility rather than transform into a qualitatively different state that is controlled by a different set of processes. In order for ecosystem resilience to be defined, the ecosystem must have a degree of stability prior to the perturbation. Resilience relates to return to stability following perturbation (</a:t>
            </a:r>
            <a:r>
              <a:rPr lang="en-US" sz="2000" i="1" dirty="0" err="1">
                <a:latin typeface="Calibri" panose="020F0502020204030204" pitchFamily="34" charset="0"/>
              </a:rPr>
              <a:t>Holling</a:t>
            </a:r>
            <a:r>
              <a:rPr lang="en-US" sz="2000" i="1" dirty="0">
                <a:latin typeface="Calibri" panose="020F0502020204030204" pitchFamily="34" charset="0"/>
              </a:rPr>
              <a:t> 1973; Dawson et al. )..." </a:t>
            </a:r>
            <a:r>
              <a:rPr lang="en-US" sz="1600" dirty="0">
                <a:latin typeface="Calibri" panose="020F0502020204030204" pitchFamily="34" charset="0"/>
              </a:rPr>
              <a:t>(in: Harrington, R. et al., 2010 )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20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Resistance/persistence </a:t>
            </a:r>
          </a:p>
          <a:p>
            <a:pPr lvl="0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is the ability of communities or populations to remain essentially unchanged when subject to disturbance.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3" name="E877E4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14" y="56554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Rectangle 2"/>
          <p:cNvSpPr/>
          <p:nvPr/>
        </p:nvSpPr>
        <p:spPr>
          <a:xfrm>
            <a:off x="2868561" y="1098755"/>
            <a:ext cx="8723671" cy="5198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z="1050" smtClean="0"/>
              <a:pPr/>
              <a:t>5</a:t>
            </a:fld>
            <a:endParaRPr lang="nl-NL" sz="1050"/>
          </a:p>
        </p:txBody>
      </p:sp>
      <p:sp>
        <p:nvSpPr>
          <p:cNvPr id="5" name="Rectangle 4"/>
          <p:cNvSpPr/>
          <p:nvPr/>
        </p:nvSpPr>
        <p:spPr>
          <a:xfrm>
            <a:off x="212736" y="2710620"/>
            <a:ext cx="2398952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46" y="4712273"/>
            <a:ext cx="258030" cy="2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00" y="4688888"/>
            <a:ext cx="258030" cy="2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>
            <a:spLocks noChangeAspect="1"/>
          </p:cNvSpPr>
          <p:nvPr/>
        </p:nvSpPr>
        <p:spPr>
          <a:xfrm>
            <a:off x="5141345" y="1360923"/>
            <a:ext cx="6331253" cy="1656705"/>
          </a:xfrm>
          <a:custGeom>
            <a:avLst/>
            <a:gdLst>
              <a:gd name="connsiteX0" fmla="*/ 0 w 8659906"/>
              <a:gd name="connsiteY0" fmla="*/ 0 h 1656744"/>
              <a:gd name="connsiteX1" fmla="*/ 1452283 w 8659906"/>
              <a:gd name="connsiteY1" fmla="*/ 753036 h 1656744"/>
              <a:gd name="connsiteX2" fmla="*/ 2915323 w 8659906"/>
              <a:gd name="connsiteY2" fmla="*/ 1473798 h 1656744"/>
              <a:gd name="connsiteX3" fmla="*/ 4335332 w 8659906"/>
              <a:gd name="connsiteY3" fmla="*/ 1656678 h 1656744"/>
              <a:gd name="connsiteX4" fmla="*/ 5776857 w 8659906"/>
              <a:gd name="connsiteY4" fmla="*/ 1463040 h 1656744"/>
              <a:gd name="connsiteX5" fmla="*/ 7229139 w 8659906"/>
              <a:gd name="connsiteY5" fmla="*/ 742278 h 1656744"/>
              <a:gd name="connsiteX6" fmla="*/ 8659906 w 8659906"/>
              <a:gd name="connsiteY6" fmla="*/ 10758 h 16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906" h="1656744">
                <a:moveTo>
                  <a:pt x="0" y="0"/>
                </a:moveTo>
                <a:lnTo>
                  <a:pt x="1452283" y="753036"/>
                </a:lnTo>
                <a:cubicBezTo>
                  <a:pt x="1938170" y="998669"/>
                  <a:pt x="2434815" y="1323191"/>
                  <a:pt x="2915323" y="1473798"/>
                </a:cubicBezTo>
                <a:cubicBezTo>
                  <a:pt x="3395831" y="1624405"/>
                  <a:pt x="3858410" y="1658471"/>
                  <a:pt x="4335332" y="1656678"/>
                </a:cubicBezTo>
                <a:cubicBezTo>
                  <a:pt x="4812254" y="1654885"/>
                  <a:pt x="5294556" y="1615440"/>
                  <a:pt x="5776857" y="1463040"/>
                </a:cubicBezTo>
                <a:cubicBezTo>
                  <a:pt x="6259158" y="1310640"/>
                  <a:pt x="7229139" y="742278"/>
                  <a:pt x="7229139" y="742278"/>
                </a:cubicBezTo>
                <a:lnTo>
                  <a:pt x="8659906" y="107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Freeform 8"/>
          <p:cNvSpPr/>
          <p:nvPr/>
        </p:nvSpPr>
        <p:spPr>
          <a:xfrm>
            <a:off x="3648966" y="1360924"/>
            <a:ext cx="1296318" cy="1656744"/>
          </a:xfrm>
          <a:custGeom>
            <a:avLst/>
            <a:gdLst>
              <a:gd name="connsiteX0" fmla="*/ 0 w 8659906"/>
              <a:gd name="connsiteY0" fmla="*/ 0 h 1656744"/>
              <a:gd name="connsiteX1" fmla="*/ 1452283 w 8659906"/>
              <a:gd name="connsiteY1" fmla="*/ 753036 h 1656744"/>
              <a:gd name="connsiteX2" fmla="*/ 2915323 w 8659906"/>
              <a:gd name="connsiteY2" fmla="*/ 1473798 h 1656744"/>
              <a:gd name="connsiteX3" fmla="*/ 4335332 w 8659906"/>
              <a:gd name="connsiteY3" fmla="*/ 1656678 h 1656744"/>
              <a:gd name="connsiteX4" fmla="*/ 5776857 w 8659906"/>
              <a:gd name="connsiteY4" fmla="*/ 1463040 h 1656744"/>
              <a:gd name="connsiteX5" fmla="*/ 7229139 w 8659906"/>
              <a:gd name="connsiteY5" fmla="*/ 742278 h 1656744"/>
              <a:gd name="connsiteX6" fmla="*/ 8659906 w 8659906"/>
              <a:gd name="connsiteY6" fmla="*/ 10758 h 16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906" h="1656744">
                <a:moveTo>
                  <a:pt x="0" y="0"/>
                </a:moveTo>
                <a:lnTo>
                  <a:pt x="1452283" y="753036"/>
                </a:lnTo>
                <a:cubicBezTo>
                  <a:pt x="1938170" y="998669"/>
                  <a:pt x="2434815" y="1323191"/>
                  <a:pt x="2915323" y="1473798"/>
                </a:cubicBezTo>
                <a:cubicBezTo>
                  <a:pt x="3395831" y="1624405"/>
                  <a:pt x="3858410" y="1658471"/>
                  <a:pt x="4335332" y="1656678"/>
                </a:cubicBezTo>
                <a:cubicBezTo>
                  <a:pt x="4812254" y="1654885"/>
                  <a:pt x="5294556" y="1615440"/>
                  <a:pt x="5776857" y="1463040"/>
                </a:cubicBezTo>
                <a:cubicBezTo>
                  <a:pt x="6259158" y="1310640"/>
                  <a:pt x="7229139" y="742278"/>
                  <a:pt x="7229139" y="742278"/>
                </a:cubicBezTo>
                <a:lnTo>
                  <a:pt x="8659906" y="107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10" y="2717994"/>
            <a:ext cx="258030" cy="2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56" y="2741379"/>
            <a:ext cx="258030" cy="2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141345" y="1288916"/>
            <a:ext cx="0" cy="171049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48966" y="1288916"/>
            <a:ext cx="0" cy="17287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>
            <a:spLocks noChangeAspect="1"/>
          </p:cNvSpPr>
          <p:nvPr/>
        </p:nvSpPr>
        <p:spPr>
          <a:xfrm>
            <a:off x="5294078" y="4610263"/>
            <a:ext cx="6013968" cy="360041"/>
          </a:xfrm>
          <a:custGeom>
            <a:avLst/>
            <a:gdLst>
              <a:gd name="connsiteX0" fmla="*/ 0 w 8659906"/>
              <a:gd name="connsiteY0" fmla="*/ 0 h 1656744"/>
              <a:gd name="connsiteX1" fmla="*/ 1452283 w 8659906"/>
              <a:gd name="connsiteY1" fmla="*/ 753036 h 1656744"/>
              <a:gd name="connsiteX2" fmla="*/ 2915323 w 8659906"/>
              <a:gd name="connsiteY2" fmla="*/ 1473798 h 1656744"/>
              <a:gd name="connsiteX3" fmla="*/ 4335332 w 8659906"/>
              <a:gd name="connsiteY3" fmla="*/ 1656678 h 1656744"/>
              <a:gd name="connsiteX4" fmla="*/ 5776857 w 8659906"/>
              <a:gd name="connsiteY4" fmla="*/ 1463040 h 1656744"/>
              <a:gd name="connsiteX5" fmla="*/ 7229139 w 8659906"/>
              <a:gd name="connsiteY5" fmla="*/ 742278 h 1656744"/>
              <a:gd name="connsiteX6" fmla="*/ 8659906 w 8659906"/>
              <a:gd name="connsiteY6" fmla="*/ 10758 h 16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906" h="1656744">
                <a:moveTo>
                  <a:pt x="0" y="0"/>
                </a:moveTo>
                <a:lnTo>
                  <a:pt x="1452283" y="753036"/>
                </a:lnTo>
                <a:cubicBezTo>
                  <a:pt x="1938170" y="998669"/>
                  <a:pt x="2434815" y="1323191"/>
                  <a:pt x="2915323" y="1473798"/>
                </a:cubicBezTo>
                <a:cubicBezTo>
                  <a:pt x="3395831" y="1624405"/>
                  <a:pt x="3858410" y="1658471"/>
                  <a:pt x="4335332" y="1656678"/>
                </a:cubicBezTo>
                <a:cubicBezTo>
                  <a:pt x="4812254" y="1654885"/>
                  <a:pt x="5294556" y="1615440"/>
                  <a:pt x="5776857" y="1463040"/>
                </a:cubicBezTo>
                <a:cubicBezTo>
                  <a:pt x="6259158" y="1310640"/>
                  <a:pt x="7229139" y="742278"/>
                  <a:pt x="7229139" y="742278"/>
                </a:cubicBezTo>
                <a:lnTo>
                  <a:pt x="8659906" y="107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Freeform 14"/>
          <p:cNvSpPr/>
          <p:nvPr/>
        </p:nvSpPr>
        <p:spPr>
          <a:xfrm>
            <a:off x="3637146" y="4712274"/>
            <a:ext cx="1308138" cy="258030"/>
          </a:xfrm>
          <a:custGeom>
            <a:avLst/>
            <a:gdLst>
              <a:gd name="connsiteX0" fmla="*/ 0 w 8659906"/>
              <a:gd name="connsiteY0" fmla="*/ 0 h 1656744"/>
              <a:gd name="connsiteX1" fmla="*/ 1452283 w 8659906"/>
              <a:gd name="connsiteY1" fmla="*/ 753036 h 1656744"/>
              <a:gd name="connsiteX2" fmla="*/ 2915323 w 8659906"/>
              <a:gd name="connsiteY2" fmla="*/ 1473798 h 1656744"/>
              <a:gd name="connsiteX3" fmla="*/ 4335332 w 8659906"/>
              <a:gd name="connsiteY3" fmla="*/ 1656678 h 1656744"/>
              <a:gd name="connsiteX4" fmla="*/ 5776857 w 8659906"/>
              <a:gd name="connsiteY4" fmla="*/ 1463040 h 1656744"/>
              <a:gd name="connsiteX5" fmla="*/ 7229139 w 8659906"/>
              <a:gd name="connsiteY5" fmla="*/ 742278 h 1656744"/>
              <a:gd name="connsiteX6" fmla="*/ 8659906 w 8659906"/>
              <a:gd name="connsiteY6" fmla="*/ 10758 h 16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906" h="1656744">
                <a:moveTo>
                  <a:pt x="0" y="0"/>
                </a:moveTo>
                <a:lnTo>
                  <a:pt x="1452283" y="753036"/>
                </a:lnTo>
                <a:cubicBezTo>
                  <a:pt x="1938170" y="998669"/>
                  <a:pt x="2434815" y="1323191"/>
                  <a:pt x="2915323" y="1473798"/>
                </a:cubicBezTo>
                <a:cubicBezTo>
                  <a:pt x="3395831" y="1624405"/>
                  <a:pt x="3858410" y="1658471"/>
                  <a:pt x="4335332" y="1656678"/>
                </a:cubicBezTo>
                <a:cubicBezTo>
                  <a:pt x="4812254" y="1654885"/>
                  <a:pt x="5294556" y="1615440"/>
                  <a:pt x="5776857" y="1463040"/>
                </a:cubicBezTo>
                <a:cubicBezTo>
                  <a:pt x="6259158" y="1310640"/>
                  <a:pt x="7229139" y="742278"/>
                  <a:pt x="7229139" y="742278"/>
                </a:cubicBezTo>
                <a:lnTo>
                  <a:pt x="8659906" y="10758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275308" y="4561632"/>
            <a:ext cx="0" cy="4086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33198" y="3098085"/>
            <a:ext cx="2267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Low resistance </a:t>
            </a:r>
            <a:r>
              <a:rPr lang="en-US" sz="2000" b="1" dirty="0">
                <a:latin typeface="Calibri" panose="020F0502020204030204" pitchFamily="34" charset="0"/>
              </a:rPr>
              <a:t>and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High resilience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changes quickly </a:t>
            </a:r>
            <a:r>
              <a:rPr lang="en-US" sz="1200" b="1" dirty="0"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shakes little</a:t>
            </a:r>
            <a:r>
              <a:rPr lang="en-US" sz="1200" b="1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49139" y="4589743"/>
            <a:ext cx="0" cy="38056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48966" y="1296144"/>
            <a:ext cx="1296318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44443" y="4983325"/>
            <a:ext cx="2267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Low resistance </a:t>
            </a:r>
            <a:r>
              <a:rPr lang="en-US" sz="2000" b="1" dirty="0">
                <a:latin typeface="Calibri" panose="020F0502020204030204" pitchFamily="34" charset="0"/>
              </a:rPr>
              <a:t>and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Low resilience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changes quickly </a:t>
            </a:r>
            <a:r>
              <a:rPr lang="en-US" sz="1200" b="1" dirty="0"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shakes easily</a:t>
            </a:r>
            <a:r>
              <a:rPr lang="en-US" sz="1200" b="1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48966" y="4536503"/>
            <a:ext cx="1296318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36141" y="1288916"/>
            <a:ext cx="6336457" cy="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275308" y="4536503"/>
            <a:ext cx="603273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56613" y="3168352"/>
            <a:ext cx="2314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High resistance </a:t>
            </a:r>
            <a:r>
              <a:rPr lang="en-US" sz="2000" b="1" dirty="0">
                <a:latin typeface="Calibri" panose="020F0502020204030204" pitchFamily="34" charset="0"/>
              </a:rPr>
              <a:t>and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High resilience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changes little </a:t>
            </a:r>
            <a:r>
              <a:rPr lang="en-US" sz="1200" b="1" dirty="0"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shakes little</a:t>
            </a:r>
            <a:r>
              <a:rPr lang="en-US" sz="1200" b="1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3661" y="5112568"/>
            <a:ext cx="2314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High resistance </a:t>
            </a:r>
            <a:r>
              <a:rPr lang="en-US" sz="2000" b="1" dirty="0">
                <a:latin typeface="Calibri" panose="020F0502020204030204" pitchFamily="34" charset="0"/>
              </a:rPr>
              <a:t>and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Low resilience</a:t>
            </a:r>
          </a:p>
          <a:p>
            <a:pPr algn="ctr"/>
            <a:r>
              <a:rPr lang="en-US" sz="1200" b="1" dirty="0">
                <a:latin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changes little </a:t>
            </a:r>
            <a:r>
              <a:rPr lang="en-US" sz="1200" b="1" dirty="0"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shakes easily</a:t>
            </a:r>
            <a:r>
              <a:rPr lang="en-US" sz="1200" b="1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19663" y="2875279"/>
            <a:ext cx="0" cy="91546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9163" y="3780107"/>
            <a:ext cx="129993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19663" y="2897405"/>
            <a:ext cx="1299937" cy="893344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590" y="3075479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 err="1">
                <a:solidFill>
                  <a:schemeClr val="accent1">
                    <a:lumMod val="75000"/>
                  </a:schemeClr>
                </a:solidFill>
              </a:rPr>
              <a:t>Example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nl-NL" sz="1400" b="1" dirty="0" err="1">
                <a:solidFill>
                  <a:schemeClr val="accent1">
                    <a:lumMod val="75000"/>
                  </a:schemeClr>
                </a:solidFill>
              </a:rPr>
              <a:t>perturbation</a:t>
            </a:r>
            <a:endParaRPr lang="nl-N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267098" y="1953665"/>
            <a:ext cx="5339810" cy="2887624"/>
            <a:chOff x="1805583" y="2214313"/>
            <a:chExt cx="5339810" cy="2887624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5845456" y="2237698"/>
              <a:ext cx="1299937" cy="893344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841947" y="2214313"/>
              <a:ext cx="1299937" cy="893344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805583" y="4152135"/>
              <a:ext cx="1299937" cy="893344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839546" y="4208593"/>
              <a:ext cx="1299937" cy="893344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3F122E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736" y="579546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044" y="981379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15" y="1106617"/>
            <a:ext cx="3582882" cy="519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342" y="1655855"/>
            <a:ext cx="40967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Human activities influence ecosystem stability (resilience and resistance) by e.g.:</a:t>
            </a:r>
            <a:br>
              <a:rPr lang="en-US" sz="2000" b="1" dirty="0">
                <a:latin typeface="Calibri" panose="020F0502020204030204" pitchFamily="34" charset="0"/>
              </a:rPr>
            </a:br>
            <a:endParaRPr lang="en-US" sz="2000" b="1" dirty="0">
              <a:latin typeface="Calibri" panose="020F0502020204030204" pitchFamily="34" charset="0"/>
            </a:endParaRP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reduction of biodiversity</a:t>
            </a: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land-use and land conversion </a:t>
            </a: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exploitation of natural resources, </a:t>
            </a: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pollution</a:t>
            </a:r>
          </a:p>
          <a:p>
            <a:pPr marL="538163" indent="-3556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anthropogenic climate change</a:t>
            </a:r>
            <a:br>
              <a:rPr lang="en-US" sz="2000" b="1" dirty="0">
                <a:latin typeface="Calibri" panose="020F0502020204030204" pitchFamily="34" charset="0"/>
              </a:rPr>
            </a:br>
            <a:endParaRPr lang="en-US" sz="2000" b="1" dirty="0">
              <a:latin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</a:rPr>
              <a:t>causing regime shifts in ecosystems, often to less desirable and degraded conditions.</a:t>
            </a:r>
          </a:p>
        </p:txBody>
      </p:sp>
      <p:sp>
        <p:nvSpPr>
          <p:cNvPr id="7" name="Right Arrow 6"/>
          <p:cNvSpPr/>
          <p:nvPr/>
        </p:nvSpPr>
        <p:spPr>
          <a:xfrm rot="17508691">
            <a:off x="4178532" y="2510988"/>
            <a:ext cx="2999945" cy="185184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8543591" y="1099036"/>
            <a:ext cx="238558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Changing </a:t>
            </a:r>
          </a:p>
          <a:p>
            <a:r>
              <a:rPr lang="en-US" sz="1600" dirty="0"/>
              <a:t>Landscape properties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402446" y="1062843"/>
            <a:ext cx="2085251" cy="20557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>
            <a:off x="7455039" y="2507226"/>
            <a:ext cx="2411250" cy="1807499"/>
          </a:xfrm>
          <a:prstGeom prst="straightConnector1">
            <a:avLst/>
          </a:prstGeom>
          <a:ln w="38100">
            <a:solidFill>
              <a:srgbClr val="B9243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866289" y="4022337"/>
            <a:ext cx="9380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Tipping</a:t>
            </a:r>
          </a:p>
          <a:p>
            <a:pPr algn="ctr"/>
            <a:r>
              <a:rPr lang="en-US" sz="1600" dirty="0"/>
              <a:t>Point</a:t>
            </a:r>
          </a:p>
        </p:txBody>
      </p:sp>
      <p:pic>
        <p:nvPicPr>
          <p:cNvPr id="3" name="105EE8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90" y="5876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771" y="987917"/>
            <a:ext cx="12220642" cy="54423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29" y="286070"/>
            <a:ext cx="9822426" cy="400110"/>
          </a:xfrm>
        </p:spPr>
        <p:txBody>
          <a:bodyPr/>
          <a:lstStyle/>
          <a:p>
            <a:r>
              <a:rPr lang="en-US" sz="2000" b="1" dirty="0"/>
              <a:t>Ecosystem Stability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E026D9-DF3B-4DE9-AE1C-81B7E5BD826E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1187450" y="1268413"/>
            <a:ext cx="78490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References:</a:t>
            </a:r>
          </a:p>
          <a:p>
            <a:endParaRPr lang="en-US" sz="1600" dirty="0"/>
          </a:p>
          <a:p>
            <a:r>
              <a:rPr lang="en-US" sz="1600" dirty="0">
                <a:hlinkClick r:id="rId5"/>
              </a:rPr>
              <a:t>http://en.wikipedia.org/wiki/Resilience_(ecology)</a:t>
            </a:r>
            <a:r>
              <a:rPr lang="en-US" sz="1600" dirty="0"/>
              <a:t>  </a:t>
            </a:r>
          </a:p>
          <a:p>
            <a:r>
              <a:rPr lang="en-US" sz="1600" dirty="0">
                <a:hlinkClick r:id="rId6"/>
              </a:rPr>
              <a:t>http://en.wikipedia.org/wiki/Resistance_(ecology)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452438" indent="-452438"/>
            <a:r>
              <a:rPr lang="sv-SE" sz="1600" dirty="0"/>
              <a:t>* P. Trojan (1984) Ecosystem homeostasis, W. Junk Publishers.</a:t>
            </a:r>
            <a:br>
              <a:rPr lang="sv-SE" sz="1600" dirty="0"/>
            </a:br>
            <a:endParaRPr lang="en-US" sz="1600" dirty="0"/>
          </a:p>
          <a:p>
            <a:pPr marL="452438" indent="-452438"/>
            <a:r>
              <a:rPr lang="en-US" sz="1600" dirty="0"/>
              <a:t>* Dawson TP, </a:t>
            </a:r>
            <a:r>
              <a:rPr lang="en-US" sz="1600" dirty="0" err="1"/>
              <a:t>Rounsevell</a:t>
            </a:r>
            <a:r>
              <a:rPr lang="en-US" sz="1600" dirty="0"/>
              <a:t> MDA, Kluva´</a:t>
            </a:r>
            <a:r>
              <a:rPr lang="en-US" sz="1600" dirty="0" err="1"/>
              <a:t>nkova</a:t>
            </a:r>
            <a:r>
              <a:rPr lang="en-US" sz="1600" dirty="0"/>
              <a:t>´-</a:t>
            </a:r>
            <a:r>
              <a:rPr lang="en-US" sz="1600" dirty="0" err="1"/>
              <a:t>Oravska</a:t>
            </a:r>
            <a:r>
              <a:rPr lang="en-US" sz="1600" dirty="0"/>
              <a:t>´ et al (2010) Dynamic properties of complex adaptive ecosystems: implications for the sustainability of service provision. </a:t>
            </a:r>
            <a:r>
              <a:rPr lang="en-US" sz="1600" dirty="0" err="1"/>
              <a:t>Biodivers</a:t>
            </a:r>
            <a:r>
              <a:rPr lang="en-US" sz="1600" dirty="0"/>
              <a:t> </a:t>
            </a:r>
            <a:r>
              <a:rPr lang="en-US" sz="1600" dirty="0" err="1"/>
              <a:t>Conserv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  <a:p>
            <a:pPr marL="452438" indent="-452438"/>
            <a:r>
              <a:rPr lang="en-US" sz="1600" dirty="0"/>
              <a:t>* Harrington, R. et al., 2010: Ecosystem services and biodiversity conservation: concepts and a glossary. </a:t>
            </a:r>
            <a:r>
              <a:rPr lang="en-US" sz="1600" dirty="0" err="1"/>
              <a:t>Biodivers</a:t>
            </a:r>
            <a:r>
              <a:rPr lang="en-US" sz="1600" dirty="0"/>
              <a:t> </a:t>
            </a:r>
            <a:r>
              <a:rPr lang="en-US" sz="1600" dirty="0" err="1"/>
              <a:t>Conserv</a:t>
            </a:r>
            <a:r>
              <a:rPr lang="en-US" sz="1600" dirty="0"/>
              <a:t>, DOI 10.1007/s10531-010-9834-9, Springer</a:t>
            </a:r>
            <a:br>
              <a:rPr lang="en-US" sz="1600" dirty="0"/>
            </a:br>
            <a:endParaRPr lang="en-US" sz="1600" dirty="0"/>
          </a:p>
          <a:p>
            <a:pPr marL="452438" indent="-452438"/>
            <a:r>
              <a:rPr lang="en-US" sz="1600" dirty="0"/>
              <a:t>* </a:t>
            </a:r>
            <a:r>
              <a:rPr lang="en-US" sz="1600" dirty="0" err="1"/>
              <a:t>Holling</a:t>
            </a:r>
            <a:r>
              <a:rPr lang="en-US" sz="1600" dirty="0"/>
              <a:t> CS (1973) Resilience and stability of ecological systems. </a:t>
            </a:r>
            <a:r>
              <a:rPr lang="en-US" sz="1600" dirty="0" err="1"/>
              <a:t>Annu</a:t>
            </a:r>
            <a:r>
              <a:rPr lang="en-US" sz="1600" dirty="0"/>
              <a:t> Rev </a:t>
            </a:r>
            <a:r>
              <a:rPr lang="en-US" sz="1600" dirty="0" err="1"/>
              <a:t>Ecol</a:t>
            </a:r>
            <a:r>
              <a:rPr lang="en-US" sz="1600" dirty="0"/>
              <a:t> </a:t>
            </a:r>
            <a:r>
              <a:rPr lang="en-US" sz="1600" dirty="0" err="1"/>
              <a:t>Syst</a:t>
            </a:r>
            <a:r>
              <a:rPr lang="en-US" sz="1600" dirty="0"/>
              <a:t> 4:1–23 </a:t>
            </a:r>
          </a:p>
        </p:txBody>
      </p:sp>
      <p:pic>
        <p:nvPicPr>
          <p:cNvPr id="3" name="A2D701C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49" y="579546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O Africa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D0DD0B3-EB79-44F1-A29E-B95A00747B23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EEB1D096C984CA1E2FB11F9065F39" ma:contentTypeVersion="10" ma:contentTypeDescription="Create a new document." ma:contentTypeScope="" ma:versionID="3de00044b65508be440ac9b173aebc9a">
  <xsd:schema xmlns:xsd="http://www.w3.org/2001/XMLSchema" xmlns:xs="http://www.w3.org/2001/XMLSchema" xmlns:p="http://schemas.microsoft.com/office/2006/metadata/properties" xmlns:ns2="55d63ad3-8964-4e82-b0bd-0da6298ca9ca" targetNamespace="http://schemas.microsoft.com/office/2006/metadata/properties" ma:root="true" ma:fieldsID="e5155a86940b0d531ec718e08da8855b" ns2:_="">
    <xsd:import namespace="55d63ad3-8964-4e82-b0bd-0da6298ca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63ad3-8964-4e82-b0bd-0da6298ca9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C2952-C7E6-47A4-A4DF-355CCD916F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36CAD7-9040-4CCE-9235-8F2FB444E617}">
  <ds:schemaRefs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5d63ad3-8964-4e82-b0bd-0da6298ca9ca"/>
  </ds:schemaRefs>
</ds:datastoreItem>
</file>

<file path=customXml/itemProps3.xml><?xml version="1.0" encoding="utf-8"?>
<ds:datastoreItem xmlns:ds="http://schemas.openxmlformats.org/officeDocument/2006/customXml" ds:itemID="{E5127A7C-BD3A-43E2-98D8-3E6D649702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d63ad3-8964-4e82-b0bd-0da6298ca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5498</TotalTime>
  <Words>962</Words>
  <Application>Microsoft Office PowerPoint</Application>
  <PresentationFormat>Widescreen</PresentationFormat>
  <Paragraphs>102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Verdana</vt:lpstr>
      <vt:lpstr>Arial</vt:lpstr>
      <vt:lpstr>Trebuchet MS</vt:lpstr>
      <vt:lpstr>Calibri</vt:lpstr>
      <vt:lpstr>ESA_Presentation_DARK</vt:lpstr>
      <vt:lpstr>EO Africa slide</vt:lpstr>
      <vt:lpstr>ESA_Presentation_CLEAR</vt:lpstr>
      <vt:lpstr>ESA_Presentation_CLEAR_BG</vt:lpstr>
      <vt:lpstr>Ecosystem Stability</vt:lpstr>
      <vt:lpstr>Ecosystem Stability</vt:lpstr>
      <vt:lpstr>Ecosystem Stability</vt:lpstr>
      <vt:lpstr>Ecosystem Stability</vt:lpstr>
      <vt:lpstr>Ecosystem Stability</vt:lpstr>
      <vt:lpstr>Ecosystem Stability</vt:lpstr>
      <vt:lpstr>Ecosystem Stability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Bie, Kees de (UT-ITC)</cp:lastModifiedBy>
  <cp:revision>1444</cp:revision>
  <cp:lastPrinted>2019-04-05T12:22:34Z</cp:lastPrinted>
  <dcterms:created xsi:type="dcterms:W3CDTF">2015-07-01T15:01:13Z</dcterms:created>
  <dcterms:modified xsi:type="dcterms:W3CDTF">2023-03-07T16:04:32Z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0x010100FD4EEB1D096C984CA1E2FB11F9065F39</vt:lpwstr>
  </property>
</Properties>
</file>