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32918400" cy="43891200"/>
  <p:notesSz cx="7004050" cy="9290050"/>
  <p:defaultText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74" autoAdjust="0"/>
    <p:restoredTop sz="94629" autoAdjust="0"/>
  </p:normalViewPr>
  <p:slideViewPr>
    <p:cSldViewPr>
      <p:cViewPr>
        <p:scale>
          <a:sx n="25" d="100"/>
          <a:sy n="25" d="100"/>
        </p:scale>
        <p:origin x="1140" y="36"/>
      </p:cViewPr>
      <p:guideLst>
        <p:guide orient="horz" pos="13824"/>
        <p:guide pos="1036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userDrawn="1"/>
        </p:nvSpPr>
        <p:spPr>
          <a:xfrm>
            <a:off x="32004000" y="0"/>
            <a:ext cx="914400" cy="43891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0"/>
            <a:ext cx="914400" cy="43891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0"/>
            <a:ext cx="32918400" cy="548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38404800"/>
            <a:ext cx="32918400" cy="5486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nstructions"/>
          <p:cNvSpPr/>
          <p:nvPr userDrawn="1"/>
        </p:nvSpPr>
        <p:spPr>
          <a:xfrm>
            <a:off x="-13716000" y="0"/>
            <a:ext cx="12801600" cy="43891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228600" rIns="228600" bIns="228600" rtlCol="0" anchor="t"/>
          <a:lstStyle>
            <a:defPPr>
              <a:defRPr lang="en-US"/>
            </a:defPPr>
            <a:lvl1pPr marL="0" algn="l" defTabSz="3686861" rtl="0" eaLnBrk="1" latinLnBrk="0" hangingPunct="1">
              <a:defRPr sz="7258" kern="1200">
                <a:solidFill>
                  <a:schemeClr val="lt1"/>
                </a:solidFill>
                <a:latin typeface="+mn-lt"/>
                <a:ea typeface="+mn-ea"/>
                <a:cs typeface="+mn-cs"/>
              </a:defRPr>
            </a:lvl1pPr>
            <a:lvl2pPr marL="1843430" algn="l" defTabSz="3686861" rtl="0" eaLnBrk="1" latinLnBrk="0" hangingPunct="1">
              <a:defRPr sz="7258" kern="1200">
                <a:solidFill>
                  <a:schemeClr val="lt1"/>
                </a:solidFill>
                <a:latin typeface="+mn-lt"/>
                <a:ea typeface="+mn-ea"/>
                <a:cs typeface="+mn-cs"/>
              </a:defRPr>
            </a:lvl2pPr>
            <a:lvl3pPr marL="3686861" algn="l" defTabSz="3686861" rtl="0" eaLnBrk="1" latinLnBrk="0" hangingPunct="1">
              <a:defRPr sz="7258" kern="1200">
                <a:solidFill>
                  <a:schemeClr val="lt1"/>
                </a:solidFill>
                <a:latin typeface="+mn-lt"/>
                <a:ea typeface="+mn-ea"/>
                <a:cs typeface="+mn-cs"/>
              </a:defRPr>
            </a:lvl3pPr>
            <a:lvl4pPr marL="5530291" algn="l" defTabSz="3686861" rtl="0" eaLnBrk="1" latinLnBrk="0" hangingPunct="1">
              <a:defRPr sz="7258" kern="1200">
                <a:solidFill>
                  <a:schemeClr val="lt1"/>
                </a:solidFill>
                <a:latin typeface="+mn-lt"/>
                <a:ea typeface="+mn-ea"/>
                <a:cs typeface="+mn-cs"/>
              </a:defRPr>
            </a:lvl4pPr>
            <a:lvl5pPr marL="7373722" algn="l" defTabSz="3686861" rtl="0" eaLnBrk="1" latinLnBrk="0" hangingPunct="1">
              <a:defRPr sz="7258" kern="1200">
                <a:solidFill>
                  <a:schemeClr val="lt1"/>
                </a:solidFill>
                <a:latin typeface="+mn-lt"/>
                <a:ea typeface="+mn-ea"/>
                <a:cs typeface="+mn-cs"/>
              </a:defRPr>
            </a:lvl5pPr>
            <a:lvl6pPr marL="9217152" algn="l" defTabSz="3686861" rtl="0" eaLnBrk="1" latinLnBrk="0" hangingPunct="1">
              <a:defRPr sz="7258" kern="1200">
                <a:solidFill>
                  <a:schemeClr val="lt1"/>
                </a:solidFill>
                <a:latin typeface="+mn-lt"/>
                <a:ea typeface="+mn-ea"/>
                <a:cs typeface="+mn-cs"/>
              </a:defRPr>
            </a:lvl6pPr>
            <a:lvl7pPr marL="11060582" algn="l" defTabSz="3686861" rtl="0" eaLnBrk="1" latinLnBrk="0" hangingPunct="1">
              <a:defRPr sz="7258" kern="1200">
                <a:solidFill>
                  <a:schemeClr val="lt1"/>
                </a:solidFill>
                <a:latin typeface="+mn-lt"/>
                <a:ea typeface="+mn-ea"/>
                <a:cs typeface="+mn-cs"/>
              </a:defRPr>
            </a:lvl7pPr>
            <a:lvl8pPr marL="12904013" algn="l" defTabSz="3686861" rtl="0" eaLnBrk="1" latinLnBrk="0" hangingPunct="1">
              <a:defRPr sz="7258" kern="1200">
                <a:solidFill>
                  <a:schemeClr val="lt1"/>
                </a:solidFill>
                <a:latin typeface="+mn-lt"/>
                <a:ea typeface="+mn-ea"/>
                <a:cs typeface="+mn-cs"/>
              </a:defRPr>
            </a:lvl8pPr>
            <a:lvl9pPr marL="14747443" algn="l" defTabSz="3686861" rtl="0" eaLnBrk="1" latinLnBrk="0" hangingPunct="1">
              <a:defRPr sz="7258" kern="1200">
                <a:solidFill>
                  <a:schemeClr val="lt1"/>
                </a:solidFill>
                <a:latin typeface="+mn-lt"/>
                <a:ea typeface="+mn-ea"/>
                <a:cs typeface="+mn-cs"/>
              </a:defRPr>
            </a:lvl9pPr>
          </a:lstStyle>
          <a:p>
            <a:pPr lvl="0">
              <a:spcBef>
                <a:spcPts val="0"/>
              </a:spcBef>
              <a:spcAft>
                <a:spcPts val="2400"/>
              </a:spcAft>
            </a:pPr>
            <a:r>
              <a:rPr lang="en-US" sz="9600" dirty="0">
                <a:solidFill>
                  <a:srgbClr val="7F7F7F"/>
                </a:solidFill>
                <a:latin typeface="Calibri" pitchFamily="34" charset="0"/>
                <a:cs typeface="Calibri" panose="020F0502020204030204" pitchFamily="34" charset="0"/>
              </a:rPr>
              <a:t>Poster Print Size:</a:t>
            </a:r>
            <a:endParaRPr sz="9600" dirty="0">
              <a:solidFill>
                <a:srgbClr val="7F7F7F"/>
              </a:solidFill>
              <a:latin typeface="Calibri" pitchFamily="34" charset="0"/>
              <a:cs typeface="Calibri" panose="020F0502020204030204" pitchFamily="34" charset="0"/>
            </a:endParaRPr>
          </a:p>
          <a:p>
            <a:pPr lvl="0">
              <a:spcBef>
                <a:spcPts val="0"/>
              </a:spcBef>
              <a:spcAft>
                <a:spcPts val="2400"/>
              </a:spcAft>
            </a:pPr>
            <a:r>
              <a:rPr lang="en-US" sz="6600" dirty="0">
                <a:solidFill>
                  <a:srgbClr val="7F7F7F"/>
                </a:solidFill>
                <a:latin typeface="Calibri" pitchFamily="34" charset="0"/>
                <a:cs typeface="Calibri" panose="020F0502020204030204" pitchFamily="34" charset="0"/>
              </a:rPr>
              <a:t>This poster template is 48” high by 36” wide. It can be used to print any poster with a 4:3 aspect ratio.</a:t>
            </a:r>
          </a:p>
          <a:p>
            <a:pPr lvl="0">
              <a:spcBef>
                <a:spcPts val="0"/>
              </a:spcBef>
              <a:spcAft>
                <a:spcPts val="2400"/>
              </a:spcAft>
            </a:pPr>
            <a:r>
              <a:rPr lang="en-US" sz="9600" dirty="0">
                <a:solidFill>
                  <a:srgbClr val="7F7F7F"/>
                </a:solidFill>
                <a:latin typeface="Calibri" pitchFamily="34" charset="0"/>
                <a:cs typeface="Calibri" panose="020F0502020204030204" pitchFamily="34" charset="0"/>
              </a:rPr>
              <a:t>Placeholders</a:t>
            </a:r>
            <a:r>
              <a:rPr sz="9600" dirty="0">
                <a:solidFill>
                  <a:srgbClr val="7F7F7F"/>
                </a:solidFill>
                <a:latin typeface="Calibri" pitchFamily="34" charset="0"/>
                <a:cs typeface="Calibri" panose="020F0502020204030204" pitchFamily="34" charset="0"/>
              </a:rPr>
              <a:t>:</a:t>
            </a:r>
          </a:p>
          <a:p>
            <a:pPr lvl="0">
              <a:spcBef>
                <a:spcPts val="0"/>
              </a:spcBef>
              <a:spcAft>
                <a:spcPts val="2400"/>
              </a:spcAft>
            </a:pPr>
            <a:r>
              <a:rPr sz="6600" dirty="0">
                <a:solidFill>
                  <a:srgbClr val="7F7F7F"/>
                </a:solidFill>
                <a:latin typeface="Calibri" pitchFamily="34" charset="0"/>
                <a:cs typeface="Calibri" panose="020F0502020204030204" pitchFamily="34" charset="0"/>
              </a:rPr>
              <a:t>The </a:t>
            </a:r>
            <a:r>
              <a:rPr lang="en-US" sz="6600" dirty="0">
                <a:solidFill>
                  <a:srgbClr val="7F7F7F"/>
                </a:solidFill>
                <a:latin typeface="Calibri" pitchFamily="34" charset="0"/>
                <a:cs typeface="Calibri" panose="020F0502020204030204" pitchFamily="34" charset="0"/>
              </a:rPr>
              <a:t>various elements included</a:t>
            </a:r>
            <a:r>
              <a:rPr sz="6600" dirty="0">
                <a:solidFill>
                  <a:srgbClr val="7F7F7F"/>
                </a:solidFill>
                <a:latin typeface="Calibri" pitchFamily="34" charset="0"/>
                <a:cs typeface="Calibri" panose="020F0502020204030204" pitchFamily="34" charset="0"/>
              </a:rPr>
              <a:t> in this </a:t>
            </a:r>
            <a:r>
              <a:rPr lang="en-US" sz="6600" dirty="0">
                <a:solidFill>
                  <a:srgbClr val="7F7F7F"/>
                </a:solidFill>
                <a:latin typeface="Calibri" pitchFamily="34" charset="0"/>
                <a:cs typeface="Calibri" panose="020F0502020204030204" pitchFamily="34" charset="0"/>
              </a:rPr>
              <a:t>poster are ones</a:t>
            </a:r>
            <a:r>
              <a:rPr lang="en-US" sz="6600" baseline="0" dirty="0">
                <a:solidFill>
                  <a:srgbClr val="7F7F7F"/>
                </a:solidFill>
                <a:latin typeface="Calibri" pitchFamily="34" charset="0"/>
                <a:cs typeface="Calibri" panose="020F0502020204030204" pitchFamily="34" charset="0"/>
              </a:rPr>
              <a:t> we often see in medical, research, and scientific posters.</a:t>
            </a:r>
            <a:r>
              <a:rPr sz="6600" dirty="0">
                <a:solidFill>
                  <a:srgbClr val="7F7F7F"/>
                </a:solidFill>
                <a:latin typeface="Calibri" pitchFamily="34" charset="0"/>
                <a:cs typeface="Calibri" panose="020F0502020204030204" pitchFamily="34" charset="0"/>
              </a:rPr>
              <a:t> </a:t>
            </a:r>
            <a:r>
              <a:rPr lang="en-US" sz="6600" dirty="0">
                <a:solidFill>
                  <a:srgbClr val="7F7F7F"/>
                </a:solidFill>
                <a:latin typeface="Calibri" pitchFamily="34" charset="0"/>
                <a:cs typeface="Calibri" panose="020F0502020204030204" pitchFamily="34" charset="0"/>
              </a:rPr>
              <a:t>Feel</a:t>
            </a:r>
            <a:r>
              <a:rPr lang="en-US" sz="6600" baseline="0" dirty="0">
                <a:solidFill>
                  <a:srgbClr val="7F7F7F"/>
                </a:solidFill>
                <a:latin typeface="Calibri" pitchFamily="34" charset="0"/>
                <a:cs typeface="Calibri" panose="020F0502020204030204" pitchFamily="34" charset="0"/>
              </a:rPr>
              <a:t> free to edit, move,  add, and delete items, or change the layout to suit your needs. Always check with your conference organizer for specific requirements.</a:t>
            </a:r>
          </a:p>
          <a:p>
            <a:pPr lvl="0">
              <a:spcBef>
                <a:spcPts val="0"/>
              </a:spcBef>
              <a:spcAft>
                <a:spcPts val="2400"/>
              </a:spcAft>
            </a:pPr>
            <a:r>
              <a:rPr lang="en-US" sz="9600" dirty="0">
                <a:solidFill>
                  <a:srgbClr val="7F7F7F"/>
                </a:solidFill>
                <a:latin typeface="Calibri" pitchFamily="34" charset="0"/>
                <a:cs typeface="Calibri" panose="020F0502020204030204" pitchFamily="34" charset="0"/>
              </a:rPr>
              <a:t>Image</a:t>
            </a:r>
            <a:r>
              <a:rPr lang="en-US" sz="9600" baseline="0" dirty="0">
                <a:solidFill>
                  <a:srgbClr val="7F7F7F"/>
                </a:solidFill>
                <a:latin typeface="Calibri" pitchFamily="34" charset="0"/>
                <a:cs typeface="Calibri" panose="020F0502020204030204" pitchFamily="34" charset="0"/>
              </a:rPr>
              <a:t> Quality</a:t>
            </a:r>
            <a:r>
              <a:rPr lang="en-US" sz="9600" dirty="0">
                <a:solidFill>
                  <a:srgbClr val="7F7F7F"/>
                </a:solidFill>
                <a:latin typeface="Calibri" pitchFamily="34" charset="0"/>
                <a:cs typeface="Calibri" panose="020F0502020204030204" pitchFamily="34" charset="0"/>
              </a:rPr>
              <a:t>:</a:t>
            </a:r>
          </a:p>
          <a:p>
            <a:pPr lvl="0">
              <a:spcBef>
                <a:spcPts val="0"/>
              </a:spcBef>
              <a:spcAft>
                <a:spcPts val="2400"/>
              </a:spcAft>
            </a:pPr>
            <a:r>
              <a:rPr lang="en-US" sz="6600" dirty="0">
                <a:solidFill>
                  <a:srgbClr val="7F7F7F"/>
                </a:solidFill>
                <a:latin typeface="Calibri" pitchFamily="34" charset="0"/>
                <a:cs typeface="Calibri" panose="020F0502020204030204" pitchFamily="34" charset="0"/>
              </a:rPr>
              <a:t>You can place digital photos or logo art in your poster file by selecting the </a:t>
            </a:r>
            <a:r>
              <a:rPr lang="en-US" sz="6600" b="1" dirty="0">
                <a:solidFill>
                  <a:srgbClr val="7F7F7F"/>
                </a:solidFill>
                <a:latin typeface="Calibri" pitchFamily="34" charset="0"/>
                <a:cs typeface="Calibri" panose="020F0502020204030204" pitchFamily="34" charset="0"/>
              </a:rPr>
              <a:t>Insert, Picture</a:t>
            </a:r>
            <a:r>
              <a:rPr lang="en-US" sz="6600" dirty="0">
                <a:solidFill>
                  <a:srgbClr val="7F7F7F"/>
                </a:solidFill>
                <a:latin typeface="Calibri" pitchFamily="34" charset="0"/>
                <a:cs typeface="Calibri" panose="020F0502020204030204" pitchFamily="34" charset="0"/>
              </a:rPr>
              <a:t> command, or by using standard copy &amp; paste. For best results, all graphic elements should be at least </a:t>
            </a:r>
            <a:r>
              <a:rPr lang="en-US" sz="6600" b="1" dirty="0">
                <a:solidFill>
                  <a:srgbClr val="7F7F7F"/>
                </a:solidFill>
                <a:latin typeface="Calibri" pitchFamily="34" charset="0"/>
                <a:cs typeface="Calibri" panose="020F0502020204030204" pitchFamily="34" charset="0"/>
              </a:rPr>
              <a:t>150-200 pixels per inch in their final printed size</a:t>
            </a:r>
            <a:r>
              <a:rPr lang="en-US" sz="6600" dirty="0">
                <a:solidFill>
                  <a:srgbClr val="7F7F7F"/>
                </a:solidFill>
                <a:latin typeface="Calibri" pitchFamily="34" charset="0"/>
                <a:cs typeface="Calibri" panose="020F0502020204030204" pitchFamily="34" charset="0"/>
              </a:rPr>
              <a:t>. For instance, a 1600 x 1200 pixel</a:t>
            </a:r>
            <a:r>
              <a:rPr lang="en-US" sz="6600" baseline="0" dirty="0">
                <a:solidFill>
                  <a:srgbClr val="7F7F7F"/>
                </a:solidFill>
                <a:latin typeface="Calibri" pitchFamily="34" charset="0"/>
                <a:cs typeface="Calibri" panose="020F0502020204030204" pitchFamily="34" charset="0"/>
              </a:rPr>
              <a:t> photo will usually look fine up to </a:t>
            </a:r>
            <a:r>
              <a:rPr lang="en-US" sz="6600" dirty="0">
                <a:solidFill>
                  <a:srgbClr val="7F7F7F"/>
                </a:solidFill>
                <a:latin typeface="Calibri" pitchFamily="34" charset="0"/>
                <a:cs typeface="Calibri" panose="020F0502020204030204" pitchFamily="34" charset="0"/>
              </a:rPr>
              <a:t>8“-10” wide on your printed poster.</a:t>
            </a:r>
          </a:p>
          <a:p>
            <a:pPr lvl="0">
              <a:spcBef>
                <a:spcPts val="0"/>
              </a:spcBef>
              <a:spcAft>
                <a:spcPts val="2400"/>
              </a:spcAft>
            </a:pPr>
            <a:r>
              <a:rPr lang="en-US" sz="6600" dirty="0">
                <a:solidFill>
                  <a:srgbClr val="7F7F7F"/>
                </a:solidFill>
                <a:latin typeface="Calibri" pitchFamily="34" charset="0"/>
                <a:cs typeface="Calibri" panose="020F0502020204030204" pitchFamily="34" charset="0"/>
              </a:rPr>
              <a:t>To preview the print quality of images, select a magnification of 100% when previewing your poster. This will give you a good idea of what it will look like in print. If you are laying out a large poster and using half-scale dimensions, be sure to preview your graphics at 200% to see them at their final printed size.</a:t>
            </a:r>
          </a:p>
          <a:p>
            <a:pPr lvl="0">
              <a:spcBef>
                <a:spcPts val="0"/>
              </a:spcBef>
              <a:spcAft>
                <a:spcPts val="2400"/>
              </a:spcAft>
            </a:pPr>
            <a:r>
              <a:rPr lang="en-US" sz="6600" dirty="0">
                <a:solidFill>
                  <a:srgbClr val="7F7F7F"/>
                </a:solidFill>
                <a:latin typeface="Calibri" pitchFamily="34" charset="0"/>
                <a:cs typeface="Calibri" panose="020F0502020204030204" pitchFamily="34" charset="0"/>
              </a:rPr>
              <a:t>Please note that graphics from websites (such as the logo on your hospital's or university's home page) will only be 72dpi and not suitable for printing.</a:t>
            </a:r>
          </a:p>
          <a:p>
            <a:pPr lvl="0" algn="ctr">
              <a:spcBef>
                <a:spcPts val="0"/>
              </a:spcBef>
              <a:spcAft>
                <a:spcPts val="2400"/>
              </a:spcAft>
            </a:pPr>
            <a:br>
              <a:rPr lang="en-US" sz="4800" dirty="0">
                <a:solidFill>
                  <a:srgbClr val="7F7F7F"/>
                </a:solidFill>
                <a:latin typeface="Calibri" pitchFamily="34" charset="0"/>
                <a:cs typeface="Calibri" panose="020F0502020204030204" pitchFamily="34" charset="0"/>
              </a:rPr>
            </a:br>
            <a:r>
              <a:rPr lang="en-US" sz="4800" dirty="0">
                <a:solidFill>
                  <a:srgbClr val="7F7F7F"/>
                </a:solidFill>
                <a:latin typeface="Calibri" pitchFamily="34" charset="0"/>
                <a:cs typeface="Calibri" panose="020F0502020204030204" pitchFamily="34" charset="0"/>
              </a:rPr>
              <a:t>[This sidebar area does not print.]</a:t>
            </a:r>
          </a:p>
        </p:txBody>
      </p:sp>
      <p:grpSp>
        <p:nvGrpSpPr>
          <p:cNvPr id="2" name="Group 1"/>
          <p:cNvGrpSpPr/>
          <p:nvPr userDrawn="1"/>
        </p:nvGrpSpPr>
        <p:grpSpPr>
          <a:xfrm>
            <a:off x="33832800" y="0"/>
            <a:ext cx="12801600" cy="43891200"/>
            <a:chOff x="33832800" y="0"/>
            <a:chExt cx="12801600" cy="43891200"/>
          </a:xfrm>
        </p:grpSpPr>
        <p:sp>
          <p:nvSpPr>
            <p:cNvPr id="13" name="Instructions"/>
            <p:cNvSpPr/>
            <p:nvPr userDrawn="1"/>
          </p:nvSpPr>
          <p:spPr>
            <a:xfrm>
              <a:off x="33832800" y="0"/>
              <a:ext cx="12801600" cy="43891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228600" rIns="228600" bIns="228600" rtlCol="0" anchor="t"/>
            <a:lstStyle>
              <a:defPPr>
                <a:defRPr lang="en-US"/>
              </a:defPPr>
              <a:lvl1pPr marL="0" algn="l" defTabSz="3686861" rtl="0" eaLnBrk="1" latinLnBrk="0" hangingPunct="1">
                <a:defRPr sz="7258" kern="1200">
                  <a:solidFill>
                    <a:schemeClr val="lt1"/>
                  </a:solidFill>
                  <a:latin typeface="+mn-lt"/>
                  <a:ea typeface="+mn-ea"/>
                  <a:cs typeface="+mn-cs"/>
                </a:defRPr>
              </a:lvl1pPr>
              <a:lvl2pPr marL="1843430" algn="l" defTabSz="3686861" rtl="0" eaLnBrk="1" latinLnBrk="0" hangingPunct="1">
                <a:defRPr sz="7258" kern="1200">
                  <a:solidFill>
                    <a:schemeClr val="lt1"/>
                  </a:solidFill>
                  <a:latin typeface="+mn-lt"/>
                  <a:ea typeface="+mn-ea"/>
                  <a:cs typeface="+mn-cs"/>
                </a:defRPr>
              </a:lvl2pPr>
              <a:lvl3pPr marL="3686861" algn="l" defTabSz="3686861" rtl="0" eaLnBrk="1" latinLnBrk="0" hangingPunct="1">
                <a:defRPr sz="7258" kern="1200">
                  <a:solidFill>
                    <a:schemeClr val="lt1"/>
                  </a:solidFill>
                  <a:latin typeface="+mn-lt"/>
                  <a:ea typeface="+mn-ea"/>
                  <a:cs typeface="+mn-cs"/>
                </a:defRPr>
              </a:lvl3pPr>
              <a:lvl4pPr marL="5530291" algn="l" defTabSz="3686861" rtl="0" eaLnBrk="1" latinLnBrk="0" hangingPunct="1">
                <a:defRPr sz="7258" kern="1200">
                  <a:solidFill>
                    <a:schemeClr val="lt1"/>
                  </a:solidFill>
                  <a:latin typeface="+mn-lt"/>
                  <a:ea typeface="+mn-ea"/>
                  <a:cs typeface="+mn-cs"/>
                </a:defRPr>
              </a:lvl4pPr>
              <a:lvl5pPr marL="7373722" algn="l" defTabSz="3686861" rtl="0" eaLnBrk="1" latinLnBrk="0" hangingPunct="1">
                <a:defRPr sz="7258" kern="1200">
                  <a:solidFill>
                    <a:schemeClr val="lt1"/>
                  </a:solidFill>
                  <a:latin typeface="+mn-lt"/>
                  <a:ea typeface="+mn-ea"/>
                  <a:cs typeface="+mn-cs"/>
                </a:defRPr>
              </a:lvl5pPr>
              <a:lvl6pPr marL="9217152" algn="l" defTabSz="3686861" rtl="0" eaLnBrk="1" latinLnBrk="0" hangingPunct="1">
                <a:defRPr sz="7258" kern="1200">
                  <a:solidFill>
                    <a:schemeClr val="lt1"/>
                  </a:solidFill>
                  <a:latin typeface="+mn-lt"/>
                  <a:ea typeface="+mn-ea"/>
                  <a:cs typeface="+mn-cs"/>
                </a:defRPr>
              </a:lvl6pPr>
              <a:lvl7pPr marL="11060582" algn="l" defTabSz="3686861" rtl="0" eaLnBrk="1" latinLnBrk="0" hangingPunct="1">
                <a:defRPr sz="7258" kern="1200">
                  <a:solidFill>
                    <a:schemeClr val="lt1"/>
                  </a:solidFill>
                  <a:latin typeface="+mn-lt"/>
                  <a:ea typeface="+mn-ea"/>
                  <a:cs typeface="+mn-cs"/>
                </a:defRPr>
              </a:lvl7pPr>
              <a:lvl8pPr marL="12904013" algn="l" defTabSz="3686861" rtl="0" eaLnBrk="1" latinLnBrk="0" hangingPunct="1">
                <a:defRPr sz="7258" kern="1200">
                  <a:solidFill>
                    <a:schemeClr val="lt1"/>
                  </a:solidFill>
                  <a:latin typeface="+mn-lt"/>
                  <a:ea typeface="+mn-ea"/>
                  <a:cs typeface="+mn-cs"/>
                </a:defRPr>
              </a:lvl8pPr>
              <a:lvl9pPr marL="14747443" algn="l" defTabSz="3686861" rtl="0" eaLnBrk="1" latinLnBrk="0" hangingPunct="1">
                <a:defRPr sz="7258" kern="1200">
                  <a:solidFill>
                    <a:schemeClr val="lt1"/>
                  </a:solidFill>
                  <a:latin typeface="+mn-lt"/>
                  <a:ea typeface="+mn-ea"/>
                  <a:cs typeface="+mn-cs"/>
                </a:defRPr>
              </a:lvl9pPr>
            </a:lstStyle>
            <a:p>
              <a:pPr lvl="0">
                <a:spcBef>
                  <a:spcPts val="0"/>
                </a:spcBef>
                <a:spcAft>
                  <a:spcPts val="2400"/>
                </a:spcAft>
              </a:pPr>
              <a:r>
                <a:rPr lang="en-US" sz="9600" dirty="0">
                  <a:solidFill>
                    <a:schemeClr val="bg1">
                      <a:lumMod val="50000"/>
                    </a:schemeClr>
                  </a:solidFill>
                  <a:latin typeface="Calibri" pitchFamily="34" charset="0"/>
                  <a:cs typeface="Calibri" panose="020F0502020204030204" pitchFamily="34" charset="0"/>
                </a:rPr>
                <a:t>Change</a:t>
              </a:r>
              <a:r>
                <a:rPr lang="en-US" sz="9600" baseline="0" dirty="0">
                  <a:solidFill>
                    <a:schemeClr val="bg1">
                      <a:lumMod val="50000"/>
                    </a:schemeClr>
                  </a:solidFill>
                  <a:latin typeface="Calibri" pitchFamily="34" charset="0"/>
                  <a:cs typeface="Calibri" panose="020F0502020204030204" pitchFamily="34" charset="0"/>
                </a:rPr>
                <a:t> Color Theme</a:t>
              </a:r>
              <a:r>
                <a:rPr lang="en-US" sz="9600" dirty="0">
                  <a:solidFill>
                    <a:schemeClr val="bg1">
                      <a:lumMod val="50000"/>
                    </a:schemeClr>
                  </a:solidFill>
                  <a:latin typeface="Calibri" pitchFamily="34" charset="0"/>
                  <a:cs typeface="Calibri" panose="020F0502020204030204" pitchFamily="34" charset="0"/>
                </a:rPr>
                <a:t>:</a:t>
              </a:r>
              <a:endParaRPr sz="9600" dirty="0">
                <a:solidFill>
                  <a:schemeClr val="bg1">
                    <a:lumMod val="50000"/>
                  </a:schemeClr>
                </a:solidFill>
                <a:latin typeface="Calibri" pitchFamily="34" charset="0"/>
                <a:cs typeface="Calibri" panose="020F0502020204030204" pitchFamily="34" charset="0"/>
              </a:endParaRPr>
            </a:p>
            <a:p>
              <a:pPr lvl="0">
                <a:spcBef>
                  <a:spcPts val="0"/>
                </a:spcBef>
                <a:spcAft>
                  <a:spcPts val="2400"/>
                </a:spcAft>
              </a:pPr>
              <a:r>
                <a:rPr lang="en-US" sz="6600" dirty="0">
                  <a:solidFill>
                    <a:schemeClr val="bg1">
                      <a:lumMod val="50000"/>
                    </a:schemeClr>
                  </a:solidFill>
                  <a:latin typeface="Calibri" pitchFamily="34" charset="0"/>
                  <a:cs typeface="Calibri" panose="020F0502020204030204" pitchFamily="34" charset="0"/>
                </a:rPr>
                <a:t>This template is designed to use the built-in color themes in</a:t>
              </a:r>
              <a:r>
                <a:rPr lang="en-US" sz="6600" baseline="0" dirty="0">
                  <a:solidFill>
                    <a:schemeClr val="bg1">
                      <a:lumMod val="50000"/>
                    </a:schemeClr>
                  </a:solidFill>
                  <a:latin typeface="Calibri" pitchFamily="34" charset="0"/>
                  <a:cs typeface="Calibri" panose="020F0502020204030204" pitchFamily="34" charset="0"/>
                </a:rPr>
                <a:t> the newer versions of PowerPoint.</a:t>
              </a:r>
            </a:p>
            <a:p>
              <a:pPr lvl="0">
                <a:spcBef>
                  <a:spcPts val="0"/>
                </a:spcBef>
                <a:spcAft>
                  <a:spcPts val="2400"/>
                </a:spcAft>
              </a:pPr>
              <a:r>
                <a:rPr lang="en-US" sz="6600" baseline="0" dirty="0">
                  <a:solidFill>
                    <a:schemeClr val="bg1">
                      <a:lumMod val="50000"/>
                    </a:schemeClr>
                  </a:solidFill>
                  <a:latin typeface="Calibri" pitchFamily="34" charset="0"/>
                  <a:cs typeface="Calibri" panose="020F0502020204030204" pitchFamily="34" charset="0"/>
                </a:rPr>
                <a:t>To change the color theme, select the </a:t>
              </a:r>
              <a:r>
                <a:rPr lang="en-US" sz="6600" b="1" baseline="0" dirty="0">
                  <a:solidFill>
                    <a:schemeClr val="bg1">
                      <a:lumMod val="50000"/>
                    </a:schemeClr>
                  </a:solidFill>
                  <a:latin typeface="Calibri" pitchFamily="34" charset="0"/>
                  <a:cs typeface="Calibri" panose="020F0502020204030204" pitchFamily="34" charset="0"/>
                </a:rPr>
                <a:t>Design</a:t>
              </a:r>
              <a:r>
                <a:rPr lang="en-US" sz="6600" baseline="0" dirty="0">
                  <a:solidFill>
                    <a:schemeClr val="bg1">
                      <a:lumMod val="50000"/>
                    </a:schemeClr>
                  </a:solidFill>
                  <a:latin typeface="Calibri" pitchFamily="34" charset="0"/>
                  <a:cs typeface="Calibri" panose="020F0502020204030204" pitchFamily="34" charset="0"/>
                </a:rPr>
                <a:t> tab, then select the </a:t>
              </a:r>
              <a:r>
                <a:rPr lang="en-US" sz="6600" b="1" baseline="0" dirty="0">
                  <a:solidFill>
                    <a:schemeClr val="bg1">
                      <a:lumMod val="50000"/>
                    </a:schemeClr>
                  </a:solidFill>
                  <a:latin typeface="Calibri" pitchFamily="34" charset="0"/>
                  <a:cs typeface="Calibri" panose="020F0502020204030204" pitchFamily="34" charset="0"/>
                </a:rPr>
                <a:t>Colors</a:t>
              </a:r>
              <a:r>
                <a:rPr lang="en-US" sz="6600" baseline="0" dirty="0">
                  <a:solidFill>
                    <a:schemeClr val="bg1">
                      <a:lumMod val="50000"/>
                    </a:schemeClr>
                  </a:solidFill>
                  <a:latin typeface="Calibri" pitchFamily="34" charset="0"/>
                  <a:cs typeface="Calibri" panose="020F0502020204030204" pitchFamily="34" charset="0"/>
                </a:rPr>
                <a:t> drop-down list.</a:t>
              </a:r>
            </a:p>
            <a:p>
              <a:pPr lvl="0">
                <a:spcBef>
                  <a:spcPts val="0"/>
                </a:spcBef>
                <a:spcAft>
                  <a:spcPts val="2400"/>
                </a:spcAft>
              </a:pPr>
              <a:endParaRPr lang="en-US" sz="66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400"/>
                </a:spcAft>
              </a:pPr>
              <a:endParaRPr lang="en-US" sz="66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400"/>
                </a:spcAft>
              </a:pPr>
              <a:endParaRPr lang="en-US" sz="66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400"/>
                </a:spcAft>
              </a:pPr>
              <a:endParaRPr lang="en-US" sz="66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400"/>
                </a:spcAft>
              </a:pPr>
              <a:endParaRPr lang="en-US" sz="66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400"/>
                </a:spcAft>
              </a:pPr>
              <a:endParaRPr lang="en-US" sz="66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400"/>
                </a:spcAft>
              </a:pPr>
              <a:endParaRPr lang="en-US" sz="66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400"/>
                </a:spcAft>
              </a:pPr>
              <a:endParaRPr lang="en-US" sz="66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400"/>
                </a:spcAft>
              </a:pPr>
              <a:endParaRPr lang="en-US" sz="66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400"/>
                </a:spcAft>
              </a:pPr>
              <a:r>
                <a:rPr lang="en-US" sz="6600" baseline="0" dirty="0">
                  <a:solidFill>
                    <a:schemeClr val="bg1">
                      <a:lumMod val="50000"/>
                    </a:schemeClr>
                  </a:solidFill>
                  <a:latin typeface="Calibri" pitchFamily="34" charset="0"/>
                  <a:cs typeface="Calibri" panose="020F0502020204030204" pitchFamily="34" charset="0"/>
                </a:rPr>
                <a:t>The default color theme for this template is “Office”, so you can always return to that after trying some of the alternatives.</a:t>
              </a:r>
            </a:p>
            <a:p>
              <a:pPr lvl="0">
                <a:spcBef>
                  <a:spcPts val="0"/>
                </a:spcBef>
                <a:spcAft>
                  <a:spcPts val="2400"/>
                </a:spcAft>
              </a:pPr>
              <a:r>
                <a:rPr lang="en-US" sz="9600" dirty="0">
                  <a:solidFill>
                    <a:schemeClr val="bg1">
                      <a:lumMod val="50000"/>
                    </a:schemeClr>
                  </a:solidFill>
                  <a:latin typeface="Calibri" pitchFamily="34" charset="0"/>
                  <a:cs typeface="Calibri" panose="020F0502020204030204" pitchFamily="34" charset="0"/>
                </a:rPr>
                <a:t>Printing Your Poster:</a:t>
              </a:r>
            </a:p>
            <a:p>
              <a:pPr lvl="0">
                <a:spcBef>
                  <a:spcPts val="0"/>
                </a:spcBef>
                <a:spcAft>
                  <a:spcPts val="2400"/>
                </a:spcAft>
              </a:pPr>
              <a:r>
                <a:rPr lang="en-US" sz="6600" dirty="0">
                  <a:solidFill>
                    <a:schemeClr val="bg1">
                      <a:lumMod val="50000"/>
                    </a:schemeClr>
                  </a:solidFill>
                  <a:latin typeface="Calibri" pitchFamily="34" charset="0"/>
                  <a:cs typeface="Calibri" panose="020F0502020204030204" pitchFamily="34" charset="0"/>
                </a:rPr>
                <a:t>Once your poster file is ready, visit</a:t>
              </a:r>
              <a:r>
                <a:rPr lang="en-US" sz="6600" baseline="0" dirty="0">
                  <a:solidFill>
                    <a:schemeClr val="bg1">
                      <a:lumMod val="50000"/>
                    </a:schemeClr>
                  </a:solidFill>
                  <a:latin typeface="Calibri" pitchFamily="34" charset="0"/>
                  <a:cs typeface="Calibri" panose="020F0502020204030204" pitchFamily="34" charset="0"/>
                </a:rPr>
                <a:t> </a:t>
              </a:r>
              <a:r>
                <a:rPr lang="en-US" sz="6600" b="1" baseline="0" dirty="0">
                  <a:solidFill>
                    <a:schemeClr val="bg1">
                      <a:lumMod val="50000"/>
                    </a:schemeClr>
                  </a:solidFill>
                  <a:latin typeface="Calibri" pitchFamily="34" charset="0"/>
                  <a:cs typeface="Calibri" panose="020F0502020204030204" pitchFamily="34" charset="0"/>
                </a:rPr>
                <a:t>www.genigraphics.com</a:t>
              </a:r>
              <a:r>
                <a:rPr lang="en-US" sz="6600" baseline="0" dirty="0">
                  <a:solidFill>
                    <a:schemeClr val="bg1">
                      <a:lumMod val="50000"/>
                    </a:schemeClr>
                  </a:solidFill>
                  <a:latin typeface="Calibri" pitchFamily="34" charset="0"/>
                  <a:cs typeface="Calibri" panose="020F0502020204030204" pitchFamily="34" charset="0"/>
                </a:rPr>
                <a:t> to order a high-quality, affordable poster print. Every order receives a free design review and we can deliver as fast as next business day within the US and Canada. </a:t>
              </a:r>
            </a:p>
            <a:p>
              <a:pPr lvl="0">
                <a:spcBef>
                  <a:spcPts val="0"/>
                </a:spcBef>
                <a:spcAft>
                  <a:spcPts val="2400"/>
                </a:spcAft>
              </a:pPr>
              <a:r>
                <a:rPr lang="en-US" sz="6600" baseline="0" dirty="0">
                  <a:solidFill>
                    <a:schemeClr val="bg1">
                      <a:lumMod val="50000"/>
                    </a:schemeClr>
                  </a:solidFill>
                  <a:latin typeface="Calibri" pitchFamily="34" charset="0"/>
                  <a:cs typeface="Calibri" panose="020F0502020204030204" pitchFamily="34" charset="0"/>
                </a:rPr>
                <a:t>Genigraphics® has been producing output from PowerPoint® longer than anyone in the industry; dating back to when we helped Microsoft® design the PowerPoint software. </a:t>
              </a:r>
            </a:p>
            <a:p>
              <a:pPr lvl="0">
                <a:spcBef>
                  <a:spcPts val="0"/>
                </a:spcBef>
                <a:spcAft>
                  <a:spcPts val="0"/>
                </a:spcAft>
              </a:pPr>
              <a:endParaRPr lang="en-US" sz="6600" baseline="0" dirty="0">
                <a:solidFill>
                  <a:schemeClr val="bg1">
                    <a:lumMod val="50000"/>
                  </a:schemeClr>
                </a:solidFill>
                <a:latin typeface="Calibri" pitchFamily="34" charset="0"/>
                <a:cs typeface="Calibri" panose="020F0502020204030204" pitchFamily="34" charset="0"/>
              </a:endParaRPr>
            </a:p>
            <a:p>
              <a:pPr lvl="0" algn="ctr">
                <a:spcBef>
                  <a:spcPts val="0"/>
                </a:spcBef>
                <a:spcAft>
                  <a:spcPts val="0"/>
                </a:spcAft>
              </a:pPr>
              <a:r>
                <a:rPr lang="en-US" sz="6600" baseline="0" dirty="0">
                  <a:solidFill>
                    <a:schemeClr val="bg1">
                      <a:lumMod val="50000"/>
                    </a:schemeClr>
                  </a:solidFill>
                  <a:latin typeface="Calibri" pitchFamily="34" charset="0"/>
                  <a:cs typeface="Calibri" panose="020F0502020204030204" pitchFamily="34" charset="0"/>
                </a:rPr>
                <a:t>US and Canada:  1-800-790-4001</a:t>
              </a:r>
              <a:br>
                <a:rPr lang="en-US" sz="6600" baseline="0" dirty="0">
                  <a:solidFill>
                    <a:schemeClr val="bg1">
                      <a:lumMod val="50000"/>
                    </a:schemeClr>
                  </a:solidFill>
                  <a:latin typeface="Calibri" pitchFamily="34" charset="0"/>
                  <a:cs typeface="Calibri" panose="020F0502020204030204" pitchFamily="34" charset="0"/>
                </a:rPr>
              </a:br>
              <a:r>
                <a:rPr lang="en-US" sz="6600" baseline="0" dirty="0">
                  <a:solidFill>
                    <a:schemeClr val="bg1">
                      <a:lumMod val="50000"/>
                    </a:schemeClr>
                  </a:solidFill>
                  <a:latin typeface="Calibri" pitchFamily="34" charset="0"/>
                  <a:cs typeface="Calibri" panose="020F0502020204030204" pitchFamily="34" charset="0"/>
                </a:rPr>
                <a:t>Email: info@genigraphics.com</a:t>
              </a:r>
            </a:p>
            <a:p>
              <a:pPr lvl="0" algn="ctr">
                <a:spcBef>
                  <a:spcPts val="0"/>
                </a:spcBef>
                <a:spcAft>
                  <a:spcPts val="0"/>
                </a:spcAft>
              </a:pPr>
              <a:br>
                <a:rPr lang="en-US" sz="4800" dirty="0">
                  <a:solidFill>
                    <a:schemeClr val="bg1">
                      <a:lumMod val="50000"/>
                    </a:schemeClr>
                  </a:solidFill>
                  <a:latin typeface="Calibri" pitchFamily="34" charset="0"/>
                  <a:cs typeface="Calibri" panose="020F0502020204030204" pitchFamily="34" charset="0"/>
                </a:rPr>
              </a:br>
              <a:r>
                <a:rPr lang="en-US" sz="4800" dirty="0">
                  <a:solidFill>
                    <a:schemeClr val="bg1">
                      <a:lumMod val="50000"/>
                    </a:schemeClr>
                  </a:solidFill>
                  <a:latin typeface="Calibri" pitchFamily="34" charset="0"/>
                  <a:cs typeface="Calibri" panose="020F0502020204030204" pitchFamily="34" charset="0"/>
                </a:rPr>
                <a:t>[This sidebar area does not print.]</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81342" y="9260274"/>
              <a:ext cx="11904515" cy="10246926"/>
            </a:xfrm>
            <a:prstGeom prst="rect">
              <a:avLst/>
            </a:prstGeom>
          </p:spPr>
        </p:pic>
      </p:gr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782765" y="43476672"/>
            <a:ext cx="5297435" cy="185928"/>
          </a:xfrm>
          <a:prstGeom prst="rect">
            <a:avLst/>
          </a:prstGeom>
        </p:spPr>
      </p:pic>
    </p:spTree>
    <p:extLst>
      <p:ext uri="{BB962C8B-B14F-4D97-AF65-F5344CB8AC3E}">
        <p14:creationId xmlns:p14="http://schemas.microsoft.com/office/powerpoint/2010/main" val="3812944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5D6BDF-9D0E-4E2B-85B8-D8F4790360C9}" type="datetimeFigureOut">
              <a:rPr lang="en-US" smtClean="0"/>
              <a:t>11/11/2018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B075EA-769C-4ECD-B48E-D6FCDC24F876}" type="slidenum">
              <a:rPr lang="en-US" smtClean="0"/>
              <a:t>‹#›</a:t>
            </a:fld>
            <a:endParaRPr lang="en-US" dirty="0"/>
          </a:p>
        </p:txBody>
      </p:sp>
    </p:spTree>
    <p:extLst>
      <p:ext uri="{BB962C8B-B14F-4D97-AF65-F5344CB8AC3E}">
        <p14:creationId xmlns:p14="http://schemas.microsoft.com/office/powerpoint/2010/main" val="29316651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1757683"/>
            <a:ext cx="29626560" cy="7315200"/>
          </a:xfrm>
          <a:prstGeom prst="rect">
            <a:avLst/>
          </a:prstGeom>
        </p:spPr>
        <p:txBody>
          <a:bodyPr vert="horz" lIns="438912" tIns="219456" rIns="438912" bIns="219456" rtlCol="0" anchor="ctr">
            <a:normAutofit/>
          </a:bodyPr>
          <a:lstStyle/>
          <a:p>
            <a:r>
              <a:rPr lang="en-US" dirty="0"/>
              <a:t>Click to edit Master title style</a:t>
            </a:r>
          </a:p>
        </p:txBody>
      </p:sp>
      <p:sp>
        <p:nvSpPr>
          <p:cNvPr id="3" name="Text Placeholder 2"/>
          <p:cNvSpPr>
            <a:spLocks noGrp="1"/>
          </p:cNvSpPr>
          <p:nvPr>
            <p:ph type="body" idx="1"/>
          </p:nvPr>
        </p:nvSpPr>
        <p:spPr>
          <a:xfrm>
            <a:off x="1645920" y="10241283"/>
            <a:ext cx="29626560" cy="28966163"/>
          </a:xfrm>
          <a:prstGeom prst="rect">
            <a:avLst/>
          </a:prstGeom>
        </p:spPr>
        <p:txBody>
          <a:bodyPr vert="horz" lIns="438912" tIns="219456" rIns="438912" bIns="21945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45920" y="40680643"/>
            <a:ext cx="7680960" cy="23368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985D6BDF-9D0E-4E2B-85B8-D8F4790360C9}" type="datetimeFigureOut">
              <a:rPr lang="en-US" smtClean="0"/>
              <a:t>11/11/2018</a:t>
            </a:fld>
            <a:endParaRPr lang="en-US" dirty="0"/>
          </a:p>
        </p:txBody>
      </p:sp>
      <p:sp>
        <p:nvSpPr>
          <p:cNvPr id="5" name="Footer Placeholder 4"/>
          <p:cNvSpPr>
            <a:spLocks noGrp="1"/>
          </p:cNvSpPr>
          <p:nvPr>
            <p:ph type="ftr" sz="quarter" idx="3"/>
          </p:nvPr>
        </p:nvSpPr>
        <p:spPr>
          <a:xfrm>
            <a:off x="11247120" y="40680643"/>
            <a:ext cx="10424160" cy="23368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3591520" y="40680643"/>
            <a:ext cx="7680960" cy="23368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FBB075EA-769C-4ECD-B48E-D6FCDC24F876}" type="slidenum">
              <a:rPr lang="en-US" smtClean="0"/>
              <a:t>‹#›</a:t>
            </a:fld>
            <a:endParaRPr lang="en-US" dirty="0"/>
          </a:p>
        </p:txBody>
      </p:sp>
    </p:spTree>
    <p:extLst>
      <p:ext uri="{BB962C8B-B14F-4D97-AF65-F5344CB8AC3E}">
        <p14:creationId xmlns:p14="http://schemas.microsoft.com/office/powerpoint/2010/main" val="7232218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389120" rtl="0" eaLnBrk="1" latinLnBrk="0" hangingPunct="1">
        <a:spcBef>
          <a:spcPct val="0"/>
        </a:spcBef>
        <a:buNone/>
        <a:defRPr sz="8000" kern="1200">
          <a:solidFill>
            <a:schemeClr val="tx1"/>
          </a:solidFill>
          <a:latin typeface="+mj-lt"/>
          <a:ea typeface="+mj-ea"/>
          <a:cs typeface="+mj-cs"/>
        </a:defRPr>
      </a:lvl1pPr>
    </p:titleStyle>
    <p:bodyStyle>
      <a:lvl1pPr marL="457200" indent="-457200" algn="l" defTabSz="438912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914400" indent="-457200" algn="l" defTabSz="4389120"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371600" indent="-457200" algn="l" defTabSz="438912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1828800" indent="-457200" algn="l" defTabSz="4389120"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2286000" indent="-457200" algn="l" defTabSz="4389120"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jpg"/><Relationship Id="rId7" Type="http://schemas.openxmlformats.org/officeDocument/2006/relationships/image" Target="../media/image8.tiff"/><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emf"/><Relationship Id="rId4" Type="http://schemas.openxmlformats.org/officeDocument/2006/relationships/image" Target="../media/image5.png"/><Relationship Id="rId9"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close up of a map&#10;&#10;Description automatically generated">
            <a:extLst>
              <a:ext uri="{FF2B5EF4-FFF2-40B4-BE49-F238E27FC236}">
                <a16:creationId xmlns:a16="http://schemas.microsoft.com/office/drawing/2014/main" id="{53EB7E20-204F-4AED-B008-98DF5766D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4037" y="8428139"/>
            <a:ext cx="14149136" cy="6825854"/>
          </a:xfrm>
          <a:prstGeom prst="rect">
            <a:avLst/>
          </a:prstGeom>
        </p:spPr>
      </p:pic>
      <p:pic>
        <p:nvPicPr>
          <p:cNvPr id="57" name="内容占位符 5">
            <a:extLst>
              <a:ext uri="{FF2B5EF4-FFF2-40B4-BE49-F238E27FC236}">
                <a16:creationId xmlns:a16="http://schemas.microsoft.com/office/drawing/2014/main" id="{C929BFC5-484A-4861-81EF-CFA004912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399" y="31179587"/>
            <a:ext cx="14173200" cy="7175182"/>
          </a:xfrm>
          <a:prstGeom prst="rect">
            <a:avLst/>
          </a:prstGeom>
        </p:spPr>
      </p:pic>
      <p:sp>
        <p:nvSpPr>
          <p:cNvPr id="4" name="Text Box 122"/>
          <p:cNvSpPr txBox="1">
            <a:spLocks noChangeArrowheads="1"/>
          </p:cNvSpPr>
          <p:nvPr/>
        </p:nvSpPr>
        <p:spPr bwMode="auto">
          <a:xfrm>
            <a:off x="5486400" y="43458"/>
            <a:ext cx="21945600"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457200" rIns="182880" bIns="457200" anchor="ctr" anchorCtr="0">
            <a:spAutoFit/>
          </a:bodyPr>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algn="ctr" eaLnBrk="1" hangingPunct="1"/>
            <a:r>
              <a:rPr lang="en-US" sz="8000" b="1" dirty="0">
                <a:solidFill>
                  <a:schemeClr val="accent3">
                    <a:lumMod val="20000"/>
                    <a:lumOff val="80000"/>
                  </a:schemeClr>
                </a:solidFill>
                <a:latin typeface="+mn-lt"/>
              </a:rPr>
              <a:t>Estimating the 3</a:t>
            </a:r>
            <a:r>
              <a:rPr lang="en-US" altLang="zh-CN" sz="8000" b="1" dirty="0">
                <a:solidFill>
                  <a:schemeClr val="accent3">
                    <a:lumMod val="20000"/>
                    <a:lumOff val="80000"/>
                  </a:schemeClr>
                </a:solidFill>
                <a:latin typeface="+mn-lt"/>
              </a:rPr>
              <a:t>D</a:t>
            </a:r>
            <a:r>
              <a:rPr lang="en-US" sz="8000" b="1" dirty="0">
                <a:solidFill>
                  <a:schemeClr val="accent3">
                    <a:lumMod val="20000"/>
                    <a:lumOff val="80000"/>
                  </a:schemeClr>
                </a:solidFill>
                <a:latin typeface="+mn-lt"/>
              </a:rPr>
              <a:t> Cloud–aerosol Structure from Passive Satellite Imagery and Lidar Profile</a:t>
            </a:r>
          </a:p>
        </p:txBody>
      </p:sp>
      <p:sp>
        <p:nvSpPr>
          <p:cNvPr id="5" name="Text Box 123"/>
          <p:cNvSpPr txBox="1">
            <a:spLocks noChangeArrowheads="1"/>
          </p:cNvSpPr>
          <p:nvPr/>
        </p:nvSpPr>
        <p:spPr bwMode="auto">
          <a:xfrm>
            <a:off x="5029201" y="3200400"/>
            <a:ext cx="2261612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82880" rIns="182880" bIns="182880" anchor="ctr" anchorCtr="0"/>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algn="ctr" eaLnBrk="1" hangingPunct="1"/>
            <a:r>
              <a:rPr lang="en-US" altLang="zh-CN" sz="4400" baseline="30000" dirty="0">
                <a:solidFill>
                  <a:schemeClr val="accent3">
                    <a:lumMod val="20000"/>
                    <a:lumOff val="80000"/>
                  </a:schemeClr>
                </a:solidFill>
                <a:latin typeface="+mn-lt"/>
              </a:rPr>
              <a:t>1</a:t>
            </a:r>
            <a:r>
              <a:rPr lang="en-US" sz="4400" dirty="0">
                <a:solidFill>
                  <a:schemeClr val="accent3">
                    <a:lumMod val="20000"/>
                    <a:lumOff val="80000"/>
                  </a:schemeClr>
                </a:solidFill>
                <a:latin typeface="+mn-lt"/>
              </a:rPr>
              <a:t>Sijie Chen; </a:t>
            </a:r>
            <a:r>
              <a:rPr lang="en-US" sz="4400" dirty="0" err="1">
                <a:solidFill>
                  <a:schemeClr val="accent3">
                    <a:lumMod val="20000"/>
                    <a:lumOff val="80000"/>
                  </a:schemeClr>
                </a:solidFill>
                <a:latin typeface="+mn-lt"/>
              </a:rPr>
              <a:t>Zhuofan</a:t>
            </a:r>
            <a:r>
              <a:rPr lang="en-US" sz="4400" dirty="0">
                <a:solidFill>
                  <a:schemeClr val="accent3">
                    <a:lumMod val="20000"/>
                    <a:lumOff val="80000"/>
                  </a:schemeClr>
                </a:solidFill>
                <a:latin typeface="+mn-lt"/>
              </a:rPr>
              <a:t> Zheng; Ju </a:t>
            </a:r>
            <a:r>
              <a:rPr lang="en-US" sz="4400" dirty="0" err="1">
                <a:solidFill>
                  <a:schemeClr val="accent3">
                    <a:lumMod val="20000"/>
                    <a:lumOff val="80000"/>
                  </a:schemeClr>
                </a:solidFill>
                <a:latin typeface="+mn-lt"/>
              </a:rPr>
              <a:t>Ke</a:t>
            </a:r>
            <a:r>
              <a:rPr lang="en-US" altLang="zh-CN" sz="4400" dirty="0">
                <a:solidFill>
                  <a:schemeClr val="accent3">
                    <a:lumMod val="20000"/>
                    <a:lumOff val="80000"/>
                  </a:schemeClr>
                </a:solidFill>
                <a:latin typeface="+mn-lt"/>
              </a:rPr>
              <a:t>; </a:t>
            </a:r>
            <a:r>
              <a:rPr lang="en-US" altLang="zh-CN" sz="4400" dirty="0" err="1">
                <a:solidFill>
                  <a:schemeClr val="accent3">
                    <a:lumMod val="20000"/>
                    <a:lumOff val="80000"/>
                  </a:schemeClr>
                </a:solidFill>
                <a:latin typeface="+mn-lt"/>
              </a:rPr>
              <a:t>Chonghui</a:t>
            </a:r>
            <a:r>
              <a:rPr lang="en-US" altLang="zh-CN" sz="4400" dirty="0">
                <a:solidFill>
                  <a:schemeClr val="accent3">
                    <a:lumMod val="20000"/>
                    <a:lumOff val="80000"/>
                  </a:schemeClr>
                </a:solidFill>
                <a:latin typeface="+mn-lt"/>
              </a:rPr>
              <a:t> Cheng; </a:t>
            </a:r>
            <a:r>
              <a:rPr lang="en-US" altLang="zh-CN" sz="4400" dirty="0" err="1">
                <a:solidFill>
                  <a:schemeClr val="accent3">
                    <a:lumMod val="20000"/>
                    <a:lumOff val="80000"/>
                  </a:schemeClr>
                </a:solidFill>
                <a:latin typeface="+mn-lt"/>
              </a:rPr>
              <a:t>Shuaibo</a:t>
            </a:r>
            <a:r>
              <a:rPr lang="en-US" altLang="zh-CN" sz="4400" dirty="0">
                <a:solidFill>
                  <a:schemeClr val="accent3">
                    <a:lumMod val="20000"/>
                    <a:lumOff val="80000"/>
                  </a:schemeClr>
                </a:solidFill>
                <a:latin typeface="+mn-lt"/>
              </a:rPr>
              <a:t> Wang; </a:t>
            </a:r>
            <a:r>
              <a:rPr lang="en-US" altLang="zh-CN" sz="4400" dirty="0" err="1">
                <a:solidFill>
                  <a:schemeClr val="accent3">
                    <a:lumMod val="20000"/>
                    <a:lumOff val="80000"/>
                  </a:schemeClr>
                </a:solidFill>
                <a:latin typeface="+mn-lt"/>
              </a:rPr>
              <a:t>Yupeng</a:t>
            </a:r>
            <a:r>
              <a:rPr lang="en-US" altLang="zh-CN" sz="4400" dirty="0">
                <a:solidFill>
                  <a:schemeClr val="accent3">
                    <a:lumMod val="20000"/>
                    <a:lumOff val="80000"/>
                  </a:schemeClr>
                </a:solidFill>
                <a:latin typeface="+mn-lt"/>
              </a:rPr>
              <a:t> Zhang; Dong Liu</a:t>
            </a:r>
            <a:endParaRPr lang="en-US" sz="4400" baseline="30000" dirty="0">
              <a:solidFill>
                <a:schemeClr val="accent3">
                  <a:lumMod val="20000"/>
                  <a:lumOff val="80000"/>
                </a:schemeClr>
              </a:solidFill>
              <a:latin typeface="+mn-lt"/>
            </a:endParaRPr>
          </a:p>
          <a:p>
            <a:pPr algn="ctr" eaLnBrk="1" hangingPunct="1"/>
            <a:r>
              <a:rPr lang="en-US" sz="4400" baseline="30000" dirty="0">
                <a:solidFill>
                  <a:schemeClr val="accent3">
                    <a:lumMod val="20000"/>
                    <a:lumOff val="80000"/>
                  </a:schemeClr>
                </a:solidFill>
                <a:latin typeface="+mn-lt"/>
              </a:rPr>
              <a:t>1</a:t>
            </a:r>
            <a:r>
              <a:rPr lang="en-US" sz="4400" dirty="0">
                <a:solidFill>
                  <a:schemeClr val="accent3">
                    <a:lumMod val="20000"/>
                    <a:lumOff val="80000"/>
                  </a:schemeClr>
                </a:solidFill>
                <a:latin typeface="+mn-lt"/>
              </a:rPr>
              <a:t>State Key Laboratory of Modern Optical Instrumentation, College of Optical Science and Engineering, Zhejiang University, Hangzhou, 310013 China.</a:t>
            </a:r>
          </a:p>
        </p:txBody>
      </p:sp>
      <p:sp>
        <p:nvSpPr>
          <p:cNvPr id="24" name="TextBox 23"/>
          <p:cNvSpPr txBox="1"/>
          <p:nvPr/>
        </p:nvSpPr>
        <p:spPr>
          <a:xfrm>
            <a:off x="1828800" y="40050719"/>
            <a:ext cx="8078430" cy="2554545"/>
          </a:xfrm>
          <a:prstGeom prst="rect">
            <a:avLst/>
          </a:prstGeom>
          <a:solidFill>
            <a:schemeClr val="accent1">
              <a:lumMod val="40000"/>
              <a:lumOff val="60000"/>
            </a:schemeClr>
          </a:solidFill>
        </p:spPr>
        <p:txBody>
          <a:bodyPr wrap="none" rtlCol="0">
            <a:spAutoFit/>
          </a:bodyPr>
          <a:lstStyle/>
          <a:p>
            <a:r>
              <a:rPr lang="en-US" sz="3200" dirty="0" err="1"/>
              <a:t>Sijie</a:t>
            </a:r>
            <a:r>
              <a:rPr lang="en-US" sz="3200" dirty="0"/>
              <a:t> Chen (Jessie)</a:t>
            </a:r>
          </a:p>
          <a:p>
            <a:r>
              <a:rPr lang="en-US" sz="3200" dirty="0"/>
              <a:t>Zhejiang University, Hangzhou, 310013 China.</a:t>
            </a:r>
          </a:p>
          <a:p>
            <a:r>
              <a:rPr lang="en-US" sz="3200" dirty="0"/>
              <a:t>Email: sijie1082@sina.com</a:t>
            </a:r>
          </a:p>
          <a:p>
            <a:r>
              <a:rPr lang="en-US" sz="3200" dirty="0"/>
              <a:t>Website: http://mypage.zju.edu.cn/en/liudong </a:t>
            </a:r>
          </a:p>
          <a:p>
            <a:r>
              <a:rPr lang="en-US" sz="3200" dirty="0"/>
              <a:t>Phone: (86) 0571-87951514(Office) </a:t>
            </a:r>
          </a:p>
        </p:txBody>
      </p:sp>
      <p:sp>
        <p:nvSpPr>
          <p:cNvPr id="25" name="TextBox 24"/>
          <p:cNvSpPr txBox="1"/>
          <p:nvPr/>
        </p:nvSpPr>
        <p:spPr>
          <a:xfrm>
            <a:off x="1828800" y="38862000"/>
            <a:ext cx="2638671" cy="1015663"/>
          </a:xfrm>
          <a:prstGeom prst="rect">
            <a:avLst/>
          </a:prstGeom>
          <a:noFill/>
        </p:spPr>
        <p:txBody>
          <a:bodyPr wrap="none" rtlCol="0">
            <a:spAutoFit/>
          </a:bodyPr>
          <a:lstStyle/>
          <a:p>
            <a:r>
              <a:rPr lang="en-US" sz="6000" b="1" dirty="0"/>
              <a:t>Contact</a:t>
            </a:r>
          </a:p>
        </p:txBody>
      </p:sp>
      <p:sp>
        <p:nvSpPr>
          <p:cNvPr id="26" name="TextBox 25"/>
          <p:cNvSpPr txBox="1"/>
          <p:nvPr/>
        </p:nvSpPr>
        <p:spPr>
          <a:xfrm>
            <a:off x="16916400" y="40050719"/>
            <a:ext cx="14173200" cy="2926080"/>
          </a:xfrm>
          <a:prstGeom prst="rect">
            <a:avLst/>
          </a:prstGeom>
          <a:noFill/>
        </p:spPr>
        <p:txBody>
          <a:bodyPr wrap="square" tIns="91440" bIns="91440" numCol="1" spcCol="457200" rtlCol="0">
            <a:noAutofit/>
          </a:bodyPr>
          <a:lstStyle/>
          <a:p>
            <a:pPr marL="457200" indent="-457200">
              <a:buFont typeface="+mj-lt"/>
              <a:buAutoNum type="arabicPeriod"/>
            </a:pPr>
            <a:r>
              <a:rPr lang="en-US" sz="2000" dirty="0"/>
              <a:t>Barker, H. W., M. P. </a:t>
            </a:r>
            <a:r>
              <a:rPr lang="en-US" sz="2000" dirty="0" err="1"/>
              <a:t>Jerg</a:t>
            </a:r>
            <a:r>
              <a:rPr lang="en-US" sz="2000" dirty="0"/>
              <a:t>, T. </a:t>
            </a:r>
            <a:r>
              <a:rPr lang="en-US" sz="2000" dirty="0" err="1"/>
              <a:t>Wehr</a:t>
            </a:r>
            <a:r>
              <a:rPr lang="en-US" sz="2000" dirty="0"/>
              <a:t>, S. Kato, D. P. Donovan &amp; R. J. Hogan (2011) A 3D cloud-construction algorithm for the </a:t>
            </a:r>
            <a:r>
              <a:rPr lang="en-US" sz="2000" dirty="0" err="1"/>
              <a:t>EarthCARE</a:t>
            </a:r>
            <a:r>
              <a:rPr lang="en-US" sz="2000" dirty="0"/>
              <a:t> satellite mission. Quarterly Journal of the Royal Meteorological Society, 137, 1042-1058.</a:t>
            </a:r>
          </a:p>
          <a:p>
            <a:pPr marL="457200" indent="-457200">
              <a:buFont typeface="+mj-lt"/>
              <a:buAutoNum type="arabicPeriod"/>
            </a:pPr>
            <a:r>
              <a:rPr lang="en-US" sz="2000" dirty="0"/>
              <a:t>Li, H. R. &amp; X. J. Sun. 2014. Retrieving cloud base heights via the combination of CloudSat and MODIS observations. In Conference on Remote Sensing of the Atmosphere, Clouds, and Precipitation V. Beijing, PEOPLES R CHINA.</a:t>
            </a:r>
          </a:p>
          <a:p>
            <a:pPr marL="457200" indent="-457200">
              <a:buFont typeface="+mj-lt"/>
              <a:buAutoNum type="arabicPeriod"/>
            </a:pPr>
            <a:r>
              <a:rPr lang="en-US" sz="2000" dirty="0"/>
              <a:t>Miller, S. D., J. M. Forsythe, P. T. Partain, J. M. Haynes, R. L. Bankert, M. Sengupta, C. </a:t>
            </a:r>
            <a:r>
              <a:rPr lang="en-US" sz="2000" dirty="0" err="1"/>
              <a:t>Mitrescu</a:t>
            </a:r>
            <a:r>
              <a:rPr lang="en-US" sz="2000" dirty="0"/>
              <a:t>, J. D. Hawkins &amp; T. H. </a:t>
            </a:r>
            <a:r>
              <a:rPr lang="en-US" sz="2000" dirty="0" err="1"/>
              <a:t>Vonder</a:t>
            </a:r>
            <a:r>
              <a:rPr lang="en-US" sz="2000" dirty="0"/>
              <a:t> </a:t>
            </a:r>
            <a:r>
              <a:rPr lang="en-US" sz="2000" dirty="0" err="1"/>
              <a:t>Haar</a:t>
            </a:r>
            <a:r>
              <a:rPr lang="en-US" sz="2000" dirty="0"/>
              <a:t> (2014) Estimating Three-Dimensional Cloud Structure via Statistically Blended Satellite Observations. Journal of Applied Meteorology and Climatology, 53, 437-455.</a:t>
            </a:r>
          </a:p>
          <a:p>
            <a:pPr marL="457200" indent="-457200">
              <a:buFont typeface="+mj-lt"/>
              <a:buAutoNum type="arabicPeriod"/>
            </a:pPr>
            <a:r>
              <a:rPr lang="en-US" sz="2000" dirty="0"/>
              <a:t>Sun, X. J., H. R. Li, H. W. Barker, R. W. Zhang, Y. B. Zhou &amp; L. Liu (2016) Satellite-based estimation of cloud-base heights using constrained spectral radiance matching. Quarterly Journal of the Royal Meteorological Society, 142, 224-232.  </a:t>
            </a:r>
          </a:p>
          <a:p>
            <a:pPr marL="457200" indent="-457200">
              <a:buFont typeface="+mj-lt"/>
              <a:buAutoNum type="arabicPeriod"/>
            </a:pPr>
            <a:endParaRPr lang="en-US" sz="2000" dirty="0"/>
          </a:p>
        </p:txBody>
      </p:sp>
      <p:sp>
        <p:nvSpPr>
          <p:cNvPr id="27" name="TextBox 26"/>
          <p:cNvSpPr txBox="1"/>
          <p:nvPr/>
        </p:nvSpPr>
        <p:spPr>
          <a:xfrm>
            <a:off x="16916400" y="38862000"/>
            <a:ext cx="3689793" cy="1015663"/>
          </a:xfrm>
          <a:prstGeom prst="rect">
            <a:avLst/>
          </a:prstGeom>
          <a:noFill/>
        </p:spPr>
        <p:txBody>
          <a:bodyPr wrap="none" rtlCol="0">
            <a:spAutoFit/>
          </a:bodyPr>
          <a:lstStyle/>
          <a:p>
            <a:r>
              <a:rPr lang="en-US" sz="6000" b="1" dirty="0"/>
              <a:t>References</a:t>
            </a:r>
          </a:p>
        </p:txBody>
      </p:sp>
      <p:sp>
        <p:nvSpPr>
          <p:cNvPr id="10" name="Text Box 189"/>
          <p:cNvSpPr txBox="1">
            <a:spLocks noChangeArrowheads="1"/>
          </p:cNvSpPr>
          <p:nvPr/>
        </p:nvSpPr>
        <p:spPr bwMode="auto">
          <a:xfrm>
            <a:off x="1828800" y="7086600"/>
            <a:ext cx="14173200" cy="7017306"/>
          </a:xfrm>
          <a:prstGeom prst="rect">
            <a:avLst/>
          </a:prstGeom>
          <a:solidFill>
            <a:schemeClr val="bg1"/>
          </a:solidFill>
          <a:ln w="12700">
            <a:solidFill>
              <a:schemeClr val="accent1">
                <a:lumMod val="75000"/>
              </a:schemeClr>
            </a:solidFill>
          </a:ln>
          <a:effectLst/>
        </p:spPr>
        <p:txBody>
          <a:bodyPr lIns="182880" tIns="182880" rIns="182880" bIns="18288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600" dirty="0">
                <a:latin typeface="Calibri" pitchFamily="34" charset="0"/>
              </a:rPr>
              <a:t>The significant radiative impacts of cloud and atmosphere aerosol have been increasingly recognized but remain highly uncertain. Passive remote sensing sensors onboard various satellites have the ability to monitor the global distribution of cloud and aerosol with a good spatial and temporal frequency. Active sensors, such as the Cloud-Aerosol Lidar with Orthogonal Polarization (CALIOP) instrument, uses laser technique to provide high vertical resolution retrieval of cloud properties and aerosol profiles, but is limited by the nadir-only measurement geometry. Recognizing the limitations of using passive satellite imagery or laser profile only, we presented a radiance-similarity approach to match profile information from active sensors with nearby columns associated with passive imagery.</a:t>
            </a:r>
          </a:p>
        </p:txBody>
      </p:sp>
      <p:sp>
        <p:nvSpPr>
          <p:cNvPr id="32" name="Rectangle 31"/>
          <p:cNvSpPr/>
          <p:nvPr/>
        </p:nvSpPr>
        <p:spPr>
          <a:xfrm>
            <a:off x="1828800" y="6172200"/>
            <a:ext cx="14173200" cy="914400"/>
          </a:xfrm>
          <a:prstGeom prst="rect">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6000" b="1" dirty="0">
                <a:solidFill>
                  <a:schemeClr val="accent3">
                    <a:lumMod val="20000"/>
                    <a:lumOff val="80000"/>
                  </a:schemeClr>
                </a:solidFill>
              </a:rPr>
              <a:t>Abstract</a:t>
            </a:r>
          </a:p>
        </p:txBody>
      </p:sp>
      <p:sp>
        <p:nvSpPr>
          <p:cNvPr id="15" name="Text Box 194"/>
          <p:cNvSpPr txBox="1">
            <a:spLocks noChangeArrowheads="1"/>
          </p:cNvSpPr>
          <p:nvPr/>
        </p:nvSpPr>
        <p:spPr bwMode="auto">
          <a:xfrm>
            <a:off x="16916400" y="7086600"/>
            <a:ext cx="14173200" cy="1477328"/>
          </a:xfrm>
          <a:prstGeom prst="rect">
            <a:avLst/>
          </a:prstGeom>
          <a:solidFill>
            <a:schemeClr val="bg1"/>
          </a:solidFill>
          <a:ln w="12700">
            <a:solidFill>
              <a:schemeClr val="accent1">
                <a:lumMod val="75000"/>
              </a:schemeClr>
            </a:solidFill>
          </a:ln>
          <a:effectLst/>
        </p:spPr>
        <p:txBody>
          <a:bodyPr lIns="182880" tIns="182880" rIns="182880" bIns="18288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600" dirty="0">
                <a:latin typeface="Calibri" pitchFamily="34" charset="0"/>
              </a:rPr>
              <a:t>3D construction has been applied to areas 150km on the both side of CALIOP track for three months in 2015, both day and night. </a:t>
            </a:r>
          </a:p>
        </p:txBody>
      </p:sp>
      <p:sp>
        <p:nvSpPr>
          <p:cNvPr id="33" name="Rectangle 32"/>
          <p:cNvSpPr/>
          <p:nvPr/>
        </p:nvSpPr>
        <p:spPr>
          <a:xfrm>
            <a:off x="1828800" y="14173200"/>
            <a:ext cx="14173200" cy="914400"/>
          </a:xfrm>
          <a:prstGeom prst="rect">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6000" b="1" dirty="0">
                <a:solidFill>
                  <a:schemeClr val="accent3">
                    <a:lumMod val="20000"/>
                    <a:lumOff val="80000"/>
                  </a:schemeClr>
                </a:solidFill>
              </a:rPr>
              <a:t>Introduction</a:t>
            </a:r>
          </a:p>
        </p:txBody>
      </p:sp>
      <p:sp>
        <p:nvSpPr>
          <p:cNvPr id="12" name="Text Box 191"/>
          <p:cNvSpPr txBox="1">
            <a:spLocks noChangeArrowheads="1"/>
          </p:cNvSpPr>
          <p:nvPr/>
        </p:nvSpPr>
        <p:spPr bwMode="auto">
          <a:xfrm>
            <a:off x="16940463" y="16281138"/>
            <a:ext cx="14173200" cy="2585323"/>
          </a:xfrm>
          <a:prstGeom prst="rect">
            <a:avLst/>
          </a:prstGeom>
          <a:solidFill>
            <a:schemeClr val="bg1"/>
          </a:solidFill>
          <a:ln w="12700">
            <a:solidFill>
              <a:schemeClr val="accent1">
                <a:lumMod val="75000"/>
              </a:schemeClr>
            </a:solidFill>
          </a:ln>
          <a:effectLst/>
        </p:spPr>
        <p:txBody>
          <a:bodyPr lIns="182880" tIns="182880" rIns="182880" bIns="18288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600" dirty="0">
                <a:latin typeface="Calibri" pitchFamily="34" charset="0"/>
              </a:rPr>
              <a:t>To validate the algorithm:</a:t>
            </a:r>
          </a:p>
          <a:p>
            <a:pPr marL="514350" indent="-514350" eaLnBrk="1" hangingPunct="1">
              <a:buFont typeface="Wingdings" panose="05000000000000000000" pitchFamily="2" charset="2"/>
              <a:buChar char="Ø"/>
            </a:pPr>
            <a:r>
              <a:rPr lang="en-US" sz="3600" dirty="0">
                <a:latin typeface="Calibri" pitchFamily="34" charset="0"/>
              </a:rPr>
              <a:t>Aerosol optical depth(AOD) </a:t>
            </a:r>
            <a:r>
              <a:rPr lang="en-US" altLang="zh-CN" sz="3600" dirty="0">
                <a:latin typeface="Calibri" pitchFamily="34" charset="0"/>
              </a:rPr>
              <a:t>measured by MODIS vs. AOD constructed </a:t>
            </a:r>
          </a:p>
          <a:p>
            <a:pPr marL="514350" indent="-514350" eaLnBrk="1" hangingPunct="1">
              <a:buFont typeface="Wingdings" panose="05000000000000000000" pitchFamily="2" charset="2"/>
              <a:buChar char="Ø"/>
            </a:pPr>
            <a:r>
              <a:rPr lang="en-US" sz="3600" dirty="0">
                <a:latin typeface="Calibri" pitchFamily="34" charset="0"/>
              </a:rPr>
              <a:t>Cloud optical thickness(COT) </a:t>
            </a:r>
            <a:r>
              <a:rPr lang="en-US" altLang="zh-CN" sz="3600" dirty="0">
                <a:latin typeface="Calibri" pitchFamily="34" charset="0"/>
              </a:rPr>
              <a:t>measured by MODIS vs. COT constructed</a:t>
            </a:r>
          </a:p>
          <a:p>
            <a:pPr marL="514350" indent="-514350" eaLnBrk="1" hangingPunct="1">
              <a:buFont typeface="Wingdings" panose="05000000000000000000" pitchFamily="2" charset="2"/>
              <a:buChar char="Ø"/>
            </a:pPr>
            <a:r>
              <a:rPr lang="en-US" altLang="zh-CN" sz="3600" dirty="0">
                <a:latin typeface="Calibri" pitchFamily="34" charset="0"/>
              </a:rPr>
              <a:t>Dead-zone reconstruction along CALIOP track</a:t>
            </a:r>
            <a:endParaRPr lang="en-US" sz="3600" dirty="0">
              <a:latin typeface="Calibri" pitchFamily="34" charset="0"/>
            </a:endParaRPr>
          </a:p>
        </p:txBody>
      </p:sp>
      <p:sp>
        <p:nvSpPr>
          <p:cNvPr id="35" name="Rectangle 34"/>
          <p:cNvSpPr/>
          <p:nvPr/>
        </p:nvSpPr>
        <p:spPr>
          <a:xfrm>
            <a:off x="16940463" y="15366738"/>
            <a:ext cx="14173200" cy="914400"/>
          </a:xfrm>
          <a:prstGeom prst="rect">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accent3">
                    <a:lumMod val="20000"/>
                    <a:lumOff val="80000"/>
                  </a:schemeClr>
                </a:solidFill>
              </a:rPr>
              <a:t>Discussion</a:t>
            </a:r>
          </a:p>
        </p:txBody>
      </p:sp>
      <p:sp>
        <p:nvSpPr>
          <p:cNvPr id="14" name="Text Box 193"/>
          <p:cNvSpPr txBox="1">
            <a:spLocks noChangeArrowheads="1"/>
          </p:cNvSpPr>
          <p:nvPr/>
        </p:nvSpPr>
        <p:spPr bwMode="auto">
          <a:xfrm>
            <a:off x="16940463" y="35298681"/>
            <a:ext cx="14173200" cy="2585323"/>
          </a:xfrm>
          <a:prstGeom prst="rect">
            <a:avLst/>
          </a:prstGeom>
          <a:solidFill>
            <a:schemeClr val="bg1"/>
          </a:solidFill>
          <a:ln w="12700">
            <a:solidFill>
              <a:schemeClr val="accent1">
                <a:lumMod val="75000"/>
              </a:schemeClr>
            </a:solidFill>
          </a:ln>
          <a:effectLst/>
        </p:spPr>
        <p:txBody>
          <a:bodyPr lIns="182880" tIns="182880" rIns="182880" bIns="18288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600" dirty="0">
                <a:latin typeface="Calibri" pitchFamily="34" charset="0"/>
              </a:rPr>
              <a:t>The 3D Cloud–aerosol construction algorithm provides a powerful way  to estimate regional structure of cloud and aerosols, making it possible and more convenient to study topics such as vertical distribution, impact range, subtype occurrence of clouds and aerosols.</a:t>
            </a:r>
          </a:p>
        </p:txBody>
      </p:sp>
      <p:sp>
        <p:nvSpPr>
          <p:cNvPr id="36" name="Rectangle 35"/>
          <p:cNvSpPr/>
          <p:nvPr/>
        </p:nvSpPr>
        <p:spPr>
          <a:xfrm>
            <a:off x="16940463" y="34383138"/>
            <a:ext cx="14173200" cy="914400"/>
          </a:xfrm>
          <a:prstGeom prst="rect">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accent3">
                    <a:lumMod val="20000"/>
                    <a:lumOff val="80000"/>
                  </a:schemeClr>
                </a:solidFill>
              </a:rPr>
              <a:t>Conclusions</a:t>
            </a:r>
          </a:p>
        </p:txBody>
      </p:sp>
      <p:sp>
        <p:nvSpPr>
          <p:cNvPr id="11" name="Text Box 190"/>
          <p:cNvSpPr txBox="1">
            <a:spLocks noChangeArrowheads="1"/>
          </p:cNvSpPr>
          <p:nvPr/>
        </p:nvSpPr>
        <p:spPr bwMode="auto">
          <a:xfrm>
            <a:off x="1828800" y="15087600"/>
            <a:ext cx="14173200" cy="4247317"/>
          </a:xfrm>
          <a:prstGeom prst="rect">
            <a:avLst/>
          </a:prstGeom>
          <a:solidFill>
            <a:schemeClr val="bg1"/>
          </a:solidFill>
          <a:ln w="12700">
            <a:solidFill>
              <a:schemeClr val="accent1">
                <a:lumMod val="75000"/>
              </a:schemeClr>
            </a:solidFill>
          </a:ln>
          <a:effectLst/>
        </p:spPr>
        <p:txBody>
          <a:bodyPr lIns="182880" tIns="182880" rIns="182880" bIns="18288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600" dirty="0">
                <a:latin typeface="+mn-lt"/>
              </a:rPr>
              <a:t>We constructed 3D distributions of cloud and aerosol using passive satellite imagery, collocated 2D nadir profiles from the simulation of the developing High Spectral Resolution Lidar (HSRL), cloud radar and imager data. The HSRL measurements simulated using observations from Cloud-Aerosol Lidar and Infrared Pathfinder Satellite Observation (CALIPSO) have shown better accuracy of backscatter coefficient and aerosol extinction retrievals in comparison with CALIOP products.</a:t>
            </a:r>
          </a:p>
        </p:txBody>
      </p:sp>
      <p:sp>
        <p:nvSpPr>
          <p:cNvPr id="45" name="Rectangle 44"/>
          <p:cNvSpPr/>
          <p:nvPr/>
        </p:nvSpPr>
        <p:spPr>
          <a:xfrm>
            <a:off x="16916400" y="6172200"/>
            <a:ext cx="14173200" cy="914400"/>
          </a:xfrm>
          <a:prstGeom prst="rect">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dirty="0">
                <a:solidFill>
                  <a:schemeClr val="accent3">
                    <a:lumMod val="20000"/>
                    <a:lumOff val="80000"/>
                  </a:schemeClr>
                </a:solidFill>
              </a:rPr>
              <a:t>Results</a:t>
            </a:r>
          </a:p>
        </p:txBody>
      </p:sp>
      <p:pic>
        <p:nvPicPr>
          <p:cNvPr id="46" name="图片 17">
            <a:extLst>
              <a:ext uri="{FF2B5EF4-FFF2-40B4-BE49-F238E27FC236}">
                <a16:creationId xmlns:a16="http://schemas.microsoft.com/office/drawing/2014/main" id="{A633C938-FA70-4475-A7D1-2B06D5ED260A}"/>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916706" y="459186"/>
            <a:ext cx="4398963"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8" descr="C:\5 交流会议\6 有用PPT及图片等\浙江大学主题的ppt\国家重点实验室图标（新）.png">
            <a:extLst>
              <a:ext uri="{FF2B5EF4-FFF2-40B4-BE49-F238E27FC236}">
                <a16:creationId xmlns:a16="http://schemas.microsoft.com/office/drawing/2014/main" id="{432B49B7-9EE2-4288-B018-CA9B35E9EDB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4323" t="23125" r="28056" b="30743"/>
          <a:stretch>
            <a:fillRect/>
          </a:stretch>
        </p:blipFill>
        <p:spPr bwMode="auto">
          <a:xfrm>
            <a:off x="27836812" y="2403913"/>
            <a:ext cx="4219575"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图片 2">
            <a:extLst>
              <a:ext uri="{FF2B5EF4-FFF2-40B4-BE49-F238E27FC236}">
                <a16:creationId xmlns:a16="http://schemas.microsoft.com/office/drawing/2014/main" id="{33812032-FFCB-459C-8AB9-F5B4189304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645323" y="460248"/>
            <a:ext cx="42862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BEB9B6C8-B440-4605-BC4A-7658B6FA88BB}"/>
              </a:ext>
            </a:extLst>
          </p:cNvPr>
          <p:cNvGrpSpPr/>
          <p:nvPr/>
        </p:nvGrpSpPr>
        <p:grpSpPr>
          <a:xfrm>
            <a:off x="1828799" y="19972149"/>
            <a:ext cx="14313569" cy="4967743"/>
            <a:chOff x="1828799" y="19588541"/>
            <a:chExt cx="14313569" cy="4967743"/>
          </a:xfrm>
        </p:grpSpPr>
        <p:grpSp>
          <p:nvGrpSpPr>
            <p:cNvPr id="2" name="Group 1">
              <a:extLst>
                <a:ext uri="{FF2B5EF4-FFF2-40B4-BE49-F238E27FC236}">
                  <a16:creationId xmlns:a16="http://schemas.microsoft.com/office/drawing/2014/main" id="{9BD9B986-41D1-449E-A979-7B91B6DDB206}"/>
                </a:ext>
              </a:extLst>
            </p:cNvPr>
            <p:cNvGrpSpPr/>
            <p:nvPr/>
          </p:nvGrpSpPr>
          <p:grpSpPr>
            <a:xfrm>
              <a:off x="1828799" y="19588541"/>
              <a:ext cx="14313569" cy="4967743"/>
              <a:chOff x="1828799" y="19588541"/>
              <a:chExt cx="14313569" cy="4967743"/>
            </a:xfrm>
          </p:grpSpPr>
          <p:pic>
            <p:nvPicPr>
              <p:cNvPr id="50" name="图片 4">
                <a:extLst>
                  <a:ext uri="{FF2B5EF4-FFF2-40B4-BE49-F238E27FC236}">
                    <a16:creationId xmlns:a16="http://schemas.microsoft.com/office/drawing/2014/main" id="{09CA671D-A87E-4856-8339-8D5AE79DFC7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60570" y="19588541"/>
                <a:ext cx="6781798" cy="4406989"/>
              </a:xfrm>
              <a:prstGeom prst="rect">
                <a:avLst/>
              </a:prstGeom>
              <a:noFill/>
              <a:ln>
                <a:noFill/>
              </a:ln>
            </p:spPr>
          </p:pic>
          <p:sp>
            <p:nvSpPr>
              <p:cNvPr id="53" name="Text Box 180"/>
              <p:cNvSpPr txBox="1">
                <a:spLocks noChangeArrowheads="1"/>
              </p:cNvSpPr>
              <p:nvPr/>
            </p:nvSpPr>
            <p:spPr bwMode="auto">
              <a:xfrm>
                <a:off x="1828799" y="24094619"/>
                <a:ext cx="82296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algn="ctr" eaLnBrk="1" hangingPunct="1"/>
                <a:r>
                  <a:rPr lang="en-US" altLang="zh-CN" sz="2400" b="1" dirty="0">
                    <a:latin typeface="Calibri" pitchFamily="34" charset="0"/>
                  </a:rPr>
                  <a:t>Figure</a:t>
                </a:r>
                <a:r>
                  <a:rPr lang="en-US" sz="2400" b="1" dirty="0">
                    <a:latin typeface="Calibri" pitchFamily="34" charset="0"/>
                  </a:rPr>
                  <a:t> 1.</a:t>
                </a:r>
                <a:r>
                  <a:rPr lang="en-US" sz="2400" dirty="0">
                    <a:latin typeface="Calibri" pitchFamily="34" charset="0"/>
                  </a:rPr>
                  <a:t> Demonstration of High Spectral Resolution Lidar (HSRL)</a:t>
                </a:r>
              </a:p>
            </p:txBody>
          </p:sp>
        </p:grpSp>
        <p:pic>
          <p:nvPicPr>
            <p:cNvPr id="49" name="内容占位符 3">
              <a:extLst>
                <a:ext uri="{FF2B5EF4-FFF2-40B4-BE49-F238E27FC236}">
                  <a16:creationId xmlns:a16="http://schemas.microsoft.com/office/drawing/2014/main" id="{0483C3A9-48DE-4BD2-9514-82942222F0AC}"/>
                </a:ext>
              </a:extLst>
            </p:cNvPr>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8799" y="19588541"/>
              <a:ext cx="6781801" cy="4406989"/>
            </a:xfrm>
            <a:prstGeom prst="rect">
              <a:avLst/>
            </a:prstGeom>
            <a:noFill/>
            <a:ln>
              <a:noFill/>
            </a:ln>
          </p:spPr>
        </p:pic>
      </p:grpSp>
      <p:sp>
        <p:nvSpPr>
          <p:cNvPr id="51" name="Text Box 194">
            <a:extLst>
              <a:ext uri="{FF2B5EF4-FFF2-40B4-BE49-F238E27FC236}">
                <a16:creationId xmlns:a16="http://schemas.microsoft.com/office/drawing/2014/main" id="{41E4F2B5-C13E-4E36-9B7B-32E16255DB0D}"/>
              </a:ext>
            </a:extLst>
          </p:cNvPr>
          <p:cNvSpPr txBox="1">
            <a:spLocks noChangeArrowheads="1"/>
          </p:cNvSpPr>
          <p:nvPr/>
        </p:nvSpPr>
        <p:spPr bwMode="auto">
          <a:xfrm>
            <a:off x="1828799" y="26205217"/>
            <a:ext cx="14173200" cy="4801314"/>
          </a:xfrm>
          <a:prstGeom prst="rect">
            <a:avLst/>
          </a:prstGeom>
          <a:solidFill>
            <a:schemeClr val="bg1"/>
          </a:solidFill>
          <a:ln w="12700">
            <a:solidFill>
              <a:schemeClr val="accent1">
                <a:lumMod val="75000"/>
              </a:schemeClr>
            </a:solidFill>
          </a:ln>
          <a:effectLst/>
        </p:spPr>
        <p:txBody>
          <a:bodyPr lIns="182880" tIns="182880" rIns="182880" bIns="18288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600" dirty="0">
                <a:latin typeface="Calibri" pitchFamily="34" charset="0"/>
              </a:rPr>
              <a:t>The 3D cloud-construction adopted a spectral radiance matching (SRM) algorithm. Recipient pixels across MODIS imagery were matched with the best donor columns with multiple cloud characteristics observed by CALIOP/HSRL. The 3D aerosol-construction adopted a similar method using different aerosol column properties. The 3D construction effectively widens the active–passive retrieved cross-section (RXS) of cloud and aerosol properties, thereby enabling detailed observation with greater </a:t>
            </a:r>
            <a:r>
              <a:rPr lang="en-US" sz="3600" dirty="0" err="1">
                <a:latin typeface="Calibri" pitchFamily="34" charset="0"/>
              </a:rPr>
              <a:t>spacial</a:t>
            </a:r>
            <a:r>
              <a:rPr lang="en-US" sz="3600" dirty="0">
                <a:latin typeface="Calibri" pitchFamily="34" charset="0"/>
              </a:rPr>
              <a:t> coverage.</a:t>
            </a:r>
          </a:p>
        </p:txBody>
      </p:sp>
      <p:sp>
        <p:nvSpPr>
          <p:cNvPr id="52" name="Rectangle 51">
            <a:extLst>
              <a:ext uri="{FF2B5EF4-FFF2-40B4-BE49-F238E27FC236}">
                <a16:creationId xmlns:a16="http://schemas.microsoft.com/office/drawing/2014/main" id="{78C269B4-58AE-4B3E-9E32-6FB100B1CC30}"/>
              </a:ext>
            </a:extLst>
          </p:cNvPr>
          <p:cNvSpPr/>
          <p:nvPr/>
        </p:nvSpPr>
        <p:spPr>
          <a:xfrm>
            <a:off x="1828799" y="25290817"/>
            <a:ext cx="14173200" cy="914400"/>
          </a:xfrm>
          <a:prstGeom prst="rect">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dirty="0">
                <a:solidFill>
                  <a:schemeClr val="accent3">
                    <a:lumMod val="20000"/>
                    <a:lumOff val="80000"/>
                  </a:schemeClr>
                </a:solidFill>
              </a:rPr>
              <a:t>Methods and Materials</a:t>
            </a:r>
          </a:p>
        </p:txBody>
      </p:sp>
      <p:sp>
        <p:nvSpPr>
          <p:cNvPr id="56" name="Text Box 180">
            <a:extLst>
              <a:ext uri="{FF2B5EF4-FFF2-40B4-BE49-F238E27FC236}">
                <a16:creationId xmlns:a16="http://schemas.microsoft.com/office/drawing/2014/main" id="{63867AD5-2E1A-44F8-8BC7-55A48FAA8F51}"/>
              </a:ext>
            </a:extLst>
          </p:cNvPr>
          <p:cNvSpPr txBox="1">
            <a:spLocks noChangeArrowheads="1"/>
          </p:cNvSpPr>
          <p:nvPr/>
        </p:nvSpPr>
        <p:spPr bwMode="auto">
          <a:xfrm>
            <a:off x="16940463" y="14851790"/>
            <a:ext cx="81565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algn="ctr" eaLnBrk="1" hangingPunct="1"/>
            <a:r>
              <a:rPr lang="en-US" altLang="zh-CN" sz="2400" b="1" dirty="0">
                <a:latin typeface="Calibri" pitchFamily="34" charset="0"/>
              </a:rPr>
              <a:t>Figure</a:t>
            </a:r>
            <a:r>
              <a:rPr lang="en-US" sz="2400" b="1" dirty="0">
                <a:latin typeface="Calibri" pitchFamily="34" charset="0"/>
              </a:rPr>
              <a:t> 3.</a:t>
            </a:r>
            <a:r>
              <a:rPr lang="en-US" sz="2400" dirty="0">
                <a:latin typeface="Calibri" pitchFamily="34" charset="0"/>
              </a:rPr>
              <a:t> Demonstration of </a:t>
            </a:r>
            <a:r>
              <a:rPr lang="en-US" altLang="zh-CN" sz="2400" dirty="0">
                <a:latin typeface="Calibri" pitchFamily="34" charset="0"/>
              </a:rPr>
              <a:t>the 3D cloud–aerosol construction. </a:t>
            </a:r>
            <a:endParaRPr lang="en-US" sz="2400" dirty="0">
              <a:latin typeface="Calibri" pitchFamily="34" charset="0"/>
            </a:endParaRPr>
          </a:p>
        </p:txBody>
      </p:sp>
      <p:sp>
        <p:nvSpPr>
          <p:cNvPr id="7" name="Rectangle 6">
            <a:extLst>
              <a:ext uri="{FF2B5EF4-FFF2-40B4-BE49-F238E27FC236}">
                <a16:creationId xmlns:a16="http://schemas.microsoft.com/office/drawing/2014/main" id="{8C286BCE-4955-4297-B876-FD76C2E6565C}"/>
              </a:ext>
            </a:extLst>
          </p:cNvPr>
          <p:cNvSpPr/>
          <p:nvPr/>
        </p:nvSpPr>
        <p:spPr>
          <a:xfrm>
            <a:off x="1828799" y="37765094"/>
            <a:ext cx="14173200" cy="461665"/>
          </a:xfrm>
          <a:prstGeom prst="rect">
            <a:avLst/>
          </a:prstGeom>
        </p:spPr>
        <p:txBody>
          <a:bodyPr wrap="square">
            <a:spAutoFit/>
          </a:bodyPr>
          <a:lstStyle/>
          <a:p>
            <a:pPr defTabSz="4389438"/>
            <a:r>
              <a:rPr lang="en-US" altLang="zh-CN" sz="2400" b="1" dirty="0">
                <a:latin typeface="Calibri" pitchFamily="34" charset="0"/>
              </a:rPr>
              <a:t>Figure.2 </a:t>
            </a:r>
            <a:r>
              <a:rPr lang="en-US" altLang="zh-CN" sz="2400" dirty="0">
                <a:latin typeface="Calibri" pitchFamily="34" charset="0"/>
              </a:rPr>
              <a:t>Radiance measured by MODIS vs. Radiance constructed.</a:t>
            </a:r>
          </a:p>
        </p:txBody>
      </p:sp>
      <p:grpSp>
        <p:nvGrpSpPr>
          <p:cNvPr id="66" name="Group 65">
            <a:extLst>
              <a:ext uri="{FF2B5EF4-FFF2-40B4-BE49-F238E27FC236}">
                <a16:creationId xmlns:a16="http://schemas.microsoft.com/office/drawing/2014/main" id="{10C69F06-9281-4C53-8BC7-E39327957047}"/>
              </a:ext>
            </a:extLst>
          </p:cNvPr>
          <p:cNvGrpSpPr/>
          <p:nvPr/>
        </p:nvGrpSpPr>
        <p:grpSpPr>
          <a:xfrm>
            <a:off x="16940463" y="19334917"/>
            <a:ext cx="7445528" cy="6255483"/>
            <a:chOff x="395420" y="2420860"/>
            <a:chExt cx="3960550" cy="3327521"/>
          </a:xfrm>
        </p:grpSpPr>
        <p:pic>
          <p:nvPicPr>
            <p:cNvPr id="67" name="图片 13">
              <a:extLst>
                <a:ext uri="{FF2B5EF4-FFF2-40B4-BE49-F238E27FC236}">
                  <a16:creationId xmlns:a16="http://schemas.microsoft.com/office/drawing/2014/main" id="{8455C77C-7D72-44B0-B44A-F3AD41AECE3C}"/>
                </a:ext>
              </a:extLst>
            </p:cNvPr>
            <p:cNvPicPr>
              <a:picLocks noChangeAspect="1"/>
            </p:cNvPicPr>
            <p:nvPr/>
          </p:nvPicPr>
          <p:blipFill>
            <a:blip r:embed="rId9"/>
            <a:stretch>
              <a:fillRect/>
            </a:stretch>
          </p:blipFill>
          <p:spPr>
            <a:xfrm>
              <a:off x="395420" y="2420860"/>
              <a:ext cx="3960550" cy="3327521"/>
            </a:xfrm>
            <a:prstGeom prst="rect">
              <a:avLst/>
            </a:prstGeom>
          </p:spPr>
        </p:pic>
        <p:cxnSp>
          <p:nvCxnSpPr>
            <p:cNvPr id="68" name="Straight Connector 67">
              <a:extLst>
                <a:ext uri="{FF2B5EF4-FFF2-40B4-BE49-F238E27FC236}">
                  <a16:creationId xmlns:a16="http://schemas.microsoft.com/office/drawing/2014/main" id="{3373D635-6A12-4E33-90C0-9D21010FD863}"/>
                </a:ext>
              </a:extLst>
            </p:cNvPr>
            <p:cNvCxnSpPr>
              <a:cxnSpLocks/>
            </p:cNvCxnSpPr>
            <p:nvPr/>
          </p:nvCxnSpPr>
          <p:spPr bwMode="auto">
            <a:xfrm flipH="1">
              <a:off x="755470" y="2492870"/>
              <a:ext cx="2723290" cy="288040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69" name="Straight Connector 68">
              <a:extLst>
                <a:ext uri="{FF2B5EF4-FFF2-40B4-BE49-F238E27FC236}">
                  <a16:creationId xmlns:a16="http://schemas.microsoft.com/office/drawing/2014/main" id="{5C72B242-990F-4879-A23F-14AEF3ED0AA6}"/>
                </a:ext>
              </a:extLst>
            </p:cNvPr>
            <p:cNvCxnSpPr>
              <a:cxnSpLocks/>
            </p:cNvCxnSpPr>
            <p:nvPr/>
          </p:nvCxnSpPr>
          <p:spPr bwMode="auto">
            <a:xfrm flipH="1">
              <a:off x="784020" y="3068950"/>
              <a:ext cx="3310090" cy="230432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0" name="Group 69">
            <a:extLst>
              <a:ext uri="{FF2B5EF4-FFF2-40B4-BE49-F238E27FC236}">
                <a16:creationId xmlns:a16="http://schemas.microsoft.com/office/drawing/2014/main" id="{E8710D75-4367-4EA2-832C-E84523E97BBD}"/>
              </a:ext>
            </a:extLst>
          </p:cNvPr>
          <p:cNvGrpSpPr/>
          <p:nvPr/>
        </p:nvGrpSpPr>
        <p:grpSpPr>
          <a:xfrm>
            <a:off x="24124250" y="19284746"/>
            <a:ext cx="7425124" cy="6235079"/>
            <a:chOff x="4572000" y="2431714"/>
            <a:chExt cx="3949696" cy="3316667"/>
          </a:xfrm>
        </p:grpSpPr>
        <p:pic>
          <p:nvPicPr>
            <p:cNvPr id="71" name="图片 12">
              <a:extLst>
                <a:ext uri="{FF2B5EF4-FFF2-40B4-BE49-F238E27FC236}">
                  <a16:creationId xmlns:a16="http://schemas.microsoft.com/office/drawing/2014/main" id="{ECB1CF68-0B67-4266-81AF-A3171FBF7C0D}"/>
                </a:ext>
              </a:extLst>
            </p:cNvPr>
            <p:cNvPicPr>
              <a:picLocks noChangeAspect="1"/>
            </p:cNvPicPr>
            <p:nvPr/>
          </p:nvPicPr>
          <p:blipFill>
            <a:blip r:embed="rId10"/>
            <a:stretch>
              <a:fillRect/>
            </a:stretch>
          </p:blipFill>
          <p:spPr>
            <a:xfrm>
              <a:off x="4572000" y="2431714"/>
              <a:ext cx="3949696" cy="3316667"/>
            </a:xfrm>
            <a:prstGeom prst="rect">
              <a:avLst/>
            </a:prstGeom>
          </p:spPr>
        </p:pic>
        <p:cxnSp>
          <p:nvCxnSpPr>
            <p:cNvPr id="72" name="Straight Connector 71">
              <a:extLst>
                <a:ext uri="{FF2B5EF4-FFF2-40B4-BE49-F238E27FC236}">
                  <a16:creationId xmlns:a16="http://schemas.microsoft.com/office/drawing/2014/main" id="{60FDF2C3-69B3-4021-BBB9-0349F50A33ED}"/>
                </a:ext>
              </a:extLst>
            </p:cNvPr>
            <p:cNvCxnSpPr>
              <a:cxnSpLocks/>
            </p:cNvCxnSpPr>
            <p:nvPr/>
          </p:nvCxnSpPr>
          <p:spPr bwMode="auto">
            <a:xfrm flipH="1">
              <a:off x="5049890" y="2492870"/>
              <a:ext cx="2690550" cy="288040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73" name="Straight Connector 72">
              <a:extLst>
                <a:ext uri="{FF2B5EF4-FFF2-40B4-BE49-F238E27FC236}">
                  <a16:creationId xmlns:a16="http://schemas.microsoft.com/office/drawing/2014/main" id="{7012FE0C-C31D-4E9D-A472-47E97A766453}"/>
                </a:ext>
              </a:extLst>
            </p:cNvPr>
            <p:cNvCxnSpPr>
              <a:cxnSpLocks/>
            </p:cNvCxnSpPr>
            <p:nvPr/>
          </p:nvCxnSpPr>
          <p:spPr bwMode="auto">
            <a:xfrm flipH="1">
              <a:off x="5078440" y="3068950"/>
              <a:ext cx="3139890" cy="230432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5" name="Group 74">
            <a:extLst>
              <a:ext uri="{FF2B5EF4-FFF2-40B4-BE49-F238E27FC236}">
                <a16:creationId xmlns:a16="http://schemas.microsoft.com/office/drawing/2014/main" id="{0EB8EF29-9BAE-4742-AB23-BD696F5023FB}"/>
              </a:ext>
            </a:extLst>
          </p:cNvPr>
          <p:cNvGrpSpPr/>
          <p:nvPr/>
        </p:nvGrpSpPr>
        <p:grpSpPr>
          <a:xfrm>
            <a:off x="16459200" y="26755478"/>
            <a:ext cx="14684460" cy="6912860"/>
            <a:chOff x="748491" y="2167491"/>
            <a:chExt cx="9391634" cy="4421208"/>
          </a:xfrm>
        </p:grpSpPr>
        <p:grpSp>
          <p:nvGrpSpPr>
            <p:cNvPr id="76" name="Group 75">
              <a:extLst>
                <a:ext uri="{FF2B5EF4-FFF2-40B4-BE49-F238E27FC236}">
                  <a16:creationId xmlns:a16="http://schemas.microsoft.com/office/drawing/2014/main" id="{5D8891A7-7CEA-4028-B846-B934E1E4EEDD}"/>
                </a:ext>
              </a:extLst>
            </p:cNvPr>
            <p:cNvGrpSpPr/>
            <p:nvPr/>
          </p:nvGrpSpPr>
          <p:grpSpPr>
            <a:xfrm>
              <a:off x="748491" y="2167491"/>
              <a:ext cx="9391634" cy="4421208"/>
              <a:chOff x="-559972" y="1494443"/>
              <a:chExt cx="9391634" cy="4421208"/>
            </a:xfrm>
          </p:grpSpPr>
          <p:pic>
            <p:nvPicPr>
              <p:cNvPr id="78" name="Picture 77">
                <a:extLst>
                  <a:ext uri="{FF2B5EF4-FFF2-40B4-BE49-F238E27FC236}">
                    <a16:creationId xmlns:a16="http://schemas.microsoft.com/office/drawing/2014/main" id="{C680ADFC-48D9-41AE-8F84-D703736151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9972" y="1494443"/>
                <a:ext cx="9391634" cy="4421208"/>
              </a:xfrm>
              <a:prstGeom prst="rect">
                <a:avLst/>
              </a:prstGeom>
            </p:spPr>
          </p:pic>
          <p:sp>
            <p:nvSpPr>
              <p:cNvPr id="79" name="文本框 9">
                <a:extLst>
                  <a:ext uri="{FF2B5EF4-FFF2-40B4-BE49-F238E27FC236}">
                    <a16:creationId xmlns:a16="http://schemas.microsoft.com/office/drawing/2014/main" id="{25EB3237-CB74-467C-A698-6769F81B4DD3}"/>
                  </a:ext>
                </a:extLst>
              </p:cNvPr>
              <p:cNvSpPr txBox="1"/>
              <p:nvPr/>
            </p:nvSpPr>
            <p:spPr>
              <a:xfrm>
                <a:off x="-6603" y="2665942"/>
                <a:ext cx="936130"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10km</a:t>
                </a:r>
                <a:endParaRPr lang="zh-CN" altLang="en-US" sz="2000" dirty="0">
                  <a:latin typeface="黑体" panose="02010609060101010101" pitchFamily="49" charset="-122"/>
                  <a:ea typeface="黑体" panose="02010609060101010101" pitchFamily="49" charset="-122"/>
                </a:endParaRPr>
              </a:p>
            </p:txBody>
          </p:sp>
          <p:sp>
            <p:nvSpPr>
              <p:cNvPr id="80" name="文本框 10">
                <a:extLst>
                  <a:ext uri="{FF2B5EF4-FFF2-40B4-BE49-F238E27FC236}">
                    <a16:creationId xmlns:a16="http://schemas.microsoft.com/office/drawing/2014/main" id="{20F379E5-6780-4CBF-ACD9-03A0E7A32797}"/>
                  </a:ext>
                </a:extLst>
              </p:cNvPr>
              <p:cNvSpPr txBox="1"/>
              <p:nvPr/>
            </p:nvSpPr>
            <p:spPr>
              <a:xfrm>
                <a:off x="-6603" y="3424074"/>
                <a:ext cx="936130"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20km</a:t>
                </a:r>
                <a:endParaRPr lang="zh-CN" altLang="en-US" sz="2000" dirty="0">
                  <a:latin typeface="黑体" panose="02010609060101010101" pitchFamily="49" charset="-122"/>
                  <a:ea typeface="黑体" panose="02010609060101010101" pitchFamily="49" charset="-122"/>
                </a:endParaRPr>
              </a:p>
            </p:txBody>
          </p:sp>
          <p:sp>
            <p:nvSpPr>
              <p:cNvPr id="81" name="文本框 11">
                <a:extLst>
                  <a:ext uri="{FF2B5EF4-FFF2-40B4-BE49-F238E27FC236}">
                    <a16:creationId xmlns:a16="http://schemas.microsoft.com/office/drawing/2014/main" id="{758E8FAC-103D-49CF-9B73-BDC3967CE1C3}"/>
                  </a:ext>
                </a:extLst>
              </p:cNvPr>
              <p:cNvSpPr txBox="1"/>
              <p:nvPr/>
            </p:nvSpPr>
            <p:spPr>
              <a:xfrm>
                <a:off x="-6603" y="4182206"/>
                <a:ext cx="936130"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30km</a:t>
                </a:r>
                <a:endParaRPr lang="zh-CN" altLang="en-US" sz="2000" dirty="0">
                  <a:latin typeface="黑体" panose="02010609060101010101" pitchFamily="49" charset="-122"/>
                  <a:ea typeface="黑体" panose="02010609060101010101" pitchFamily="49" charset="-122"/>
                </a:endParaRPr>
              </a:p>
            </p:txBody>
          </p:sp>
          <p:sp>
            <p:nvSpPr>
              <p:cNvPr id="82" name="文本框 12">
                <a:extLst>
                  <a:ext uri="{FF2B5EF4-FFF2-40B4-BE49-F238E27FC236}">
                    <a16:creationId xmlns:a16="http://schemas.microsoft.com/office/drawing/2014/main" id="{5773589F-D044-471F-B4A5-4D96EB0B92F7}"/>
                  </a:ext>
                </a:extLst>
              </p:cNvPr>
              <p:cNvSpPr txBox="1"/>
              <p:nvPr/>
            </p:nvSpPr>
            <p:spPr>
              <a:xfrm>
                <a:off x="-6603" y="4940338"/>
                <a:ext cx="936130"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40km</a:t>
                </a:r>
                <a:endParaRPr lang="zh-CN" altLang="en-US" sz="2000" dirty="0">
                  <a:latin typeface="黑体" panose="02010609060101010101" pitchFamily="49" charset="-122"/>
                  <a:ea typeface="黑体" panose="02010609060101010101" pitchFamily="49" charset="-122"/>
                </a:endParaRPr>
              </a:p>
            </p:txBody>
          </p:sp>
        </p:grpSp>
        <p:sp>
          <p:nvSpPr>
            <p:cNvPr id="77" name="文本框 9">
              <a:extLst>
                <a:ext uri="{FF2B5EF4-FFF2-40B4-BE49-F238E27FC236}">
                  <a16:creationId xmlns:a16="http://schemas.microsoft.com/office/drawing/2014/main" id="{D2F5BEF0-A986-4C70-B621-BA8D8F304F35}"/>
                </a:ext>
              </a:extLst>
            </p:cNvPr>
            <p:cNvSpPr txBox="1"/>
            <p:nvPr/>
          </p:nvSpPr>
          <p:spPr>
            <a:xfrm>
              <a:off x="1301860" y="2612875"/>
              <a:ext cx="936130"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0km</a:t>
              </a:r>
              <a:endParaRPr lang="zh-CN" altLang="en-US" sz="2000" dirty="0">
                <a:latin typeface="黑体" panose="02010609060101010101" pitchFamily="49" charset="-122"/>
                <a:ea typeface="黑体" panose="02010609060101010101" pitchFamily="49" charset="-122"/>
              </a:endParaRPr>
            </a:p>
          </p:txBody>
        </p:sp>
      </p:grpSp>
      <p:sp>
        <p:nvSpPr>
          <p:cNvPr id="83" name="Text Box 180">
            <a:extLst>
              <a:ext uri="{FF2B5EF4-FFF2-40B4-BE49-F238E27FC236}">
                <a16:creationId xmlns:a16="http://schemas.microsoft.com/office/drawing/2014/main" id="{E2AB30BB-2277-4352-A95E-6DF66A002497}"/>
              </a:ext>
            </a:extLst>
          </p:cNvPr>
          <p:cNvSpPr txBox="1">
            <a:spLocks noChangeArrowheads="1"/>
          </p:cNvSpPr>
          <p:nvPr/>
        </p:nvSpPr>
        <p:spPr bwMode="auto">
          <a:xfrm>
            <a:off x="17183547" y="25722153"/>
            <a:ext cx="139301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eaLnBrk="1" hangingPunct="1"/>
            <a:r>
              <a:rPr lang="en-US" altLang="zh-CN" sz="2400" b="1" dirty="0">
                <a:latin typeface="Calibri" pitchFamily="34" charset="0"/>
              </a:rPr>
              <a:t>Figure</a:t>
            </a:r>
            <a:r>
              <a:rPr lang="en-US" sz="2400" b="1" dirty="0">
                <a:latin typeface="Calibri" pitchFamily="34" charset="0"/>
              </a:rPr>
              <a:t> 4.</a:t>
            </a:r>
            <a:r>
              <a:rPr lang="en-US" sz="2400" dirty="0">
                <a:latin typeface="Calibri" pitchFamily="34" charset="0"/>
              </a:rPr>
              <a:t> </a:t>
            </a:r>
            <a:r>
              <a:rPr lang="en-US" altLang="zh-CN" sz="2400" dirty="0">
                <a:latin typeface="Calibri" pitchFamily="34" charset="0"/>
              </a:rPr>
              <a:t>Comparison between important aerosol and cloud optical properties measured by MODIS and these constructed through algorithm.</a:t>
            </a:r>
          </a:p>
        </p:txBody>
      </p:sp>
      <p:sp>
        <p:nvSpPr>
          <p:cNvPr id="84" name="Text Box 180">
            <a:extLst>
              <a:ext uri="{FF2B5EF4-FFF2-40B4-BE49-F238E27FC236}">
                <a16:creationId xmlns:a16="http://schemas.microsoft.com/office/drawing/2014/main" id="{33C40DAA-177B-4668-9948-E7BF21DED933}"/>
              </a:ext>
            </a:extLst>
          </p:cNvPr>
          <p:cNvSpPr txBox="1">
            <a:spLocks noChangeArrowheads="1"/>
          </p:cNvSpPr>
          <p:nvPr/>
        </p:nvSpPr>
        <p:spPr bwMode="auto">
          <a:xfrm>
            <a:off x="17183547" y="33285716"/>
            <a:ext cx="139301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eaLnBrk="1" hangingPunct="1"/>
            <a:r>
              <a:rPr lang="en-US" altLang="zh-CN" sz="2400" b="1" dirty="0">
                <a:latin typeface="Calibri" pitchFamily="34" charset="0"/>
              </a:rPr>
              <a:t>Figure</a:t>
            </a:r>
            <a:r>
              <a:rPr lang="en-US" sz="2400" b="1" dirty="0">
                <a:latin typeface="Calibri" pitchFamily="34" charset="0"/>
              </a:rPr>
              <a:t> 5.</a:t>
            </a:r>
            <a:r>
              <a:rPr lang="en-US" sz="2400" dirty="0">
                <a:latin typeface="Calibri" pitchFamily="34" charset="0"/>
              </a:rPr>
              <a:t> A </a:t>
            </a:r>
            <a:r>
              <a:rPr lang="en-US" altLang="zh-CN" sz="2400" dirty="0">
                <a:latin typeface="Calibri" pitchFamily="34" charset="0"/>
              </a:rPr>
              <a:t>sequence of images represents the corresponding masks produced by the construction algorithm</a:t>
            </a:r>
          </a:p>
          <a:p>
            <a:pPr eaLnBrk="1" hangingPunct="1"/>
            <a:r>
              <a:rPr lang="en-US" altLang="zh-CN" sz="2400" dirty="0">
                <a:latin typeface="Calibri" pitchFamily="34" charset="0"/>
              </a:rPr>
              <a:t>for various dead-zone lengths as listed.</a:t>
            </a:r>
          </a:p>
        </p:txBody>
      </p:sp>
    </p:spTree>
    <p:extLst>
      <p:ext uri="{BB962C8B-B14F-4D97-AF65-F5344CB8AC3E}">
        <p14:creationId xmlns:p14="http://schemas.microsoft.com/office/powerpoint/2010/main" val="2251251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2586</TotalTime>
  <Words>805</Words>
  <Application>Microsoft Office PowerPoint</Application>
  <PresentationFormat>Custom</PresentationFormat>
  <Paragraphs>40</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宋体</vt:lpstr>
      <vt:lpstr>黑体</vt:lpstr>
      <vt:lpstr>Arial</vt:lpstr>
      <vt:lpstr>Calibri</vt:lpstr>
      <vt:lpstr>Wingdings</vt:lpstr>
      <vt:lpstr>Office Theme</vt:lpstr>
      <vt:lpstr>PowerPoint Presentation</vt:lpstr>
    </vt:vector>
  </TitlesOfParts>
  <Company>Genigraphics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Genigraphics Research Poster Template 48x36</dc:title>
  <dc:creator>Jay Larson</dc:creator>
  <dc:description>Quality poster printing
www.genigraphics.com
1-800-790-4001</dc:description>
  <cp:lastModifiedBy>sijie2017</cp:lastModifiedBy>
  <cp:revision>70</cp:revision>
  <cp:lastPrinted>2013-02-12T02:21:55Z</cp:lastPrinted>
  <dcterms:created xsi:type="dcterms:W3CDTF">2013-02-10T21:14:48Z</dcterms:created>
  <dcterms:modified xsi:type="dcterms:W3CDTF">2018-11-11T16:44:33Z</dcterms:modified>
</cp:coreProperties>
</file>