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72" r:id="rId5"/>
    <p:sldId id="279" r:id="rId6"/>
    <p:sldId id="284" r:id="rId7"/>
    <p:sldId id="282" r:id="rId8"/>
    <p:sldId id="280" r:id="rId9"/>
    <p:sldId id="276" r:id="rId10"/>
    <p:sldId id="281" r:id="rId11"/>
    <p:sldId id="275" r:id="rId12"/>
    <p:sldId id="278" r:id="rId13"/>
    <p:sldId id="271" r:id="rId14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9">
          <p15:clr>
            <a:srgbClr val="A4A3A4"/>
          </p15:clr>
        </p15:guide>
        <p15:guide id="2" pos="28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4DD60C"/>
    <a:srgbClr val="40A4CC"/>
    <a:srgbClr val="FFFFCC"/>
    <a:srgbClr val="0038FA"/>
    <a:srgbClr val="DDF3EA"/>
    <a:srgbClr val="0098DB"/>
    <a:srgbClr val="1010FF"/>
    <a:srgbClr val="00549F"/>
    <a:srgbClr val="FDC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3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8" y="67"/>
      </p:cViewPr>
      <p:guideLst>
        <p:guide orient="horz" pos="1669"/>
        <p:guide pos="286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t" anchorCtr="0" compatLnSpc="1"/>
          <a:lstStyle>
            <a:lvl1pPr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t" anchorCtr="0" compatLnSpc="1"/>
          <a:lstStyle>
            <a:lvl1pPr algn="r"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b" anchorCtr="0" compatLnSpc="1"/>
          <a:lstStyle>
            <a:lvl1pPr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b" anchorCtr="0" compatLnSpc="1"/>
          <a:lstStyle>
            <a:lvl1pPr algn="r"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t" anchorCtr="0" compatLnSpc="1"/>
          <a:lstStyle>
            <a:lvl1pPr defTabSz="862330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t" anchorCtr="0" compatLnSpc="1"/>
          <a:lstStyle>
            <a:lvl1pPr algn="r" defTabSz="862330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t>11/20/2019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t" anchorCtr="0" compatLnSpc="1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b" anchorCtr="0" compatLnSpc="1"/>
          <a:lstStyle>
            <a:lvl1pPr defTabSz="862330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b" anchorCtr="0" compatLnSpc="1"/>
          <a:lstStyle>
            <a:lvl1pPr algn="r" defTabSz="862330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9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2" name="Picture 1" descr="DRAGON_LTC19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 panose="020B0604030504040204"/>
                <a:ea typeface="+mj-ea"/>
                <a:cs typeface="Verdana" panose="020B0604030504040204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GON_LTC19_PPT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863376"/>
            <a:ext cx="8748000" cy="3687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 panose="020B0604030504040204"/>
          <a:ea typeface="+mj-ea"/>
          <a:cs typeface="Verdana" panose="020B0604030504040204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 panose="020B0604030504040204"/>
          <a:ea typeface="+mn-ea"/>
          <a:cs typeface="Verdana" panose="020B0604030504040204"/>
        </a:defRPr>
      </a:lvl1pPr>
      <a:lvl2pPr marL="8102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sz="1600" dirty="0" smtClean="0">
          <a:solidFill>
            <a:schemeClr val="bg2"/>
          </a:solidFill>
          <a:latin typeface="Verdana" panose="020B0604030504040204"/>
          <a:ea typeface="+mn-ea"/>
          <a:cs typeface="Verdana" panose="020B0604030504040204"/>
        </a:defRPr>
      </a:lvl2pPr>
      <a:lvl3pPr marL="140779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sz="1600" dirty="0" smtClean="0">
          <a:solidFill>
            <a:schemeClr val="bg2"/>
          </a:solidFill>
          <a:latin typeface="Verdana" panose="020B0604030504040204"/>
          <a:ea typeface="+mn-ea"/>
          <a:cs typeface="Verdana" panose="020B0604030504040204"/>
        </a:defRPr>
      </a:lvl3pPr>
      <a:lvl4pPr marL="200533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sz="1600" dirty="0" smtClean="0">
          <a:solidFill>
            <a:schemeClr val="bg2"/>
          </a:solidFill>
          <a:latin typeface="Verdana" panose="020B0604030504040204"/>
          <a:ea typeface="+mn-ea"/>
          <a:cs typeface="Verdana" panose="020B0604030504040204"/>
        </a:defRPr>
      </a:lvl4pPr>
      <a:lvl5pPr marL="260286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sz="1600" dirty="0" smtClean="0">
          <a:solidFill>
            <a:schemeClr val="bg2"/>
          </a:solidFill>
          <a:latin typeface="Verdana" panose="020B0604030504040204"/>
          <a:ea typeface="+mn-ea"/>
          <a:cs typeface="Verdana" panose="020B0604030504040204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tep.esa.int/main/third-party-plugins-2/sen2co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9"/>
          <p:cNvSpPr txBox="1">
            <a:spLocks noChangeArrowheads="1"/>
          </p:cNvSpPr>
          <p:nvPr/>
        </p:nvSpPr>
        <p:spPr bwMode="auto">
          <a:xfrm>
            <a:off x="207010" y="1607245"/>
            <a:ext cx="879983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spAutoFit/>
          </a:bodyPr>
          <a:lstStyle/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3200" b="1" dirty="0">
                <a:ln>
                  <a:solidFill>
                    <a:srgbClr val="0038FA"/>
                  </a:solidFill>
                </a:ln>
                <a:solidFill>
                  <a:schemeClr val="bg1"/>
                </a:solidFill>
                <a:latin typeface="Verdana" panose="020B0604030504040204"/>
                <a:ea typeface="+mj-ea"/>
                <a:cs typeface="Verdana" panose="020B0604030504040204"/>
              </a:rPr>
              <a:t>Estimating AGB by using EO data</a:t>
            </a:r>
            <a:endParaRPr lang="en-US" altLang="zh-CN" sz="3200" b="1" dirty="0">
              <a:ln>
                <a:solidFill>
                  <a:srgbClr val="0038FA"/>
                </a:solidFill>
              </a:ln>
              <a:solidFill>
                <a:schemeClr val="bg1"/>
              </a:solidFill>
              <a:latin typeface="Verdana" panose="020B0604030504040204"/>
              <a:ea typeface="+mj-ea"/>
              <a:cs typeface="Verdana" panose="020B0604030504040204"/>
            </a:endParaRPr>
          </a:p>
        </p:txBody>
      </p:sp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2410531" y="2308544"/>
            <a:ext cx="4322017" cy="7995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2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Zhihai</a:t>
            </a:r>
            <a:r>
              <a:rPr lang="en-US" altLang="zh-CN" sz="2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 Gao    Bin</a:t>
            </a:r>
            <a:r>
              <a:rPr lang="zh-CN" altLang="en-US" sz="2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a typeface="宋体" panose="02010600030101010101" pitchFamily="2" charset="-122"/>
              </a:rPr>
              <a:t>Sun</a:t>
            </a:r>
            <a:endParaRPr lang="en-US" altLang="zh-CN" sz="20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  <a:p>
            <a:pPr marL="0" marR="0" lvl="0" indent="0" algn="ctr" latinLnBrk="0" hangingPunct="0">
              <a:lnSpc>
                <a:spcPct val="15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2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Chinese Academy of forestry</a:t>
            </a:r>
          </a:p>
        </p:txBody>
      </p:sp>
      <p:sp>
        <p:nvSpPr>
          <p:cNvPr id="6" name="矩形 5"/>
          <p:cNvSpPr/>
          <p:nvPr/>
        </p:nvSpPr>
        <p:spPr>
          <a:xfrm>
            <a:off x="7409230" y="3029167"/>
            <a:ext cx="1734770" cy="332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200" b="1" dirty="0" smtClean="0">
                <a:ln w="3175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ea typeface="宋体" panose="02010600030101010101" pitchFamily="2" charset="-122"/>
              </a:rPr>
              <a:t>sunbin@ifrit.ac.cn</a:t>
            </a:r>
            <a:endParaRPr lang="en-US" altLang="zh-CN" sz="1200" b="1" dirty="0">
              <a:ln w="3175"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89425" y="501015"/>
            <a:ext cx="311816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/>
                <a:ea typeface="+mj-ea"/>
                <a:cs typeface="Verdana" panose="020B0604030504040204"/>
                <a:sym typeface="+mn-ea"/>
              </a:rPr>
              <a:t>Practical Session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716"/>
            <a:ext cx="7463537" cy="43029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7" y="812009"/>
            <a:ext cx="8920226" cy="417432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36067" y="103203"/>
            <a:ext cx="4511469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Step-4.1: </a:t>
            </a:r>
            <a:r>
              <a:rPr lang="fr-FR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VI</a:t>
            </a:r>
            <a:r>
              <a:rPr lang="en-US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s-Display</a:t>
            </a:r>
            <a:endParaRPr lang="fr-FR" altLang="zh-CN" sz="2800" b="1" dirty="0">
              <a:solidFill>
                <a:srgbClr val="FFFF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2DC76A9-488D-44B8-A326-47054AC49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542" b="65656"/>
          <a:stretch/>
        </p:blipFill>
        <p:spPr>
          <a:xfrm>
            <a:off x="0" y="770660"/>
            <a:ext cx="7001884" cy="3408217"/>
          </a:xfrm>
          <a:prstGeom prst="rect">
            <a:avLst/>
          </a:prstGeom>
        </p:spPr>
      </p:pic>
      <p:pic>
        <p:nvPicPr>
          <p:cNvPr id="11" name="图片 10" descr="社交网站的手机截图&#10;&#10;描述已自动生成">
            <a:extLst>
              <a:ext uri="{FF2B5EF4-FFF2-40B4-BE49-F238E27FC236}">
                <a16:creationId xmlns:a16="http://schemas.microsoft.com/office/drawing/2014/main" id="{6858AC58-4CC7-482C-9080-DE5CF55F7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1" y="770660"/>
            <a:ext cx="2812473" cy="4343709"/>
          </a:xfrm>
          <a:prstGeom prst="rect">
            <a:avLst/>
          </a:prstGeom>
        </p:spPr>
      </p:pic>
      <p:pic>
        <p:nvPicPr>
          <p:cNvPr id="13" name="图片 12" descr="社交网站的手机截图&#10;&#10;描述已自动生成">
            <a:extLst>
              <a:ext uri="{FF2B5EF4-FFF2-40B4-BE49-F238E27FC236}">
                <a16:creationId xmlns:a16="http://schemas.microsoft.com/office/drawing/2014/main" id="{2FA1F581-BD0F-49B8-9564-05D09697E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21" y="770660"/>
            <a:ext cx="2814579" cy="434696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207818" y="144767"/>
            <a:ext cx="658090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Step-4.2: </a:t>
            </a:r>
            <a:r>
              <a:rPr lang="fr-FR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Texture </a:t>
            </a:r>
            <a:r>
              <a:rPr lang="en-US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information</a:t>
            </a:r>
            <a:endParaRPr lang="fr-FR" altLang="zh-CN" sz="2800" b="1" dirty="0">
              <a:solidFill>
                <a:srgbClr val="FFFF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15BF3E-2B47-4E92-B404-1064DCA1A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30" b="66818"/>
          <a:stretch/>
        </p:blipFill>
        <p:spPr>
          <a:xfrm>
            <a:off x="9175" y="774122"/>
            <a:ext cx="5507893" cy="3397827"/>
          </a:xfrm>
          <a:prstGeom prst="rect">
            <a:avLst/>
          </a:prstGeom>
        </p:spPr>
      </p:pic>
      <p:pic>
        <p:nvPicPr>
          <p:cNvPr id="6" name="图片 5" descr="社交网站的手机截图&#10;&#10;描述已自动生成">
            <a:extLst>
              <a:ext uri="{FF2B5EF4-FFF2-40B4-BE49-F238E27FC236}">
                <a16:creationId xmlns:a16="http://schemas.microsoft.com/office/drawing/2014/main" id="{47CCF12A-01A6-43F0-8A49-4357070D4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1" y="761998"/>
            <a:ext cx="4687273" cy="4369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BA7E19E-324B-406C-810A-82E8506F0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36" t="24545" r="53125" b="28333"/>
          <a:stretch/>
        </p:blipFill>
        <p:spPr>
          <a:xfrm>
            <a:off x="1615063" y="774122"/>
            <a:ext cx="5746225" cy="4369378"/>
          </a:xfrm>
          <a:prstGeom prst="rect">
            <a:avLst/>
          </a:prstGeom>
        </p:spPr>
      </p:pic>
      <p:pic>
        <p:nvPicPr>
          <p:cNvPr id="7" name="图片 6" descr="电脑屏幕的截图&#10;&#10;描述已自动生成">
            <a:extLst>
              <a:ext uri="{FF2B5EF4-FFF2-40B4-BE49-F238E27FC236}">
                <a16:creationId xmlns:a16="http://schemas.microsoft.com/office/drawing/2014/main" id="{372D7DFE-4AFF-4E9B-A776-5A5EC70FA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97" y="761998"/>
            <a:ext cx="4747903" cy="442589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207818" y="144767"/>
            <a:ext cx="6580908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Step-5: P</a:t>
            </a:r>
            <a:r>
              <a:rPr lang="en-US" altLang="zh-CN" sz="2800" b="1" dirty="0" err="1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ixel</a:t>
            </a:r>
            <a:r>
              <a:rPr lang="fr-FR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information</a:t>
            </a:r>
            <a:endParaRPr lang="fr-FR" altLang="zh-CN" sz="2800" b="1" dirty="0">
              <a:solidFill>
                <a:srgbClr val="FFFF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3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b="2745"/>
          <a:stretch>
            <a:fillRect/>
          </a:stretch>
        </p:blipFill>
        <p:spPr bwMode="auto">
          <a:xfrm>
            <a:off x="5288281" y="899529"/>
            <a:ext cx="3108959" cy="3547328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84302" y="2287381"/>
            <a:ext cx="3887901" cy="771623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4400" b="1" dirty="0">
                <a:ea typeface="宋体" panose="02010600030101010101" pitchFamily="2" charset="-122"/>
              </a:rPr>
              <a:t>Q</a:t>
            </a:r>
            <a:r>
              <a:rPr lang="en-US" altLang="zh-CN" sz="4400" b="1" dirty="0">
                <a:ea typeface="宋体" panose="02010600030101010101" pitchFamily="2" charset="-122"/>
              </a:rPr>
              <a:t>uestions </a:t>
            </a:r>
            <a:r>
              <a:rPr lang="fr-FR" altLang="zh-CN" sz="4400" b="1" dirty="0">
                <a:ea typeface="宋体" panose="02010600030101010101" pitchFamily="2" charset="-122"/>
              </a:rPr>
              <a:t>?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1155" y="923341"/>
            <a:ext cx="390525" cy="80962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135" y="923341"/>
            <a:ext cx="390525" cy="809625"/>
          </a:xfrm>
          <a:prstGeom prst="rect">
            <a:avLst/>
          </a:prstGeom>
          <a:noFill/>
          <a:ln w="9525">
            <a:noFill/>
            <a:rou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23628" y="1619003"/>
            <a:ext cx="6696744" cy="40229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dirty="0">
                <a:solidFill>
                  <a:srgbClr val="FF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Software required:  SNAP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809" y="2164487"/>
            <a:ext cx="2594610" cy="235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AC8EFEF-FDBB-4E4F-888F-E64736BC03B0}"/>
              </a:ext>
            </a:extLst>
          </p:cNvPr>
          <p:cNvSpPr/>
          <p:nvPr/>
        </p:nvSpPr>
        <p:spPr>
          <a:xfrm>
            <a:off x="528267" y="968633"/>
            <a:ext cx="849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Exercise Objective: Learn how to extract information for AGB estimation using Sentinel-2 data and SNAP</a:t>
            </a:r>
          </a:p>
        </p:txBody>
      </p:sp>
      <p:pic>
        <p:nvPicPr>
          <p:cNvPr id="10" name="part.jpg">
            <a:extLst>
              <a:ext uri="{FF2B5EF4-FFF2-40B4-BE49-F238E27FC236}">
                <a16:creationId xmlns:a16="http://schemas.microsoft.com/office/drawing/2014/main" id="{0B904BE6-C022-46A2-A7C7-BB200EB56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05"/>
          <a:stretch/>
        </p:blipFill>
        <p:spPr>
          <a:xfrm>
            <a:off x="4923376" y="2139274"/>
            <a:ext cx="2372874" cy="240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/>
          <p:cNvSpPr/>
          <p:nvPr/>
        </p:nvSpPr>
        <p:spPr>
          <a:xfrm>
            <a:off x="61518" y="3846413"/>
            <a:ext cx="9082482" cy="1265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79847" y="147153"/>
            <a:ext cx="6122487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Flow Chart of </a:t>
            </a:r>
            <a:r>
              <a:rPr lang="fr-FR" altLang="zh-CN" sz="2800" b="1" dirty="0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AGB estimation</a:t>
            </a:r>
            <a:endParaRPr lang="fr-FR" altLang="zh-CN" sz="2800" b="1" dirty="0">
              <a:solidFill>
                <a:srgbClr val="FFFFFF"/>
              </a:solidFill>
              <a:latin typeface="Verdana" panose="020B060403050404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48"/>
          <p:cNvSpPr>
            <a:spLocks noChangeArrowheads="1"/>
          </p:cNvSpPr>
          <p:nvPr/>
        </p:nvSpPr>
        <p:spPr bwMode="auto">
          <a:xfrm>
            <a:off x="2330749" y="990501"/>
            <a:ext cx="6706095" cy="1210204"/>
          </a:xfrm>
          <a:prstGeom prst="rect">
            <a:avLst/>
          </a:prstGeom>
          <a:solidFill>
            <a:srgbClr val="DDF3EA"/>
          </a:solidFill>
          <a:ln w="9525">
            <a:solidFill>
              <a:schemeClr val="tx1"/>
            </a:solidFill>
            <a:round/>
          </a:ln>
        </p:spPr>
        <p:txBody>
          <a:bodyPr wrap="square" lIns="90000" tIns="46800" rIns="90000" bIns="46800">
            <a:spAutoFit/>
          </a:bodyPr>
          <a:lstStyle/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b="1" dirty="0" smtClean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We </a:t>
            </a:r>
            <a:r>
              <a:rPr lang="en-US" altLang="zh-CN" b="1" dirty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produced </a:t>
            </a:r>
            <a:r>
              <a:rPr lang="en-US" altLang="zh-CN" b="1" dirty="0" smtClean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S2MSI1C </a:t>
            </a:r>
            <a:r>
              <a:rPr lang="en-US" altLang="zh-CN" b="1" dirty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data by using the </a:t>
            </a:r>
            <a:r>
              <a:rPr lang="en-US" altLang="zh-CN" b="1" dirty="0" smtClean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Sen2cor (</a:t>
            </a:r>
            <a:r>
              <a:rPr lang="en-US" altLang="zh-CN" b="1" dirty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hlinkClick r:id="rId3"/>
              </a:rPr>
              <a:t>http://step.esa.int/main/third-party-plugins-2/sen2cor</a:t>
            </a:r>
            <a:r>
              <a:rPr lang="en-US" altLang="zh-CN" b="1" dirty="0" smtClean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hlinkClick r:id="rId3"/>
              </a:rPr>
              <a:t>/</a:t>
            </a:r>
            <a:r>
              <a:rPr lang="en-US" altLang="zh-CN" b="1" dirty="0" smtClean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).</a:t>
            </a:r>
          </a:p>
          <a:p>
            <a:pPr indent="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b="1" dirty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Batch </a:t>
            </a:r>
            <a:r>
              <a:rPr lang="en-US" altLang="zh-CN" b="1" dirty="0" smtClean="0">
                <a:solidFill>
                  <a:srgbClr val="0038FA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processing</a:t>
            </a:r>
            <a:endParaRPr lang="en-US" altLang="zh-CN" sz="1800" b="1" dirty="0">
              <a:solidFill>
                <a:srgbClr val="0038FA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22013" y="2302036"/>
            <a:ext cx="1764652" cy="1007281"/>
            <a:chOff x="6395987" y="3503941"/>
            <a:chExt cx="2252653" cy="1406140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6395987" y="3503941"/>
              <a:ext cx="2151460" cy="1406140"/>
            </a:xfrm>
            <a:prstGeom prst="roundRect">
              <a:avLst>
                <a:gd name="adj" fmla="val 7569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fr-FR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6476543" y="3566100"/>
              <a:ext cx="2172097" cy="99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fr-FR" sz="1400" b="1" dirty="0"/>
                <a:t> </a:t>
              </a:r>
              <a:r>
                <a:rPr lang="en-US" sz="1400" b="1" dirty="0" smtClean="0"/>
                <a:t>SNAP</a:t>
              </a:r>
              <a:endParaRPr lang="en-US" altLang="zh-CN" sz="1400" b="1" dirty="0"/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1400" b="1" dirty="0"/>
                <a:t> </a:t>
              </a:r>
              <a:r>
                <a:rPr lang="en-US" sz="1400" b="1" dirty="0" smtClean="0"/>
                <a:t>10m resolution</a:t>
              </a:r>
              <a:endParaRPr lang="en-US" sz="1400" b="1" dirty="0"/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US" sz="1400" b="1" dirty="0" smtClean="0"/>
                <a:t> B2-8A</a:t>
              </a:r>
            </a:p>
            <a:p>
              <a:pPr eaLnBrk="1" hangingPunct="1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endParaRPr lang="en-US" sz="1400" b="1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33350" y="794626"/>
            <a:ext cx="2282306" cy="3791230"/>
            <a:chOff x="901228" y="641022"/>
            <a:chExt cx="3150664" cy="5014179"/>
          </a:xfrm>
        </p:grpSpPr>
        <p:sp>
          <p:nvSpPr>
            <p:cNvPr id="11" name="流程图: 数据 10"/>
            <p:cNvSpPr/>
            <p:nvPr/>
          </p:nvSpPr>
          <p:spPr>
            <a:xfrm>
              <a:off x="901228" y="641022"/>
              <a:ext cx="3033452" cy="584137"/>
            </a:xfrm>
            <a:prstGeom prst="flowChartInputOutput">
              <a:avLst/>
            </a:prstGeom>
            <a:solidFill>
              <a:srgbClr val="33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S2 data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流程图: 可选过程 11"/>
            <p:cNvSpPr/>
            <p:nvPr/>
          </p:nvSpPr>
          <p:spPr>
            <a:xfrm>
              <a:off x="1144347" y="2075892"/>
              <a:ext cx="2547214" cy="466725"/>
            </a:xfrm>
            <a:prstGeom prst="flowChartAlternateProcess">
              <a:avLst/>
            </a:prstGeom>
            <a:solidFill>
              <a:srgbClr val="33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Geometric correction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>
              <a:stCxn id="12" idx="2"/>
              <a:endCxn id="14" idx="0"/>
            </p:cNvCxnSpPr>
            <p:nvPr/>
          </p:nvCxnSpPr>
          <p:spPr>
            <a:xfrm>
              <a:off x="2417955" y="2542617"/>
              <a:ext cx="0" cy="11216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流程图: 可选过程 13"/>
            <p:cNvSpPr/>
            <p:nvPr/>
          </p:nvSpPr>
          <p:spPr>
            <a:xfrm>
              <a:off x="1524439" y="2654779"/>
              <a:ext cx="1787030" cy="503045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Bands export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箭头连接符 14"/>
            <p:cNvCxnSpPr>
              <a:stCxn id="11" idx="4"/>
              <a:endCxn id="23" idx="0"/>
            </p:cNvCxnSpPr>
            <p:nvPr/>
          </p:nvCxnSpPr>
          <p:spPr>
            <a:xfrm>
              <a:off x="2417954" y="1225159"/>
              <a:ext cx="0" cy="17641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流程图: 可选过程 15"/>
            <p:cNvSpPr/>
            <p:nvPr/>
          </p:nvSpPr>
          <p:spPr>
            <a:xfrm>
              <a:off x="1012436" y="4733570"/>
              <a:ext cx="1222302" cy="335268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VIs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流程图: 可选过程 16"/>
            <p:cNvSpPr/>
            <p:nvPr/>
          </p:nvSpPr>
          <p:spPr>
            <a:xfrm>
              <a:off x="1806802" y="5224964"/>
              <a:ext cx="1222302" cy="430237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1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Extraction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直接箭头连接符 17"/>
            <p:cNvCxnSpPr>
              <a:stCxn id="14" idx="2"/>
              <a:endCxn id="25" idx="0"/>
            </p:cNvCxnSpPr>
            <p:nvPr/>
          </p:nvCxnSpPr>
          <p:spPr>
            <a:xfrm>
              <a:off x="2417955" y="3157824"/>
              <a:ext cx="0" cy="14403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流程图: 可选过程 18"/>
            <p:cNvSpPr/>
            <p:nvPr/>
          </p:nvSpPr>
          <p:spPr>
            <a:xfrm>
              <a:off x="1536098" y="4031460"/>
              <a:ext cx="1763713" cy="539750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Mosaicing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箭头连接符 19"/>
            <p:cNvCxnSpPr>
              <a:stCxn id="19" idx="2"/>
              <a:endCxn id="16" idx="0"/>
            </p:cNvCxnSpPr>
            <p:nvPr/>
          </p:nvCxnSpPr>
          <p:spPr>
            <a:xfrm flipH="1">
              <a:off x="1623587" y="4571210"/>
              <a:ext cx="794368" cy="16236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>
              <a:stCxn id="16" idx="2"/>
              <a:endCxn id="17" idx="0"/>
            </p:cNvCxnSpPr>
            <p:nvPr/>
          </p:nvCxnSpPr>
          <p:spPr>
            <a:xfrm>
              <a:off x="1623587" y="5068838"/>
              <a:ext cx="794366" cy="15612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流程图: 可选过程 21"/>
            <p:cNvSpPr/>
            <p:nvPr/>
          </p:nvSpPr>
          <p:spPr>
            <a:xfrm>
              <a:off x="2845889" y="4723073"/>
              <a:ext cx="1206003" cy="354929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Texture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流程图: 可选过程 22"/>
            <p:cNvSpPr/>
            <p:nvPr/>
          </p:nvSpPr>
          <p:spPr>
            <a:xfrm>
              <a:off x="1144347" y="1401570"/>
              <a:ext cx="2547214" cy="492078"/>
            </a:xfrm>
            <a:prstGeom prst="flowChartAlternateProcess">
              <a:avLst/>
            </a:prstGeom>
            <a:solidFill>
              <a:srgbClr val="33CC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Atmospheric correction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接箭头连接符 23"/>
            <p:cNvCxnSpPr>
              <a:stCxn id="23" idx="2"/>
              <a:endCxn id="12" idx="0"/>
            </p:cNvCxnSpPr>
            <p:nvPr/>
          </p:nvCxnSpPr>
          <p:spPr>
            <a:xfrm>
              <a:off x="2417954" y="1893648"/>
              <a:ext cx="0" cy="18224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流程图: 可选过程 24"/>
            <p:cNvSpPr/>
            <p:nvPr/>
          </p:nvSpPr>
          <p:spPr>
            <a:xfrm>
              <a:off x="1524439" y="3301861"/>
              <a:ext cx="1787030" cy="539750"/>
            </a:xfrm>
            <a:prstGeom prst="flowChartAlternateProcess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Resampling</a:t>
              </a:r>
              <a:endParaRPr lang="zh-CN" alt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接箭头连接符 25"/>
            <p:cNvCxnSpPr>
              <a:stCxn id="19" idx="2"/>
              <a:endCxn id="22" idx="0"/>
            </p:cNvCxnSpPr>
            <p:nvPr/>
          </p:nvCxnSpPr>
          <p:spPr>
            <a:xfrm>
              <a:off x="2417955" y="4571209"/>
              <a:ext cx="1030937" cy="15186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stCxn id="25" idx="2"/>
              <a:endCxn id="19" idx="0"/>
            </p:cNvCxnSpPr>
            <p:nvPr/>
          </p:nvCxnSpPr>
          <p:spPr>
            <a:xfrm>
              <a:off x="2417955" y="3841611"/>
              <a:ext cx="0" cy="1898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直接箭头连接符 36"/>
          <p:cNvCxnSpPr>
            <a:endCxn id="17" idx="0"/>
          </p:cNvCxnSpPr>
          <p:nvPr/>
        </p:nvCxnSpPr>
        <p:spPr>
          <a:xfrm flipH="1">
            <a:off x="1232049" y="4156364"/>
            <a:ext cx="746800" cy="10418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流程图: 可选过程 40"/>
          <p:cNvSpPr/>
          <p:nvPr/>
        </p:nvSpPr>
        <p:spPr>
          <a:xfrm>
            <a:off x="2139179" y="4657518"/>
            <a:ext cx="893578" cy="404215"/>
          </a:xfrm>
          <a:prstGeom prst="flowChartAlternateProces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endParaRPr lang="zh-CN" alt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直接箭头连接符 41"/>
          <p:cNvCxnSpPr>
            <a:stCxn id="43" idx="3"/>
            <a:endCxn id="41" idx="1"/>
          </p:cNvCxnSpPr>
          <p:nvPr/>
        </p:nvCxnSpPr>
        <p:spPr>
          <a:xfrm flipV="1">
            <a:off x="1674760" y="4859626"/>
            <a:ext cx="464419" cy="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F84654C5-F78B-4259-8598-989DBFA25C56}"/>
              </a:ext>
            </a:extLst>
          </p:cNvPr>
          <p:cNvSpPr txBox="1"/>
          <p:nvPr/>
        </p:nvSpPr>
        <p:spPr>
          <a:xfrm>
            <a:off x="4086664" y="2319856"/>
            <a:ext cx="49501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Open </a:t>
            </a:r>
            <a:r>
              <a:rPr lang="en-US" altLang="zh-CN" sz="1600" dirty="0" err="1">
                <a:solidFill>
                  <a:srgbClr val="FF0000"/>
                </a:solidFill>
              </a:rPr>
              <a:t>cmd</a:t>
            </a:r>
            <a:r>
              <a:rPr lang="en-US" altLang="zh-CN" sz="1600" dirty="0">
                <a:solidFill>
                  <a:srgbClr val="FF0000"/>
                </a:solidFill>
              </a:rPr>
              <a:t> :</a:t>
            </a:r>
          </a:p>
          <a:p>
            <a:r>
              <a:rPr lang="en-US" altLang="zh-CN" sz="1600" dirty="0"/>
              <a:t>Command Prompt (Windows +R, </a:t>
            </a:r>
            <a:r>
              <a:rPr lang="en-US" altLang="zh-CN" sz="1600" dirty="0" err="1"/>
              <a:t>cmd</a:t>
            </a:r>
            <a:r>
              <a:rPr lang="en-US" altLang="zh-CN" sz="1600" dirty="0"/>
              <a:t>)</a:t>
            </a:r>
          </a:p>
          <a:p>
            <a:endParaRPr lang="en-US" altLang="zh-CN" sz="1600" dirty="0"/>
          </a:p>
          <a:p>
            <a:r>
              <a:rPr lang="en-US" altLang="zh-CN" sz="1600" dirty="0">
                <a:solidFill>
                  <a:srgbClr val="FF0000"/>
                </a:solidFill>
              </a:rPr>
              <a:t>Open Sen2Cor:</a:t>
            </a:r>
          </a:p>
          <a:p>
            <a:r>
              <a:rPr lang="en-US" altLang="zh-CN" sz="1600" dirty="0" smtClean="0"/>
              <a:t>Cd C</a:t>
            </a:r>
            <a:r>
              <a:rPr lang="en-US" altLang="zh-CN" sz="1600" dirty="0"/>
              <a:t>:\Users\Administrator\AppData\Local\Sen2Cor-02.05.05-win64</a:t>
            </a:r>
          </a:p>
          <a:p>
            <a:endParaRPr lang="en-US" altLang="zh-CN" sz="1600" dirty="0"/>
          </a:p>
          <a:p>
            <a:r>
              <a:rPr lang="en-US" altLang="zh-CN" sz="1600" dirty="0">
                <a:solidFill>
                  <a:srgbClr val="FF0000"/>
                </a:solidFill>
              </a:rPr>
              <a:t>Batch processing:</a:t>
            </a:r>
          </a:p>
          <a:p>
            <a:r>
              <a:rPr lang="en-US" altLang="zh-CN" sz="1600" dirty="0"/>
              <a:t>/D %s in (</a:t>
            </a:r>
            <a:r>
              <a:rPr lang="en-US" altLang="zh-CN" sz="1600" dirty="0">
                <a:solidFill>
                  <a:srgbClr val="0070C0"/>
                </a:solidFill>
              </a:rPr>
              <a:t>H:1\1\S2A_MSIL1C*) </a:t>
            </a:r>
            <a:r>
              <a:rPr lang="en-US" altLang="zh-CN" sz="1600" dirty="0"/>
              <a:t>do L2A_process -- refresh %s</a:t>
            </a:r>
          </a:p>
        </p:txBody>
      </p:sp>
      <p:sp>
        <p:nvSpPr>
          <p:cNvPr id="43" name="流程图: 可选过程 42"/>
          <p:cNvSpPr/>
          <p:nvPr/>
        </p:nvSpPr>
        <p:spPr>
          <a:xfrm>
            <a:off x="789338" y="4696975"/>
            <a:ext cx="885422" cy="325303"/>
          </a:xfrm>
          <a:prstGeom prst="flowChartAlternateProces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endParaRPr lang="zh-CN" altLang="en-US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直接箭头连接符 44"/>
          <p:cNvCxnSpPr>
            <a:stCxn id="17" idx="2"/>
            <a:endCxn id="43" idx="0"/>
          </p:cNvCxnSpPr>
          <p:nvPr/>
        </p:nvCxnSpPr>
        <p:spPr>
          <a:xfrm>
            <a:off x="1232049" y="4585856"/>
            <a:ext cx="0" cy="11111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6315EA-8329-4219-98F3-74D671B28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08" b="64170"/>
          <a:stretch/>
        </p:blipFill>
        <p:spPr>
          <a:xfrm>
            <a:off x="1572491" y="803563"/>
            <a:ext cx="5811982" cy="3867367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9718" y="156497"/>
            <a:ext cx="1666139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Display</a:t>
            </a:r>
            <a:endParaRPr lang="fr-FR" altLang="zh-CN" sz="2800" b="1" dirty="0">
              <a:solidFill>
                <a:srgbClr val="FFFFFF"/>
              </a:solidFill>
              <a:latin typeface="Verdana" panose="020B060403050404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1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CA8B162-0F53-49BD-90EF-82FE055DF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773" b="54697"/>
          <a:stretch/>
        </p:blipFill>
        <p:spPr>
          <a:xfrm>
            <a:off x="76199" y="782853"/>
            <a:ext cx="4793673" cy="40261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90" y="782853"/>
            <a:ext cx="5985163" cy="4490504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5582"/>
            <a:ext cx="4464983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Step-1: </a:t>
            </a:r>
            <a:r>
              <a:rPr lang="fr-FR" altLang="zh-CN" sz="2800" b="1" dirty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Bands export</a:t>
            </a:r>
          </a:p>
        </p:txBody>
      </p:sp>
    </p:spTree>
    <p:extLst>
      <p:ext uri="{BB962C8B-B14F-4D97-AF65-F5344CB8AC3E}">
        <p14:creationId xmlns:p14="http://schemas.microsoft.com/office/powerpoint/2010/main" val="106279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社交网站的手机截图&#10;&#10;描述已自动生成">
            <a:extLst>
              <a:ext uri="{FF2B5EF4-FFF2-40B4-BE49-F238E27FC236}">
                <a16:creationId xmlns:a16="http://schemas.microsoft.com/office/drawing/2014/main" id="{7054DA53-3A5F-4887-9542-6BEB64D17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" y="787957"/>
            <a:ext cx="8134585" cy="36732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45EABA1-8377-4DCF-9AB1-63FB9189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84094"/>
            <a:ext cx="4211782" cy="3759406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15582"/>
            <a:ext cx="4464983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Step-1: </a:t>
            </a:r>
            <a:r>
              <a:rPr lang="fr-FR" altLang="zh-CN" sz="2800" b="1" dirty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Bands export</a:t>
            </a:r>
          </a:p>
        </p:txBody>
      </p:sp>
    </p:spTree>
    <p:extLst>
      <p:ext uri="{BB962C8B-B14F-4D97-AF65-F5344CB8AC3E}">
        <p14:creationId xmlns:p14="http://schemas.microsoft.com/office/powerpoint/2010/main" val="191871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99E226-3F3E-4687-8ADB-719B7A2D3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318" b="65656"/>
          <a:stretch/>
        </p:blipFill>
        <p:spPr>
          <a:xfrm>
            <a:off x="36368" y="793972"/>
            <a:ext cx="5709805" cy="35555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B2E0F3B-B9F3-47E8-BF6F-F99ABEB0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47" y="742299"/>
            <a:ext cx="4551316" cy="4500585"/>
          </a:xfrm>
          <a:prstGeom prst="rect">
            <a:avLst/>
          </a:prstGeom>
        </p:spPr>
      </p:pic>
      <p:pic>
        <p:nvPicPr>
          <p:cNvPr id="5" name="图片 4" descr="手机屏幕截图&#10;&#10;描述已自动生成">
            <a:extLst>
              <a:ext uri="{FF2B5EF4-FFF2-40B4-BE49-F238E27FC236}">
                <a16:creationId xmlns:a16="http://schemas.microsoft.com/office/drawing/2014/main" id="{8AEF6CCE-9204-49F8-8EDE-F491282A4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54" y="793972"/>
            <a:ext cx="4565145" cy="451426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9499" y="115582"/>
            <a:ext cx="4145985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Step-2: </a:t>
            </a:r>
            <a:r>
              <a:rPr lang="fr-FR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Resampling</a:t>
            </a:r>
            <a:endParaRPr lang="fr-FR" altLang="zh-CN" sz="2800" b="1" dirty="0">
              <a:solidFill>
                <a:srgbClr val="FFFF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2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91885E-9D8D-4682-8D86-717FDADC3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716" b="64242"/>
          <a:stretch/>
        </p:blipFill>
        <p:spPr>
          <a:xfrm>
            <a:off x="48491" y="774988"/>
            <a:ext cx="4849142" cy="32055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A4AA35-53A0-4A9E-9F41-EDC27BBE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74987"/>
            <a:ext cx="3567545" cy="43651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CD1B20-0029-4832-BEB8-800205648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674" y="774986"/>
            <a:ext cx="3495622" cy="42771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E9DF11-FA2A-4A78-8E5F-D1641C15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238" y="774985"/>
            <a:ext cx="3935832" cy="419187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8491" y="161582"/>
            <a:ext cx="3793324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Step-3: </a:t>
            </a:r>
            <a:r>
              <a:rPr lang="fr-FR" altLang="zh-CN" sz="2800" b="1" dirty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Mosaicing</a:t>
            </a:r>
          </a:p>
        </p:txBody>
      </p:sp>
    </p:spTree>
    <p:extLst>
      <p:ext uri="{BB962C8B-B14F-4D97-AF65-F5344CB8AC3E}">
        <p14:creationId xmlns:p14="http://schemas.microsoft.com/office/powerpoint/2010/main" val="42443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81CFDD-CCE2-4E3E-AAE1-197B52F97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841" b="51212"/>
          <a:stretch/>
        </p:blipFill>
        <p:spPr>
          <a:xfrm>
            <a:off x="119285" y="828675"/>
            <a:ext cx="5175093" cy="3486150"/>
          </a:xfrm>
          <a:prstGeom prst="rect">
            <a:avLst/>
          </a:prstGeom>
        </p:spPr>
      </p:pic>
      <p:pic>
        <p:nvPicPr>
          <p:cNvPr id="4" name="图片 3" descr="社交网站的手机截图&#10;&#10;描述已自动生成">
            <a:extLst>
              <a:ext uri="{FF2B5EF4-FFF2-40B4-BE49-F238E27FC236}">
                <a16:creationId xmlns:a16="http://schemas.microsoft.com/office/drawing/2014/main" id="{AEF5B1C9-8694-4065-B1F8-AE51862A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93" y="719107"/>
            <a:ext cx="2984107" cy="44221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1A50372-CD49-4936-9A0C-22819AFEE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982" y="719107"/>
            <a:ext cx="2985654" cy="4424393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023" y="138922"/>
            <a:ext cx="2853964" cy="525401"/>
          </a:xfrm>
          <a:prstGeom prst="rect">
            <a:avLst/>
          </a:prstGeom>
          <a:noFill/>
          <a:ln w="9525">
            <a:noFill/>
            <a:rou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altLang="zh-CN" sz="2800" b="1" dirty="0" smtClean="0">
                <a:solidFill>
                  <a:srgbClr val="FFFFFF"/>
                </a:solidFill>
                <a:latin typeface="Verdana" panose="020B060403050404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Step-4.1: </a:t>
            </a:r>
            <a:r>
              <a:rPr lang="fr-FR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VI</a:t>
            </a:r>
            <a:r>
              <a:rPr lang="en-US" altLang="zh-CN" sz="2800" b="1" dirty="0" smtClean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endParaRPr lang="fr-FR" altLang="zh-CN" sz="2800" b="1" dirty="0">
              <a:solidFill>
                <a:srgbClr val="FFFF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2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1978</TotalTime>
  <Words>152</Words>
  <Application>Microsoft Office PowerPoint</Application>
  <PresentationFormat>全屏显示(16:9)</PresentationFormat>
  <Paragraphs>43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宋体</vt:lpstr>
      <vt:lpstr>Arial</vt:lpstr>
      <vt:lpstr>Calibri</vt:lpstr>
      <vt:lpstr>Times New Roman</vt:lpstr>
      <vt:lpstr>Verdana</vt:lpstr>
      <vt:lpstr>Wingdings</vt:lpstr>
      <vt:lpstr>NEW ESA Presentation 16-9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sunbin</cp:lastModifiedBy>
  <cp:revision>55</cp:revision>
  <cp:lastPrinted>2008-08-26T16:26:00Z</cp:lastPrinted>
  <dcterms:created xsi:type="dcterms:W3CDTF">2016-10-18T10:53:00Z</dcterms:created>
  <dcterms:modified xsi:type="dcterms:W3CDTF">2019-11-20T04:09:24Z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  <property fmtid="{D5CDD505-2E9C-101B-9397-08002B2CF9AE}" pid="31" name="KSOProductBuildVer">
    <vt:lpwstr>2052-11.1.0.8919</vt:lpwstr>
  </property>
</Properties>
</file>