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A4CD-1079-4D6F-B857-BAC23D9AF80F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B34F0-4B03-4910-98D6-9B9CC912F3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C3D7-E80D-4EE5-81EE-86B0C7088B5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25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23" Type="http://schemas.openxmlformats.org/officeDocument/2006/relationships/image" Target="../media/image23.png"/><Relationship Id="rId28" Type="http://schemas.openxmlformats.org/officeDocument/2006/relationships/image" Target="../media/image48.png"/><Relationship Id="rId10" Type="http://schemas.openxmlformats.org/officeDocument/2006/relationships/image" Target="../media/image10.pn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F14F099-7429-4325-817F-F8A19120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671DF0F-71F9-46F6-AC9C-1D9DF33F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DD29A59-780D-49BC-B4AC-16D0EBAE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EEC5927-1259-4C47-95D7-388F00DB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B29C20A-65C5-4FFA-86E3-2A8FA997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66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21896A-F921-4D81-AE92-B4BAF3AA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F28BC77-0250-4723-A011-E1BEED514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C121435-1316-4CB3-B315-C1231064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0C7D502-603C-4878-9B2D-A5F74D1B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B7DB5AE-D49E-49FA-8ACF-818E6E6E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35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2EDD0249-41D3-4B01-80A6-EA93D78F4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ACE1CBF-BB69-443C-84D3-5BA006E09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6A4B11-0989-4AAD-94AA-44EA88E2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445C172-B225-488C-A4B9-302C5583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1AC6D4D-C15F-4671-93A2-DA3746E9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980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1850966"/>
            <a:ext cx="11664000" cy="3369428"/>
          </a:xfrm>
        </p:spPr>
        <p:txBody>
          <a:bodyPr/>
          <a:lstStyle>
            <a:lvl1pPr marL="0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7200" y="6532800"/>
            <a:ext cx="1595883" cy="19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21243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" descr="9LTC_3_PPT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0"/>
          <a:stretch/>
        </p:blipFill>
        <p:spPr>
          <a:xfrm>
            <a:off x="0" y="967614"/>
            <a:ext cx="12192000" cy="60959"/>
          </a:xfrm>
          <a:prstGeom prst="rect">
            <a:avLst/>
          </a:prstGeom>
        </p:spPr>
      </p:pic>
      <p:pic>
        <p:nvPicPr>
          <p:cNvPr id="38" name="Picture 11" descr="PPT_Footer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109"/>
            <a:ext cx="12192000" cy="327891"/>
          </a:xfrm>
          <a:prstGeom prst="rect">
            <a:avLst/>
          </a:prstGeom>
        </p:spPr>
      </p:pic>
      <p:grpSp>
        <p:nvGrpSpPr>
          <p:cNvPr id="39" name="Group 33"/>
          <p:cNvGrpSpPr/>
          <p:nvPr userDrawn="1"/>
        </p:nvGrpSpPr>
        <p:grpSpPr>
          <a:xfrm>
            <a:off x="1958110" y="6705597"/>
            <a:ext cx="7826385" cy="129311"/>
            <a:chOff x="172269" y="6621494"/>
            <a:chExt cx="6826666" cy="111519"/>
          </a:xfrm>
        </p:grpSpPr>
        <p:pic>
          <p:nvPicPr>
            <p:cNvPr id="40" name="Picture 34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35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36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37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64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65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66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67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68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69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70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71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72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73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74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75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76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77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78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79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80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81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82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83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64" name="Image 63"/>
          <p:cNvPicPr>
            <a:picLocks noChangeAspect="1"/>
          </p:cNvPicPr>
          <p:nvPr userDrawn="1"/>
        </p:nvPicPr>
        <p:blipFill>
          <a:blip r:embed="rId2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3933"/>
            <a:ext cx="1575724" cy="364068"/>
          </a:xfrm>
          <a:prstGeom prst="rect">
            <a:avLst/>
          </a:prstGeom>
        </p:spPr>
      </p:pic>
      <p:sp>
        <p:nvSpPr>
          <p:cNvPr id="65" name="ZoneTexte 64"/>
          <p:cNvSpPr txBox="1"/>
          <p:nvPr userDrawn="1"/>
        </p:nvSpPr>
        <p:spPr>
          <a:xfrm>
            <a:off x="2780145" y="6456214"/>
            <a:ext cx="47933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i="1" dirty="0" smtClean="0"/>
              <a:t>ESA Advanced Training</a:t>
            </a:r>
            <a:r>
              <a:rPr lang="fr-FR" sz="1067" i="1" baseline="0" dirty="0" smtClean="0"/>
              <a:t> in Land RS – Louvain-la-Neuve (</a:t>
            </a:r>
            <a:r>
              <a:rPr lang="fr-FR" sz="1067" i="1" baseline="0" dirty="0" err="1" smtClean="0"/>
              <a:t>Belgium</a:t>
            </a:r>
            <a:r>
              <a:rPr lang="fr-FR" sz="1067" i="1" baseline="0" dirty="0" smtClean="0"/>
              <a:t>) - </a:t>
            </a:r>
            <a:r>
              <a:rPr lang="fr-FR" sz="1067" i="1" dirty="0" smtClean="0"/>
              <a:t>16-20 Sept.</a:t>
            </a:r>
            <a:r>
              <a:rPr lang="fr-FR" sz="1067" i="1" baseline="0" dirty="0" smtClean="0"/>
              <a:t> 2019 </a:t>
            </a:r>
            <a:endParaRPr lang="fr-BE" sz="1067" i="1" dirty="0"/>
          </a:p>
        </p:txBody>
      </p:sp>
      <p:sp>
        <p:nvSpPr>
          <p:cNvPr id="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36858"/>
            <a:ext cx="9566461" cy="498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67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1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7099" y="6124764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7200" y="6532800"/>
            <a:ext cx="1595883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1243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4" y="5522359"/>
            <a:ext cx="1575724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177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B8298A-4764-4AB7-B8A8-5CD1AC10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AA9294E-3F67-4AAD-886D-50199529F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8B9E949-B20D-46C4-9067-C4A7B0A7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7494BE1-8B18-4761-8BE2-E57A24DF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CED0DA-5E07-4426-9EC2-F2DA2776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57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52B29A-65CA-4434-81E2-B9B68E15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F27448D-98A9-4CCF-A301-03DCD8D1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61A979-F7A5-46F7-A129-FD8AEA35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EF665E1-3B16-4F98-B60D-FA74E474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0D2CCE2-C7DE-4C93-ADFF-A2DF3925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25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757F7E-429B-41C9-B937-1D38D69F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D64DD8C-BF59-4385-8486-C5C1B69A6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C0952BE-DAB5-4EFE-8CFE-658074251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7331662-2D2E-4062-89BA-06209E84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24CF96D-A179-4DD4-8A83-43EBCB50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FA0D87C-286B-4AA8-AB17-2910BD0E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291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29ACFD-1296-48EE-BB9A-677785B6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B3A1B99-10A6-48EC-8B24-9D3B756E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E36C07B-B667-4BB6-AFAF-1E48A0B44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C1DF242-7F43-473D-A60A-A298FB39A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AC7161D-BE96-4537-B432-6DEA3A74E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92C9BC5-BFD9-4A2B-91E4-5B578659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608481A-F4E9-4209-A1F8-5C35454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FD1706AC-E54C-4D1F-94C2-194EFC12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318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9C1C02-61AB-4D47-A15B-2FB37001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33E0AE5-33C7-4688-8EF8-68272FC3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F592B4D-171A-40B3-B842-CC4E4863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AAAB79D-97EB-4EFE-A99D-7260F529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397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484BACE-5337-464E-B078-49E31222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F7558E6-F20A-4CA2-B8EE-7ABB1685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9B7A27E-FE12-4763-BCE9-B0CB25BA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080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D081D6B-8A0B-4470-BFAB-4FEF69AC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FC781C3-B244-4719-9325-EE8F201C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DFC83C1-C203-4F3A-81DC-F14AB7F42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BEC1932-FE83-4AF7-8F0F-62D2FEB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BB8E98F-422F-4A07-8343-87ABD6AA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446EFDA-B8A4-4B97-ABD0-2E54C005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59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15C948-605E-4041-959B-E7B20626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1DBED87-48E3-42AA-8BF5-715FA305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C7AF159-7986-428D-A609-DD43CF41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B7068D9-5AC8-4F90-83BF-6184E6CD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6274776-AAC2-4DD9-B162-8496B072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F9D1759-6520-4814-B506-456013E0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62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DE7181D9-ECF2-4718-95D0-61CC8C9C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8F38945-F5BE-41A2-85A2-ADF51C55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7D8469D-05EB-4A53-A710-FED558B24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928A-EDAB-4380-92F5-DCE35D14CCCA}" type="datetimeFigureOut">
              <a:rPr lang="fr-BE" smtClean="0"/>
              <a:t>16/09/2019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531F933-0913-475D-B807-78A71690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930C168-A9A7-4EDB-A507-78DA417F9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4D01-1BD6-44C0-B9CA-DE1180D4D20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79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83995" y="4524397"/>
            <a:ext cx="6280224" cy="379656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z="1867" dirty="0"/>
              <a:t>Pr. Pierre </a:t>
            </a:r>
            <a:r>
              <a:rPr lang="en-GB" sz="1867" dirty="0" err="1" smtClean="0"/>
              <a:t>Defourny</a:t>
            </a:r>
            <a:r>
              <a:rPr lang="en-GB" sz="1867" dirty="0" smtClean="0"/>
              <a:t> / </a:t>
            </a:r>
            <a:r>
              <a:rPr lang="en-GB" sz="1867" dirty="0" err="1" smtClean="0"/>
              <a:t>Dr.</a:t>
            </a:r>
            <a:r>
              <a:rPr lang="en-GB" sz="1867" dirty="0" smtClean="0"/>
              <a:t> Julien Radoux  </a:t>
            </a:r>
            <a:r>
              <a:rPr lang="en-GB" sz="1867" dirty="0"/>
              <a:t>– UCLouvain, Belgium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683995" y="3124912"/>
            <a:ext cx="6565891" cy="1200329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Quality control of optical time series</a:t>
            </a:r>
          </a:p>
          <a:p>
            <a:r>
              <a:rPr lang="en-US" sz="2400" dirty="0"/>
              <a:t> and </a:t>
            </a:r>
          </a:p>
          <a:p>
            <a:r>
              <a:rPr lang="en-US" sz="2400" dirty="0"/>
              <a:t>temporal features computation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4966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606B06-6CA3-4905-9F29-2CC0F3A2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Making</a:t>
            </a:r>
            <a:r>
              <a:rPr lang="fr-BE" dirty="0"/>
              <a:t> good use of large time </a:t>
            </a:r>
            <a:r>
              <a:rPr lang="fr-BE" dirty="0" err="1"/>
              <a:t>series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5ED7FA1-728C-41AC-9604-EDBD795B1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fr-BE" sz="3200" dirty="0"/>
              <a:t>At least one image </a:t>
            </a:r>
            <a:r>
              <a:rPr lang="fr-BE" sz="3200" dirty="0" err="1"/>
              <a:t>every</a:t>
            </a:r>
            <a:r>
              <a:rPr lang="fr-BE" sz="3200" dirty="0"/>
              <a:t> 5 </a:t>
            </a:r>
            <a:r>
              <a:rPr lang="fr-BE" sz="3200" dirty="0" err="1"/>
              <a:t>days</a:t>
            </a:r>
            <a:r>
              <a:rPr lang="fr-BE" sz="3200" dirty="0"/>
              <a:t> </a:t>
            </a:r>
          </a:p>
          <a:p>
            <a:pPr marL="0" indent="0">
              <a:buNone/>
            </a:pPr>
            <a:r>
              <a:rPr lang="fr-BE" sz="3200" dirty="0">
                <a:sym typeface="Wingdings" panose="05000000000000000000" pitchFamily="2" charset="2"/>
              </a:rPr>
              <a:t> more </a:t>
            </a:r>
            <a:r>
              <a:rPr lang="fr-BE" sz="3200" dirty="0" err="1">
                <a:sym typeface="Wingdings" panose="05000000000000000000" pitchFamily="2" charset="2"/>
              </a:rPr>
              <a:t>than</a:t>
            </a:r>
            <a:r>
              <a:rPr lang="fr-BE" sz="3200" dirty="0">
                <a:sym typeface="Wingdings" panose="05000000000000000000" pitchFamily="2" charset="2"/>
              </a:rPr>
              <a:t> 70 images per </a:t>
            </a:r>
            <a:r>
              <a:rPr lang="fr-BE" sz="3200" dirty="0" err="1">
                <a:sym typeface="Wingdings" panose="05000000000000000000" pitchFamily="2" charset="2"/>
              </a:rPr>
              <a:t>year</a:t>
            </a:r>
            <a:endParaRPr lang="fr-BE" sz="3200" dirty="0">
              <a:sym typeface="Wingdings" panose="05000000000000000000" pitchFamily="2" charset="2"/>
            </a:endParaRPr>
          </a:p>
          <a:p>
            <a:r>
              <a:rPr lang="fr-BE" sz="3200" dirty="0" err="1">
                <a:sym typeface="Wingdings" panose="05000000000000000000" pitchFamily="2" charset="2"/>
              </a:rPr>
              <a:t>Consistency</a:t>
            </a:r>
            <a:r>
              <a:rPr lang="fr-BE" sz="3200" dirty="0">
                <a:sym typeface="Wingdings" panose="05000000000000000000" pitchFamily="2" charset="2"/>
              </a:rPr>
              <a:t> of the </a:t>
            </a:r>
            <a:r>
              <a:rPr lang="fr-BE" sz="3200" dirty="0" err="1">
                <a:sym typeface="Wingdings" panose="05000000000000000000" pitchFamily="2" charset="2"/>
              </a:rPr>
              <a:t>optical</a:t>
            </a:r>
            <a:r>
              <a:rPr lang="fr-BE" sz="3200" dirty="0">
                <a:sym typeface="Wingdings" panose="05000000000000000000" pitchFamily="2" charset="2"/>
              </a:rPr>
              <a:t> signal </a:t>
            </a:r>
            <a:r>
              <a:rPr lang="fr-BE" sz="3200" dirty="0" err="1">
                <a:sym typeface="Wingdings" panose="05000000000000000000" pitchFamily="2" charset="2"/>
              </a:rPr>
              <a:t>is</a:t>
            </a:r>
            <a:r>
              <a:rPr lang="fr-BE" sz="3200" dirty="0">
                <a:sym typeface="Wingdings" panose="05000000000000000000" pitchFamily="2" charset="2"/>
              </a:rPr>
              <a:t> a </a:t>
            </a:r>
            <a:r>
              <a:rPr lang="fr-BE" sz="3200" dirty="0" smtClean="0">
                <a:sym typeface="Wingdings" panose="05000000000000000000" pitchFamily="2" charset="2"/>
              </a:rPr>
              <a:t>key</a:t>
            </a:r>
          </a:p>
          <a:p>
            <a:pPr marL="0" indent="0">
              <a:buNone/>
            </a:pPr>
            <a:r>
              <a:rPr lang="fr-BE" sz="3200" dirty="0" smtClean="0">
                <a:sym typeface="Wingdings" panose="05000000000000000000" pitchFamily="2" charset="2"/>
              </a:rPr>
              <a:t> </a:t>
            </a:r>
            <a:r>
              <a:rPr lang="fr-BE" sz="3200" dirty="0" err="1" smtClean="0">
                <a:sym typeface="Wingdings" panose="05000000000000000000" pitchFamily="2" charset="2"/>
              </a:rPr>
              <a:t>We</a:t>
            </a:r>
            <a:r>
              <a:rPr lang="fr-BE" sz="3200" dirty="0" smtClean="0">
                <a:sym typeface="Wingdings" panose="05000000000000000000" pitchFamily="2" charset="2"/>
              </a:rPr>
              <a:t> </a:t>
            </a:r>
            <a:r>
              <a:rPr lang="fr-BE" sz="3200" dirty="0" err="1" smtClean="0">
                <a:sym typeface="Wingdings" panose="05000000000000000000" pitchFamily="2" charset="2"/>
              </a:rPr>
              <a:t>will</a:t>
            </a:r>
            <a:r>
              <a:rPr lang="fr-BE" sz="3200" dirty="0" smtClean="0">
                <a:sym typeface="Wingdings" panose="05000000000000000000" pitchFamily="2" charset="2"/>
              </a:rPr>
              <a:t> focus on </a:t>
            </a:r>
            <a:r>
              <a:rPr lang="fr-BE" sz="3200" dirty="0" err="1" smtClean="0">
                <a:sym typeface="Wingdings" panose="05000000000000000000" pitchFamily="2" charset="2"/>
              </a:rPr>
              <a:t>three</a:t>
            </a:r>
            <a:r>
              <a:rPr lang="fr-BE" sz="3200" dirty="0" smtClean="0">
                <a:sym typeface="Wingdings" panose="05000000000000000000" pitchFamily="2" charset="2"/>
              </a:rPr>
              <a:t> questions</a:t>
            </a:r>
            <a:endParaRPr lang="fr-BE" sz="3200" dirty="0">
              <a:sym typeface="Wingdings" panose="05000000000000000000" pitchFamily="2" charset="2"/>
            </a:endParaRPr>
          </a:p>
          <a:p>
            <a:pPr lvl="1"/>
            <a:r>
              <a:rPr lang="fr-BE" sz="2800" dirty="0">
                <a:sym typeface="Wingdings" panose="05000000000000000000" pitchFamily="2" charset="2"/>
              </a:rPr>
              <a:t>Are images usable or not ? </a:t>
            </a:r>
          </a:p>
          <a:p>
            <a:pPr lvl="2"/>
            <a:r>
              <a:rPr lang="fr-BE" sz="2400" dirty="0" err="1">
                <a:sym typeface="Wingdings" panose="05000000000000000000" pitchFamily="2" charset="2"/>
              </a:rPr>
              <a:t>Fully</a:t>
            </a:r>
            <a:r>
              <a:rPr lang="fr-BE" sz="2400" dirty="0">
                <a:sym typeface="Wingdings" panose="05000000000000000000" pitchFamily="2" charset="2"/>
              </a:rPr>
              <a:t> </a:t>
            </a:r>
            <a:r>
              <a:rPr lang="fr-BE" sz="2400" dirty="0" err="1">
                <a:sym typeface="Wingdings" panose="05000000000000000000" pitchFamily="2" charset="2"/>
              </a:rPr>
              <a:t>cloudy</a:t>
            </a:r>
            <a:r>
              <a:rPr lang="fr-BE" sz="2400" dirty="0">
                <a:sym typeface="Wingdings" panose="05000000000000000000" pitchFamily="2" charset="2"/>
              </a:rPr>
              <a:t> images are </a:t>
            </a:r>
            <a:r>
              <a:rPr lang="fr-BE" sz="2400" dirty="0" err="1">
                <a:sym typeface="Wingdings" panose="05000000000000000000" pitchFamily="2" charset="2"/>
              </a:rPr>
              <a:t>discarded</a:t>
            </a:r>
            <a:r>
              <a:rPr lang="fr-BE" sz="2400" dirty="0">
                <a:sym typeface="Wingdings" panose="05000000000000000000" pitchFamily="2" charset="2"/>
              </a:rPr>
              <a:t> by </a:t>
            </a:r>
            <a:r>
              <a:rPr lang="fr-BE" sz="2400" dirty="0" err="1">
                <a:sym typeface="Wingdings" panose="05000000000000000000" pitchFamily="2" charset="2"/>
              </a:rPr>
              <a:t>preprocessing</a:t>
            </a:r>
            <a:endParaRPr lang="fr-BE" sz="2400" dirty="0">
              <a:sym typeface="Wingdings" panose="05000000000000000000" pitchFamily="2" charset="2"/>
            </a:endParaRPr>
          </a:p>
          <a:p>
            <a:pPr lvl="1"/>
            <a:r>
              <a:rPr lang="fr-BE" sz="2800" dirty="0">
                <a:sym typeface="Wingdings" panose="05000000000000000000" pitchFamily="2" charset="2"/>
              </a:rPr>
              <a:t>How to check the </a:t>
            </a:r>
            <a:r>
              <a:rPr lang="fr-BE" sz="2800" dirty="0" err="1">
                <a:sym typeface="Wingdings" panose="05000000000000000000" pitchFamily="2" charset="2"/>
              </a:rPr>
              <a:t>quality</a:t>
            </a:r>
            <a:r>
              <a:rPr lang="fr-BE" sz="2800" dirty="0">
                <a:sym typeface="Wingdings" panose="05000000000000000000" pitchFamily="2" charset="2"/>
              </a:rPr>
              <a:t> of the time </a:t>
            </a:r>
            <a:r>
              <a:rPr lang="fr-BE" sz="2800" dirty="0" err="1">
                <a:sym typeface="Wingdings" panose="05000000000000000000" pitchFamily="2" charset="2"/>
              </a:rPr>
              <a:t>series</a:t>
            </a:r>
            <a:r>
              <a:rPr lang="fr-BE" sz="2800" dirty="0">
                <a:sym typeface="Wingdings" panose="05000000000000000000" pitchFamily="2" charset="2"/>
              </a:rPr>
              <a:t> ? </a:t>
            </a:r>
          </a:p>
          <a:p>
            <a:pPr lvl="2"/>
            <a:r>
              <a:rPr lang="fr-BE" sz="2400" dirty="0" smtClean="0">
                <a:sym typeface="Wingdings" panose="05000000000000000000" pitchFamily="2" charset="2"/>
              </a:rPr>
              <a:t>Cloud/cloud </a:t>
            </a:r>
            <a:r>
              <a:rPr lang="fr-BE" sz="2400" dirty="0" err="1" smtClean="0">
                <a:sym typeface="Wingdings" panose="05000000000000000000" pitchFamily="2" charset="2"/>
              </a:rPr>
              <a:t>shadow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>
                <a:sym typeface="Wingdings" panose="05000000000000000000" pitchFamily="2" charset="2"/>
              </a:rPr>
              <a:t>flag </a:t>
            </a:r>
          </a:p>
          <a:p>
            <a:pPr lvl="2"/>
            <a:r>
              <a:rPr lang="fr-BE" sz="2400" dirty="0" err="1" smtClean="0">
                <a:sym typeface="Wingdings" panose="05000000000000000000" pitchFamily="2" charset="2"/>
              </a:rPr>
              <a:t>Atmospheric</a:t>
            </a: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>
                <a:sym typeface="Wingdings" panose="05000000000000000000" pitchFamily="2" charset="2"/>
              </a:rPr>
              <a:t>corrections</a:t>
            </a:r>
          </a:p>
          <a:p>
            <a:pPr lvl="1"/>
            <a:r>
              <a:rPr lang="fr-BE" sz="2800" dirty="0">
                <a:sym typeface="Wingdings" panose="05000000000000000000" pitchFamily="2" charset="2"/>
              </a:rPr>
              <a:t>How to </a:t>
            </a:r>
            <a:r>
              <a:rPr lang="fr-BE" sz="2800" dirty="0" err="1">
                <a:sym typeface="Wingdings" panose="05000000000000000000" pitchFamily="2" charset="2"/>
              </a:rPr>
              <a:t>extract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dirty="0" err="1">
                <a:sym typeface="Wingdings" panose="05000000000000000000" pitchFamily="2" charset="2"/>
              </a:rPr>
              <a:t>meaningfull</a:t>
            </a:r>
            <a:r>
              <a:rPr lang="fr-BE" sz="2800" dirty="0">
                <a:sym typeface="Wingdings" panose="05000000000000000000" pitchFamily="2" charset="2"/>
              </a:rPr>
              <a:t> information ?</a:t>
            </a:r>
          </a:p>
          <a:p>
            <a:pPr lvl="2"/>
            <a:r>
              <a:rPr lang="fr-BE" sz="2400" dirty="0" err="1">
                <a:sym typeface="Wingdings" panose="05000000000000000000" pitchFamily="2" charset="2"/>
              </a:rPr>
              <a:t>Phenology</a:t>
            </a:r>
            <a:r>
              <a:rPr lang="fr-BE" sz="2400" dirty="0">
                <a:sym typeface="Wingdings" panose="05000000000000000000" pitchFamily="2" charset="2"/>
              </a:rPr>
              <a:t> </a:t>
            </a:r>
            <a:r>
              <a:rPr lang="fr-BE" sz="2400" dirty="0" err="1" smtClean="0">
                <a:sym typeface="Wingdings" panose="05000000000000000000" pitchFamily="2" charset="2"/>
              </a:rPr>
              <a:t>metrics</a:t>
            </a:r>
            <a:endParaRPr lang="fr-B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233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9E469BD-0934-4B90-8B28-3666DD32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Visual check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useful</a:t>
            </a:r>
            <a:r>
              <a:rPr lang="fr-BE" dirty="0"/>
              <a:t>, but </a:t>
            </a:r>
            <a:r>
              <a:rPr lang="fr-BE" dirty="0" err="1" smtClean="0"/>
              <a:t>strenuous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7932D02-40E6-40B0-BE6C-4491C2ED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75" y="2873180"/>
            <a:ext cx="2104217" cy="2414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ECF775C-C197-4841-BAD0-A6880956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933" y="2889805"/>
            <a:ext cx="2088867" cy="23826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7FB37C3-7A4B-4290-94F5-688B5AAE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44" y="2905568"/>
            <a:ext cx="2166112" cy="24141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7D6EB4E-2E7D-47EE-A500-366EB2956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066" y="2920469"/>
            <a:ext cx="2091259" cy="23668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2FDDC5B-3A44-4E73-BA99-3A1286A14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90" y="2888941"/>
            <a:ext cx="2107470" cy="2366851"/>
          </a:xfrm>
          <a:prstGeom prst="rect">
            <a:avLst/>
          </a:prstGeom>
        </p:spPr>
      </p:pic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A480B896-CE27-4034-8A1C-9E0A05E290A6}"/>
              </a:ext>
            </a:extLst>
          </p:cNvPr>
          <p:cNvSpPr/>
          <p:nvPr/>
        </p:nvSpPr>
        <p:spPr>
          <a:xfrm>
            <a:off x="2963333" y="2912533"/>
            <a:ext cx="1185334" cy="1320800"/>
          </a:xfrm>
          <a:custGeom>
            <a:avLst/>
            <a:gdLst>
              <a:gd name="connsiteX0" fmla="*/ 0 w 1185334"/>
              <a:gd name="connsiteY0" fmla="*/ 0 h 1320800"/>
              <a:gd name="connsiteX1" fmla="*/ 1100667 w 1185334"/>
              <a:gd name="connsiteY1" fmla="*/ 33867 h 1320800"/>
              <a:gd name="connsiteX2" fmla="*/ 1185334 w 1185334"/>
              <a:gd name="connsiteY2" fmla="*/ 338667 h 1320800"/>
              <a:gd name="connsiteX3" fmla="*/ 1117600 w 1185334"/>
              <a:gd name="connsiteY3" fmla="*/ 575734 h 1320800"/>
              <a:gd name="connsiteX4" fmla="*/ 880534 w 1185334"/>
              <a:gd name="connsiteY4" fmla="*/ 999067 h 1320800"/>
              <a:gd name="connsiteX5" fmla="*/ 778934 w 1185334"/>
              <a:gd name="connsiteY5" fmla="*/ 1066800 h 1320800"/>
              <a:gd name="connsiteX6" fmla="*/ 643467 w 1185334"/>
              <a:gd name="connsiteY6" fmla="*/ 1185334 h 1320800"/>
              <a:gd name="connsiteX7" fmla="*/ 524934 w 1185334"/>
              <a:gd name="connsiteY7" fmla="*/ 1236134 h 1320800"/>
              <a:gd name="connsiteX8" fmla="*/ 474134 w 1185334"/>
              <a:gd name="connsiteY8" fmla="*/ 1270000 h 1320800"/>
              <a:gd name="connsiteX9" fmla="*/ 423334 w 1185334"/>
              <a:gd name="connsiteY9" fmla="*/ 1286934 h 1320800"/>
              <a:gd name="connsiteX10" fmla="*/ 355600 w 1185334"/>
              <a:gd name="connsiteY10" fmla="*/ 1320800 h 1320800"/>
              <a:gd name="connsiteX11" fmla="*/ 186267 w 1185334"/>
              <a:gd name="connsiteY11" fmla="*/ 1303867 h 1320800"/>
              <a:gd name="connsiteX12" fmla="*/ 33867 w 1185334"/>
              <a:gd name="connsiteY12" fmla="*/ 1236134 h 1320800"/>
              <a:gd name="connsiteX13" fmla="*/ 0 w 1185334"/>
              <a:gd name="connsiteY13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5334" h="1320800">
                <a:moveTo>
                  <a:pt x="0" y="0"/>
                </a:moveTo>
                <a:lnTo>
                  <a:pt x="1100667" y="33867"/>
                </a:lnTo>
                <a:lnTo>
                  <a:pt x="1185334" y="338667"/>
                </a:lnTo>
                <a:lnTo>
                  <a:pt x="1117600" y="575734"/>
                </a:lnTo>
                <a:lnTo>
                  <a:pt x="880534" y="999067"/>
                </a:lnTo>
                <a:lnTo>
                  <a:pt x="778934" y="1066800"/>
                </a:lnTo>
                <a:cubicBezTo>
                  <a:pt x="733778" y="1106311"/>
                  <a:pt x="691468" y="1149333"/>
                  <a:pt x="643467" y="1185334"/>
                </a:cubicBezTo>
                <a:cubicBezTo>
                  <a:pt x="573004" y="1238182"/>
                  <a:pt x="590323" y="1203440"/>
                  <a:pt x="524934" y="1236134"/>
                </a:cubicBezTo>
                <a:cubicBezTo>
                  <a:pt x="506731" y="1245235"/>
                  <a:pt x="492337" y="1260899"/>
                  <a:pt x="474134" y="1270000"/>
                </a:cubicBezTo>
                <a:cubicBezTo>
                  <a:pt x="458169" y="1277982"/>
                  <a:pt x="439740" y="1279903"/>
                  <a:pt x="423334" y="1286934"/>
                </a:cubicBezTo>
                <a:cubicBezTo>
                  <a:pt x="400132" y="1296878"/>
                  <a:pt x="378178" y="1309511"/>
                  <a:pt x="355600" y="1320800"/>
                </a:cubicBezTo>
                <a:lnTo>
                  <a:pt x="186267" y="1303867"/>
                </a:lnTo>
                <a:lnTo>
                  <a:pt x="33867" y="1236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821F942-94D0-4917-864C-7770D20C252E}"/>
              </a:ext>
            </a:extLst>
          </p:cNvPr>
          <p:cNvSpPr txBox="1"/>
          <p:nvPr/>
        </p:nvSpPr>
        <p:spPr>
          <a:xfrm>
            <a:off x="1557920" y="2396836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OK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73E6AD3-3378-4FDD-849B-E08B07AC96DF}"/>
              </a:ext>
            </a:extLst>
          </p:cNvPr>
          <p:cNvSpPr txBox="1"/>
          <p:nvPr/>
        </p:nvSpPr>
        <p:spPr>
          <a:xfrm>
            <a:off x="8018024" y="2410312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OK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ABD37F5-C9DC-47CF-BF20-F07B404F86F5}"/>
              </a:ext>
            </a:extLst>
          </p:cNvPr>
          <p:cNvSpPr txBox="1"/>
          <p:nvPr/>
        </p:nvSpPr>
        <p:spPr>
          <a:xfrm>
            <a:off x="5052238" y="1948647"/>
            <a:ext cx="198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Completely</a:t>
            </a:r>
            <a:r>
              <a:rPr lang="fr-BE" dirty="0"/>
              <a:t> </a:t>
            </a:r>
            <a:r>
              <a:rPr lang="fr-BE" dirty="0" err="1"/>
              <a:t>cloudy</a:t>
            </a:r>
            <a:endParaRPr lang="fr-BE" dirty="0"/>
          </a:p>
          <a:p>
            <a:r>
              <a:rPr lang="fr-BE" dirty="0"/>
              <a:t>(image </a:t>
            </a:r>
            <a:r>
              <a:rPr lang="fr-BE" dirty="0" err="1"/>
              <a:t>skipped</a:t>
            </a:r>
            <a:r>
              <a:rPr lang="fr-BE" dirty="0"/>
              <a:t> by </a:t>
            </a:r>
            <a:r>
              <a:rPr lang="fr-BE" dirty="0" err="1"/>
              <a:t>preprocessor</a:t>
            </a:r>
            <a:r>
              <a:rPr lang="fr-BE" dirty="0"/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F5236941-E33B-40CC-BEBA-20A642D9E447}"/>
              </a:ext>
            </a:extLst>
          </p:cNvPr>
          <p:cNvSpPr txBox="1"/>
          <p:nvPr/>
        </p:nvSpPr>
        <p:spPr>
          <a:xfrm>
            <a:off x="2963661" y="2396836"/>
            <a:ext cx="195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/>
              <a:t>Partly</a:t>
            </a:r>
            <a:r>
              <a:rPr lang="fr-BE" sz="2400" dirty="0"/>
              <a:t> </a:t>
            </a:r>
            <a:r>
              <a:rPr lang="fr-BE" sz="2400" dirty="0" err="1"/>
              <a:t>cloudy</a:t>
            </a:r>
            <a:endParaRPr lang="fr-BE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93FFCF3F-F5B2-4EC2-AB54-CEBFC840990C}"/>
              </a:ext>
            </a:extLst>
          </p:cNvPr>
          <p:cNvSpPr txBox="1"/>
          <p:nvPr/>
        </p:nvSpPr>
        <p:spPr>
          <a:xfrm>
            <a:off x="9264933" y="2428140"/>
            <a:ext cx="232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Poor </a:t>
            </a:r>
            <a:r>
              <a:rPr lang="fr-BE" sz="2400" dirty="0" err="1"/>
              <a:t>radiometry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317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27FAA5-B158-4C2B-9812-8D4460EB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Automated</a:t>
            </a:r>
            <a:r>
              <a:rPr lang="fr-BE" dirty="0"/>
              <a:t> </a:t>
            </a:r>
            <a:r>
              <a:rPr lang="fr-BE" dirty="0" err="1"/>
              <a:t>quality</a:t>
            </a:r>
            <a:r>
              <a:rPr lang="fr-BE" dirty="0"/>
              <a:t> check of </a:t>
            </a:r>
            <a:r>
              <a:rPr lang="fr-BE" dirty="0" err="1"/>
              <a:t>reflectance</a:t>
            </a:r>
            <a:r>
              <a:rPr lang="fr-BE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62DF618-0A4B-4047-9391-135AF0BC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Use of </a:t>
            </a:r>
            <a:r>
              <a:rPr lang="fr-BE" dirty="0" smtClean="0"/>
              <a:t>pseudo-invariant </a:t>
            </a:r>
            <a:r>
              <a:rPr lang="fr-BE" dirty="0" err="1"/>
              <a:t>targets</a:t>
            </a:r>
            <a:endParaRPr lang="fr-BE" dirty="0"/>
          </a:p>
          <a:p>
            <a:r>
              <a:rPr lang="fr-BE" dirty="0" err="1"/>
              <a:t>Examples</a:t>
            </a:r>
            <a:r>
              <a:rPr lang="fr-BE" dirty="0"/>
              <a:t>:</a:t>
            </a:r>
          </a:p>
          <a:p>
            <a:pPr lvl="1"/>
            <a:r>
              <a:rPr lang="fr-BE" dirty="0" err="1"/>
              <a:t>Desert</a:t>
            </a:r>
            <a:endParaRPr lang="fr-BE" dirty="0"/>
          </a:p>
          <a:p>
            <a:pPr lvl="1"/>
            <a:r>
              <a:rPr lang="fr-BE" dirty="0"/>
              <a:t>Water</a:t>
            </a:r>
          </a:p>
          <a:p>
            <a:pPr lvl="1"/>
            <a:r>
              <a:rPr lang="fr-BE" dirty="0" err="1"/>
              <a:t>Impervious</a:t>
            </a:r>
            <a:r>
              <a:rPr lang="fr-BE" dirty="0"/>
              <a:t> surfaces</a:t>
            </a:r>
          </a:p>
          <a:p>
            <a:pPr lvl="1"/>
            <a:r>
              <a:rPr lang="fr-BE" dirty="0"/>
              <a:t>Salt flats</a:t>
            </a:r>
          </a:p>
          <a:p>
            <a:pPr lvl="1"/>
            <a:r>
              <a:rPr lang="fr-BE" dirty="0"/>
              <a:t>Evergreen </a:t>
            </a:r>
            <a:r>
              <a:rPr lang="fr-BE" dirty="0" err="1"/>
              <a:t>forests</a:t>
            </a:r>
            <a:endParaRPr lang="fr-BE" dirty="0"/>
          </a:p>
          <a:p>
            <a:pPr lvl="1"/>
            <a:r>
              <a:rPr lang="fr-BE" dirty="0"/>
              <a:t>…</a:t>
            </a:r>
          </a:p>
          <a:p>
            <a:r>
              <a:rPr lang="fr-BE" dirty="0" err="1"/>
              <a:t>Make</a:t>
            </a:r>
            <a:r>
              <a:rPr lang="fr-BE" dirty="0"/>
              <a:t> sure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they</a:t>
            </a:r>
            <a:r>
              <a:rPr lang="fr-BE" dirty="0"/>
              <a:t> are </a:t>
            </a:r>
            <a:r>
              <a:rPr lang="fr-BE" dirty="0" err="1"/>
              <a:t>really</a:t>
            </a:r>
            <a:r>
              <a:rPr lang="fr-BE" dirty="0"/>
              <a:t> </a:t>
            </a:r>
            <a:r>
              <a:rPr lang="fr-BE" dirty="0" smtClean="0"/>
              <a:t>invariance </a:t>
            </a:r>
            <a:r>
              <a:rPr lang="fr-BE" dirty="0"/>
              <a:t>in YOUR area</a:t>
            </a:r>
          </a:p>
          <a:p>
            <a:pPr lvl="1"/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B0D5FCB-ACCB-42C8-95D1-21333832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04" y="1690688"/>
            <a:ext cx="2828925" cy="1609725"/>
          </a:xfrm>
          <a:prstGeom prst="rect">
            <a:avLst/>
          </a:prstGeom>
        </p:spPr>
      </p:pic>
      <p:pic>
        <p:nvPicPr>
          <p:cNvPr id="1026" name="Picture 2" descr="Résultat de recherche d'images pour &quot;desert image&quot;">
            <a:extLst>
              <a:ext uri="{FF2B5EF4-FFF2-40B4-BE49-F238E27FC236}">
                <a16:creationId xmlns="" xmlns:a16="http://schemas.microsoft.com/office/drawing/2014/main" id="{E5973631-FEC8-44CD-8D6D-2E54F84C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7" y="1690688"/>
            <a:ext cx="241898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51AC1A0-CBA5-474D-90C4-DB5D895E2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29" y="3281893"/>
            <a:ext cx="2447580" cy="24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82"/>
            <a:ext cx="12001219" cy="574516"/>
          </a:xfrm>
        </p:spPr>
        <p:txBody>
          <a:bodyPr>
            <a:noAutofit/>
          </a:bodyPr>
          <a:lstStyle/>
          <a:p>
            <a:r>
              <a:rPr lang="fr-BE" sz="3733" dirty="0"/>
              <a:t>Temporal </a:t>
            </a:r>
            <a:r>
              <a:rPr lang="fr-BE" sz="3733" dirty="0" err="1"/>
              <a:t>metrics</a:t>
            </a:r>
            <a:r>
              <a:rPr lang="fr-BE" sz="3733" dirty="0"/>
              <a:t> to capture the time </a:t>
            </a:r>
            <a:r>
              <a:rPr lang="fr-BE" sz="3733" dirty="0" err="1"/>
              <a:t>series</a:t>
            </a:r>
            <a:r>
              <a:rPr lang="fr-BE" sz="3733" dirty="0"/>
              <a:t> info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47751" y="2054055"/>
            <a:ext cx="215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8D44AD"/>
                </a:solidFill>
                <a:latin typeface="Tw Cen MT" panose="020B0602020104020603"/>
              </a:rPr>
              <a:t>Max. positive</a:t>
            </a:r>
          </a:p>
          <a:p>
            <a:pPr algn="ctr" defTabSz="457189"/>
            <a:r>
              <a:rPr lang="en-US" sz="2400" b="1" dirty="0">
                <a:solidFill>
                  <a:srgbClr val="8D44AD"/>
                </a:solidFill>
                <a:latin typeface="Tw Cen MT" panose="020B0602020104020603"/>
              </a:rPr>
              <a:t>slope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34837" y="3076531"/>
            <a:ext cx="190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Fastest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growth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of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vegetation</a:t>
            </a:r>
            <a:endParaRPr lang="fr-BE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2097" y="2037906"/>
            <a:ext cx="231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297FB8"/>
                </a:solidFill>
                <a:latin typeface="Tw Cen MT" panose="020B0602020104020603"/>
              </a:rPr>
              <a:t>Max. negative</a:t>
            </a:r>
          </a:p>
          <a:p>
            <a:pPr algn="ctr" defTabSz="457189"/>
            <a:r>
              <a:rPr lang="en-US" sz="2400" b="1" dirty="0">
                <a:solidFill>
                  <a:srgbClr val="297FB8"/>
                </a:solidFill>
                <a:latin typeface="Tw Cen MT" panose="020B0602020104020603"/>
              </a:rPr>
              <a:t>slope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2845" y="1969293"/>
            <a:ext cx="1812023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27AE61"/>
                </a:solidFill>
                <a:latin typeface="Tw Cen MT" panose="020B0602020104020603"/>
              </a:rPr>
              <a:t>Maximum NDVI </a:t>
            </a:r>
          </a:p>
          <a:p>
            <a:pPr algn="ctr" defTabSz="457189"/>
            <a:r>
              <a:rPr lang="en-US" sz="1467" b="1" dirty="0">
                <a:solidFill>
                  <a:srgbClr val="27AE61"/>
                </a:solidFill>
                <a:latin typeface="Tw Cen MT" panose="020B0602020104020603"/>
              </a:rPr>
              <a:t>(average of 3 max.)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595" y="2072876"/>
            <a:ext cx="1812023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E84C3D"/>
                </a:solidFill>
                <a:latin typeface="Tw Cen MT" panose="020B0602020104020603"/>
              </a:rPr>
              <a:t>Maximum Red</a:t>
            </a:r>
          </a:p>
          <a:p>
            <a:pPr algn="ctr" defTabSz="457189"/>
            <a:r>
              <a:rPr lang="en-US" sz="1467" b="1" dirty="0">
                <a:solidFill>
                  <a:srgbClr val="E84C3D"/>
                </a:solidFill>
                <a:latin typeface="Tw Cen MT" panose="020B0602020104020603"/>
              </a:rPr>
              <a:t>(average of 3 max.)</a:t>
            </a:r>
          </a:p>
          <a:p>
            <a:pPr algn="ctr" defTabSz="457189"/>
            <a:endParaRPr lang="en-US" sz="2400" b="1" dirty="0">
              <a:solidFill>
                <a:srgbClr val="E84C3D"/>
              </a:solidFill>
              <a:latin typeface="Tw Cen MT" panose="020B060202010402060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04621" y="2056377"/>
            <a:ext cx="1812023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F39C11"/>
                </a:solidFill>
                <a:latin typeface="Tw Cen MT" panose="020B0602020104020603"/>
              </a:rPr>
              <a:t>Minimum NDVI</a:t>
            </a:r>
          </a:p>
          <a:p>
            <a:pPr algn="ctr" defTabSz="457189"/>
            <a:r>
              <a:rPr lang="en-US" sz="1467" b="1" dirty="0">
                <a:solidFill>
                  <a:srgbClr val="F39C11"/>
                </a:solidFill>
                <a:latin typeface="Tw Cen MT" panose="020B0602020104020603"/>
              </a:rPr>
              <a:t>(average of 3 max.)</a:t>
            </a:r>
          </a:p>
          <a:p>
            <a:pPr algn="ctr" defTabSz="457189"/>
            <a:endParaRPr lang="en-US" sz="2400" b="1" dirty="0">
              <a:solidFill>
                <a:srgbClr val="F39C11"/>
              </a:solidFill>
              <a:latin typeface="Tw Cen MT" panose="020B0602020104020603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8190088" y="1671211"/>
            <a:ext cx="626881" cy="360787"/>
          </a:xfrm>
          <a:prstGeom prst="roundRect">
            <a:avLst>
              <a:gd name="adj" fmla="val 50000"/>
            </a:avLst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10278320" y="1675171"/>
            <a:ext cx="626881" cy="360787"/>
          </a:xfrm>
          <a:prstGeom prst="roundRect">
            <a:avLst>
              <a:gd name="adj" fmla="val 50000"/>
            </a:avLst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1092286" y="1692536"/>
            <a:ext cx="626881" cy="360787"/>
          </a:xfrm>
          <a:prstGeom prst="roundRect">
            <a:avLst>
              <a:gd name="adj" fmla="val 50000"/>
            </a:avLst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5814192" y="1675171"/>
            <a:ext cx="626881" cy="360787"/>
          </a:xfrm>
          <a:prstGeom prst="roundRect">
            <a:avLst>
              <a:gd name="adj" fmla="val 50000"/>
            </a:avLst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3483465" y="1675171"/>
            <a:ext cx="626881" cy="360787"/>
          </a:xfrm>
          <a:prstGeom prst="roundRect">
            <a:avLst>
              <a:gd name="adj" fmla="val 50000"/>
            </a:avLst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2400" b="1" dirty="0">
                <a:solidFill>
                  <a:prstClr val="white"/>
                </a:solidFill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2188" y="3338287"/>
            <a:ext cx="7845240" cy="3177268"/>
            <a:chOff x="2198645" y="4592917"/>
            <a:chExt cx="6478630" cy="2198408"/>
          </a:xfrm>
        </p:grpSpPr>
        <p:grpSp>
          <p:nvGrpSpPr>
            <p:cNvPr id="19" name="Group 18"/>
            <p:cNvGrpSpPr/>
            <p:nvPr/>
          </p:nvGrpSpPr>
          <p:grpSpPr>
            <a:xfrm>
              <a:off x="2198645" y="4592917"/>
              <a:ext cx="6392179" cy="2198408"/>
              <a:chOff x="2198645" y="4592917"/>
              <a:chExt cx="6392179" cy="219840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198645" y="4592917"/>
                <a:ext cx="6392179" cy="2198408"/>
                <a:chOff x="2198645" y="4592917"/>
                <a:chExt cx="6392179" cy="219840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760721" y="4711628"/>
                  <a:ext cx="5830103" cy="2079697"/>
                  <a:chOff x="2760721" y="4711628"/>
                  <a:chExt cx="5830103" cy="2079697"/>
                </a:xfrm>
              </p:grpSpPr>
              <p:pic>
                <p:nvPicPr>
                  <p:cNvPr id="26626" name="Picture 2" descr="Image result for development stages crop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0870"/>
                  <a:stretch/>
                </p:blipFill>
                <p:spPr bwMode="auto">
                  <a:xfrm>
                    <a:off x="2820661" y="4838700"/>
                    <a:ext cx="5048250" cy="19526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Freeform: Shape 6"/>
                  <p:cNvSpPr/>
                  <p:nvPr/>
                </p:nvSpPr>
                <p:spPr>
                  <a:xfrm>
                    <a:off x="2790099" y="4973257"/>
                    <a:ext cx="5800725" cy="1333521"/>
                  </a:xfrm>
                  <a:custGeom>
                    <a:avLst/>
                    <a:gdLst>
                      <a:gd name="connsiteX0" fmla="*/ 0 w 5962650"/>
                      <a:gd name="connsiteY0" fmla="*/ 1334533 h 1429783"/>
                      <a:gd name="connsiteX1" fmla="*/ 1762125 w 5962650"/>
                      <a:gd name="connsiteY1" fmla="*/ 1048783 h 1429783"/>
                      <a:gd name="connsiteX2" fmla="*/ 3724275 w 5962650"/>
                      <a:gd name="connsiteY2" fmla="*/ 1033 h 1429783"/>
                      <a:gd name="connsiteX3" fmla="*/ 5143500 w 5962650"/>
                      <a:gd name="connsiteY3" fmla="*/ 1258333 h 1429783"/>
                      <a:gd name="connsiteX4" fmla="*/ 5524500 w 5962650"/>
                      <a:gd name="connsiteY4" fmla="*/ 1401208 h 1429783"/>
                      <a:gd name="connsiteX5" fmla="*/ 5962650 w 5962650"/>
                      <a:gd name="connsiteY5" fmla="*/ 1429783 h 1429783"/>
                      <a:gd name="connsiteX0" fmla="*/ 0 w 5962650"/>
                      <a:gd name="connsiteY0" fmla="*/ 1333768 h 1432267"/>
                      <a:gd name="connsiteX1" fmla="*/ 1762125 w 5962650"/>
                      <a:gd name="connsiteY1" fmla="*/ 1048018 h 1432267"/>
                      <a:gd name="connsiteX2" fmla="*/ 3724275 w 5962650"/>
                      <a:gd name="connsiteY2" fmla="*/ 268 h 1432267"/>
                      <a:gd name="connsiteX3" fmla="*/ 5153025 w 5962650"/>
                      <a:gd name="connsiteY3" fmla="*/ 1152793 h 1432267"/>
                      <a:gd name="connsiteX4" fmla="*/ 5524500 w 5962650"/>
                      <a:gd name="connsiteY4" fmla="*/ 1400443 h 1432267"/>
                      <a:gd name="connsiteX5" fmla="*/ 5962650 w 5962650"/>
                      <a:gd name="connsiteY5" fmla="*/ 1429018 h 1432267"/>
                      <a:gd name="connsiteX0" fmla="*/ 0 w 5962650"/>
                      <a:gd name="connsiteY0" fmla="*/ 1333768 h 1429018"/>
                      <a:gd name="connsiteX1" fmla="*/ 1762125 w 5962650"/>
                      <a:gd name="connsiteY1" fmla="*/ 1048018 h 1429018"/>
                      <a:gd name="connsiteX2" fmla="*/ 3724275 w 5962650"/>
                      <a:gd name="connsiteY2" fmla="*/ 268 h 1429018"/>
                      <a:gd name="connsiteX3" fmla="*/ 5153025 w 5962650"/>
                      <a:gd name="connsiteY3" fmla="*/ 1152793 h 1429018"/>
                      <a:gd name="connsiteX4" fmla="*/ 5657850 w 5962650"/>
                      <a:gd name="connsiteY4" fmla="*/ 1343293 h 1429018"/>
                      <a:gd name="connsiteX5" fmla="*/ 5962650 w 5962650"/>
                      <a:gd name="connsiteY5" fmla="*/ 1429018 h 1429018"/>
                      <a:gd name="connsiteX0" fmla="*/ 0 w 6143625"/>
                      <a:gd name="connsiteY0" fmla="*/ 1333768 h 1350688"/>
                      <a:gd name="connsiteX1" fmla="*/ 1762125 w 6143625"/>
                      <a:gd name="connsiteY1" fmla="*/ 1048018 h 1350688"/>
                      <a:gd name="connsiteX2" fmla="*/ 3724275 w 6143625"/>
                      <a:gd name="connsiteY2" fmla="*/ 268 h 1350688"/>
                      <a:gd name="connsiteX3" fmla="*/ 5153025 w 6143625"/>
                      <a:gd name="connsiteY3" fmla="*/ 1152793 h 1350688"/>
                      <a:gd name="connsiteX4" fmla="*/ 5657850 w 6143625"/>
                      <a:gd name="connsiteY4" fmla="*/ 1343293 h 1350688"/>
                      <a:gd name="connsiteX5" fmla="*/ 6143625 w 6143625"/>
                      <a:gd name="connsiteY5" fmla="*/ 1314718 h 1350688"/>
                      <a:gd name="connsiteX0" fmla="*/ 0 w 6200775"/>
                      <a:gd name="connsiteY0" fmla="*/ 1333768 h 1365942"/>
                      <a:gd name="connsiteX1" fmla="*/ 1762125 w 6200775"/>
                      <a:gd name="connsiteY1" fmla="*/ 1048018 h 1365942"/>
                      <a:gd name="connsiteX2" fmla="*/ 3724275 w 6200775"/>
                      <a:gd name="connsiteY2" fmla="*/ 268 h 1365942"/>
                      <a:gd name="connsiteX3" fmla="*/ 5153025 w 6200775"/>
                      <a:gd name="connsiteY3" fmla="*/ 1152793 h 1365942"/>
                      <a:gd name="connsiteX4" fmla="*/ 5657850 w 6200775"/>
                      <a:gd name="connsiteY4" fmla="*/ 1343293 h 1365942"/>
                      <a:gd name="connsiteX5" fmla="*/ 6200775 w 6200775"/>
                      <a:gd name="connsiteY5" fmla="*/ 1362343 h 1365942"/>
                      <a:gd name="connsiteX0" fmla="*/ 0 w 6200775"/>
                      <a:gd name="connsiteY0" fmla="*/ 1333768 h 1362343"/>
                      <a:gd name="connsiteX1" fmla="*/ 1762125 w 6200775"/>
                      <a:gd name="connsiteY1" fmla="*/ 1048018 h 1362343"/>
                      <a:gd name="connsiteX2" fmla="*/ 3724275 w 6200775"/>
                      <a:gd name="connsiteY2" fmla="*/ 268 h 1362343"/>
                      <a:gd name="connsiteX3" fmla="*/ 5153025 w 6200775"/>
                      <a:gd name="connsiteY3" fmla="*/ 1152793 h 1362343"/>
                      <a:gd name="connsiteX4" fmla="*/ 5715000 w 6200775"/>
                      <a:gd name="connsiteY4" fmla="*/ 1286143 h 1362343"/>
                      <a:gd name="connsiteX5" fmla="*/ 6200775 w 6200775"/>
                      <a:gd name="connsiteY5" fmla="*/ 1362343 h 1362343"/>
                      <a:gd name="connsiteX0" fmla="*/ 0 w 5943600"/>
                      <a:gd name="connsiteY0" fmla="*/ 1333768 h 1333768"/>
                      <a:gd name="connsiteX1" fmla="*/ 1762125 w 5943600"/>
                      <a:gd name="connsiteY1" fmla="*/ 1048018 h 1333768"/>
                      <a:gd name="connsiteX2" fmla="*/ 3724275 w 5943600"/>
                      <a:gd name="connsiteY2" fmla="*/ 268 h 1333768"/>
                      <a:gd name="connsiteX3" fmla="*/ 5153025 w 5943600"/>
                      <a:gd name="connsiteY3" fmla="*/ 1152793 h 1333768"/>
                      <a:gd name="connsiteX4" fmla="*/ 5715000 w 5943600"/>
                      <a:gd name="connsiteY4" fmla="*/ 1286143 h 1333768"/>
                      <a:gd name="connsiteX5" fmla="*/ 5943600 w 5943600"/>
                      <a:gd name="connsiteY5" fmla="*/ 1286143 h 1333768"/>
                      <a:gd name="connsiteX0" fmla="*/ 0 w 5943600"/>
                      <a:gd name="connsiteY0" fmla="*/ 1333521 h 1333521"/>
                      <a:gd name="connsiteX1" fmla="*/ 1762125 w 5943600"/>
                      <a:gd name="connsiteY1" fmla="*/ 1047771 h 1333521"/>
                      <a:gd name="connsiteX2" fmla="*/ 3724275 w 5943600"/>
                      <a:gd name="connsiteY2" fmla="*/ 21 h 1333521"/>
                      <a:gd name="connsiteX3" fmla="*/ 4991100 w 5943600"/>
                      <a:gd name="connsiteY3" fmla="*/ 1019196 h 1333521"/>
                      <a:gd name="connsiteX4" fmla="*/ 5715000 w 5943600"/>
                      <a:gd name="connsiteY4" fmla="*/ 1285896 h 1333521"/>
                      <a:gd name="connsiteX5" fmla="*/ 5943600 w 5943600"/>
                      <a:gd name="connsiteY5" fmla="*/ 1285896 h 1333521"/>
                      <a:gd name="connsiteX0" fmla="*/ 0 w 5943600"/>
                      <a:gd name="connsiteY0" fmla="*/ 1333521 h 1333521"/>
                      <a:gd name="connsiteX1" fmla="*/ 1762125 w 5943600"/>
                      <a:gd name="connsiteY1" fmla="*/ 1047771 h 1333521"/>
                      <a:gd name="connsiteX2" fmla="*/ 3724275 w 5943600"/>
                      <a:gd name="connsiteY2" fmla="*/ 21 h 1333521"/>
                      <a:gd name="connsiteX3" fmla="*/ 4991100 w 5943600"/>
                      <a:gd name="connsiteY3" fmla="*/ 1019196 h 1333521"/>
                      <a:gd name="connsiteX4" fmla="*/ 5505450 w 5943600"/>
                      <a:gd name="connsiteY4" fmla="*/ 1228746 h 1333521"/>
                      <a:gd name="connsiteX5" fmla="*/ 5943600 w 5943600"/>
                      <a:gd name="connsiteY5" fmla="*/ 1285896 h 1333521"/>
                      <a:gd name="connsiteX0" fmla="*/ 0 w 5800725"/>
                      <a:gd name="connsiteY0" fmla="*/ 1333521 h 1333521"/>
                      <a:gd name="connsiteX1" fmla="*/ 1762125 w 5800725"/>
                      <a:gd name="connsiteY1" fmla="*/ 1047771 h 1333521"/>
                      <a:gd name="connsiteX2" fmla="*/ 3724275 w 5800725"/>
                      <a:gd name="connsiteY2" fmla="*/ 21 h 1333521"/>
                      <a:gd name="connsiteX3" fmla="*/ 4991100 w 5800725"/>
                      <a:gd name="connsiteY3" fmla="*/ 1019196 h 1333521"/>
                      <a:gd name="connsiteX4" fmla="*/ 5505450 w 5800725"/>
                      <a:gd name="connsiteY4" fmla="*/ 1228746 h 1333521"/>
                      <a:gd name="connsiteX5" fmla="*/ 5800725 w 5800725"/>
                      <a:gd name="connsiteY5" fmla="*/ 1257321 h 1333521"/>
                      <a:gd name="connsiteX0" fmla="*/ 0 w 5800725"/>
                      <a:gd name="connsiteY0" fmla="*/ 1333521 h 1333521"/>
                      <a:gd name="connsiteX1" fmla="*/ 1762125 w 5800725"/>
                      <a:gd name="connsiteY1" fmla="*/ 1047771 h 1333521"/>
                      <a:gd name="connsiteX2" fmla="*/ 3724275 w 5800725"/>
                      <a:gd name="connsiteY2" fmla="*/ 21 h 1333521"/>
                      <a:gd name="connsiteX3" fmla="*/ 4991100 w 5800725"/>
                      <a:gd name="connsiteY3" fmla="*/ 1019196 h 1333521"/>
                      <a:gd name="connsiteX4" fmla="*/ 5438775 w 5800725"/>
                      <a:gd name="connsiteY4" fmla="*/ 1238271 h 1333521"/>
                      <a:gd name="connsiteX5" fmla="*/ 5800725 w 5800725"/>
                      <a:gd name="connsiteY5" fmla="*/ 1257321 h 1333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0725" h="1333521">
                        <a:moveTo>
                          <a:pt x="0" y="1333521"/>
                        </a:moveTo>
                        <a:cubicBezTo>
                          <a:pt x="570706" y="1301771"/>
                          <a:pt x="1141413" y="1270021"/>
                          <a:pt x="1762125" y="1047771"/>
                        </a:cubicBezTo>
                        <a:cubicBezTo>
                          <a:pt x="2382837" y="825521"/>
                          <a:pt x="3186113" y="4783"/>
                          <a:pt x="3724275" y="21"/>
                        </a:cubicBezTo>
                        <a:cubicBezTo>
                          <a:pt x="4262437" y="-4741"/>
                          <a:pt x="4705350" y="812821"/>
                          <a:pt x="4991100" y="1019196"/>
                        </a:cubicBezTo>
                        <a:cubicBezTo>
                          <a:pt x="5276850" y="1225571"/>
                          <a:pt x="5303838" y="1198584"/>
                          <a:pt x="5438775" y="1238271"/>
                        </a:cubicBezTo>
                        <a:cubicBezTo>
                          <a:pt x="5573713" y="1277959"/>
                          <a:pt x="5649912" y="1257321"/>
                          <a:pt x="5800725" y="1257321"/>
                        </a:cubicBezTo>
                      </a:path>
                    </a:pathLst>
                  </a:custGeom>
                  <a:no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89"/>
                    <a:endParaRPr lang="en-US" sz="2400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2760721" y="4711628"/>
                    <a:ext cx="9398" cy="164693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2198645" y="4592917"/>
                  <a:ext cx="475625" cy="38034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 anchor="ctr">
                  <a:noAutofit/>
                </a:bodyPr>
                <a:lstStyle/>
                <a:p>
                  <a:pPr defTabSz="457189"/>
                  <a:r>
                    <a:rPr lang="fr-BE" sz="1400" dirty="0">
                      <a:solidFill>
                        <a:prstClr val="black"/>
                      </a:solidFill>
                      <a:latin typeface="Tw Cen MT" panose="020B0602020104020603"/>
                      <a:ea typeface="Open Sans" panose="020B0606030504020204" pitchFamily="34" charset="0"/>
                      <a:cs typeface="Open Sans" panose="020B0606030504020204" pitchFamily="34" charset="0"/>
                    </a:rPr>
                    <a:t>NDVI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8115199" y="6251165"/>
                <a:ext cx="475625" cy="380340"/>
              </a:xfrm>
              <a:prstGeom prst="rect">
                <a:avLst/>
              </a:prstGeom>
              <a:noFill/>
              <a:effectLst/>
            </p:spPr>
            <p:txBody>
              <a:bodyPr wrap="none" rtlCol="0" anchor="ctr">
                <a:noAutofit/>
              </a:bodyPr>
              <a:lstStyle/>
              <a:p>
                <a:pPr defTabSz="457189"/>
                <a:r>
                  <a:rPr lang="fr-BE" sz="1400" dirty="0">
                    <a:solidFill>
                      <a:prstClr val="black"/>
                    </a:solidFill>
                    <a:latin typeface="Tw Cen MT" panose="020B0602020104020603"/>
                    <a:ea typeface="Open Sans" panose="020B0606030504020204" pitchFamily="34" charset="0"/>
                    <a:cs typeface="Open Sans" panose="020B0606030504020204" pitchFamily="34" charset="0"/>
                  </a:rPr>
                  <a:t>Time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2764772" y="6281136"/>
              <a:ext cx="5912503" cy="774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owchart: Connector 42"/>
          <p:cNvSpPr/>
          <p:nvPr/>
        </p:nvSpPr>
        <p:spPr>
          <a:xfrm>
            <a:off x="6143400" y="4500591"/>
            <a:ext cx="223429" cy="217392"/>
          </a:xfrm>
          <a:prstGeom prst="flowChartConnector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9434286" y="5544460"/>
            <a:ext cx="223429" cy="217392"/>
          </a:xfrm>
          <a:prstGeom prst="flowChartConnector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8420444" y="4626867"/>
            <a:ext cx="223429" cy="217392"/>
          </a:xfrm>
          <a:prstGeom prst="flowChartConnector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7346520" y="3788360"/>
            <a:ext cx="223429" cy="217392"/>
          </a:xfrm>
          <a:prstGeom prst="flowChartConnector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3230970" y="5660897"/>
            <a:ext cx="223429" cy="217392"/>
          </a:xfrm>
          <a:prstGeom prst="flowChartConnector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2034" y="3072573"/>
            <a:ext cx="250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Fast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reduction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of </a:t>
            </a:r>
          </a:p>
          <a:p>
            <a:pPr algn="ctr" defTabSz="457189"/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vegetation</a:t>
            </a:r>
            <a:endParaRPr lang="fr-BE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88995" y="3059018"/>
            <a:ext cx="225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Maximum green </a:t>
            </a:r>
          </a:p>
          <a:p>
            <a:pPr algn="ctr" defTabSz="457189"/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biomass</a:t>
            </a:r>
            <a:endParaRPr lang="fr-BE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7341" y="3092429"/>
            <a:ext cx="209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Bare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soil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at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sowing</a:t>
            </a:r>
            <a:r>
              <a:rPr lang="fr-BE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BE" sz="1600" dirty="0" err="1">
                <a:solidFill>
                  <a:prstClr val="black"/>
                </a:solidFill>
                <a:latin typeface="Tw Cen MT" panose="020B0602020104020603"/>
              </a:rPr>
              <a:t>preparation</a:t>
            </a:r>
            <a:endParaRPr lang="fr-BE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10129" y="3059364"/>
            <a:ext cx="206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fr-FR" sz="1600" dirty="0" err="1">
                <a:solidFill>
                  <a:prstClr val="black"/>
                </a:solidFill>
                <a:latin typeface="Tw Cen MT" panose="020B0602020104020603"/>
              </a:rPr>
              <a:t>Harvested</a:t>
            </a:r>
            <a:r>
              <a:rPr lang="fr-FR" sz="16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Tw Cen MT" panose="020B0602020104020603"/>
              </a:rPr>
              <a:t>crop</a:t>
            </a:r>
            <a:r>
              <a:rPr lang="fr-FR" sz="1600" dirty="0">
                <a:solidFill>
                  <a:prstClr val="black"/>
                </a:solidFill>
                <a:latin typeface="Tw Cen MT" panose="020B0602020104020603"/>
              </a:rPr>
              <a:t> or</a:t>
            </a:r>
          </a:p>
          <a:p>
            <a:pPr algn="ctr" defTabSz="457189"/>
            <a:r>
              <a:rPr lang="fr-FR" sz="1600" dirty="0">
                <a:solidFill>
                  <a:prstClr val="black"/>
                </a:solidFill>
                <a:latin typeface="Tw Cen MT" panose="020B0602020104020603"/>
              </a:rPr>
              <a:t>non green </a:t>
            </a:r>
            <a:r>
              <a:rPr lang="fr-FR" sz="1600" dirty="0" err="1">
                <a:solidFill>
                  <a:prstClr val="black"/>
                </a:solidFill>
                <a:latin typeface="Tw Cen MT" panose="020B0602020104020603"/>
              </a:rPr>
              <a:t>residues</a:t>
            </a:r>
            <a:endParaRPr lang="fr-BE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0286" y="1117601"/>
            <a:ext cx="93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Example</a:t>
            </a:r>
            <a:r>
              <a:rPr lang="fr-FR" sz="2400" dirty="0"/>
              <a:t> of </a:t>
            </a:r>
            <a:r>
              <a:rPr lang="fr-FR" sz="2400" dirty="0" err="1"/>
              <a:t>specific</a:t>
            </a:r>
            <a:r>
              <a:rPr lang="fr-FR" sz="2400" dirty="0"/>
              <a:t> set of </a:t>
            </a:r>
            <a:r>
              <a:rPr lang="fr-FR" sz="2400" dirty="0" err="1"/>
              <a:t>metrics</a:t>
            </a:r>
            <a:r>
              <a:rPr lang="fr-FR" sz="2400" dirty="0"/>
              <a:t> (</a:t>
            </a:r>
            <a:r>
              <a:rPr lang="fr-FR" sz="2400" dirty="0" err="1"/>
              <a:t>features</a:t>
            </a:r>
            <a:r>
              <a:rPr lang="fr-FR" sz="2400" dirty="0"/>
              <a:t>) </a:t>
            </a:r>
            <a:r>
              <a:rPr lang="fr-FR" sz="2400" dirty="0" err="1"/>
              <a:t>designed</a:t>
            </a:r>
            <a:r>
              <a:rPr lang="fr-FR" sz="2400" dirty="0"/>
              <a:t> for </a:t>
            </a:r>
            <a:r>
              <a:rPr lang="fr-FR" sz="2400" dirty="0" err="1"/>
              <a:t>crop</a:t>
            </a:r>
            <a:r>
              <a:rPr lang="fr-FR" sz="2400" dirty="0"/>
              <a:t> monitoring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10148387" y="5704115"/>
            <a:ext cx="214521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dirty="0"/>
              <a:t>(</a:t>
            </a:r>
            <a:r>
              <a:rPr lang="fr-FR" sz="1333" dirty="0" err="1"/>
              <a:t>Matton</a:t>
            </a:r>
            <a:r>
              <a:rPr lang="fr-FR" sz="1333" dirty="0"/>
              <a:t> et al., 2015, </a:t>
            </a:r>
            <a:r>
              <a:rPr lang="fr-FR" sz="1333" dirty="0" err="1"/>
              <a:t>Waldner</a:t>
            </a:r>
            <a:r>
              <a:rPr lang="fr-FR" sz="1333" dirty="0"/>
              <a:t> et al., 2016, Lambert et al., 2016)</a:t>
            </a:r>
            <a:endParaRPr lang="fr-BE" sz="1333" dirty="0"/>
          </a:p>
        </p:txBody>
      </p:sp>
      <p:pic>
        <p:nvPicPr>
          <p:cNvPr id="37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5" y="5602515"/>
            <a:ext cx="1949712" cy="6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42845" y="1579266"/>
            <a:ext cx="1812023" cy="15131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704621" y="1549200"/>
            <a:ext cx="1812023" cy="15131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90286" y="4005752"/>
            <a:ext cx="2379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First by pixels</a:t>
            </a:r>
          </a:p>
          <a:p>
            <a:endParaRPr lang="fr-BE" sz="2400" dirty="0"/>
          </a:p>
          <a:p>
            <a:r>
              <a:rPr lang="fr-BE" sz="2400" dirty="0" err="1" smtClean="0"/>
              <a:t>Then</a:t>
            </a:r>
            <a:r>
              <a:rPr lang="fr-BE" sz="2400" dirty="0" smtClean="0"/>
              <a:t> by </a:t>
            </a:r>
            <a:r>
              <a:rPr lang="fr-BE" sz="2400" dirty="0" err="1" smtClean="0"/>
              <a:t>parcels</a:t>
            </a:r>
            <a:endParaRPr lang="fr-BE" sz="2400" dirty="0" smtClean="0"/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41" grpId="0" animBg="1"/>
      <p:bldP spid="46" grpId="0" animBg="1"/>
      <p:bldP spid="48" grpId="0" animBg="1"/>
      <p:bldP spid="43" grpId="0" animBg="1"/>
      <p:bldP spid="49" grpId="0" animBg="1"/>
      <p:bldP spid="51" grpId="0" animBg="1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Open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Jupyter</a:t>
            </a:r>
            <a:r>
              <a:rPr lang="fr-BE" dirty="0" smtClean="0"/>
              <a:t> notebook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1152909" cy="4351338"/>
          </a:xfrm>
        </p:spPr>
        <p:txBody>
          <a:bodyPr/>
          <a:lstStyle/>
          <a:p>
            <a:r>
              <a:rPr lang="fr-BE" dirty="0" smtClean="0"/>
              <a:t>You have a </a:t>
            </a:r>
            <a:r>
              <a:rPr lang="fr-BE" dirty="0" err="1" smtClean="0"/>
              <a:t>paper</a:t>
            </a:r>
            <a:r>
              <a:rPr lang="fr-BE" dirty="0" smtClean="0"/>
              <a:t> copy of the </a:t>
            </a:r>
            <a:r>
              <a:rPr lang="fr-BE" smtClean="0"/>
              <a:t>exercise</a:t>
            </a:r>
            <a:endParaRPr lang="fr-BE" dirty="0" smtClean="0"/>
          </a:p>
          <a:p>
            <a:r>
              <a:rPr lang="fr-BE" dirty="0" smtClean="0"/>
              <a:t>Interactive </a:t>
            </a:r>
            <a:r>
              <a:rPr lang="fr-BE" dirty="0" err="1" smtClean="0"/>
              <a:t>exercise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written</a:t>
            </a:r>
            <a:r>
              <a:rPr lang="fr-BE" dirty="0" smtClean="0"/>
              <a:t> in a </a:t>
            </a:r>
            <a:r>
              <a:rPr lang="fr-BE" dirty="0" err="1" smtClean="0"/>
              <a:t>Jupyter</a:t>
            </a:r>
            <a:r>
              <a:rPr lang="fr-BE" dirty="0" smtClean="0"/>
              <a:t> notebook</a:t>
            </a:r>
          </a:p>
          <a:p>
            <a:r>
              <a:rPr lang="fr-BE" dirty="0" smtClean="0"/>
              <a:t>Double click on </a:t>
            </a:r>
            <a:r>
              <a:rPr lang="fr-BE" dirty="0" err="1" smtClean="0"/>
              <a:t>jupyter</a:t>
            </a:r>
            <a:r>
              <a:rPr lang="fr-BE" dirty="0" smtClean="0"/>
              <a:t> </a:t>
            </a:r>
            <a:r>
              <a:rPr lang="fr-BE" dirty="0" err="1" smtClean="0"/>
              <a:t>shortcut</a:t>
            </a:r>
            <a:r>
              <a:rPr lang="fr-BE" dirty="0" smtClean="0"/>
              <a:t> on </a:t>
            </a:r>
            <a:r>
              <a:rPr lang="fr-BE" dirty="0" err="1" smtClean="0"/>
              <a:t>your</a:t>
            </a:r>
            <a:r>
              <a:rPr lang="fr-BE" dirty="0" smtClean="0"/>
              <a:t> desktop</a:t>
            </a:r>
          </a:p>
          <a:p>
            <a:r>
              <a:rPr lang="fr-BE" dirty="0" err="1" smtClean="0"/>
              <a:t>Load</a:t>
            </a:r>
            <a:r>
              <a:rPr lang="fr-BE" dirty="0" smtClean="0"/>
              <a:t> the notebook </a:t>
            </a:r>
            <a:r>
              <a:rPr lang="fr-BE" dirty="0" err="1" smtClean="0"/>
              <a:t>located</a:t>
            </a:r>
            <a:r>
              <a:rPr lang="fr-BE" dirty="0" smtClean="0"/>
              <a:t> in </a:t>
            </a:r>
          </a:p>
          <a:p>
            <a:pPr marL="0" indent="0">
              <a:buNone/>
            </a:pPr>
            <a:r>
              <a:rPr lang="fr-BE" sz="3200" dirty="0" smtClean="0"/>
              <a:t>/</a:t>
            </a:r>
            <a:r>
              <a:rPr lang="fr-BE" sz="3200" dirty="0" err="1" smtClean="0"/>
              <a:t>mnt</a:t>
            </a:r>
            <a:r>
              <a:rPr lang="fr-BE" sz="3200" dirty="0" smtClean="0"/>
              <a:t>/upload2/</a:t>
            </a:r>
            <a:r>
              <a:rPr lang="fr-BE" sz="3200" dirty="0" err="1" smtClean="0"/>
              <a:t>trainme</a:t>
            </a:r>
            <a:r>
              <a:rPr lang="fr-BE" sz="3200" dirty="0" smtClean="0"/>
              <a:t>/DATA/sessions/2_temporal_features/</a:t>
            </a:r>
          </a:p>
          <a:p>
            <a:pPr marL="0" indent="0">
              <a:buNone/>
            </a:pPr>
            <a:r>
              <a:rPr lang="fr-BE" sz="3200" dirty="0" err="1" smtClean="0"/>
              <a:t>jupyter_notebook</a:t>
            </a:r>
            <a:r>
              <a:rPr lang="fr-BE" sz="3200" dirty="0" smtClean="0"/>
              <a:t>/TrainingESA_TimeSeries_v2.ipynb</a:t>
            </a:r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1893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292</Words>
  <Application>Microsoft Office PowerPoint</Application>
  <PresentationFormat>Personnalisé</PresentationFormat>
  <Paragraphs>72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Making good use of large time series</vt:lpstr>
      <vt:lpstr>Visual check is useful, but strenuous</vt:lpstr>
      <vt:lpstr>Automated quality check of reflectance </vt:lpstr>
      <vt:lpstr>Temporal metrics to capture the time series info</vt:lpstr>
      <vt:lpstr>Open your Jupyter notebook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training</dc:title>
  <dc:creator>Ariane</dc:creator>
  <cp:lastModifiedBy>SIWS</cp:lastModifiedBy>
  <cp:revision>19</cp:revision>
  <dcterms:created xsi:type="dcterms:W3CDTF">2019-09-14T16:20:04Z</dcterms:created>
  <dcterms:modified xsi:type="dcterms:W3CDTF">2019-09-16T13:22:19Z</dcterms:modified>
</cp:coreProperties>
</file>