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9" r:id="rId6"/>
    <p:sldId id="262" r:id="rId7"/>
    <p:sldId id="330" r:id="rId8"/>
    <p:sldId id="264" r:id="rId9"/>
    <p:sldId id="267" r:id="rId10"/>
    <p:sldId id="298" r:id="rId11"/>
    <p:sldId id="299" r:id="rId12"/>
    <p:sldId id="300" r:id="rId13"/>
    <p:sldId id="331" r:id="rId14"/>
    <p:sldId id="332" r:id="rId15"/>
    <p:sldId id="301" r:id="rId16"/>
    <p:sldId id="302" r:id="rId17"/>
    <p:sldId id="303" r:id="rId18"/>
    <p:sldId id="333" r:id="rId19"/>
    <p:sldId id="337" r:id="rId20"/>
    <p:sldId id="335" r:id="rId21"/>
    <p:sldId id="317" r:id="rId22"/>
    <p:sldId id="320" r:id="rId23"/>
    <p:sldId id="321" r:id="rId24"/>
    <p:sldId id="323" r:id="rId25"/>
    <p:sldId id="324" r:id="rId26"/>
    <p:sldId id="325" r:id="rId27"/>
    <p:sldId id="328" r:id="rId28"/>
    <p:sldId id="329" r:id="rId29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C596B3-E3D7-41B1-8DEF-9CAD38BD6C6F}">
          <p14:sldIdLst>
            <p14:sldId id="256"/>
            <p14:sldId id="259"/>
            <p14:sldId id="262"/>
            <p14:sldId id="330"/>
            <p14:sldId id="264"/>
            <p14:sldId id="267"/>
            <p14:sldId id="298"/>
            <p14:sldId id="299"/>
            <p14:sldId id="300"/>
            <p14:sldId id="331"/>
            <p14:sldId id="332"/>
            <p14:sldId id="301"/>
            <p14:sldId id="302"/>
            <p14:sldId id="303"/>
            <p14:sldId id="333"/>
            <p14:sldId id="337"/>
            <p14:sldId id="335"/>
            <p14:sldId id="317"/>
            <p14:sldId id="320"/>
            <p14:sldId id="321"/>
            <p14:sldId id="323"/>
            <p14:sldId id="324"/>
            <p14:sldId id="325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co" initials="M" lastIdx="2" clrIdx="0">
    <p:extLst>
      <p:ext uri="{19B8F6BF-5375-455C-9EA6-DF929625EA0E}">
        <p15:presenceInfo xmlns:p15="http://schemas.microsoft.com/office/powerpoint/2012/main" userId="Mir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42"/>
    <a:srgbClr val="8F0B27"/>
    <a:srgbClr val="D0103A"/>
    <a:srgbClr val="006432"/>
    <a:srgbClr val="00542A"/>
    <a:srgbClr val="0098DB"/>
    <a:srgbClr val="00549F"/>
    <a:srgbClr val="FDC82F"/>
    <a:srgbClr val="00338D"/>
    <a:srgbClr val="E37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07" autoAdjust="0"/>
    <p:restoredTop sz="94699"/>
  </p:normalViewPr>
  <p:slideViewPr>
    <p:cSldViewPr snapToGrid="0">
      <p:cViewPr varScale="1">
        <p:scale>
          <a:sx n="110" d="100"/>
          <a:sy n="110" d="100"/>
        </p:scale>
        <p:origin x="158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B077EC-16F3-4AA6-A843-6AC107E6F5B5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64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3ACD7-9244-49D7-BEF4-4D3AD75FE3F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65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C383-FC14-4002-82D3-39C71385957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66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LTC_1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434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3" name="Picture 62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cxnSp>
        <p:nvCxnSpPr>
          <p:cNvPr id="39" name="Connettore diritto 38"/>
          <p:cNvCxnSpPr/>
          <p:nvPr userDrawn="1"/>
        </p:nvCxnSpPr>
        <p:spPr>
          <a:xfrm flipV="1">
            <a:off x="0" y="704850"/>
            <a:ext cx="9144000" cy="19050"/>
          </a:xfrm>
          <a:prstGeom prst="line">
            <a:avLst/>
          </a:prstGeom>
          <a:ln w="38100">
            <a:solidFill>
              <a:srgbClr val="008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1" descr="PPT_Footer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5" name="Rettangolo 14"/>
          <p:cNvSpPr/>
          <p:nvPr userDrawn="1"/>
        </p:nvSpPr>
        <p:spPr>
          <a:xfrm>
            <a:off x="2701800" y="4829338"/>
            <a:ext cx="50088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i="0" u="sng" noProof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16-20 September</a:t>
            </a:r>
            <a:r>
              <a:rPr lang="en-GB" sz="1100" b="1" i="0" noProof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2019 </a:t>
            </a:r>
            <a:r>
              <a:rPr lang="en-GB" sz="1100" b="1" i="0" noProof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Université</a:t>
            </a:r>
            <a:r>
              <a:rPr lang="en-GB" sz="1100" b="1" i="0" noProof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100" b="1" i="0" noProof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Catholique</a:t>
            </a:r>
            <a:r>
              <a:rPr lang="en-GB" sz="1100" b="1" i="0" noProof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de Louvain, Belgium</a:t>
            </a:r>
            <a:endParaRPr lang="en-GB" sz="11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2" descr="http://landtraining2019.esa.int/files/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00" y="4852143"/>
            <a:ext cx="13824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99" y="4834143"/>
            <a:ext cx="30315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2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44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LTC_2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1388224"/>
            <a:ext cx="8748000" cy="2527071"/>
          </a:xfrm>
        </p:spPr>
        <p:txBody>
          <a:bodyPr/>
          <a:lstStyle>
            <a:lvl1pPr marL="0"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6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434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10" name="Picture 9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LTC_3_PPT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71429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5" name="Picture 34" descr="at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b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a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z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d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dk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ee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fi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gr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hu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ie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t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lu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n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pl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t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ro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se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uk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i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22282"/>
            <a:ext cx="8748000" cy="362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6470312" y="4580702"/>
            <a:ext cx="253050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Boschetti M. </a:t>
            </a:r>
            <a:r>
              <a:rPr lang="en-GB" sz="800" noProof="1">
                <a:solidFill>
                  <a:schemeClr val="bg2"/>
                </a:solidFill>
              </a:rPr>
              <a:t>| ESRIN | </a:t>
            </a:r>
            <a:r>
              <a:rPr lang="en-GB" sz="800" noProof="1" smtClean="0">
                <a:solidFill>
                  <a:schemeClr val="bg2"/>
                </a:solidFill>
              </a:rPr>
              <a:t>19/09/2019 </a:t>
            </a:r>
            <a:r>
              <a:rPr lang="en-GB" sz="800" noProof="1">
                <a:solidFill>
                  <a:schemeClr val="bg2"/>
                </a:solidFill>
              </a:rPr>
              <a:t>| Slide  </a:t>
            </a:r>
            <a:fld id="{74715171-953B-462A-B427-D01C79F554CB}" type="slidenum">
              <a:rPr lang="en-GB" sz="800" noProof="1" smtClean="0">
                <a:solidFill>
                  <a:schemeClr val="bg2"/>
                </a:solidFill>
              </a:rPr>
              <a:t>‹N›</a:t>
            </a:fld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28614"/>
          <a:stretch/>
        </p:blipFill>
        <p:spPr>
          <a:xfrm>
            <a:off x="7787917" y="167443"/>
            <a:ext cx="1210456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  <p:sldLayoutId id="2147483939" r:id="rId10"/>
    <p:sldLayoutId id="214748394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image" Target="../media/image81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5.emf"/><Relationship Id="rId12" Type="http://schemas.openxmlformats.org/officeDocument/2006/relationships/image" Target="../media/image80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image" Target="../media/image74.emf"/><Relationship Id="rId11" Type="http://schemas.openxmlformats.org/officeDocument/2006/relationships/image" Target="../media/image79.emf"/><Relationship Id="rId5" Type="http://schemas.openxmlformats.org/officeDocument/2006/relationships/image" Target="../media/image73.emf"/><Relationship Id="rId10" Type="http://schemas.openxmlformats.org/officeDocument/2006/relationships/image" Target="../media/image78.emf"/><Relationship Id="rId4" Type="http://schemas.openxmlformats.org/officeDocument/2006/relationships/image" Target="../media/image72.emf"/><Relationship Id="rId9" Type="http://schemas.openxmlformats.org/officeDocument/2006/relationships/image" Target="../media/image77.emf"/><Relationship Id="rId1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png"/><Relationship Id="rId7" Type="http://schemas.openxmlformats.org/officeDocument/2006/relationships/image" Target="../media/image88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rs9121271" TargetMode="External"/><Relationship Id="rId2" Type="http://schemas.openxmlformats.org/officeDocument/2006/relationships/hyperlink" Target="https://doi.org/10.1109/IGARSS.2018.851849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pringer.com/gp/book/9783319159669" TargetMode="External"/><Relationship Id="rId5" Type="http://schemas.openxmlformats.org/officeDocument/2006/relationships/hyperlink" Target="https://doi.org/10.1109/IGARSS.2008.4779409" TargetMode="External"/><Relationship Id="rId4" Type="http://schemas.openxmlformats.org/officeDocument/2006/relationships/hyperlink" Target="https://doi.org/10.1016/j.rse.2016.10.00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microsoft.com/office/2007/relationships/hdphoto" Target="../media/hdphoto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512996" y="3393298"/>
            <a:ext cx="2512144" cy="307777"/>
          </a:xfrm>
          <a:prstGeom prst="rect">
            <a:avLst/>
          </a:prstGeom>
          <a:solidFill>
            <a:srgbClr val="005C2E">
              <a:alpha val="64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Mirco </a:t>
            </a:r>
            <a:r>
              <a:rPr lang="en-GB" dirty="0" err="1" smtClean="0"/>
              <a:t>Boschetti</a:t>
            </a:r>
            <a:r>
              <a:rPr lang="en-GB" dirty="0" smtClean="0"/>
              <a:t> CNR-IREA</a:t>
            </a:r>
            <a:endParaRPr lang="en-GB" dirty="0"/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512996" y="2539626"/>
            <a:ext cx="8493844" cy="646331"/>
          </a:xfrm>
          <a:prstGeom prst="rect">
            <a:avLst/>
          </a:prstGeom>
          <a:solidFill>
            <a:srgbClr val="005C2E">
              <a:alpha val="64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Crop nitrogen management and satellite-derived information for crop monitoring and yield forecast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811" y="85426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Research activities have highlighted the </a:t>
            </a:r>
            <a:r>
              <a:rPr lang="en-US" sz="1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importance of having adequate space / time resolutions </a:t>
            </a:r>
            <a:r>
              <a:rPr lang="en-US" sz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during the monitoring of agricultural systems from time series of satellite </a:t>
            </a:r>
            <a:r>
              <a:rPr lang="en-US" sz="1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data. </a:t>
            </a:r>
            <a:r>
              <a:rPr lang="it-IT" sz="1200" dirty="0" err="1" smtClean="0">
                <a:solidFill>
                  <a:srgbClr val="222222"/>
                </a:solidFill>
              </a:rPr>
              <a:t>Duveiller</a:t>
            </a:r>
            <a:r>
              <a:rPr lang="it-IT" sz="1200" dirty="0" smtClean="0">
                <a:solidFill>
                  <a:srgbClr val="222222"/>
                </a:solidFill>
              </a:rPr>
              <a:t> </a:t>
            </a:r>
            <a:r>
              <a:rPr lang="it-IT" sz="1200" dirty="0">
                <a:solidFill>
                  <a:srgbClr val="222222"/>
                </a:solidFill>
              </a:rPr>
              <a:t>et al 2008 </a:t>
            </a:r>
            <a:r>
              <a:rPr lang="it-IT" sz="1200" dirty="0" err="1">
                <a:solidFill>
                  <a:srgbClr val="222222"/>
                </a:solidFill>
              </a:rPr>
              <a:t>defined</a:t>
            </a:r>
            <a:r>
              <a:rPr lang="it-IT" sz="1200" dirty="0">
                <a:solidFill>
                  <a:srgbClr val="222222"/>
                </a:solidFill>
              </a:rPr>
              <a:t> a </a:t>
            </a:r>
            <a:r>
              <a:rPr lang="it-IT" sz="1200" dirty="0" err="1">
                <a:solidFill>
                  <a:srgbClr val="222222"/>
                </a:solidFill>
              </a:rPr>
              <a:t>method</a:t>
            </a:r>
            <a:r>
              <a:rPr lang="it-IT" sz="1200" dirty="0">
                <a:solidFill>
                  <a:srgbClr val="222222"/>
                </a:solidFill>
              </a:rPr>
              <a:t> to </a:t>
            </a:r>
            <a:r>
              <a:rPr lang="it-IT" sz="1200" dirty="0" err="1">
                <a:solidFill>
                  <a:srgbClr val="222222"/>
                </a:solidFill>
              </a:rPr>
              <a:t>identify</a:t>
            </a:r>
            <a:r>
              <a:rPr lang="it-IT" sz="1200" dirty="0">
                <a:solidFill>
                  <a:srgbClr val="222222"/>
                </a:solidFill>
              </a:rPr>
              <a:t> the </a:t>
            </a:r>
            <a:r>
              <a:rPr lang="en-US" sz="1200" dirty="0">
                <a:solidFill>
                  <a:srgbClr val="222222"/>
                </a:solidFill>
              </a:rPr>
              <a:t>a</a:t>
            </a:r>
            <a:r>
              <a:rPr lang="en-US" sz="1200" dirty="0" smtClean="0">
                <a:solidFill>
                  <a:srgbClr val="222222"/>
                </a:solidFill>
              </a:rPr>
              <a:t>ppropriate resolution in a given agricultural </a:t>
            </a:r>
            <a:r>
              <a:rPr lang="en-US" sz="1200" dirty="0">
                <a:solidFill>
                  <a:srgbClr val="222222"/>
                </a:solidFill>
              </a:rPr>
              <a:t>l</a:t>
            </a:r>
            <a:r>
              <a:rPr lang="en-US" sz="1200" dirty="0" smtClean="0">
                <a:solidFill>
                  <a:srgbClr val="222222"/>
                </a:solidFill>
              </a:rPr>
              <a:t>andscape</a:t>
            </a:r>
            <a:endParaRPr lang="en-GB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3544" y="1551133"/>
            <a:ext cx="6412152" cy="127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6"/>
          <p:cNvSpPr txBox="1"/>
          <p:nvPr/>
        </p:nvSpPr>
        <p:spPr>
          <a:xfrm>
            <a:off x="2841817" y="4525821"/>
            <a:ext cx="3132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tx2"/>
                </a:solidFill>
              </a:rPr>
              <a:t>Discrepancies in case of mixed pixels</a:t>
            </a:r>
            <a:endParaRPr lang="en-GB" sz="1100" dirty="0">
              <a:solidFill>
                <a:schemeClr val="tx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3544" y="3153684"/>
            <a:ext cx="6412152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6"/>
          <p:cNvSpPr txBox="1"/>
          <p:nvPr/>
        </p:nvSpPr>
        <p:spPr>
          <a:xfrm>
            <a:off x="1552602" y="2892074"/>
            <a:ext cx="5614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b="1" dirty="0" err="1">
                <a:solidFill>
                  <a:schemeClr val="tx2"/>
                </a:solidFill>
              </a:rPr>
              <a:t>Good</a:t>
            </a:r>
            <a:r>
              <a:rPr lang="it-IT" altLang="it-IT" sz="1100" b="1" dirty="0">
                <a:solidFill>
                  <a:schemeClr val="tx2"/>
                </a:solidFill>
              </a:rPr>
              <a:t> </a:t>
            </a:r>
            <a:r>
              <a:rPr lang="it-IT" altLang="it-IT" sz="1100" b="1" dirty="0" err="1">
                <a:solidFill>
                  <a:schemeClr val="tx2"/>
                </a:solidFill>
              </a:rPr>
              <a:t>results</a:t>
            </a:r>
            <a:r>
              <a:rPr lang="it-IT" altLang="it-IT" sz="1100" b="1" dirty="0">
                <a:solidFill>
                  <a:schemeClr val="tx2"/>
                </a:solidFill>
              </a:rPr>
              <a:t> </a:t>
            </a:r>
            <a:r>
              <a:rPr lang="it-IT" altLang="it-IT" sz="1100" b="1" dirty="0" err="1">
                <a:solidFill>
                  <a:schemeClr val="tx2"/>
                </a:solidFill>
              </a:rPr>
              <a:t>where</a:t>
            </a:r>
            <a:r>
              <a:rPr lang="it-IT" altLang="it-IT" sz="1100" b="1" dirty="0">
                <a:solidFill>
                  <a:schemeClr val="tx2"/>
                </a:solidFill>
              </a:rPr>
              <a:t> the </a:t>
            </a:r>
            <a:r>
              <a:rPr lang="it-IT" altLang="it-IT" sz="1100" b="1" dirty="0" err="1">
                <a:solidFill>
                  <a:schemeClr val="tx2"/>
                </a:solidFill>
              </a:rPr>
              <a:t>cultures</a:t>
            </a:r>
            <a:r>
              <a:rPr lang="it-IT" altLang="it-IT" sz="1100" b="1" dirty="0">
                <a:solidFill>
                  <a:schemeClr val="tx2"/>
                </a:solidFill>
              </a:rPr>
              <a:t> </a:t>
            </a:r>
            <a:r>
              <a:rPr lang="it-IT" altLang="it-IT" sz="1100" b="1" dirty="0" err="1">
                <a:solidFill>
                  <a:schemeClr val="tx2"/>
                </a:solidFill>
              </a:rPr>
              <a:t>were</a:t>
            </a:r>
            <a:r>
              <a:rPr lang="it-IT" altLang="it-IT" sz="1100" b="1" dirty="0">
                <a:solidFill>
                  <a:schemeClr val="tx2"/>
                </a:solidFill>
              </a:rPr>
              <a:t> </a:t>
            </a:r>
            <a:r>
              <a:rPr lang="it-IT" altLang="it-IT" sz="1100" b="1" dirty="0" err="1">
                <a:solidFill>
                  <a:schemeClr val="tx2"/>
                </a:solidFill>
              </a:rPr>
              <a:t>uniformly</a:t>
            </a:r>
            <a:r>
              <a:rPr lang="it-IT" altLang="it-IT" sz="1100" b="1" dirty="0">
                <a:solidFill>
                  <a:schemeClr val="tx2"/>
                </a:solidFill>
              </a:rPr>
              <a:t> </a:t>
            </a:r>
            <a:r>
              <a:rPr lang="it-IT" altLang="it-IT" sz="1100" b="1" dirty="0" err="1">
                <a:solidFill>
                  <a:schemeClr val="tx2"/>
                </a:solidFill>
              </a:rPr>
              <a:t>present</a:t>
            </a:r>
            <a:r>
              <a:rPr lang="it-IT" altLang="it-IT" sz="1100" b="1" dirty="0">
                <a:solidFill>
                  <a:schemeClr val="tx2"/>
                </a:solidFill>
              </a:rPr>
              <a:t> in the pixel 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 idx="4294967295"/>
          </p:nvPr>
        </p:nvSpPr>
        <p:spPr>
          <a:xfrm>
            <a:off x="0" y="129838"/>
            <a:ext cx="6172200" cy="430887"/>
          </a:xfrm>
        </p:spPr>
        <p:txBody>
          <a:bodyPr/>
          <a:lstStyle/>
          <a:p>
            <a:r>
              <a:rPr lang="en-GB" dirty="0" smtClean="0"/>
              <a:t>Scale and mixture issue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2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26460" y="4269834"/>
            <a:ext cx="8385242" cy="489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4"/>
          <p:cNvSpPr/>
          <p:nvPr/>
        </p:nvSpPr>
        <p:spPr>
          <a:xfrm>
            <a:off x="1212909" y="4731990"/>
            <a:ext cx="6707463" cy="398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6" name="Rettangolo arrotondato 305"/>
          <p:cNvSpPr/>
          <p:nvPr/>
        </p:nvSpPr>
        <p:spPr>
          <a:xfrm>
            <a:off x="1370859" y="961425"/>
            <a:ext cx="6603519" cy="7560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+mj-lt"/>
            </a:endParaRPr>
          </a:p>
        </p:txBody>
      </p:sp>
      <p:sp>
        <p:nvSpPr>
          <p:cNvPr id="236" name="CasellaDiTesto 235"/>
          <p:cNvSpPr txBox="1"/>
          <p:nvPr/>
        </p:nvSpPr>
        <p:spPr>
          <a:xfrm>
            <a:off x="4567416" y="4848276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>
                <a:latin typeface="+mj-lt"/>
              </a:rPr>
              <a:t>2015</a:t>
            </a:r>
          </a:p>
        </p:txBody>
      </p:sp>
      <p:sp>
        <p:nvSpPr>
          <p:cNvPr id="237" name="CasellaDiTesto 236"/>
          <p:cNvSpPr txBox="1"/>
          <p:nvPr/>
        </p:nvSpPr>
        <p:spPr>
          <a:xfrm>
            <a:off x="6259717" y="4848277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>
                <a:latin typeface="+mj-lt"/>
              </a:rPr>
              <a:t>2017</a:t>
            </a:r>
          </a:p>
        </p:txBody>
      </p:sp>
      <p:sp>
        <p:nvSpPr>
          <p:cNvPr id="238" name="CasellaDiTesto 237"/>
          <p:cNvSpPr txBox="1"/>
          <p:nvPr/>
        </p:nvSpPr>
        <p:spPr>
          <a:xfrm>
            <a:off x="3546179" y="4848277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>
                <a:latin typeface="+mj-lt"/>
              </a:rPr>
              <a:t>2013</a:t>
            </a:r>
          </a:p>
        </p:txBody>
      </p:sp>
      <p:sp>
        <p:nvSpPr>
          <p:cNvPr id="239" name="CasellaDiTesto 238"/>
          <p:cNvSpPr txBox="1"/>
          <p:nvPr/>
        </p:nvSpPr>
        <p:spPr>
          <a:xfrm>
            <a:off x="1286374" y="4848277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>
                <a:latin typeface="+mj-lt"/>
              </a:rPr>
              <a:t>1993</a:t>
            </a:r>
          </a:p>
        </p:txBody>
      </p:sp>
      <p:sp>
        <p:nvSpPr>
          <p:cNvPr id="288" name="CasellaDiTesto 287"/>
          <p:cNvSpPr txBox="1"/>
          <p:nvPr/>
        </p:nvSpPr>
        <p:spPr>
          <a:xfrm>
            <a:off x="1948951" y="4848277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>
                <a:latin typeface="+mj-lt"/>
              </a:rPr>
              <a:t>2000</a:t>
            </a:r>
          </a:p>
        </p:txBody>
      </p:sp>
      <p:sp>
        <p:nvSpPr>
          <p:cNvPr id="289" name="CasellaDiTesto 288"/>
          <p:cNvSpPr txBox="1"/>
          <p:nvPr/>
        </p:nvSpPr>
        <p:spPr>
          <a:xfrm>
            <a:off x="5413567" y="4848277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>
                <a:latin typeface="+mj-lt"/>
              </a:rPr>
              <a:t>2016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299737" y="3698569"/>
            <a:ext cx="6576679" cy="1230428"/>
            <a:chOff x="156690" y="4472498"/>
            <a:chExt cx="8768905" cy="1640570"/>
          </a:xfrm>
        </p:grpSpPr>
        <p:grpSp>
          <p:nvGrpSpPr>
            <p:cNvPr id="6" name="Gruppo 5"/>
            <p:cNvGrpSpPr/>
            <p:nvPr/>
          </p:nvGrpSpPr>
          <p:grpSpPr>
            <a:xfrm>
              <a:off x="1043608" y="4603990"/>
              <a:ext cx="6480720" cy="72008"/>
              <a:chOff x="1043608" y="4365104"/>
              <a:chExt cx="6480720" cy="72008"/>
            </a:xfrm>
            <a:solidFill>
              <a:srgbClr val="FF0000"/>
            </a:solidFill>
          </p:grpSpPr>
          <p:sp>
            <p:nvSpPr>
              <p:cNvPr id="4" name="Rettangolo arrotondato 3"/>
              <p:cNvSpPr/>
              <p:nvPr/>
            </p:nvSpPr>
            <p:spPr>
              <a:xfrm>
                <a:off x="1043608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36" name="Rettangolo arrotondato 35"/>
              <p:cNvSpPr/>
              <p:nvPr/>
            </p:nvSpPr>
            <p:spPr>
              <a:xfrm>
                <a:off x="1763696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38" name="Rettangolo arrotondato 37"/>
              <p:cNvSpPr/>
              <p:nvPr/>
            </p:nvSpPr>
            <p:spPr>
              <a:xfrm>
                <a:off x="2483776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40" name="Rettangolo arrotondato 39"/>
              <p:cNvSpPr/>
              <p:nvPr/>
            </p:nvSpPr>
            <p:spPr>
              <a:xfrm>
                <a:off x="3203848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42" name="Rettangolo arrotondato 41"/>
              <p:cNvSpPr/>
              <p:nvPr/>
            </p:nvSpPr>
            <p:spPr>
              <a:xfrm>
                <a:off x="3923936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44" name="Rettangolo arrotondato 43"/>
              <p:cNvSpPr/>
              <p:nvPr/>
            </p:nvSpPr>
            <p:spPr>
              <a:xfrm>
                <a:off x="4644016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46" name="Rettangolo arrotondato 45"/>
              <p:cNvSpPr/>
              <p:nvPr/>
            </p:nvSpPr>
            <p:spPr>
              <a:xfrm>
                <a:off x="5292088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48" name="Rettangolo arrotondato 47"/>
              <p:cNvSpPr/>
              <p:nvPr/>
            </p:nvSpPr>
            <p:spPr>
              <a:xfrm>
                <a:off x="6012160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50" name="Rettangolo arrotondato 49"/>
              <p:cNvSpPr/>
              <p:nvPr/>
            </p:nvSpPr>
            <p:spPr>
              <a:xfrm>
                <a:off x="6732248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52" name="Rettangolo arrotondato 51"/>
              <p:cNvSpPr/>
              <p:nvPr/>
            </p:nvSpPr>
            <p:spPr>
              <a:xfrm>
                <a:off x="7452328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</p:grpSp>
        <p:grpSp>
          <p:nvGrpSpPr>
            <p:cNvPr id="17" name="Gruppo 16"/>
            <p:cNvGrpSpPr/>
            <p:nvPr/>
          </p:nvGrpSpPr>
          <p:grpSpPr>
            <a:xfrm>
              <a:off x="7126644" y="5036038"/>
              <a:ext cx="1512160" cy="72008"/>
              <a:chOff x="7128300" y="5013176"/>
              <a:chExt cx="1512160" cy="72008"/>
            </a:xfrm>
            <a:solidFill>
              <a:srgbClr val="00B0F0"/>
            </a:solidFill>
          </p:grpSpPr>
          <p:sp>
            <p:nvSpPr>
              <p:cNvPr id="109" name="Rettangolo arrotondato 108"/>
              <p:cNvSpPr/>
              <p:nvPr/>
            </p:nvSpPr>
            <p:spPr>
              <a:xfrm>
                <a:off x="7128300" y="5013176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110" name="Rettangolo arrotondato 109"/>
              <p:cNvSpPr/>
              <p:nvPr/>
            </p:nvSpPr>
            <p:spPr>
              <a:xfrm>
                <a:off x="7488340" y="5013176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111" name="Rettangolo arrotondato 110"/>
              <p:cNvSpPr/>
              <p:nvPr/>
            </p:nvSpPr>
            <p:spPr>
              <a:xfrm>
                <a:off x="7848372" y="5013176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112" name="Rettangolo arrotondato 111"/>
              <p:cNvSpPr/>
              <p:nvPr/>
            </p:nvSpPr>
            <p:spPr>
              <a:xfrm>
                <a:off x="8208420" y="5013176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113" name="Rettangolo arrotondato 112"/>
              <p:cNvSpPr/>
              <p:nvPr/>
            </p:nvSpPr>
            <p:spPr>
              <a:xfrm>
                <a:off x="8568460" y="5013176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</p:grpSp>
        <p:grpSp>
          <p:nvGrpSpPr>
            <p:cNvPr id="114" name="Gruppo 113"/>
            <p:cNvGrpSpPr/>
            <p:nvPr/>
          </p:nvGrpSpPr>
          <p:grpSpPr>
            <a:xfrm>
              <a:off x="3491880" y="4820014"/>
              <a:ext cx="4320480" cy="72008"/>
              <a:chOff x="3203848" y="4365104"/>
              <a:chExt cx="4320480" cy="72008"/>
            </a:xfrm>
            <a:solidFill>
              <a:srgbClr val="FFC000"/>
            </a:solidFill>
          </p:grpSpPr>
          <p:sp>
            <p:nvSpPr>
              <p:cNvPr id="118" name="Rettangolo arrotondato 117"/>
              <p:cNvSpPr/>
              <p:nvPr/>
            </p:nvSpPr>
            <p:spPr>
              <a:xfrm>
                <a:off x="3203848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119" name="Rettangolo arrotondato 118"/>
              <p:cNvSpPr/>
              <p:nvPr/>
            </p:nvSpPr>
            <p:spPr>
              <a:xfrm>
                <a:off x="3923936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120" name="Rettangolo arrotondato 119"/>
              <p:cNvSpPr/>
              <p:nvPr/>
            </p:nvSpPr>
            <p:spPr>
              <a:xfrm>
                <a:off x="4644016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121" name="Rettangolo arrotondato 120"/>
              <p:cNvSpPr/>
              <p:nvPr/>
            </p:nvSpPr>
            <p:spPr>
              <a:xfrm>
                <a:off x="5292088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122" name="Rettangolo arrotondato 121"/>
              <p:cNvSpPr/>
              <p:nvPr/>
            </p:nvSpPr>
            <p:spPr>
              <a:xfrm>
                <a:off x="6012160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123" name="Rettangolo arrotondato 122"/>
              <p:cNvSpPr/>
              <p:nvPr/>
            </p:nvSpPr>
            <p:spPr>
              <a:xfrm>
                <a:off x="6732248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124" name="Rettangolo arrotondato 123"/>
              <p:cNvSpPr/>
              <p:nvPr/>
            </p:nvSpPr>
            <p:spPr>
              <a:xfrm>
                <a:off x="7452328" y="4365104"/>
                <a:ext cx="72000" cy="72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</p:grpSp>
        <p:grpSp>
          <p:nvGrpSpPr>
            <p:cNvPr id="125" name="Gruppo 124"/>
            <p:cNvGrpSpPr/>
            <p:nvPr/>
          </p:nvGrpSpPr>
          <p:grpSpPr>
            <a:xfrm>
              <a:off x="4524006" y="4877213"/>
              <a:ext cx="432171" cy="418864"/>
              <a:chOff x="4406340" y="4401136"/>
              <a:chExt cx="432171" cy="418864"/>
            </a:xfrm>
          </p:grpSpPr>
          <p:pic>
            <p:nvPicPr>
              <p:cNvPr id="126" name="Picture 6" descr="D:\Google Drive\SATFARMING - BF\presentazioni\meeting_10_nov\FP_Satellite_icon.svg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5234" y="4401136"/>
                <a:ext cx="249621" cy="2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7" name="CasellaDiTesto 126"/>
              <p:cNvSpPr txBox="1"/>
              <p:nvPr/>
            </p:nvSpPr>
            <p:spPr>
              <a:xfrm>
                <a:off x="4406340" y="4594297"/>
                <a:ext cx="432171" cy="2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500" b="1" dirty="0">
                    <a:latin typeface="+mj-lt"/>
                  </a:rPr>
                  <a:t>S2A</a:t>
                </a:r>
              </a:p>
            </p:txBody>
          </p:sp>
        </p:grpSp>
        <p:grpSp>
          <p:nvGrpSpPr>
            <p:cNvPr id="128" name="Gruppo 127"/>
            <p:cNvGrpSpPr/>
            <p:nvPr/>
          </p:nvGrpSpPr>
          <p:grpSpPr>
            <a:xfrm>
              <a:off x="6804248" y="4863363"/>
              <a:ext cx="430031" cy="418864"/>
              <a:chOff x="6416606" y="4156454"/>
              <a:chExt cx="430031" cy="418864"/>
            </a:xfrm>
          </p:grpSpPr>
          <p:pic>
            <p:nvPicPr>
              <p:cNvPr id="129" name="Picture 6" descr="D:\Google Drive\SATFARMING - BF\presentazioni\meeting_10_nov\FP_Satellite_icon.svg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3457" y="4156454"/>
                <a:ext cx="249621" cy="2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0" name="CasellaDiTesto 129"/>
              <p:cNvSpPr txBox="1"/>
              <p:nvPr/>
            </p:nvSpPr>
            <p:spPr>
              <a:xfrm>
                <a:off x="6416606" y="4349615"/>
                <a:ext cx="430031" cy="2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500" b="1" dirty="0">
                    <a:latin typeface="+mj-lt"/>
                  </a:rPr>
                  <a:t>S2B</a:t>
                </a:r>
              </a:p>
            </p:txBody>
          </p:sp>
        </p:grpSp>
        <p:grpSp>
          <p:nvGrpSpPr>
            <p:cNvPr id="131" name="Gruppo 130"/>
            <p:cNvGrpSpPr/>
            <p:nvPr/>
          </p:nvGrpSpPr>
          <p:grpSpPr>
            <a:xfrm>
              <a:off x="3239848" y="4820014"/>
              <a:ext cx="419347" cy="418864"/>
              <a:chOff x="3268197" y="4401136"/>
              <a:chExt cx="419347" cy="418864"/>
            </a:xfrm>
          </p:grpSpPr>
          <p:pic>
            <p:nvPicPr>
              <p:cNvPr id="132" name="Picture 6" descr="D:\Google Drive\SATFARMING - BF\presentazioni\meeting_10_nov\FP_Satellite_icon.svg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4267" y="4401136"/>
                <a:ext cx="249621" cy="2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" name="CasellaDiTesto 132"/>
              <p:cNvSpPr txBox="1"/>
              <p:nvPr/>
            </p:nvSpPr>
            <p:spPr>
              <a:xfrm>
                <a:off x="3268197" y="4594297"/>
                <a:ext cx="419347" cy="2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500" b="1" dirty="0">
                    <a:latin typeface="+mj-lt"/>
                  </a:rPr>
                  <a:t>OLI</a:t>
                </a:r>
              </a:p>
            </p:txBody>
          </p:sp>
        </p:grpSp>
        <p:grpSp>
          <p:nvGrpSpPr>
            <p:cNvPr id="134" name="Gruppo 133"/>
            <p:cNvGrpSpPr/>
            <p:nvPr/>
          </p:nvGrpSpPr>
          <p:grpSpPr>
            <a:xfrm>
              <a:off x="156690" y="4472498"/>
              <a:ext cx="444994" cy="418864"/>
              <a:chOff x="646865" y="4401136"/>
              <a:chExt cx="444994" cy="418864"/>
            </a:xfrm>
          </p:grpSpPr>
          <p:pic>
            <p:nvPicPr>
              <p:cNvPr id="135" name="Picture 6" descr="D:\Google Drive\SATFARMING - BF\presentazioni\meeting_10_nov\FP_Satellite_icon.svg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979" y="4401136"/>
                <a:ext cx="249621" cy="2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6" name="CasellaDiTesto 135"/>
              <p:cNvSpPr txBox="1"/>
              <p:nvPr/>
            </p:nvSpPr>
            <p:spPr>
              <a:xfrm>
                <a:off x="646865" y="4594297"/>
                <a:ext cx="444994" cy="2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500" b="1" dirty="0">
                    <a:latin typeface="+mj-lt"/>
                  </a:rPr>
                  <a:t>TM5</a:t>
                </a:r>
              </a:p>
            </p:txBody>
          </p:sp>
        </p:grpSp>
        <p:sp>
          <p:nvSpPr>
            <p:cNvPr id="188" name="Rettangolo arrotondato 187"/>
            <p:cNvSpPr/>
            <p:nvPr/>
          </p:nvSpPr>
          <p:spPr>
            <a:xfrm>
              <a:off x="5935972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189" name="Rettangolo arrotondato 188"/>
            <p:cNvSpPr/>
            <p:nvPr/>
          </p:nvSpPr>
          <p:spPr>
            <a:xfrm>
              <a:off x="6694804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190" name="Rettangolo arrotondato 189"/>
            <p:cNvSpPr/>
            <p:nvPr/>
          </p:nvSpPr>
          <p:spPr>
            <a:xfrm>
              <a:off x="7453636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191" name="Rettangolo arrotondato 190"/>
            <p:cNvSpPr/>
            <p:nvPr/>
          </p:nvSpPr>
          <p:spPr>
            <a:xfrm>
              <a:off x="8212468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198" name="Rettangolo arrotondato 197"/>
            <p:cNvSpPr/>
            <p:nvPr/>
          </p:nvSpPr>
          <p:spPr>
            <a:xfrm>
              <a:off x="6315388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199" name="Rettangolo arrotondato 198"/>
            <p:cNvSpPr/>
            <p:nvPr/>
          </p:nvSpPr>
          <p:spPr>
            <a:xfrm>
              <a:off x="7074220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200" name="Rettangolo arrotondato 199"/>
            <p:cNvSpPr/>
            <p:nvPr/>
          </p:nvSpPr>
          <p:spPr>
            <a:xfrm>
              <a:off x="7833052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201" name="Rettangolo arrotondato 200"/>
            <p:cNvSpPr/>
            <p:nvPr/>
          </p:nvSpPr>
          <p:spPr>
            <a:xfrm>
              <a:off x="8591884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208" name="Rettangolo arrotondato 207"/>
            <p:cNvSpPr/>
            <p:nvPr/>
          </p:nvSpPr>
          <p:spPr>
            <a:xfrm>
              <a:off x="6125680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209" name="Rettangolo arrotondato 208"/>
            <p:cNvSpPr/>
            <p:nvPr/>
          </p:nvSpPr>
          <p:spPr>
            <a:xfrm>
              <a:off x="6884512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210" name="Rettangolo arrotondato 209"/>
            <p:cNvSpPr/>
            <p:nvPr/>
          </p:nvSpPr>
          <p:spPr>
            <a:xfrm>
              <a:off x="7643344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211" name="Rettangolo arrotondato 210"/>
            <p:cNvSpPr/>
            <p:nvPr/>
          </p:nvSpPr>
          <p:spPr>
            <a:xfrm>
              <a:off x="8402176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218" name="Rettangolo arrotondato 217"/>
            <p:cNvSpPr/>
            <p:nvPr/>
          </p:nvSpPr>
          <p:spPr>
            <a:xfrm>
              <a:off x="6505096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219" name="Rettangolo arrotondato 218"/>
            <p:cNvSpPr/>
            <p:nvPr/>
          </p:nvSpPr>
          <p:spPr>
            <a:xfrm>
              <a:off x="7263928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220" name="Rettangolo arrotondato 219"/>
            <p:cNvSpPr/>
            <p:nvPr/>
          </p:nvSpPr>
          <p:spPr>
            <a:xfrm>
              <a:off x="8022760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221" name="Rettangolo arrotondato 220"/>
            <p:cNvSpPr/>
            <p:nvPr/>
          </p:nvSpPr>
          <p:spPr>
            <a:xfrm>
              <a:off x="8781595" y="5834202"/>
              <a:ext cx="144000" cy="144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grpSp>
          <p:nvGrpSpPr>
            <p:cNvPr id="230" name="Gruppo 229"/>
            <p:cNvGrpSpPr/>
            <p:nvPr/>
          </p:nvGrpSpPr>
          <p:grpSpPr>
            <a:xfrm>
              <a:off x="1043608" y="5234185"/>
              <a:ext cx="577509" cy="418864"/>
              <a:chOff x="646865" y="4401136"/>
              <a:chExt cx="577509" cy="418864"/>
            </a:xfrm>
          </p:grpSpPr>
          <p:pic>
            <p:nvPicPr>
              <p:cNvPr id="231" name="Picture 6" descr="D:\Google Drive\SATFARMING - BF\presentazioni\meeting_10_nov\FP_Satellite_icon.svg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979" y="4401136"/>
                <a:ext cx="249621" cy="2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2" name="CasellaDiTesto 231"/>
              <p:cNvSpPr txBox="1"/>
              <p:nvPr/>
            </p:nvSpPr>
            <p:spPr>
              <a:xfrm>
                <a:off x="646865" y="4594297"/>
                <a:ext cx="577509" cy="2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500" b="1" dirty="0">
                    <a:latin typeface="+mj-lt"/>
                  </a:rPr>
                  <a:t>MODIS</a:t>
                </a:r>
              </a:p>
            </p:txBody>
          </p:sp>
        </p:grpSp>
        <p:grpSp>
          <p:nvGrpSpPr>
            <p:cNvPr id="233" name="Gruppo 232"/>
            <p:cNvGrpSpPr/>
            <p:nvPr/>
          </p:nvGrpSpPr>
          <p:grpSpPr>
            <a:xfrm>
              <a:off x="5542571" y="5694204"/>
              <a:ext cx="365912" cy="418864"/>
              <a:chOff x="646865" y="4401136"/>
              <a:chExt cx="365912" cy="418864"/>
            </a:xfrm>
          </p:grpSpPr>
          <p:pic>
            <p:nvPicPr>
              <p:cNvPr id="234" name="Picture 6" descr="D:\Google Drive\SATFARMING - BF\presentazioni\meeting_10_nov\FP_Satellite_icon.svg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979" y="4401136"/>
                <a:ext cx="249621" cy="2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" name="CasellaDiTesto 234"/>
              <p:cNvSpPr txBox="1"/>
              <p:nvPr/>
            </p:nvSpPr>
            <p:spPr>
              <a:xfrm>
                <a:off x="646865" y="4594297"/>
                <a:ext cx="365912" cy="2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500" b="1" dirty="0">
                    <a:latin typeface="+mj-lt"/>
                  </a:rPr>
                  <a:t>S3</a:t>
                </a:r>
              </a:p>
            </p:txBody>
          </p:sp>
        </p:grpSp>
        <p:grpSp>
          <p:nvGrpSpPr>
            <p:cNvPr id="287" name="Gruppo 286"/>
            <p:cNvGrpSpPr/>
            <p:nvPr/>
          </p:nvGrpSpPr>
          <p:grpSpPr>
            <a:xfrm>
              <a:off x="1655696" y="5387346"/>
              <a:ext cx="7188861" cy="153834"/>
              <a:chOff x="1655696" y="5286679"/>
              <a:chExt cx="7188861" cy="153834"/>
            </a:xfrm>
          </p:grpSpPr>
          <p:sp>
            <p:nvSpPr>
              <p:cNvPr id="242" name="Rettangolo arrotondato 241"/>
              <p:cNvSpPr/>
              <p:nvPr/>
            </p:nvSpPr>
            <p:spPr>
              <a:xfrm>
                <a:off x="2035112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43" name="Rettangolo arrotondato 242"/>
              <p:cNvSpPr/>
              <p:nvPr/>
            </p:nvSpPr>
            <p:spPr>
              <a:xfrm>
                <a:off x="2793944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44" name="Rettangolo arrotondato 243"/>
              <p:cNvSpPr/>
              <p:nvPr/>
            </p:nvSpPr>
            <p:spPr>
              <a:xfrm>
                <a:off x="3552776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45" name="Rettangolo arrotondato 244"/>
              <p:cNvSpPr/>
              <p:nvPr/>
            </p:nvSpPr>
            <p:spPr>
              <a:xfrm>
                <a:off x="4311608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47" name="Rettangolo arrotondato 246"/>
              <p:cNvSpPr/>
              <p:nvPr/>
            </p:nvSpPr>
            <p:spPr>
              <a:xfrm>
                <a:off x="1655696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48" name="Rettangolo arrotondato 247"/>
              <p:cNvSpPr/>
              <p:nvPr/>
            </p:nvSpPr>
            <p:spPr>
              <a:xfrm>
                <a:off x="2414528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49" name="Rettangolo arrotondato 248"/>
              <p:cNvSpPr/>
              <p:nvPr/>
            </p:nvSpPr>
            <p:spPr>
              <a:xfrm>
                <a:off x="3173360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50" name="Rettangolo arrotondato 249"/>
              <p:cNvSpPr/>
              <p:nvPr/>
            </p:nvSpPr>
            <p:spPr>
              <a:xfrm>
                <a:off x="3932192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51" name="Rettangolo arrotondato 250"/>
              <p:cNvSpPr/>
              <p:nvPr/>
            </p:nvSpPr>
            <p:spPr>
              <a:xfrm>
                <a:off x="4691024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54" name="Rettangolo arrotondato 253"/>
              <p:cNvSpPr/>
              <p:nvPr/>
            </p:nvSpPr>
            <p:spPr>
              <a:xfrm>
                <a:off x="2224820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55" name="Rettangolo arrotondato 254"/>
              <p:cNvSpPr/>
              <p:nvPr/>
            </p:nvSpPr>
            <p:spPr>
              <a:xfrm>
                <a:off x="2983652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56" name="Rettangolo arrotondato 255"/>
              <p:cNvSpPr/>
              <p:nvPr/>
            </p:nvSpPr>
            <p:spPr>
              <a:xfrm>
                <a:off x="3742484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57" name="Rettangolo arrotondato 256"/>
              <p:cNvSpPr/>
              <p:nvPr/>
            </p:nvSpPr>
            <p:spPr>
              <a:xfrm>
                <a:off x="4501316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59" name="Rettangolo arrotondato 258"/>
              <p:cNvSpPr/>
              <p:nvPr/>
            </p:nvSpPr>
            <p:spPr>
              <a:xfrm>
                <a:off x="1845404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60" name="Rettangolo arrotondato 259"/>
              <p:cNvSpPr/>
              <p:nvPr/>
            </p:nvSpPr>
            <p:spPr>
              <a:xfrm>
                <a:off x="2604236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61" name="Rettangolo arrotondato 260"/>
              <p:cNvSpPr/>
              <p:nvPr/>
            </p:nvSpPr>
            <p:spPr>
              <a:xfrm>
                <a:off x="3363068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62" name="Rettangolo arrotondato 261"/>
              <p:cNvSpPr/>
              <p:nvPr/>
            </p:nvSpPr>
            <p:spPr>
              <a:xfrm>
                <a:off x="4121900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63" name="Rettangolo arrotondato 262"/>
              <p:cNvSpPr/>
              <p:nvPr/>
            </p:nvSpPr>
            <p:spPr>
              <a:xfrm>
                <a:off x="4880735" y="5286679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64" name="Rettangolo arrotondato 263"/>
              <p:cNvSpPr/>
              <p:nvPr/>
            </p:nvSpPr>
            <p:spPr>
              <a:xfrm>
                <a:off x="5665229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65" name="Rettangolo arrotondato 264"/>
              <p:cNvSpPr/>
              <p:nvPr/>
            </p:nvSpPr>
            <p:spPr>
              <a:xfrm>
                <a:off x="6424061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66" name="Rettangolo arrotondato 265"/>
              <p:cNvSpPr/>
              <p:nvPr/>
            </p:nvSpPr>
            <p:spPr>
              <a:xfrm>
                <a:off x="7182893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67" name="Rettangolo arrotondato 266"/>
              <p:cNvSpPr/>
              <p:nvPr/>
            </p:nvSpPr>
            <p:spPr>
              <a:xfrm>
                <a:off x="7941725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68" name="Rettangolo arrotondato 267"/>
              <p:cNvSpPr/>
              <p:nvPr/>
            </p:nvSpPr>
            <p:spPr>
              <a:xfrm>
                <a:off x="8700557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69" name="Rettangolo arrotondato 268"/>
              <p:cNvSpPr/>
              <p:nvPr/>
            </p:nvSpPr>
            <p:spPr>
              <a:xfrm>
                <a:off x="5285813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70" name="Rettangolo arrotondato 269"/>
              <p:cNvSpPr/>
              <p:nvPr/>
            </p:nvSpPr>
            <p:spPr>
              <a:xfrm>
                <a:off x="6044645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71" name="Rettangolo arrotondato 270"/>
              <p:cNvSpPr/>
              <p:nvPr/>
            </p:nvSpPr>
            <p:spPr>
              <a:xfrm>
                <a:off x="6803477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72" name="Rettangolo arrotondato 271"/>
              <p:cNvSpPr/>
              <p:nvPr/>
            </p:nvSpPr>
            <p:spPr>
              <a:xfrm>
                <a:off x="7562309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73" name="Rettangolo arrotondato 272"/>
              <p:cNvSpPr/>
              <p:nvPr/>
            </p:nvSpPr>
            <p:spPr>
              <a:xfrm>
                <a:off x="8321141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75" name="Rettangolo arrotondato 274"/>
              <p:cNvSpPr/>
              <p:nvPr/>
            </p:nvSpPr>
            <p:spPr>
              <a:xfrm>
                <a:off x="5096105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76" name="Rettangolo arrotondato 275"/>
              <p:cNvSpPr/>
              <p:nvPr/>
            </p:nvSpPr>
            <p:spPr>
              <a:xfrm>
                <a:off x="5854937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77" name="Rettangolo arrotondato 276"/>
              <p:cNvSpPr/>
              <p:nvPr/>
            </p:nvSpPr>
            <p:spPr>
              <a:xfrm>
                <a:off x="6613769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78" name="Rettangolo arrotondato 277"/>
              <p:cNvSpPr/>
              <p:nvPr/>
            </p:nvSpPr>
            <p:spPr>
              <a:xfrm>
                <a:off x="7372601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79" name="Rettangolo arrotondato 278"/>
              <p:cNvSpPr/>
              <p:nvPr/>
            </p:nvSpPr>
            <p:spPr>
              <a:xfrm>
                <a:off x="8131433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81" name="Rettangolo arrotondato 280"/>
              <p:cNvSpPr/>
              <p:nvPr/>
            </p:nvSpPr>
            <p:spPr>
              <a:xfrm>
                <a:off x="5475521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82" name="Rettangolo arrotondato 281"/>
              <p:cNvSpPr/>
              <p:nvPr/>
            </p:nvSpPr>
            <p:spPr>
              <a:xfrm>
                <a:off x="6234353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83" name="Rettangolo arrotondato 282"/>
              <p:cNvSpPr/>
              <p:nvPr/>
            </p:nvSpPr>
            <p:spPr>
              <a:xfrm>
                <a:off x="6993185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84" name="Rettangolo arrotondato 283"/>
              <p:cNvSpPr/>
              <p:nvPr/>
            </p:nvSpPr>
            <p:spPr>
              <a:xfrm>
                <a:off x="7752017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85" name="Rettangolo arrotondato 284"/>
              <p:cNvSpPr/>
              <p:nvPr/>
            </p:nvSpPr>
            <p:spPr>
              <a:xfrm>
                <a:off x="8510849" y="5296513"/>
                <a:ext cx="144000" cy="14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</p:grpSp>
        <p:grpSp>
          <p:nvGrpSpPr>
            <p:cNvPr id="292" name="Gruppo 291"/>
            <p:cNvGrpSpPr/>
            <p:nvPr/>
          </p:nvGrpSpPr>
          <p:grpSpPr>
            <a:xfrm>
              <a:off x="5004048" y="5036038"/>
              <a:ext cx="3455538" cy="72008"/>
              <a:chOff x="5004048" y="4797152"/>
              <a:chExt cx="3455538" cy="72008"/>
            </a:xfrm>
          </p:grpSpPr>
          <p:grpSp>
            <p:nvGrpSpPr>
              <p:cNvPr id="16" name="Gruppo 15"/>
              <p:cNvGrpSpPr/>
              <p:nvPr/>
            </p:nvGrpSpPr>
            <p:grpSpPr>
              <a:xfrm>
                <a:off x="5579274" y="4797152"/>
                <a:ext cx="2880312" cy="72008"/>
                <a:chOff x="5220080" y="4797152"/>
                <a:chExt cx="2880312" cy="72008"/>
              </a:xfrm>
            </p:grpSpPr>
            <p:sp>
              <p:nvSpPr>
                <p:cNvPr id="85" name="Rettangolo arrotondato 84"/>
                <p:cNvSpPr/>
                <p:nvPr/>
              </p:nvSpPr>
              <p:spPr>
                <a:xfrm>
                  <a:off x="5220080" y="4797152"/>
                  <a:ext cx="72000" cy="72008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400">
                    <a:latin typeface="+mj-lt"/>
                  </a:endParaRPr>
                </a:p>
              </p:txBody>
            </p:sp>
            <p:sp>
              <p:nvSpPr>
                <p:cNvPr id="86" name="Rettangolo arrotondato 85"/>
                <p:cNvSpPr/>
                <p:nvPr/>
              </p:nvSpPr>
              <p:spPr>
                <a:xfrm>
                  <a:off x="5508112" y="4797152"/>
                  <a:ext cx="72000" cy="72008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400">
                    <a:latin typeface="+mj-lt"/>
                  </a:endParaRPr>
                </a:p>
              </p:txBody>
            </p:sp>
            <p:sp>
              <p:nvSpPr>
                <p:cNvPr id="87" name="Rettangolo arrotondato 86"/>
                <p:cNvSpPr/>
                <p:nvPr/>
              </p:nvSpPr>
              <p:spPr>
                <a:xfrm>
                  <a:off x="5868152" y="4797152"/>
                  <a:ext cx="72000" cy="72008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400">
                    <a:latin typeface="+mj-lt"/>
                  </a:endParaRPr>
                </a:p>
              </p:txBody>
            </p:sp>
            <p:sp>
              <p:nvSpPr>
                <p:cNvPr id="88" name="Rettangolo arrotondato 87"/>
                <p:cNvSpPr/>
                <p:nvPr/>
              </p:nvSpPr>
              <p:spPr>
                <a:xfrm>
                  <a:off x="6228184" y="4797152"/>
                  <a:ext cx="72000" cy="72008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400">
                    <a:latin typeface="+mj-lt"/>
                  </a:endParaRPr>
                </a:p>
              </p:txBody>
            </p:sp>
            <p:sp>
              <p:nvSpPr>
                <p:cNvPr id="89" name="Rettangolo arrotondato 88"/>
                <p:cNvSpPr/>
                <p:nvPr/>
              </p:nvSpPr>
              <p:spPr>
                <a:xfrm>
                  <a:off x="6588232" y="4797152"/>
                  <a:ext cx="72000" cy="72008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400">
                    <a:latin typeface="+mj-lt"/>
                  </a:endParaRPr>
                </a:p>
              </p:txBody>
            </p:sp>
            <p:sp>
              <p:nvSpPr>
                <p:cNvPr id="90" name="Rettangolo arrotondato 89"/>
                <p:cNvSpPr/>
                <p:nvPr/>
              </p:nvSpPr>
              <p:spPr>
                <a:xfrm>
                  <a:off x="6948272" y="4797152"/>
                  <a:ext cx="72000" cy="72008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400">
                    <a:latin typeface="+mj-lt"/>
                  </a:endParaRPr>
                </a:p>
              </p:txBody>
            </p:sp>
            <p:sp>
              <p:nvSpPr>
                <p:cNvPr id="91" name="Rettangolo arrotondato 90"/>
                <p:cNvSpPr/>
                <p:nvPr/>
              </p:nvSpPr>
              <p:spPr>
                <a:xfrm>
                  <a:off x="7308304" y="4797152"/>
                  <a:ext cx="72000" cy="72008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400">
                    <a:latin typeface="+mj-lt"/>
                  </a:endParaRPr>
                </a:p>
              </p:txBody>
            </p:sp>
            <p:sp>
              <p:nvSpPr>
                <p:cNvPr id="92" name="Rettangolo arrotondato 91"/>
                <p:cNvSpPr/>
                <p:nvPr/>
              </p:nvSpPr>
              <p:spPr>
                <a:xfrm>
                  <a:off x="7668352" y="4797152"/>
                  <a:ext cx="72000" cy="72008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400">
                    <a:latin typeface="+mj-lt"/>
                  </a:endParaRPr>
                </a:p>
              </p:txBody>
            </p:sp>
            <p:sp>
              <p:nvSpPr>
                <p:cNvPr id="93" name="Rettangolo arrotondato 92"/>
                <p:cNvSpPr/>
                <p:nvPr/>
              </p:nvSpPr>
              <p:spPr>
                <a:xfrm>
                  <a:off x="8028392" y="4797152"/>
                  <a:ext cx="72000" cy="72008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400">
                    <a:latin typeface="+mj-lt"/>
                  </a:endParaRPr>
                </a:p>
              </p:txBody>
            </p:sp>
          </p:grpSp>
          <p:sp>
            <p:nvSpPr>
              <p:cNvPr id="290" name="Rettangolo arrotondato 289"/>
              <p:cNvSpPr/>
              <p:nvPr/>
            </p:nvSpPr>
            <p:spPr>
              <a:xfrm>
                <a:off x="5004048" y="4797152"/>
                <a:ext cx="72000" cy="72008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  <p:sp>
            <p:nvSpPr>
              <p:cNvPr id="291" name="Rettangolo arrotondato 290"/>
              <p:cNvSpPr/>
              <p:nvPr/>
            </p:nvSpPr>
            <p:spPr>
              <a:xfrm>
                <a:off x="5292080" y="4797152"/>
                <a:ext cx="72000" cy="72008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+mj-lt"/>
                </a:endParaRPr>
              </a:p>
            </p:txBody>
          </p:sp>
        </p:grpSp>
      </p:grpSp>
      <p:sp>
        <p:nvSpPr>
          <p:cNvPr id="299" name="CasellaDiTesto 298"/>
          <p:cNvSpPr txBox="1"/>
          <p:nvPr/>
        </p:nvSpPr>
        <p:spPr>
          <a:xfrm>
            <a:off x="1676663" y="1079770"/>
            <a:ext cx="31155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+mj-lt"/>
              </a:rPr>
              <a:t>Historical time series at farm level</a:t>
            </a:r>
          </a:p>
          <a:p>
            <a:r>
              <a:rPr lang="en-US" sz="105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050" dirty="0">
                <a:latin typeface="+mj-lt"/>
              </a:rPr>
              <a:t> land use reconstruction, </a:t>
            </a:r>
            <a:r>
              <a:rPr lang="en-US" sz="1050" dirty="0" err="1" smtClean="0">
                <a:latin typeface="+mj-lt"/>
              </a:rPr>
              <a:t>agropratices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>
                <a:latin typeface="+mj-lt"/>
              </a:rPr>
              <a:t>climate impact assessments on productions</a:t>
            </a:r>
            <a:endParaRPr lang="it-IT" sz="1050" dirty="0">
              <a:latin typeface="+mj-lt"/>
            </a:endParaRPr>
          </a:p>
        </p:txBody>
      </p:sp>
      <p:sp>
        <p:nvSpPr>
          <p:cNvPr id="301" name="CasellaDiTesto 300"/>
          <p:cNvSpPr txBox="1"/>
          <p:nvPr/>
        </p:nvSpPr>
        <p:spPr>
          <a:xfrm>
            <a:off x="4826485" y="1079770"/>
            <a:ext cx="30791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+mj-lt"/>
              </a:rPr>
              <a:t>Seasonal time series at </a:t>
            </a:r>
            <a:r>
              <a:rPr lang="en-US" sz="1050" b="1" dirty="0" smtClean="0">
                <a:latin typeface="+mj-lt"/>
              </a:rPr>
              <a:t>field level</a:t>
            </a:r>
            <a:endParaRPr lang="en-US" sz="1050" b="1" dirty="0">
              <a:latin typeface="+mj-lt"/>
            </a:endParaRPr>
          </a:p>
          <a:p>
            <a:r>
              <a:rPr lang="en-US" sz="105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050" dirty="0">
                <a:latin typeface="+mj-lt"/>
              </a:rPr>
              <a:t> crop mapping, PA support, crop damage assessment</a:t>
            </a:r>
            <a:endParaRPr lang="it-IT" sz="1050" dirty="0">
              <a:latin typeface="+mj-lt"/>
            </a:endParaRPr>
          </a:p>
        </p:txBody>
      </p:sp>
      <p:sp>
        <p:nvSpPr>
          <p:cNvPr id="302" name="Titolo 1"/>
          <p:cNvSpPr>
            <a:spLocks noGrp="1"/>
          </p:cNvSpPr>
          <p:nvPr>
            <p:ph type="title" idx="4294967295"/>
          </p:nvPr>
        </p:nvSpPr>
        <p:spPr>
          <a:xfrm>
            <a:off x="1370859" y="693316"/>
            <a:ext cx="6521450" cy="333375"/>
          </a:xfrm>
          <a:noFill/>
        </p:spPr>
        <p:txBody>
          <a:bodyPr/>
          <a:lstStyle/>
          <a:p>
            <a:pPr algn="ctr"/>
            <a:r>
              <a:rPr lang="it-IT" sz="1400" b="1" dirty="0">
                <a:solidFill>
                  <a:srgbClr val="E7680D"/>
                </a:solidFill>
                <a:latin typeface="+mj-lt"/>
                <a:ea typeface="ＭＳ Ｐゴシック" charset="-128"/>
                <a:cs typeface="+mn-cs"/>
              </a:rPr>
              <a:t>Information </a:t>
            </a:r>
            <a:r>
              <a:rPr lang="it-IT" sz="1400" b="1" dirty="0" err="1">
                <a:solidFill>
                  <a:srgbClr val="E7680D"/>
                </a:solidFill>
                <a:latin typeface="+mj-lt"/>
                <a:ea typeface="ＭＳ Ｐゴシック" charset="-128"/>
                <a:cs typeface="+mn-cs"/>
              </a:rPr>
              <a:t>needs</a:t>
            </a:r>
            <a:r>
              <a:rPr lang="it-IT" sz="1400" b="1" dirty="0">
                <a:solidFill>
                  <a:srgbClr val="E7680D"/>
                </a:solidFill>
                <a:latin typeface="+mj-lt"/>
                <a:ea typeface="ＭＳ Ｐゴシック" charset="-128"/>
                <a:cs typeface="+mn-cs"/>
              </a:rPr>
              <a:t> and </a:t>
            </a:r>
            <a:r>
              <a:rPr lang="it-IT" sz="1400" b="1" dirty="0" err="1">
                <a:solidFill>
                  <a:srgbClr val="E7680D"/>
                </a:solidFill>
                <a:latin typeface="+mj-lt"/>
                <a:ea typeface="ＭＳ Ｐゴシック" charset="-128"/>
                <a:cs typeface="+mn-cs"/>
              </a:rPr>
              <a:t>solution</a:t>
            </a:r>
            <a:endParaRPr lang="it-IT" sz="1400" b="1" dirty="0">
              <a:solidFill>
                <a:srgbClr val="E7680D"/>
              </a:solidFill>
              <a:latin typeface="+mj-lt"/>
              <a:ea typeface="ＭＳ Ｐゴシック" charset="-128"/>
              <a:cs typeface="+mn-cs"/>
            </a:endParaRPr>
          </a:p>
        </p:txBody>
      </p:sp>
      <p:sp>
        <p:nvSpPr>
          <p:cNvPr id="303" name="CasellaDiTesto 302"/>
          <p:cNvSpPr txBox="1"/>
          <p:nvPr/>
        </p:nvSpPr>
        <p:spPr>
          <a:xfrm rot="16200000">
            <a:off x="1109367" y="1268283"/>
            <a:ext cx="7938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b="1" dirty="0">
                <a:latin typeface="+mj-lt"/>
              </a:rPr>
              <a:t>Information</a:t>
            </a:r>
          </a:p>
        </p:txBody>
      </p:sp>
      <p:grpSp>
        <p:nvGrpSpPr>
          <p:cNvPr id="309" name="Gruppo 308"/>
          <p:cNvGrpSpPr/>
          <p:nvPr/>
        </p:nvGrpSpPr>
        <p:grpSpPr>
          <a:xfrm>
            <a:off x="1370859" y="1829539"/>
            <a:ext cx="6603519" cy="756083"/>
            <a:chOff x="251520" y="1980458"/>
            <a:chExt cx="8804692" cy="1008111"/>
          </a:xfrm>
        </p:grpSpPr>
        <p:sp>
          <p:nvSpPr>
            <p:cNvPr id="307" name="Rettangolo arrotondato 306"/>
            <p:cNvSpPr/>
            <p:nvPr/>
          </p:nvSpPr>
          <p:spPr>
            <a:xfrm>
              <a:off x="251520" y="1980458"/>
              <a:ext cx="8804692" cy="100811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219279" y="2575540"/>
              <a:ext cx="321284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>
                  <a:latin typeface="+mj-lt"/>
                </a:rPr>
                <a:t>NRT </a:t>
              </a:r>
              <a:r>
                <a:rPr lang="it-IT" sz="1050" dirty="0" err="1">
                  <a:latin typeface="+mj-lt"/>
                </a:rPr>
                <a:t>seasonal</a:t>
              </a:r>
              <a:r>
                <a:rPr lang="it-IT" sz="1050" dirty="0">
                  <a:latin typeface="+mj-lt"/>
                </a:rPr>
                <a:t> </a:t>
              </a:r>
              <a:r>
                <a:rPr lang="it-IT" sz="1050" dirty="0" err="1">
                  <a:latin typeface="+mj-lt"/>
                </a:rPr>
                <a:t>monitoring</a:t>
              </a:r>
              <a:r>
                <a:rPr lang="it-IT" sz="1050" dirty="0">
                  <a:latin typeface="+mj-lt"/>
                </a:rPr>
                <a:t> </a:t>
              </a:r>
              <a:r>
                <a:rPr lang="it-IT" sz="1050" dirty="0" err="1">
                  <a:latin typeface="+mj-lt"/>
                </a:rPr>
                <a:t>system</a:t>
              </a:r>
              <a:endParaRPr lang="it-IT" sz="1050" dirty="0">
                <a:latin typeface="+mj-lt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777808" y="2601225"/>
              <a:ext cx="369374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dirty="0" err="1">
                  <a:latin typeface="+mj-lt"/>
                </a:rPr>
                <a:t>Reconstruction</a:t>
              </a:r>
              <a:r>
                <a:rPr lang="it-IT" sz="1050" dirty="0">
                  <a:latin typeface="+mj-lt"/>
                </a:rPr>
                <a:t> of long-</a:t>
              </a:r>
              <a:r>
                <a:rPr lang="it-IT" sz="1050" dirty="0" err="1">
                  <a:latin typeface="+mj-lt"/>
                </a:rPr>
                <a:t>term</a:t>
              </a:r>
              <a:r>
                <a:rPr lang="it-IT" sz="1050" dirty="0">
                  <a:latin typeface="+mj-lt"/>
                </a:rPr>
                <a:t> </a:t>
              </a:r>
              <a:r>
                <a:rPr lang="it-IT" sz="1050" dirty="0" err="1">
                  <a:latin typeface="+mj-lt"/>
                </a:rPr>
                <a:t>dynamics</a:t>
              </a:r>
              <a:endParaRPr lang="it-IT" sz="1050" dirty="0">
                <a:latin typeface="+mj-lt"/>
              </a:endParaRPr>
            </a:p>
          </p:txBody>
        </p:sp>
        <p:sp>
          <p:nvSpPr>
            <p:cNvPr id="298" name="Freccia in giù 297"/>
            <p:cNvSpPr/>
            <p:nvPr/>
          </p:nvSpPr>
          <p:spPr>
            <a:xfrm>
              <a:off x="1905182" y="2098848"/>
              <a:ext cx="1438999" cy="4689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300" name="Freccia in giù 299"/>
            <p:cNvSpPr/>
            <p:nvPr/>
          </p:nvSpPr>
          <p:spPr>
            <a:xfrm>
              <a:off x="6241026" y="2111751"/>
              <a:ext cx="1438999" cy="4689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304" name="CasellaDiTesto 303"/>
            <p:cNvSpPr txBox="1"/>
            <p:nvPr/>
          </p:nvSpPr>
          <p:spPr>
            <a:xfrm rot="16200000">
              <a:off x="47132" y="2370210"/>
              <a:ext cx="769870" cy="26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700" b="1" dirty="0">
                  <a:latin typeface="+mj-lt"/>
                </a:rPr>
                <a:t>Product</a:t>
              </a:r>
            </a:p>
          </p:txBody>
        </p:sp>
      </p:grpSp>
      <p:grpSp>
        <p:nvGrpSpPr>
          <p:cNvPr id="310" name="Gruppo 309"/>
          <p:cNvGrpSpPr/>
          <p:nvPr/>
        </p:nvGrpSpPr>
        <p:grpSpPr>
          <a:xfrm>
            <a:off x="1370859" y="2895787"/>
            <a:ext cx="6603519" cy="756083"/>
            <a:chOff x="251520" y="3140969"/>
            <a:chExt cx="8804692" cy="1008111"/>
          </a:xfrm>
        </p:grpSpPr>
        <p:sp>
          <p:nvSpPr>
            <p:cNvPr id="308" name="Rettangolo arrotondato 307"/>
            <p:cNvSpPr/>
            <p:nvPr/>
          </p:nvSpPr>
          <p:spPr>
            <a:xfrm>
              <a:off x="251520" y="3140969"/>
              <a:ext cx="8804692" cy="100811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5821533" y="3202389"/>
              <a:ext cx="285465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+mj-lt"/>
                </a:rPr>
                <a:t>Integration of regularly acquired decametric data S2A and B + OLI</a:t>
              </a:r>
              <a:endParaRPr lang="it-IT" sz="1100" dirty="0">
                <a:latin typeface="+mj-lt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909875" y="3312474"/>
              <a:ext cx="3532725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+mj-lt"/>
                </a:rPr>
                <a:t>Fusion of EO HR data available with almost daily </a:t>
              </a:r>
              <a:r>
                <a:rPr lang="en-US" sz="1100" dirty="0" smtClean="0">
                  <a:latin typeface="+mj-lt"/>
                </a:rPr>
                <a:t>LR </a:t>
              </a:r>
              <a:r>
                <a:rPr lang="en-US" sz="1100" dirty="0">
                  <a:latin typeface="+mj-lt"/>
                </a:rPr>
                <a:t>EO data</a:t>
              </a:r>
              <a:endParaRPr lang="it-IT" sz="1100" dirty="0">
                <a:latin typeface="+mj-lt"/>
              </a:endParaRPr>
            </a:p>
          </p:txBody>
        </p:sp>
        <p:sp>
          <p:nvSpPr>
            <p:cNvPr id="305" name="CasellaDiTesto 304"/>
            <p:cNvSpPr txBox="1"/>
            <p:nvPr/>
          </p:nvSpPr>
          <p:spPr>
            <a:xfrm rot="16200000">
              <a:off x="31105" y="3511653"/>
              <a:ext cx="801929" cy="26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700" b="1" dirty="0">
                  <a:latin typeface="+mj-lt"/>
                </a:rPr>
                <a:t>Solution</a:t>
              </a:r>
            </a:p>
          </p:txBody>
        </p:sp>
      </p:grpSp>
      <p:sp>
        <p:nvSpPr>
          <p:cNvPr id="2" name="Freccia a destra 1"/>
          <p:cNvSpPr/>
          <p:nvPr/>
        </p:nvSpPr>
        <p:spPr>
          <a:xfrm>
            <a:off x="5583585" y="2601387"/>
            <a:ext cx="2322000" cy="217088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+mj-lt"/>
            </a:endParaRPr>
          </a:p>
        </p:txBody>
      </p:sp>
      <p:sp>
        <p:nvSpPr>
          <p:cNvPr id="139" name="Freccia a destra 138"/>
          <p:cNvSpPr/>
          <p:nvPr/>
        </p:nvSpPr>
        <p:spPr>
          <a:xfrm flipH="1">
            <a:off x="1392041" y="2601387"/>
            <a:ext cx="4158000" cy="21708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400">
              <a:latin typeface="+mj-lt"/>
            </a:endParaRPr>
          </a:p>
        </p:txBody>
      </p:sp>
      <p:sp>
        <p:nvSpPr>
          <p:cNvPr id="140" name="Titolo 1"/>
          <p:cNvSpPr txBox="1">
            <a:spLocks/>
          </p:cNvSpPr>
          <p:nvPr/>
        </p:nvSpPr>
        <p:spPr>
          <a:xfrm>
            <a:off x="250225" y="177365"/>
            <a:ext cx="6172200" cy="3348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>
                <a:solidFill>
                  <a:schemeClr val="bg1">
                    <a:lumMod val="50000"/>
                  </a:schemeClr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it-IT" kern="0" dirty="0" smtClean="0">
                <a:solidFill>
                  <a:schemeClr val="bg1"/>
                </a:solidFill>
              </a:rPr>
              <a:t>Solution </a:t>
            </a:r>
            <a:r>
              <a:rPr lang="it-IT" kern="0" dirty="0" err="1" smtClean="0">
                <a:solidFill>
                  <a:schemeClr val="bg1"/>
                </a:solidFill>
              </a:rPr>
              <a:t>at</a:t>
            </a:r>
            <a:r>
              <a:rPr lang="it-IT" kern="0" dirty="0" smtClean="0">
                <a:solidFill>
                  <a:schemeClr val="bg1"/>
                </a:solidFill>
              </a:rPr>
              <a:t> farm/</a:t>
            </a:r>
            <a:r>
              <a:rPr lang="it-IT" kern="0" dirty="0" err="1" smtClean="0">
                <a:solidFill>
                  <a:schemeClr val="bg1"/>
                </a:solidFill>
              </a:rPr>
              <a:t>field</a:t>
            </a:r>
            <a:r>
              <a:rPr lang="it-IT" kern="0" dirty="0" smtClean="0">
                <a:solidFill>
                  <a:schemeClr val="bg1"/>
                </a:solidFill>
              </a:rPr>
              <a:t> </a:t>
            </a:r>
            <a:r>
              <a:rPr lang="it-IT" kern="0" dirty="0" err="1" smtClean="0">
                <a:solidFill>
                  <a:schemeClr val="bg1"/>
                </a:solidFill>
              </a:rPr>
              <a:t>level</a:t>
            </a:r>
            <a:r>
              <a:rPr lang="it-IT" kern="0" dirty="0" smtClean="0">
                <a:solidFill>
                  <a:schemeClr val="bg1"/>
                </a:solidFill>
              </a:rPr>
              <a:t> </a:t>
            </a:r>
            <a:endParaRPr lang="it-IT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C:\Users\Mirco\Desktop\x presentazione\IREA\S2A&amp;B_orbits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888226"/>
            <a:ext cx="4568908" cy="37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Mirco\Desktop\x presentazione\IREA\S2A&amp;B_smooth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888224"/>
            <a:ext cx="4568908" cy="37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:\PROJECTS\TELEMOD2017\8_ANALYSIS\RGB_96_166_2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8827" y="967706"/>
            <a:ext cx="1917000" cy="14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rco\Desktop\x presentazione\frument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682" y="3945059"/>
            <a:ext cx="486000" cy="3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irco\Desktop\x presentazione\mai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682" y="3259763"/>
            <a:ext cx="486000" cy="3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irco\Desktop\x presentazione\medica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682" y="1836109"/>
            <a:ext cx="486000" cy="3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irco\Desktop\x presentazione\orticole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682" y="2504392"/>
            <a:ext cx="486000" cy="3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Mirco\Desktop\x presentazione\mai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644" y="1192242"/>
            <a:ext cx="486000" cy="3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Mirco\Desktop\x presentazione\frument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682" y="1167826"/>
            <a:ext cx="486000" cy="3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ccia in giù 1"/>
          <p:cNvSpPr>
            <a:spLocks noChangeAspect="1"/>
          </p:cNvSpPr>
          <p:nvPr/>
        </p:nvSpPr>
        <p:spPr>
          <a:xfrm>
            <a:off x="4524894" y="1644309"/>
            <a:ext cx="145816" cy="14581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>
            <a:spLocks noChangeAspect="1"/>
          </p:cNvSpPr>
          <p:nvPr/>
        </p:nvSpPr>
        <p:spPr>
          <a:xfrm>
            <a:off x="3629513" y="1649487"/>
            <a:ext cx="145816" cy="14581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>
            <a:spLocks noChangeAspect="1"/>
          </p:cNvSpPr>
          <p:nvPr/>
        </p:nvSpPr>
        <p:spPr>
          <a:xfrm>
            <a:off x="2775659" y="2594526"/>
            <a:ext cx="145816" cy="14581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>
            <a:spLocks noChangeAspect="1"/>
          </p:cNvSpPr>
          <p:nvPr/>
        </p:nvSpPr>
        <p:spPr>
          <a:xfrm>
            <a:off x="2547384" y="3119472"/>
            <a:ext cx="145816" cy="14581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>
            <a:spLocks noChangeAspect="1"/>
          </p:cNvSpPr>
          <p:nvPr/>
        </p:nvSpPr>
        <p:spPr>
          <a:xfrm>
            <a:off x="5068829" y="3124648"/>
            <a:ext cx="145816" cy="14581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>
            <a:spLocks noChangeAspect="1"/>
          </p:cNvSpPr>
          <p:nvPr/>
        </p:nvSpPr>
        <p:spPr>
          <a:xfrm>
            <a:off x="4524894" y="2532389"/>
            <a:ext cx="145816" cy="14581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8572500" cy="430213"/>
          </a:xfrm>
        </p:spPr>
        <p:txBody>
          <a:bodyPr/>
          <a:lstStyle/>
          <a:p>
            <a:r>
              <a:rPr lang="en-GB" dirty="0" smtClean="0"/>
              <a:t>Sentinel 2 constellation era </a:t>
            </a:r>
            <a:r>
              <a:rPr lang="en-GB" dirty="0" smtClean="0">
                <a:sym typeface="Wingdings" panose="05000000000000000000" pitchFamily="2" charset="2"/>
              </a:rPr>
              <a:t> field level monitoring</a:t>
            </a:r>
            <a:endParaRPr lang="en-GB" altLang="it-IT" sz="1500" dirty="0"/>
          </a:p>
        </p:txBody>
      </p:sp>
      <p:pic>
        <p:nvPicPr>
          <p:cNvPr id="22" name="Picture 9" descr="C:\Users\Mirco\Desktop\x presentazione\IREA\S2A&amp;B_smooth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3283" y="3804549"/>
            <a:ext cx="887799" cy="5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U:\PROJECTS\TELEMOD2017\8_ANALYSIS\RGB_96_166_26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8827" y="2538978"/>
            <a:ext cx="1917000" cy="118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ccia in giù 24"/>
          <p:cNvSpPr>
            <a:spLocks noChangeAspect="1"/>
          </p:cNvSpPr>
          <p:nvPr/>
        </p:nvSpPr>
        <p:spPr>
          <a:xfrm>
            <a:off x="3184047" y="1119335"/>
            <a:ext cx="145816" cy="14581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/>
          <p:cNvSpPr>
            <a:spLocks noChangeAspect="1"/>
          </p:cNvSpPr>
          <p:nvPr/>
        </p:nvSpPr>
        <p:spPr>
          <a:xfrm>
            <a:off x="2983602" y="1119335"/>
            <a:ext cx="145816" cy="14581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in giù 26"/>
          <p:cNvSpPr>
            <a:spLocks noChangeAspect="1"/>
          </p:cNvSpPr>
          <p:nvPr/>
        </p:nvSpPr>
        <p:spPr>
          <a:xfrm>
            <a:off x="3256954" y="3834781"/>
            <a:ext cx="145816" cy="14581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/>
          <p:cNvCxnSpPr>
            <a:cxnSpLocks noChangeAspect="1"/>
          </p:cNvCxnSpPr>
          <p:nvPr/>
        </p:nvCxnSpPr>
        <p:spPr>
          <a:xfrm>
            <a:off x="3184047" y="2784890"/>
            <a:ext cx="1229156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cxnSpLocks noChangeAspect="1"/>
          </p:cNvCxnSpPr>
          <p:nvPr/>
        </p:nvCxnSpPr>
        <p:spPr>
          <a:xfrm>
            <a:off x="2611659" y="3425453"/>
            <a:ext cx="2373931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9" descr="C:\Users\Mirco\Desktop\x presentazione\IREA\S2A&amp;B_smooth.jpe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1908" y="3750543"/>
            <a:ext cx="887799" cy="6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762746" y="1532326"/>
            <a:ext cx="12244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RGB MSAVI</a:t>
            </a:r>
          </a:p>
          <a:p>
            <a:r>
              <a:rPr lang="en-GB" sz="1400" dirty="0" smtClean="0"/>
              <a:t>R = Mar.</a:t>
            </a:r>
          </a:p>
          <a:p>
            <a:r>
              <a:rPr lang="en-GB" sz="1400" dirty="0" smtClean="0"/>
              <a:t>G = Jun.</a:t>
            </a:r>
          </a:p>
          <a:p>
            <a:r>
              <a:rPr lang="en-GB" sz="1400" dirty="0" smtClean="0"/>
              <a:t>B = Aug.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936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9315" y="2811293"/>
            <a:ext cx="5707192" cy="216479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7175500" cy="430213"/>
          </a:xfrm>
        </p:spPr>
        <p:txBody>
          <a:bodyPr/>
          <a:lstStyle/>
          <a:p>
            <a:r>
              <a:rPr lang="en-GB" dirty="0"/>
              <a:t>Time-Series Smoothing Methods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45914" y="858838"/>
            <a:ext cx="8900809" cy="1845451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broad categories of local </a:t>
            </a:r>
            <a:r>
              <a:rPr lang="en-US" dirty="0" smtClean="0"/>
              <a:t>(LM) vs </a:t>
            </a:r>
            <a:r>
              <a:rPr lang="en-US" dirty="0"/>
              <a:t>global </a:t>
            </a:r>
            <a:r>
              <a:rPr lang="en-US" dirty="0" smtClean="0"/>
              <a:t>(GM</a:t>
            </a:r>
            <a:r>
              <a:rPr lang="en-US" dirty="0"/>
              <a:t>) smoothing </a:t>
            </a:r>
            <a:r>
              <a:rPr lang="en-US" dirty="0" smtClean="0"/>
              <a:t>methods. </a:t>
            </a:r>
          </a:p>
          <a:p>
            <a:pPr indent="-144000">
              <a:buFont typeface="Wingdings" panose="05000000000000000000" pitchFamily="2" charset="2"/>
              <a:buChar char="§"/>
            </a:pPr>
            <a:r>
              <a:rPr lang="en-US" sz="1400" b="1" dirty="0" smtClean="0"/>
              <a:t>LM </a:t>
            </a:r>
            <a:r>
              <a:rPr lang="en-US" sz="1400" b="1" dirty="0" smtClean="0">
                <a:sym typeface="Wingdings" panose="05000000000000000000" pitchFamily="2" charset="2"/>
              </a:rPr>
              <a:t> </a:t>
            </a:r>
            <a:r>
              <a:rPr lang="en-US" sz="1400" dirty="0" smtClean="0"/>
              <a:t>e.g. adaptive </a:t>
            </a:r>
            <a:r>
              <a:rPr lang="en-US" sz="1400" b="1" dirty="0" err="1"/>
              <a:t>Savitzky-Golay</a:t>
            </a:r>
            <a:r>
              <a:rPr lang="en-US" sz="1400" b="1" dirty="0"/>
              <a:t> filtering (SG</a:t>
            </a:r>
            <a:r>
              <a:rPr lang="en-US" sz="1400" b="1" dirty="0" smtClean="0"/>
              <a:t>) </a:t>
            </a:r>
            <a:r>
              <a:rPr lang="en-US" sz="1400" dirty="0"/>
              <a:t>and adaptive</a:t>
            </a:r>
            <a:r>
              <a:rPr lang="en-US" sz="1400" b="1" dirty="0"/>
              <a:t> </a:t>
            </a:r>
            <a:r>
              <a:rPr lang="en-US" sz="1400" b="1" dirty="0" smtClean="0"/>
              <a:t>LOESS </a:t>
            </a:r>
            <a:r>
              <a:rPr lang="en-US" sz="1400" dirty="0" smtClean="0"/>
              <a:t>filtering </a:t>
            </a:r>
            <a:r>
              <a:rPr lang="en-US" sz="1400" dirty="0"/>
              <a:t>(LO</a:t>
            </a:r>
            <a:r>
              <a:rPr lang="en-US" sz="1400" dirty="0" smtClean="0"/>
              <a:t>)</a:t>
            </a:r>
          </a:p>
          <a:p>
            <a:pPr indent="0"/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400" u="sng" dirty="0">
                <a:sym typeface="Wingdings" panose="05000000000000000000" pitchFamily="2" charset="2"/>
              </a:rPr>
              <a:t>PROS</a:t>
            </a:r>
            <a:r>
              <a:rPr lang="en-US" sz="1400" dirty="0">
                <a:sym typeface="Wingdings" panose="05000000000000000000" pitchFamily="2" charset="2"/>
              </a:rPr>
              <a:t>: </a:t>
            </a:r>
            <a:r>
              <a:rPr lang="en-US" sz="1400" dirty="0" smtClean="0">
                <a:sym typeface="Wingdings" panose="05000000000000000000" pitchFamily="2" charset="2"/>
              </a:rPr>
              <a:t>adapt to data; </a:t>
            </a:r>
            <a:r>
              <a:rPr lang="en-US" sz="1400" u="sng" dirty="0" smtClean="0">
                <a:sym typeface="Wingdings" panose="05000000000000000000" pitchFamily="2" charset="2"/>
              </a:rPr>
              <a:t>CONS</a:t>
            </a:r>
            <a:r>
              <a:rPr lang="en-US" sz="1400" dirty="0" smtClean="0">
                <a:sym typeface="Wingdings" panose="05000000000000000000" pitchFamily="2" charset="2"/>
              </a:rPr>
              <a:t>: problem with missing and noise data</a:t>
            </a:r>
            <a:endParaRPr lang="en-US" sz="1400" dirty="0"/>
          </a:p>
          <a:p>
            <a:pPr indent="-144000">
              <a:buFont typeface="Wingdings" panose="05000000000000000000" pitchFamily="2" charset="2"/>
              <a:buChar char="§"/>
            </a:pPr>
            <a:r>
              <a:rPr lang="en-US" sz="1400" b="1" dirty="0" smtClean="0"/>
              <a:t>GM </a:t>
            </a:r>
            <a:r>
              <a:rPr lang="en-US" sz="1400" b="1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smtClean="0"/>
              <a:t>e.g. </a:t>
            </a:r>
            <a:r>
              <a:rPr lang="en-US" sz="1400" b="1" dirty="0" smtClean="0"/>
              <a:t>asymmetric Gaussian functions </a:t>
            </a:r>
            <a:r>
              <a:rPr lang="en-US" sz="1400" b="1" dirty="0"/>
              <a:t>(AG</a:t>
            </a:r>
            <a:r>
              <a:rPr lang="en-US" sz="1400" b="1" dirty="0" smtClean="0"/>
              <a:t>)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b="1" dirty="0"/>
              <a:t>double logistic functions (</a:t>
            </a:r>
            <a:r>
              <a:rPr lang="en-US" sz="1400" b="1" dirty="0" smtClean="0"/>
              <a:t>DL) </a:t>
            </a:r>
            <a:r>
              <a:rPr lang="en-US" sz="1400" dirty="0" smtClean="0"/>
              <a:t>fitting </a:t>
            </a:r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400" u="sng" dirty="0" smtClean="0">
                <a:sym typeface="Wingdings" panose="05000000000000000000" pitchFamily="2" charset="2"/>
              </a:rPr>
              <a:t>PROS</a:t>
            </a:r>
            <a:r>
              <a:rPr lang="en-US" sz="1400" dirty="0" smtClean="0">
                <a:sym typeface="Wingdings" panose="05000000000000000000" pitchFamily="2" charset="2"/>
              </a:rPr>
              <a:t>: clear signal deal with missing data </a:t>
            </a:r>
            <a:r>
              <a:rPr lang="en-US" sz="1400" u="sng" dirty="0" smtClean="0">
                <a:sym typeface="Wingdings" panose="05000000000000000000" pitchFamily="2" charset="2"/>
              </a:rPr>
              <a:t>CONS</a:t>
            </a:r>
            <a:r>
              <a:rPr lang="en-US" sz="1400" dirty="0" smtClean="0">
                <a:sym typeface="Wingdings" panose="05000000000000000000" pitchFamily="2" charset="2"/>
              </a:rPr>
              <a:t>: force to a temporal behavior</a:t>
            </a:r>
            <a:endParaRPr lang="en-US" sz="1400" dirty="0" smtClean="0"/>
          </a:p>
          <a:p>
            <a:pPr indent="-144000">
              <a:buFont typeface="Wingdings" panose="05000000000000000000" pitchFamily="2" charset="2"/>
              <a:buChar char="§"/>
            </a:pPr>
            <a:r>
              <a:rPr lang="en-US" sz="1400" b="1" dirty="0" smtClean="0"/>
              <a:t>LM &amp; GM </a:t>
            </a:r>
            <a:r>
              <a:rPr lang="en-US" sz="1400" b="1" dirty="0" smtClean="0"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ym typeface="Wingdings" panose="05000000000000000000" pitchFamily="2" charset="2"/>
              </a:rPr>
              <a:t>e.g. </a:t>
            </a:r>
            <a:r>
              <a:rPr lang="en-US" sz="1400" b="1" dirty="0" smtClean="0"/>
              <a:t>Spline smoothing </a:t>
            </a:r>
            <a:r>
              <a:rPr lang="en-US" sz="1400" b="1" dirty="0"/>
              <a:t>(SP) </a:t>
            </a:r>
            <a:r>
              <a:rPr lang="en-US" sz="1400" dirty="0" smtClean="0"/>
              <a:t>has </a:t>
            </a:r>
            <a:r>
              <a:rPr lang="en-US" sz="1400" dirty="0"/>
              <a:t>capacity to act both as a local and a </a:t>
            </a:r>
            <a:r>
              <a:rPr lang="en-US" sz="1400" dirty="0" smtClean="0"/>
              <a:t>global smoother</a:t>
            </a:r>
            <a:r>
              <a:rPr lang="en-US" sz="1400" dirty="0"/>
              <a:t>.</a:t>
            </a:r>
            <a:endParaRPr lang="en-GB" sz="1400" dirty="0"/>
          </a:p>
        </p:txBody>
      </p:sp>
      <p:sp>
        <p:nvSpPr>
          <p:cNvPr id="6" name="Rettangolo 5"/>
          <p:cNvSpPr/>
          <p:nvPr/>
        </p:nvSpPr>
        <p:spPr>
          <a:xfrm>
            <a:off x="6113790" y="4304364"/>
            <a:ext cx="1564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>
                <a:latin typeface="URWPalladioL-Bold"/>
              </a:rPr>
              <a:t>Cai</a:t>
            </a:r>
            <a:r>
              <a:rPr lang="en-GB" sz="1600" dirty="0" smtClean="0">
                <a:latin typeface="URWPalladioL-Bold"/>
              </a:rPr>
              <a:t> et al., 2017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802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-20389"/>
            <a:ext cx="7513320" cy="769441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err="1" smtClean="0"/>
              <a:t>phenometric</a:t>
            </a:r>
            <a:r>
              <a:rPr lang="en-GB" dirty="0" smtClean="0"/>
              <a:t> </a:t>
            </a:r>
            <a:r>
              <a:rPr lang="en-GB" dirty="0" err="1" smtClean="0"/>
              <a:t>estraction</a:t>
            </a:r>
            <a:r>
              <a:rPr lang="en-GB" dirty="0" smtClean="0"/>
              <a:t>: Start of Season (</a:t>
            </a:r>
            <a:r>
              <a:rPr lang="en-GB" dirty="0" err="1" smtClean="0"/>
              <a:t>SoS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414" y="899732"/>
            <a:ext cx="2848474" cy="384330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710498" y="1004711"/>
            <a:ext cx="1385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+mj-lt"/>
              </a:rPr>
              <a:t>Comparison of </a:t>
            </a:r>
            <a:r>
              <a:rPr lang="en-US" sz="900" dirty="0">
                <a:latin typeface="+mj-lt"/>
              </a:rPr>
              <a:t>e</a:t>
            </a:r>
            <a:r>
              <a:rPr lang="en-US" sz="900" dirty="0" smtClean="0">
                <a:latin typeface="+mj-lt"/>
              </a:rPr>
              <a:t>xtraction </a:t>
            </a:r>
            <a:r>
              <a:rPr lang="en-US" sz="900" dirty="0">
                <a:latin typeface="+mj-lt"/>
              </a:rPr>
              <a:t>of SOS</a:t>
            </a:r>
            <a:r>
              <a:rPr lang="en-US" sz="900" baseline="-25000" dirty="0">
                <a:latin typeface="+mj-lt"/>
              </a:rPr>
              <a:t>20</a:t>
            </a:r>
            <a:r>
              <a:rPr lang="en-US" sz="900" dirty="0">
                <a:latin typeface="+mj-lt"/>
              </a:rPr>
              <a:t> and </a:t>
            </a:r>
            <a:r>
              <a:rPr lang="en-US" sz="900" dirty="0" err="1">
                <a:latin typeface="+mj-lt"/>
              </a:rPr>
              <a:t>SOS</a:t>
            </a:r>
            <a:r>
              <a:rPr lang="en-US" sz="900" baseline="-25000" dirty="0" err="1">
                <a:latin typeface="+mj-lt"/>
              </a:rPr>
              <a:t>inflection</a:t>
            </a:r>
            <a:r>
              <a:rPr lang="en-US" sz="900" dirty="0">
                <a:latin typeface="+mj-lt"/>
              </a:rPr>
              <a:t> from the fitted curve of EVI2</a:t>
            </a:r>
            <a:r>
              <a:rPr lang="en-US" sz="900" dirty="0" smtClean="0">
                <a:latin typeface="+mj-lt"/>
              </a:rPr>
              <a:t>. </a:t>
            </a:r>
          </a:p>
          <a:p>
            <a:endParaRPr lang="en-US" sz="9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22776" y="4650452"/>
            <a:ext cx="24903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Dong et al. 2019</a:t>
            </a:r>
            <a:endParaRPr lang="en-GB" sz="1100" dirty="0"/>
          </a:p>
        </p:txBody>
      </p:sp>
      <p:sp>
        <p:nvSpPr>
          <p:cNvPr id="3" name="Callout 1 2"/>
          <p:cNvSpPr/>
          <p:nvPr/>
        </p:nvSpPr>
        <p:spPr>
          <a:xfrm>
            <a:off x="7978708" y="2014319"/>
            <a:ext cx="998220" cy="709594"/>
          </a:xfrm>
          <a:prstGeom prst="borderCallout1">
            <a:avLst>
              <a:gd name="adj1" fmla="val 18750"/>
              <a:gd name="adj2" fmla="val -8333"/>
              <a:gd name="adj3" fmla="val 25324"/>
              <a:gd name="adj4" fmla="val -174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latin typeface="+mj-lt"/>
              </a:rPr>
              <a:t>Local thresholds according to curve min max value</a:t>
            </a:r>
            <a:endParaRPr lang="en-GB" sz="900" dirty="0">
              <a:latin typeface="+mj-lt"/>
            </a:endParaRPr>
          </a:p>
        </p:txBody>
      </p:sp>
      <p:sp>
        <p:nvSpPr>
          <p:cNvPr id="11" name="Callout 1 10"/>
          <p:cNvSpPr/>
          <p:nvPr/>
        </p:nvSpPr>
        <p:spPr>
          <a:xfrm>
            <a:off x="7978708" y="3329940"/>
            <a:ext cx="998220" cy="1141536"/>
          </a:xfrm>
          <a:prstGeom prst="borderCallout1">
            <a:avLst>
              <a:gd name="adj1" fmla="val 93920"/>
              <a:gd name="adj2" fmla="val -12913"/>
              <a:gd name="adj3" fmla="val 66130"/>
              <a:gd name="adj4" fmla="val -166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/>
              <a:t>(first) Max value of the first-order </a:t>
            </a:r>
            <a:r>
              <a:rPr lang="en-US" sz="900" dirty="0"/>
              <a:t>derivative of the curvature of the fitted EVI2 </a:t>
            </a:r>
            <a:r>
              <a:rPr lang="en-US" sz="900" dirty="0" smtClean="0"/>
              <a:t>curve (K’).</a:t>
            </a:r>
            <a:endParaRPr lang="en-GB" sz="9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62107" y="88705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Max</a:t>
            </a:r>
            <a:endParaRPr lang="it-IT" sz="1200" dirty="0">
              <a:solidFill>
                <a:schemeClr val="accent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808620" y="2184136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chemeClr val="accent1"/>
                </a:solidFill>
              </a:rPr>
              <a:t>Min</a:t>
            </a:r>
            <a:endParaRPr lang="it-IT" sz="1200" dirty="0">
              <a:solidFill>
                <a:schemeClr val="accent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9860" y="845622"/>
            <a:ext cx="51909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rgbClr val="333333"/>
                </a:solidFill>
                <a:latin typeface="Roboto"/>
              </a:rPr>
              <a:t>Local threshold criteria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Identification of </a:t>
            </a:r>
            <a:r>
              <a:rPr lang="en-US" sz="1600" b="1" dirty="0" smtClean="0">
                <a:solidFill>
                  <a:srgbClr val="333333"/>
                </a:solidFill>
                <a:latin typeface="Roboto"/>
              </a:rPr>
              <a:t>specific condition of VI/BV values </a:t>
            </a: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in relation to the curve.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For 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example, </a:t>
            </a: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SOS 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is </a:t>
            </a: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defined 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as the date when VIs </a:t>
            </a: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reach a 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threshold level </a:t>
            </a:r>
            <a:endParaRPr lang="en-US" sz="1600" dirty="0" smtClean="0">
              <a:solidFill>
                <a:srgbClr val="333333"/>
              </a:solidFill>
              <a:latin typeface="Roboto"/>
            </a:endParaRPr>
          </a:p>
          <a:p>
            <a:pPr marL="1200150" lvl="2" indent="-285750">
              <a:buFontTx/>
              <a:buChar char="-"/>
            </a:pP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Absolute (according to knowledge or </a:t>
            </a: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test)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Relative </a:t>
            </a: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(e.g. about 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10–20% of the seasonal maximum </a:t>
            </a: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amplitude)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rgbClr val="333333"/>
                </a:solidFill>
                <a:latin typeface="Roboto"/>
              </a:rPr>
              <a:t>Curve </a:t>
            </a:r>
            <a:r>
              <a:rPr lang="en-US" sz="1600" b="1" dirty="0">
                <a:solidFill>
                  <a:srgbClr val="333333"/>
                </a:solidFill>
                <a:latin typeface="Roboto"/>
              </a:rPr>
              <a:t>analysis</a:t>
            </a:r>
          </a:p>
          <a:p>
            <a:pPr marL="742950" lvl="1" indent="-285750">
              <a:buFontTx/>
              <a:buChar char="-"/>
            </a:pPr>
            <a:r>
              <a:rPr lang="en-US" sz="1600" b="1" dirty="0" smtClean="0">
                <a:solidFill>
                  <a:srgbClr val="333333"/>
                </a:solidFill>
                <a:latin typeface="Roboto"/>
              </a:rPr>
              <a:t>Changes in derivative to identify inflection points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. </a:t>
            </a:r>
            <a:endParaRPr lang="en-US" sz="1600" dirty="0" smtClean="0">
              <a:solidFill>
                <a:srgbClr val="333333"/>
              </a:solidFill>
              <a:latin typeface="Roboto"/>
            </a:endParaRP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For example SOS estimation identify as the inflection 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point </a:t>
            </a: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corresponding 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to the onset of rapid vegetative </a:t>
            </a: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growth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720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42480" y="1147196"/>
            <a:ext cx="7789050" cy="1323439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REGIONAL level application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83024" y="2707088"/>
            <a:ext cx="5575440" cy="486963"/>
          </a:xfrm>
        </p:spPr>
        <p:txBody>
          <a:bodyPr/>
          <a:lstStyle/>
          <a:p>
            <a:pPr algn="ctr"/>
            <a:r>
              <a:rPr lang="it-IT" dirty="0" smtClean="0"/>
              <a:t>MODIS 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dynamic</a:t>
            </a:r>
            <a:r>
              <a:rPr lang="it-IT" dirty="0" smtClean="0"/>
              <a:t> </a:t>
            </a:r>
            <a:r>
              <a:rPr lang="it-IT" dirty="0" err="1" smtClean="0"/>
              <a:t>crop</a:t>
            </a:r>
            <a:r>
              <a:rPr lang="it-IT" dirty="0" smtClean="0"/>
              <a:t> </a:t>
            </a:r>
            <a:r>
              <a:rPr lang="it-IT" dirty="0" err="1" smtClean="0"/>
              <a:t>calendars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78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o 28"/>
          <p:cNvGrpSpPr>
            <a:grpSpLocks noChangeAspect="1"/>
          </p:cNvGrpSpPr>
          <p:nvPr/>
        </p:nvGrpSpPr>
        <p:grpSpPr>
          <a:xfrm>
            <a:off x="6151319" y="3504767"/>
            <a:ext cx="1652903" cy="1080000"/>
            <a:chOff x="6934721" y="5436603"/>
            <a:chExt cx="1928387" cy="1304765"/>
          </a:xfrm>
        </p:grpSpPr>
        <p:pic>
          <p:nvPicPr>
            <p:cNvPr id="30" name="Immagine 24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34721" y="5436603"/>
              <a:ext cx="1928387" cy="130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ccia a sinistra 30"/>
            <p:cNvSpPr>
              <a:spLocks noChangeAspect="1"/>
            </p:cNvSpPr>
            <p:nvPr/>
          </p:nvSpPr>
          <p:spPr>
            <a:xfrm rot="10800000">
              <a:off x="8240420" y="5829374"/>
              <a:ext cx="368304" cy="16889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675"/>
            </a:p>
          </p:txBody>
        </p:sp>
        <p:sp>
          <p:nvSpPr>
            <p:cNvPr id="32" name="CasellaDiTesto 25"/>
            <p:cNvSpPr txBox="1">
              <a:spLocks noChangeAspect="1" noChangeArrowheads="1"/>
            </p:cNvSpPr>
            <p:nvPr/>
          </p:nvSpPr>
          <p:spPr bwMode="auto">
            <a:xfrm>
              <a:off x="8240419" y="5726515"/>
              <a:ext cx="421580" cy="20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525" dirty="0" err="1"/>
                <a:t>Sep</a:t>
              </a:r>
              <a:endParaRPr lang="it-IT" sz="525" dirty="0"/>
            </a:p>
          </p:txBody>
        </p:sp>
      </p:grpSp>
      <p:sp>
        <p:nvSpPr>
          <p:cNvPr id="8" name="Freccia a destra 7"/>
          <p:cNvSpPr/>
          <p:nvPr/>
        </p:nvSpPr>
        <p:spPr>
          <a:xfrm>
            <a:off x="3394443" y="2612102"/>
            <a:ext cx="2214246" cy="486054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7175500" cy="430213"/>
          </a:xfrm>
        </p:spPr>
        <p:txBody>
          <a:bodyPr/>
          <a:lstStyle/>
          <a:p>
            <a:r>
              <a:rPr lang="it-IT" dirty="0" smtClean="0"/>
              <a:t>An </a:t>
            </a:r>
            <a:r>
              <a:rPr lang="it-IT" dirty="0" err="1" smtClean="0"/>
              <a:t>example</a:t>
            </a:r>
            <a:r>
              <a:rPr lang="it-IT" dirty="0" smtClean="0"/>
              <a:t> for </a:t>
            </a:r>
            <a:r>
              <a:rPr lang="it-IT" dirty="0" err="1" smtClean="0"/>
              <a:t>rice</a:t>
            </a:r>
            <a:r>
              <a:rPr lang="it-IT" dirty="0" smtClean="0"/>
              <a:t>: </a:t>
            </a:r>
            <a:r>
              <a:rPr lang="it-IT" dirty="0" err="1" smtClean="0"/>
              <a:t>Phenorice</a:t>
            </a:r>
            <a:r>
              <a:rPr lang="it-IT" dirty="0" smtClean="0"/>
              <a:t>: </a:t>
            </a:r>
            <a:r>
              <a:rPr lang="it-IT" dirty="0" err="1" smtClean="0"/>
              <a:t>concept</a:t>
            </a:r>
            <a:endParaRPr lang="it-I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256" y="883910"/>
            <a:ext cx="5208053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257990" y="272011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Time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20" name="Gruppo 19"/>
          <p:cNvGrpSpPr>
            <a:grpSpLocks noChangeAspect="1"/>
          </p:cNvGrpSpPr>
          <p:nvPr/>
        </p:nvGrpSpPr>
        <p:grpSpPr>
          <a:xfrm>
            <a:off x="1161485" y="3547157"/>
            <a:ext cx="1597421" cy="1080000"/>
            <a:chOff x="1508167" y="4421966"/>
            <a:chExt cx="1863658" cy="1260000"/>
          </a:xfrm>
        </p:grpSpPr>
        <p:pic>
          <p:nvPicPr>
            <p:cNvPr id="11" name="Immagine 2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08167" y="4421966"/>
              <a:ext cx="186365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1"/>
            <p:cNvSpPr txBox="1">
              <a:spLocks noChangeAspect="1" noChangeArrowheads="1"/>
            </p:cNvSpPr>
            <p:nvPr/>
          </p:nvSpPr>
          <p:spPr bwMode="auto">
            <a:xfrm>
              <a:off x="2811303" y="4519759"/>
              <a:ext cx="524661" cy="20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525" dirty="0" err="1"/>
                <a:t>Apr</a:t>
              </a:r>
              <a:endParaRPr lang="it-IT" sz="525" dirty="0"/>
            </a:p>
          </p:txBody>
        </p:sp>
        <p:sp>
          <p:nvSpPr>
            <p:cNvPr id="13" name="Freccia a sinistra 12"/>
            <p:cNvSpPr>
              <a:spLocks noChangeAspect="1"/>
            </p:cNvSpPr>
            <p:nvPr/>
          </p:nvSpPr>
          <p:spPr>
            <a:xfrm rot="10800000">
              <a:off x="2811303" y="4704815"/>
              <a:ext cx="368304" cy="16889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675"/>
            </a:p>
          </p:txBody>
        </p:sp>
      </p:grpSp>
      <p:grpSp>
        <p:nvGrpSpPr>
          <p:cNvPr id="19" name="Gruppo 18"/>
          <p:cNvGrpSpPr>
            <a:grpSpLocks noChangeAspect="1"/>
          </p:cNvGrpSpPr>
          <p:nvPr/>
        </p:nvGrpSpPr>
        <p:grpSpPr>
          <a:xfrm>
            <a:off x="2780846" y="3547157"/>
            <a:ext cx="1675883" cy="1080000"/>
            <a:chOff x="5945180" y="4420599"/>
            <a:chExt cx="1955196" cy="1260000"/>
          </a:xfrm>
        </p:grpSpPr>
        <p:pic>
          <p:nvPicPr>
            <p:cNvPr id="16" name="Immagine 24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45180" y="4420599"/>
              <a:ext cx="186222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ccia a sinistra 16"/>
            <p:cNvSpPr>
              <a:spLocks noChangeAspect="1"/>
            </p:cNvSpPr>
            <p:nvPr/>
          </p:nvSpPr>
          <p:spPr>
            <a:xfrm rot="10800000">
              <a:off x="7248316" y="4769730"/>
              <a:ext cx="368304" cy="16889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675"/>
            </a:p>
          </p:txBody>
        </p:sp>
        <p:sp>
          <p:nvSpPr>
            <p:cNvPr id="18" name="CasellaDiTesto 21"/>
            <p:cNvSpPr txBox="1">
              <a:spLocks noChangeAspect="1" noChangeArrowheads="1"/>
            </p:cNvSpPr>
            <p:nvPr/>
          </p:nvSpPr>
          <p:spPr bwMode="auto">
            <a:xfrm>
              <a:off x="7248316" y="4604709"/>
              <a:ext cx="652060" cy="20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525" dirty="0" err="1"/>
                <a:t>Apr-May</a:t>
              </a:r>
              <a:endParaRPr lang="it-IT" sz="525" dirty="0"/>
            </a:p>
          </p:txBody>
        </p:sp>
      </p:grpSp>
      <p:grpSp>
        <p:nvGrpSpPr>
          <p:cNvPr id="26" name="Gruppo 25"/>
          <p:cNvGrpSpPr>
            <a:grpSpLocks noChangeAspect="1"/>
          </p:cNvGrpSpPr>
          <p:nvPr/>
        </p:nvGrpSpPr>
        <p:grpSpPr>
          <a:xfrm>
            <a:off x="4425323" y="3547157"/>
            <a:ext cx="1650707" cy="1080000"/>
            <a:chOff x="8885258" y="2971160"/>
            <a:chExt cx="1925824" cy="1341152"/>
          </a:xfrm>
        </p:grpSpPr>
        <p:pic>
          <p:nvPicPr>
            <p:cNvPr id="23" name="Immagine 24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85258" y="2971160"/>
              <a:ext cx="1925824" cy="134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ccia a sinistra 23"/>
            <p:cNvSpPr>
              <a:spLocks noChangeAspect="1"/>
            </p:cNvSpPr>
            <p:nvPr/>
          </p:nvSpPr>
          <p:spPr>
            <a:xfrm rot="10800000">
              <a:off x="10159206" y="3499911"/>
              <a:ext cx="368304" cy="168894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600"/>
            </a:p>
          </p:txBody>
        </p:sp>
        <p:sp>
          <p:nvSpPr>
            <p:cNvPr id="25" name="CasellaDiTesto 23"/>
            <p:cNvSpPr txBox="1">
              <a:spLocks noChangeAspect="1" noChangeArrowheads="1"/>
            </p:cNvSpPr>
            <p:nvPr/>
          </p:nvSpPr>
          <p:spPr bwMode="auto">
            <a:xfrm>
              <a:off x="10159205" y="3416526"/>
              <a:ext cx="420423" cy="20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450"/>
                <a:t>July</a:t>
              </a:r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4339864" y="4338675"/>
            <a:ext cx="998991" cy="1962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675" dirty="0" err="1">
                <a:solidFill>
                  <a:srgbClr val="FF0000"/>
                </a:solidFill>
              </a:rPr>
              <a:t>Heading</a:t>
            </a:r>
            <a:r>
              <a:rPr lang="it-IT" sz="675" dirty="0">
                <a:solidFill>
                  <a:srgbClr val="FF0000"/>
                </a:solidFill>
              </a:rPr>
              <a:t>/</a:t>
            </a:r>
            <a:r>
              <a:rPr lang="it-IT" sz="675" dirty="0" err="1">
                <a:solidFill>
                  <a:srgbClr val="FF0000"/>
                </a:solidFill>
              </a:rPr>
              <a:t>Flowering</a:t>
            </a:r>
            <a:endParaRPr lang="en-US" sz="675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32209" y="4338675"/>
            <a:ext cx="893193" cy="1962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675" dirty="0" err="1">
                <a:solidFill>
                  <a:srgbClr val="FF0000"/>
                </a:solidFill>
              </a:rPr>
              <a:t>Flooding</a:t>
            </a:r>
            <a:r>
              <a:rPr lang="it-IT" sz="675" dirty="0">
                <a:solidFill>
                  <a:srgbClr val="FF0000"/>
                </a:solidFill>
              </a:rPr>
              <a:t>/</a:t>
            </a:r>
            <a:r>
              <a:rPr lang="it-IT" sz="675" dirty="0" err="1">
                <a:solidFill>
                  <a:srgbClr val="FF0000"/>
                </a:solidFill>
              </a:rPr>
              <a:t>sowing</a:t>
            </a:r>
            <a:endParaRPr lang="en-US" sz="675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923749" y="4338675"/>
            <a:ext cx="668773" cy="1962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675" dirty="0" err="1">
                <a:solidFill>
                  <a:srgbClr val="FF0000"/>
                </a:solidFill>
              </a:rPr>
              <a:t>Emergence</a:t>
            </a:r>
            <a:endParaRPr lang="en-US" sz="675" dirty="0">
              <a:solidFill>
                <a:srgbClr val="FF0000"/>
              </a:solidFill>
            </a:endParaRPr>
          </a:p>
        </p:txBody>
      </p:sp>
      <p:pic>
        <p:nvPicPr>
          <p:cNvPr id="14" name="Picture 2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0009" y="3222469"/>
            <a:ext cx="515172" cy="4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5324" y="3222469"/>
            <a:ext cx="521849" cy="4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8988" y="3222469"/>
            <a:ext cx="562632" cy="4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3770" y="3222469"/>
            <a:ext cx="477533" cy="4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6151319" y="4338675"/>
            <a:ext cx="543739" cy="1962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675" dirty="0" err="1">
                <a:solidFill>
                  <a:srgbClr val="FF0000"/>
                </a:solidFill>
              </a:rPr>
              <a:t>Maturity</a:t>
            </a:r>
            <a:endParaRPr lang="en-US" sz="675" dirty="0">
              <a:solidFill>
                <a:srgbClr val="FF0000"/>
              </a:solidFill>
            </a:endParaRPr>
          </a:p>
        </p:txBody>
      </p:sp>
      <p:cxnSp>
        <p:nvCxnSpPr>
          <p:cNvPr id="4" name="Connettore 2 3"/>
          <p:cNvCxnSpPr>
            <a:endCxn id="9" idx="3"/>
          </p:cNvCxnSpPr>
          <p:nvPr/>
        </p:nvCxnSpPr>
        <p:spPr>
          <a:xfrm flipH="1">
            <a:off x="1761620" y="2386800"/>
            <a:ext cx="1452092" cy="1078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endCxn id="14" idx="0"/>
          </p:cNvCxnSpPr>
          <p:nvPr/>
        </p:nvCxnSpPr>
        <p:spPr>
          <a:xfrm flipH="1">
            <a:off x="3077596" y="2477982"/>
            <a:ext cx="736618" cy="744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4684752" y="2305611"/>
            <a:ext cx="47831" cy="888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5832968" y="2365770"/>
            <a:ext cx="621104" cy="732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7085423" y="832160"/>
            <a:ext cx="205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Boschetti</a:t>
            </a:r>
            <a:r>
              <a:rPr lang="en-GB" sz="1400" dirty="0" smtClean="0"/>
              <a:t> et al. 2017</a:t>
            </a:r>
            <a:endParaRPr lang="en-GB" sz="1400" dirty="0"/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1209843" y="1586568"/>
            <a:ext cx="72808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MODIS </a:t>
            </a:r>
          </a:p>
          <a:p>
            <a:pPr algn="ctr"/>
            <a:r>
              <a:rPr lang="en-GB" sz="1100" dirty="0" smtClean="0"/>
              <a:t>VIs</a:t>
            </a:r>
            <a:endParaRPr lang="en-GB" sz="11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6113007" y="2365770"/>
            <a:ext cx="116410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50" dirty="0" smtClean="0"/>
              <a:t>Flooding index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2791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271591" y="607528"/>
            <a:ext cx="6614967" cy="450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8" name="Rettangolo arrotondato 57"/>
          <p:cNvSpPr/>
          <p:nvPr/>
        </p:nvSpPr>
        <p:spPr>
          <a:xfrm>
            <a:off x="6408205" y="607528"/>
            <a:ext cx="1502037" cy="4171499"/>
          </a:xfrm>
          <a:prstGeom prst="round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arrotondato 58"/>
          <p:cNvSpPr/>
          <p:nvPr/>
        </p:nvSpPr>
        <p:spPr>
          <a:xfrm>
            <a:off x="1817694" y="607528"/>
            <a:ext cx="1722054" cy="4171499"/>
          </a:xfrm>
          <a:prstGeom prst="round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1213185" y="1340862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Temperate</a:t>
            </a:r>
            <a:endParaRPr lang="it-IT" sz="1600" b="1" dirty="0"/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1371081" y="3520273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Tropical</a:t>
            </a:r>
            <a:endParaRPr lang="it-IT" sz="16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896450" y="4833033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Single season </a:t>
            </a:r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067082" y="4833033"/>
            <a:ext cx="1763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Double season </a:t>
            </a:r>
            <a:endParaRPr lang="it-IT" sz="1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265860" y="4833033"/>
            <a:ext cx="1600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Triple season </a:t>
            </a:r>
            <a:endParaRPr lang="it-IT" sz="1600" dirty="0"/>
          </a:p>
        </p:txBody>
      </p:sp>
      <p:grpSp>
        <p:nvGrpSpPr>
          <p:cNvPr id="17" name="Gruppo 16"/>
          <p:cNvGrpSpPr/>
          <p:nvPr/>
        </p:nvGrpSpPr>
        <p:grpSpPr>
          <a:xfrm>
            <a:off x="6516216" y="3723978"/>
            <a:ext cx="1350000" cy="900001"/>
            <a:chOff x="7164288" y="4965303"/>
            <a:chExt cx="1800000" cy="1200001"/>
          </a:xfrm>
        </p:grpSpPr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52" b="9827"/>
            <a:stretch>
              <a:fillRect/>
            </a:stretch>
          </p:blipFill>
          <p:spPr bwMode="auto">
            <a:xfrm>
              <a:off x="7164288" y="4979436"/>
              <a:ext cx="1800000" cy="11858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Rettangolo 27"/>
            <p:cNvSpPr/>
            <p:nvPr/>
          </p:nvSpPr>
          <p:spPr>
            <a:xfrm>
              <a:off x="7749212" y="4965303"/>
              <a:ext cx="885285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/>
                <a:t>Vietnam</a:t>
              </a:r>
              <a:endParaRPr lang="it-IT" sz="900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2033868" y="3210673"/>
            <a:ext cx="1350000" cy="866438"/>
            <a:chOff x="1187824" y="4280898"/>
            <a:chExt cx="1800000" cy="1155250"/>
          </a:xfrm>
        </p:grpSpPr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52" b="11562"/>
            <a:stretch>
              <a:fillRect/>
            </a:stretch>
          </p:blipFill>
          <p:spPr bwMode="auto">
            <a:xfrm>
              <a:off x="1187824" y="4280898"/>
              <a:ext cx="1800000" cy="1155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Rettangolo 31"/>
            <p:cNvSpPr/>
            <p:nvPr/>
          </p:nvSpPr>
          <p:spPr>
            <a:xfrm>
              <a:off x="1759959" y="4346438"/>
              <a:ext cx="113962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/>
                <a:t>Bangladesh</a:t>
              </a:r>
              <a:endParaRPr lang="it-IT" sz="900" dirty="0"/>
            </a:p>
          </p:txBody>
        </p:sp>
      </p:grpSp>
      <p:sp>
        <p:nvSpPr>
          <p:cNvPr id="41" name="CasellaDiTesto 40"/>
          <p:cNvSpPr txBox="1"/>
          <p:nvPr/>
        </p:nvSpPr>
        <p:spPr>
          <a:xfrm>
            <a:off x="1281354" y="429297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10</a:t>
            </a:r>
            <a:endParaRPr lang="it-IT" sz="16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1281354" y="3856259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15</a:t>
            </a:r>
            <a:endParaRPr lang="it-IT" sz="16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1281354" y="3419544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20</a:t>
            </a:r>
            <a:endParaRPr lang="it-IT" sz="16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1281354" y="298283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25</a:t>
            </a:r>
            <a:endParaRPr lang="it-IT" sz="160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1281354" y="2546115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30</a:t>
            </a:r>
            <a:endParaRPr lang="it-IT" sz="160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1281354" y="2109401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35</a:t>
            </a:r>
            <a:endParaRPr lang="it-IT" sz="160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1281354" y="167268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40</a:t>
            </a:r>
            <a:endParaRPr lang="it-IT" sz="1600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1281354" y="123597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45</a:t>
            </a:r>
            <a:endParaRPr lang="it-IT" sz="16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1547664" y="4833621"/>
            <a:ext cx="6372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o 15"/>
          <p:cNvGrpSpPr/>
          <p:nvPr/>
        </p:nvGrpSpPr>
        <p:grpSpPr>
          <a:xfrm>
            <a:off x="3653898" y="3559915"/>
            <a:ext cx="2754306" cy="1089368"/>
            <a:chOff x="3347864" y="4746554"/>
            <a:chExt cx="3672408" cy="1452490"/>
          </a:xfrm>
        </p:grpSpPr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52" b="10403"/>
            <a:stretch>
              <a:fillRect/>
            </a:stretch>
          </p:blipFill>
          <p:spPr bwMode="auto">
            <a:xfrm>
              <a:off x="5220272" y="4769888"/>
              <a:ext cx="1800000" cy="11793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Rettangolo 29"/>
            <p:cNvSpPr/>
            <p:nvPr/>
          </p:nvSpPr>
          <p:spPr>
            <a:xfrm>
              <a:off x="5868101" y="4746554"/>
              <a:ext cx="107123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/>
                <a:t>Philippines</a:t>
              </a:r>
              <a:endParaRPr lang="it-IT" sz="900" dirty="0"/>
            </a:p>
          </p:txBody>
        </p:sp>
        <p:pic>
          <p:nvPicPr>
            <p:cNvPr id="52" name="Immagin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52" b="9827"/>
            <a:stretch>
              <a:fillRect/>
            </a:stretch>
          </p:blipFill>
          <p:spPr bwMode="auto">
            <a:xfrm>
              <a:off x="3347864" y="5013176"/>
              <a:ext cx="1800000" cy="11858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Rettangolo 52"/>
            <p:cNvSpPr/>
            <p:nvPr/>
          </p:nvSpPr>
          <p:spPr>
            <a:xfrm>
              <a:off x="4031067" y="5072151"/>
              <a:ext cx="68223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/>
                <a:t>Benin</a:t>
              </a:r>
              <a:endParaRPr lang="it-IT" sz="900" dirty="0"/>
            </a:p>
          </p:txBody>
        </p:sp>
      </p:grpSp>
      <p:cxnSp>
        <p:nvCxnSpPr>
          <p:cNvPr id="8" name="Connettore 2 7"/>
          <p:cNvCxnSpPr/>
          <p:nvPr/>
        </p:nvCxnSpPr>
        <p:spPr>
          <a:xfrm flipV="1">
            <a:off x="1709682" y="735546"/>
            <a:ext cx="0" cy="4320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2033868" y="657819"/>
            <a:ext cx="1350000" cy="1751913"/>
            <a:chOff x="1187824" y="661068"/>
            <a:chExt cx="1800000" cy="2335884"/>
          </a:xfrm>
        </p:grpSpPr>
        <p:pic>
          <p:nvPicPr>
            <p:cNvPr id="39" name="Immagin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28" b="11171"/>
            <a:stretch>
              <a:fillRect/>
            </a:stretch>
          </p:blipFill>
          <p:spPr bwMode="auto">
            <a:xfrm>
              <a:off x="1187824" y="1841702"/>
              <a:ext cx="1800000" cy="1155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Rettangolo 39"/>
            <p:cNvSpPr/>
            <p:nvPr/>
          </p:nvSpPr>
          <p:spPr>
            <a:xfrm>
              <a:off x="1790820" y="1847947"/>
              <a:ext cx="780556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/>
                <a:t>Turkey</a:t>
              </a:r>
              <a:endParaRPr lang="it-IT" sz="900" dirty="0"/>
            </a:p>
          </p:txBody>
        </p:sp>
        <p:pic>
          <p:nvPicPr>
            <p:cNvPr id="54" name="Immagine 5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28" b="11171"/>
            <a:stretch>
              <a:fillRect/>
            </a:stretch>
          </p:blipFill>
          <p:spPr bwMode="auto">
            <a:xfrm>
              <a:off x="1187824" y="661068"/>
              <a:ext cx="1800000" cy="1155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Rettangolo 55"/>
            <p:cNvSpPr/>
            <p:nvPr/>
          </p:nvSpPr>
          <p:spPr>
            <a:xfrm>
              <a:off x="1825573" y="671539"/>
              <a:ext cx="680101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/>
                <a:t>Spain</a:t>
              </a:r>
              <a:endParaRPr lang="it-IT" sz="900" dirty="0"/>
            </a:p>
          </p:txBody>
        </p:sp>
      </p:grpSp>
      <p:sp>
        <p:nvSpPr>
          <p:cNvPr id="7" name="CasellaDiTesto 6"/>
          <p:cNvSpPr txBox="1"/>
          <p:nvPr/>
        </p:nvSpPr>
        <p:spPr>
          <a:xfrm rot="16200000">
            <a:off x="748829" y="2448861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Lat</a:t>
            </a:r>
            <a:r>
              <a:rPr lang="it-IT" sz="1600" dirty="0" smtClean="0"/>
              <a:t> [°</a:t>
            </a:r>
            <a:r>
              <a:rPr lang="it-IT" sz="1600" b="1" dirty="0" smtClean="0"/>
              <a:t>]</a:t>
            </a:r>
            <a:endParaRPr lang="it-IT" sz="1600" b="1" dirty="0"/>
          </a:p>
        </p:txBody>
      </p:sp>
      <p:grpSp>
        <p:nvGrpSpPr>
          <p:cNvPr id="18" name="Gruppo 17"/>
          <p:cNvGrpSpPr/>
          <p:nvPr/>
        </p:nvGrpSpPr>
        <p:grpSpPr>
          <a:xfrm>
            <a:off x="3276006" y="843558"/>
            <a:ext cx="3132198" cy="2699573"/>
            <a:chOff x="2844008" y="1124744"/>
            <a:chExt cx="4176264" cy="3599430"/>
          </a:xfrm>
        </p:grpSpPr>
        <p:pic>
          <p:nvPicPr>
            <p:cNvPr id="37" name="Immagin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28" b="11171"/>
            <a:stretch>
              <a:fillRect/>
            </a:stretch>
          </p:blipFill>
          <p:spPr bwMode="auto">
            <a:xfrm>
              <a:off x="2844008" y="2417766"/>
              <a:ext cx="1800000" cy="11552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ruppo 14"/>
            <p:cNvGrpSpPr/>
            <p:nvPr/>
          </p:nvGrpSpPr>
          <p:grpSpPr>
            <a:xfrm>
              <a:off x="3491880" y="1124744"/>
              <a:ext cx="3528392" cy="3599430"/>
              <a:chOff x="3491880" y="1124744"/>
              <a:chExt cx="3528392" cy="3599430"/>
            </a:xfrm>
          </p:grpSpPr>
          <p:pic>
            <p:nvPicPr>
              <p:cNvPr id="33" name="Immagine 3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607" b="10403"/>
              <a:stretch>
                <a:fillRect/>
              </a:stretch>
            </p:blipFill>
            <p:spPr bwMode="auto">
              <a:xfrm>
                <a:off x="3491880" y="3568924"/>
                <a:ext cx="1800000" cy="1155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" name="Rettangolo 33"/>
              <p:cNvSpPr/>
              <p:nvPr/>
            </p:nvSpPr>
            <p:spPr>
              <a:xfrm>
                <a:off x="4372697" y="3610386"/>
                <a:ext cx="684376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900" dirty="0"/>
                  <a:t>China</a:t>
                </a:r>
                <a:endParaRPr lang="it-IT" sz="900" dirty="0"/>
              </a:p>
            </p:txBody>
          </p:sp>
          <p:pic>
            <p:nvPicPr>
              <p:cNvPr id="35" name="Immagine 3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607" b="11560"/>
              <a:stretch>
                <a:fillRect/>
              </a:stretch>
            </p:blipFill>
            <p:spPr bwMode="auto">
              <a:xfrm>
                <a:off x="5220272" y="3510202"/>
                <a:ext cx="1800000" cy="11428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" name="Rettangolo 35"/>
              <p:cNvSpPr/>
              <p:nvPr/>
            </p:nvSpPr>
            <p:spPr>
              <a:xfrm>
                <a:off x="6023773" y="3501008"/>
                <a:ext cx="639491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900" dirty="0"/>
                  <a:t>India</a:t>
                </a:r>
                <a:endParaRPr lang="it-IT" sz="900" dirty="0"/>
              </a:p>
            </p:txBody>
          </p:sp>
          <p:sp>
            <p:nvSpPr>
              <p:cNvPr id="55" name="Rettangolo 54"/>
              <p:cNvSpPr/>
              <p:nvPr/>
            </p:nvSpPr>
            <p:spPr>
              <a:xfrm>
                <a:off x="3608140" y="2431921"/>
                <a:ext cx="688651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900" dirty="0"/>
                  <a:t>Egypt</a:t>
                </a:r>
                <a:endParaRPr lang="it-IT" sz="900" dirty="0"/>
              </a:p>
            </p:txBody>
          </p:sp>
          <p:cxnSp>
            <p:nvCxnSpPr>
              <p:cNvPr id="63" name="Connettore 2 62"/>
              <p:cNvCxnSpPr/>
              <p:nvPr/>
            </p:nvCxnSpPr>
            <p:spPr>
              <a:xfrm flipH="1">
                <a:off x="4247864" y="1830711"/>
                <a:ext cx="502577" cy="736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2 63"/>
              <p:cNvCxnSpPr/>
              <p:nvPr/>
            </p:nvCxnSpPr>
            <p:spPr>
              <a:xfrm>
                <a:off x="4716264" y="1771075"/>
                <a:ext cx="71288" cy="17588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2 64"/>
              <p:cNvCxnSpPr/>
              <p:nvPr/>
            </p:nvCxnSpPr>
            <p:spPr>
              <a:xfrm>
                <a:off x="4716264" y="1832628"/>
                <a:ext cx="1151880" cy="15836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CasellaDiTesto 69"/>
              <p:cNvSpPr txBox="1"/>
              <p:nvPr/>
            </p:nvSpPr>
            <p:spPr>
              <a:xfrm>
                <a:off x="3708400" y="1124744"/>
                <a:ext cx="201572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Winter crop and summer Rice</a:t>
                </a:r>
                <a:endParaRPr lang="en-US" sz="1200" dirty="0"/>
              </a:p>
            </p:txBody>
          </p:sp>
        </p:grpSp>
      </p:grpSp>
      <p:sp>
        <p:nvSpPr>
          <p:cNvPr id="57" name="Rettangolo arrotondato 56"/>
          <p:cNvSpPr/>
          <p:nvPr/>
        </p:nvSpPr>
        <p:spPr>
          <a:xfrm>
            <a:off x="3362494" y="607528"/>
            <a:ext cx="3099716" cy="4171499"/>
          </a:xfrm>
          <a:prstGeom prst="round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8"/>
          <a:stretch/>
        </p:blipFill>
        <p:spPr bwMode="auto">
          <a:xfrm>
            <a:off x="5404600" y="726592"/>
            <a:ext cx="2299748" cy="1198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uppo 20"/>
          <p:cNvGrpSpPr/>
          <p:nvPr/>
        </p:nvGrpSpPr>
        <p:grpSpPr>
          <a:xfrm>
            <a:off x="6528644" y="2147825"/>
            <a:ext cx="385042" cy="369332"/>
            <a:chOff x="9367462" y="3295817"/>
            <a:chExt cx="513388" cy="492443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9367462" y="3295817"/>
              <a:ext cx="5133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+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e 19"/>
            <p:cNvSpPr/>
            <p:nvPr/>
          </p:nvSpPr>
          <p:spPr>
            <a:xfrm>
              <a:off x="9510585" y="3433658"/>
              <a:ext cx="216000" cy="216000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uppo 59"/>
          <p:cNvGrpSpPr/>
          <p:nvPr/>
        </p:nvGrpSpPr>
        <p:grpSpPr>
          <a:xfrm>
            <a:off x="6546828" y="2367611"/>
            <a:ext cx="385042" cy="369332"/>
            <a:chOff x="9396336" y="3303931"/>
            <a:chExt cx="513388" cy="492443"/>
          </a:xfrm>
        </p:grpSpPr>
        <p:sp>
          <p:nvSpPr>
            <p:cNvPr id="61" name="CasellaDiTesto 60"/>
            <p:cNvSpPr txBox="1"/>
            <p:nvPr/>
          </p:nvSpPr>
          <p:spPr>
            <a:xfrm>
              <a:off x="9396336" y="3303931"/>
              <a:ext cx="5133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66FF"/>
                  </a:solidFill>
                </a:rPr>
                <a:t>+</a:t>
              </a:r>
              <a:endParaRPr lang="it-IT" b="1" dirty="0">
                <a:solidFill>
                  <a:srgbClr val="FF66FF"/>
                </a:solidFill>
              </a:endParaRPr>
            </a:p>
          </p:txBody>
        </p:sp>
        <p:sp>
          <p:nvSpPr>
            <p:cNvPr id="62" name="Ovale 61"/>
            <p:cNvSpPr/>
            <p:nvPr/>
          </p:nvSpPr>
          <p:spPr>
            <a:xfrm>
              <a:off x="9510585" y="3433658"/>
              <a:ext cx="216000" cy="216000"/>
            </a:xfrm>
            <a:prstGeom prst="ellipse">
              <a:avLst/>
            </a:prstGeom>
            <a:noFill/>
            <a:ln w="31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</p:grpSp>
      <p:grpSp>
        <p:nvGrpSpPr>
          <p:cNvPr id="66" name="Gruppo 65"/>
          <p:cNvGrpSpPr/>
          <p:nvPr/>
        </p:nvGrpSpPr>
        <p:grpSpPr>
          <a:xfrm>
            <a:off x="6540223" y="2574499"/>
            <a:ext cx="385042" cy="369332"/>
            <a:chOff x="9387530" y="3294845"/>
            <a:chExt cx="513388" cy="492443"/>
          </a:xfrm>
        </p:grpSpPr>
        <p:sp>
          <p:nvSpPr>
            <p:cNvPr id="67" name="CasellaDiTesto 66"/>
            <p:cNvSpPr txBox="1"/>
            <p:nvPr/>
          </p:nvSpPr>
          <p:spPr>
            <a:xfrm>
              <a:off x="9387530" y="3294845"/>
              <a:ext cx="5133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00B050"/>
                  </a:solidFill>
                </a:rPr>
                <a:t>+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Ovale 67"/>
            <p:cNvSpPr/>
            <p:nvPr/>
          </p:nvSpPr>
          <p:spPr>
            <a:xfrm>
              <a:off x="9510585" y="3433658"/>
              <a:ext cx="216000" cy="216000"/>
            </a:xfrm>
            <a:prstGeom prst="ellipse">
              <a:avLst/>
            </a:prstGeom>
            <a:noFill/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</p:grpSp>
      <p:grpSp>
        <p:nvGrpSpPr>
          <p:cNvPr id="69" name="Gruppo 68"/>
          <p:cNvGrpSpPr/>
          <p:nvPr/>
        </p:nvGrpSpPr>
        <p:grpSpPr>
          <a:xfrm>
            <a:off x="6530603" y="2788642"/>
            <a:ext cx="385042" cy="369332"/>
            <a:chOff x="9374703" y="3295436"/>
            <a:chExt cx="513388" cy="492443"/>
          </a:xfrm>
        </p:grpSpPr>
        <p:sp>
          <p:nvSpPr>
            <p:cNvPr id="71" name="CasellaDiTesto 70"/>
            <p:cNvSpPr txBox="1"/>
            <p:nvPr/>
          </p:nvSpPr>
          <p:spPr>
            <a:xfrm>
              <a:off x="9374703" y="3295436"/>
              <a:ext cx="5133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7030A0"/>
                  </a:solidFill>
                </a:rPr>
                <a:t>+</a:t>
              </a:r>
              <a:endParaRPr lang="it-IT" b="1" dirty="0">
                <a:solidFill>
                  <a:srgbClr val="7030A0"/>
                </a:solidFill>
              </a:endParaRPr>
            </a:p>
          </p:txBody>
        </p:sp>
        <p:sp>
          <p:nvSpPr>
            <p:cNvPr id="72" name="Ovale 71"/>
            <p:cNvSpPr/>
            <p:nvPr/>
          </p:nvSpPr>
          <p:spPr>
            <a:xfrm>
              <a:off x="9510585" y="3433658"/>
              <a:ext cx="216000" cy="216000"/>
            </a:xfrm>
            <a:prstGeom prst="ellipse">
              <a:avLst/>
            </a:prstGeom>
            <a:noFill/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</p:grpSp>
      <p:sp>
        <p:nvSpPr>
          <p:cNvPr id="22" name="Ovale 21"/>
          <p:cNvSpPr/>
          <p:nvPr/>
        </p:nvSpPr>
        <p:spPr>
          <a:xfrm>
            <a:off x="6723015" y="2089350"/>
            <a:ext cx="54000" cy="5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846898" y="2031690"/>
            <a:ext cx="607859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88" dirty="0" err="1"/>
              <a:t>Flooding</a:t>
            </a:r>
            <a:endParaRPr lang="it-IT" sz="788" dirty="0"/>
          </a:p>
        </p:txBody>
      </p:sp>
      <p:sp>
        <p:nvSpPr>
          <p:cNvPr id="73" name="CasellaDiTesto 72"/>
          <p:cNvSpPr txBox="1"/>
          <p:nvPr/>
        </p:nvSpPr>
        <p:spPr>
          <a:xfrm>
            <a:off x="6846897" y="2247547"/>
            <a:ext cx="116891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88" dirty="0" err="1"/>
              <a:t>Crop</a:t>
            </a:r>
            <a:r>
              <a:rPr lang="it-IT" sz="788" dirty="0"/>
              <a:t> establishment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6846897" y="2424903"/>
            <a:ext cx="752129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88" dirty="0" err="1"/>
              <a:t>Emergence</a:t>
            </a:r>
            <a:endParaRPr lang="it-IT" sz="788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6846897" y="2664392"/>
            <a:ext cx="598241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88" dirty="0" err="1"/>
              <a:t>Heading</a:t>
            </a:r>
            <a:endParaRPr lang="it-IT" sz="788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6846897" y="2854829"/>
            <a:ext cx="604653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88" dirty="0" err="1"/>
              <a:t>Maturity</a:t>
            </a:r>
            <a:endParaRPr lang="it-IT" sz="788" dirty="0"/>
          </a:p>
        </p:txBody>
      </p:sp>
      <p:sp>
        <p:nvSpPr>
          <p:cNvPr id="77" name="CasellaDiTesto 6"/>
          <p:cNvSpPr txBox="1">
            <a:spLocks noChangeArrowheads="1"/>
          </p:cNvSpPr>
          <p:nvPr/>
        </p:nvSpPr>
        <p:spPr bwMode="auto">
          <a:xfrm>
            <a:off x="109191" y="124748"/>
            <a:ext cx="78010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20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Exportability in different rice agro-ecosystems</a:t>
            </a:r>
            <a:endParaRPr lang="en-US" altLang="en-US" sz="2200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grpSp>
        <p:nvGrpSpPr>
          <p:cNvPr id="82" name="Gruppo 81"/>
          <p:cNvGrpSpPr/>
          <p:nvPr/>
        </p:nvGrpSpPr>
        <p:grpSpPr>
          <a:xfrm>
            <a:off x="8086203" y="896504"/>
            <a:ext cx="933488" cy="271454"/>
            <a:chOff x="2483768" y="6309348"/>
            <a:chExt cx="1800000" cy="468000"/>
          </a:xfrm>
        </p:grpSpPr>
        <p:pic>
          <p:nvPicPr>
            <p:cNvPr id="83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768" y="6327348"/>
              <a:ext cx="1584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Rettangolo 83"/>
            <p:cNvSpPr/>
            <p:nvPr/>
          </p:nvSpPr>
          <p:spPr>
            <a:xfrm>
              <a:off x="2483768" y="6309348"/>
              <a:ext cx="1800000" cy="468000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5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88"/>
    </mc:Choice>
    <mc:Fallback xmlns="">
      <p:transition spd="slow" advTm="57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/>
          <p:cNvSpPr>
            <a:spLocks noGrp="1"/>
          </p:cNvSpPr>
          <p:nvPr>
            <p:ph type="title" idx="4294967295"/>
          </p:nvPr>
        </p:nvSpPr>
        <p:spPr>
          <a:xfrm>
            <a:off x="0" y="210443"/>
            <a:ext cx="7751618" cy="307777"/>
          </a:xfrm>
        </p:spPr>
        <p:txBody>
          <a:bodyPr/>
          <a:lstStyle/>
          <a:p>
            <a:r>
              <a:rPr lang="en-US" sz="1400" b="1" dirty="0" err="1"/>
              <a:t>PhenoRice</a:t>
            </a:r>
            <a:r>
              <a:rPr lang="en-US" sz="1400" b="1" dirty="0"/>
              <a:t> output: from “static crop calendar” to seasonal dynamics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42" r="17474"/>
          <a:stretch/>
        </p:blipFill>
        <p:spPr bwMode="auto">
          <a:xfrm>
            <a:off x="6149750" y="783880"/>
            <a:ext cx="2240178" cy="385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16"/>
          <a:stretch/>
        </p:blipFill>
        <p:spPr bwMode="auto">
          <a:xfrm>
            <a:off x="1817521" y="764152"/>
            <a:ext cx="2611883" cy="387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4415992" y="1561871"/>
            <a:ext cx="1647000" cy="904648"/>
            <a:chOff x="5723032" y="2302586"/>
            <a:chExt cx="2952496" cy="162171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23032" y="2302586"/>
              <a:ext cx="2952496" cy="1621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42680" y="2313791"/>
              <a:ext cx="790759" cy="514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uppo 2"/>
          <p:cNvGrpSpPr>
            <a:grpSpLocks noChangeAspect="1"/>
          </p:cNvGrpSpPr>
          <p:nvPr/>
        </p:nvGrpSpPr>
        <p:grpSpPr>
          <a:xfrm>
            <a:off x="4415992" y="2616898"/>
            <a:ext cx="1647000" cy="1005761"/>
            <a:chOff x="1733206" y="5061117"/>
            <a:chExt cx="2885867" cy="176229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206" y="5061117"/>
              <a:ext cx="2885867" cy="176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242" y="5091515"/>
              <a:ext cx="790759" cy="5271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3" descr="D:\Google Drive\ERMES\Dissemination_Material\Logos\ERMES\Standard_Logo\ERMES_LOGO_5c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916" y="3940871"/>
            <a:ext cx="1018095" cy="4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FP7-gen-RGB-Transp2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296" y="4224656"/>
            <a:ext cx="360853" cy="293549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5764120" y="1690053"/>
            <a:ext cx="162000" cy="48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4521964" y="3096313"/>
            <a:ext cx="162000" cy="48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7100" y="1096932"/>
            <a:ext cx="19240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Retrospective analysis </a:t>
            </a:r>
            <a:r>
              <a:rPr lang="en-GB" sz="1400" dirty="0" smtClean="0"/>
              <a:t>with MODIS data can be used for regional studies and crop model forcing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Seasonal retrieval </a:t>
            </a:r>
            <a:r>
              <a:rPr lang="en-GB" sz="1400" dirty="0" smtClean="0"/>
              <a:t>provides NRT information for operational crop monitoring systems (MARS)</a:t>
            </a:r>
            <a:endParaRPr lang="en-GB" sz="14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5865" y="289998"/>
            <a:ext cx="3521795" cy="465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0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14"/>
    </mc:Choice>
    <mc:Fallback xmlns="">
      <p:transition spd="slow" advTm="45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42480" y="1147196"/>
            <a:ext cx="7789050" cy="707886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Farm level application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49285" y="1958340"/>
            <a:ext cx="5575440" cy="486963"/>
          </a:xfrm>
        </p:spPr>
        <p:txBody>
          <a:bodyPr/>
          <a:lstStyle/>
          <a:p>
            <a:pPr algn="ctr"/>
            <a:r>
              <a:rPr lang="it-IT" dirty="0" smtClean="0"/>
              <a:t>Fusion of </a:t>
            </a:r>
            <a:r>
              <a:rPr lang="it-IT" dirty="0" err="1" smtClean="0"/>
              <a:t>decametric</a:t>
            </a:r>
            <a:r>
              <a:rPr lang="it-IT" dirty="0" smtClean="0"/>
              <a:t> </a:t>
            </a:r>
            <a:r>
              <a:rPr lang="it-IT" dirty="0" err="1" smtClean="0"/>
              <a:t>multisource</a:t>
            </a:r>
            <a:r>
              <a:rPr lang="it-IT" dirty="0" smtClean="0"/>
              <a:t> 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5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idx="1"/>
          </p:nvPr>
        </p:nvSpPr>
        <p:spPr>
          <a:xfrm>
            <a:off x="96600" y="1708265"/>
            <a:ext cx="8748000" cy="478676"/>
          </a:xfrm>
        </p:spPr>
        <p:txBody>
          <a:bodyPr/>
          <a:lstStyle/>
          <a:p>
            <a:r>
              <a:rPr lang="en-US" dirty="0" smtClean="0"/>
              <a:t>Part 2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102675"/>
            <a:ext cx="7788275" cy="2062103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Crop nitrogen management and </a:t>
            </a:r>
            <a:r>
              <a:rPr lang="en-US" sz="3200" b="1" dirty="0"/>
              <a:t>satellite-derived information for crop monitoring and yield forecast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40242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7175500" cy="430213"/>
          </a:xfrm>
        </p:spPr>
        <p:txBody>
          <a:bodyPr/>
          <a:lstStyle/>
          <a:p>
            <a:r>
              <a:rPr lang="it-IT" dirty="0" smtClean="0"/>
              <a:t>From moderate to HR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/>
              <a:t>Landsat-7/8 </a:t>
            </a:r>
            <a:r>
              <a:rPr lang="it-IT" dirty="0" smtClean="0"/>
              <a:t>&amp; S2 data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906463"/>
            <a:ext cx="4095345" cy="3557587"/>
          </a:xfrm>
        </p:spPr>
        <p:txBody>
          <a:bodyPr>
            <a:normAutofit/>
          </a:bodyPr>
          <a:lstStyle/>
          <a:p>
            <a:r>
              <a:rPr lang="en-US" sz="1275" b="1" dirty="0">
                <a:solidFill>
                  <a:schemeClr val="tx1"/>
                </a:solidFill>
              </a:rPr>
              <a:t>Images</a:t>
            </a:r>
            <a:r>
              <a:rPr lang="en-US" sz="1275" dirty="0">
                <a:solidFill>
                  <a:schemeClr val="tx1"/>
                </a:solidFill>
              </a:rPr>
              <a:t>: Sentinel 2A and Landsat-7/8 optical data from </a:t>
            </a:r>
            <a:r>
              <a:rPr lang="en-US" sz="1275" u="sng" dirty="0">
                <a:solidFill>
                  <a:schemeClr val="tx1"/>
                </a:solidFill>
              </a:rPr>
              <a:t>early May up to the end of September </a:t>
            </a:r>
            <a:r>
              <a:rPr lang="en-US" sz="1275" dirty="0">
                <a:solidFill>
                  <a:schemeClr val="tx1"/>
                </a:solidFill>
              </a:rPr>
              <a:t>for the year 2016.</a:t>
            </a:r>
          </a:p>
          <a:p>
            <a:endParaRPr lang="en-US" sz="1275" dirty="0">
              <a:solidFill>
                <a:schemeClr val="tx1"/>
              </a:solidFill>
            </a:endParaRPr>
          </a:p>
          <a:p>
            <a:r>
              <a:rPr lang="en-US" sz="1275" b="1" dirty="0">
                <a:solidFill>
                  <a:schemeClr val="tx1"/>
                </a:solidFill>
              </a:rPr>
              <a:t>EO product</a:t>
            </a:r>
            <a:r>
              <a:rPr lang="en-US" sz="1275" dirty="0">
                <a:solidFill>
                  <a:schemeClr val="tx1"/>
                </a:solidFill>
              </a:rPr>
              <a:t>: LAI time series produced by inverting the PROSAIL radiative transfer model with Gaussian process regression techniques </a:t>
            </a:r>
            <a:r>
              <a:rPr lang="en-US" sz="1050" dirty="0">
                <a:solidFill>
                  <a:schemeClr val="tx1"/>
                </a:solidFill>
              </a:rPr>
              <a:t>(Campos-</a:t>
            </a:r>
            <a:r>
              <a:rPr lang="en-US" sz="1050" dirty="0" err="1">
                <a:solidFill>
                  <a:schemeClr val="tx1"/>
                </a:solidFill>
              </a:rPr>
              <a:t>Taberner</a:t>
            </a:r>
            <a:r>
              <a:rPr lang="en-US" sz="1050" dirty="0">
                <a:solidFill>
                  <a:schemeClr val="tx1"/>
                </a:solidFill>
              </a:rPr>
              <a:t> et al. , 2015)</a:t>
            </a:r>
          </a:p>
          <a:p>
            <a:pPr indent="0"/>
            <a:endParaRPr lang="en-US" sz="1275" dirty="0">
              <a:solidFill>
                <a:schemeClr val="tx1"/>
              </a:solidFill>
            </a:endParaRPr>
          </a:p>
          <a:p>
            <a:r>
              <a:rPr lang="en-US" sz="1275" b="1" dirty="0">
                <a:solidFill>
                  <a:schemeClr val="tx1"/>
                </a:solidFill>
              </a:rPr>
              <a:t>Time series generation</a:t>
            </a:r>
            <a:r>
              <a:rPr lang="en-US" sz="1275" dirty="0">
                <a:solidFill>
                  <a:schemeClr val="tx1"/>
                </a:solidFill>
              </a:rPr>
              <a:t>: LAI maps at 10-30 m resolution were co-registered and resampled to Sentinel 2 resolution providing a 26 bands </a:t>
            </a:r>
            <a:r>
              <a:rPr lang="en-US" sz="1275" dirty="0" err="1">
                <a:solidFill>
                  <a:schemeClr val="tx1"/>
                </a:solidFill>
              </a:rPr>
              <a:t>multitemporal</a:t>
            </a:r>
            <a:r>
              <a:rPr lang="en-US" sz="1275" dirty="0">
                <a:solidFill>
                  <a:schemeClr val="tx1"/>
                </a:solidFill>
              </a:rPr>
              <a:t> dataset (average difference between acquisition of </a:t>
            </a:r>
            <a:r>
              <a:rPr lang="en-US" sz="1275" b="1" dirty="0">
                <a:solidFill>
                  <a:schemeClr val="tx1"/>
                </a:solidFill>
              </a:rPr>
              <a:t>about 7 days </a:t>
            </a:r>
            <a:r>
              <a:rPr lang="it-IT" sz="1275" dirty="0">
                <a:solidFill>
                  <a:schemeClr val="tx1"/>
                </a:solidFill>
              </a:rPr>
              <a:t>)</a:t>
            </a:r>
          </a:p>
          <a:p>
            <a:endParaRPr lang="it-IT" sz="1275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181" y="1058739"/>
            <a:ext cx="2239765" cy="229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673"/>
          <a:stretch/>
        </p:blipFill>
        <p:spPr>
          <a:xfrm>
            <a:off x="6497091" y="1116734"/>
            <a:ext cx="2323226" cy="2563779"/>
          </a:xfrm>
          <a:prstGeom prst="rect">
            <a:avLst/>
          </a:prstGeom>
          <a:ln>
            <a:noFill/>
          </a:ln>
        </p:spPr>
      </p:pic>
      <p:sp>
        <p:nvSpPr>
          <p:cNvPr id="7" name="Freccia a destra 6"/>
          <p:cNvSpPr/>
          <p:nvPr/>
        </p:nvSpPr>
        <p:spPr>
          <a:xfrm>
            <a:off x="6154048" y="2037392"/>
            <a:ext cx="292964" cy="339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sellaDiTesto 21"/>
          <p:cNvSpPr txBox="1"/>
          <p:nvPr/>
        </p:nvSpPr>
        <p:spPr>
          <a:xfrm>
            <a:off x="6497090" y="3531141"/>
            <a:ext cx="25637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i="1" dirty="0" smtClean="0">
                <a:solidFill>
                  <a:schemeClr val="accent3">
                    <a:lumMod val="50000"/>
                  </a:schemeClr>
                </a:solidFill>
              </a:rPr>
              <a:t>EO </a:t>
            </a:r>
            <a:r>
              <a:rPr lang="it-IT" sz="1000" i="1" dirty="0">
                <a:solidFill>
                  <a:schemeClr val="accent3">
                    <a:lumMod val="50000"/>
                  </a:schemeClr>
                </a:solidFill>
              </a:rPr>
              <a:t>LAI time </a:t>
            </a:r>
            <a:r>
              <a:rPr lang="it-IT" sz="1000" i="1" dirty="0" err="1">
                <a:solidFill>
                  <a:schemeClr val="accent3">
                    <a:lumMod val="50000"/>
                  </a:schemeClr>
                </a:solidFill>
              </a:rPr>
              <a:t>series</a:t>
            </a:r>
            <a:r>
              <a:rPr lang="it-IT" sz="1000" i="1" dirty="0">
                <a:solidFill>
                  <a:schemeClr val="accent3">
                    <a:lumMod val="50000"/>
                  </a:schemeClr>
                </a:solidFill>
              </a:rPr>
              <a:t> over </a:t>
            </a:r>
            <a:r>
              <a:rPr lang="it-IT" sz="1000" i="1" dirty="0" err="1">
                <a:solidFill>
                  <a:schemeClr val="accent3">
                    <a:lumMod val="50000"/>
                  </a:schemeClr>
                </a:solidFill>
              </a:rPr>
              <a:t>selected</a:t>
            </a:r>
            <a:r>
              <a:rPr lang="it-IT" sz="1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000" i="1" dirty="0" err="1">
                <a:solidFill>
                  <a:schemeClr val="accent3">
                    <a:lumMod val="50000"/>
                  </a:schemeClr>
                </a:solidFill>
              </a:rPr>
              <a:t>parcels</a:t>
            </a:r>
            <a:endParaRPr lang="it-IT" sz="1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126447" y="3418294"/>
            <a:ext cx="227048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i="1" dirty="0" smtClean="0">
                <a:solidFill>
                  <a:schemeClr val="accent3">
                    <a:lumMod val="50000"/>
                  </a:schemeClr>
                </a:solidFill>
              </a:rPr>
              <a:t>Campos-</a:t>
            </a:r>
            <a:r>
              <a:rPr lang="it-IT" sz="1000" i="1" dirty="0" err="1" smtClean="0">
                <a:solidFill>
                  <a:schemeClr val="accent3">
                    <a:lumMod val="50000"/>
                  </a:schemeClr>
                </a:solidFill>
              </a:rPr>
              <a:t>Taberner</a:t>
            </a:r>
            <a:r>
              <a:rPr lang="it-IT" sz="1000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it-IT" sz="1000" i="1" dirty="0" smtClean="0">
                <a:solidFill>
                  <a:schemeClr val="accent3">
                    <a:lumMod val="50000"/>
                  </a:schemeClr>
                </a:solidFill>
              </a:rPr>
              <a:t>2016</a:t>
            </a:r>
            <a:endParaRPr lang="it-IT" sz="10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7175500" cy="430213"/>
          </a:xfrm>
        </p:spPr>
        <p:txBody>
          <a:bodyPr/>
          <a:lstStyle/>
          <a:p>
            <a:r>
              <a:rPr lang="it-IT" dirty="0" err="1" smtClean="0"/>
              <a:t>PhenoRiceK</a:t>
            </a:r>
            <a:r>
              <a:rPr lang="it-IT" dirty="0" smtClean="0"/>
              <a:t>: </a:t>
            </a:r>
            <a:r>
              <a:rPr lang="it-IT" dirty="0" err="1"/>
              <a:t>Estimation</a:t>
            </a:r>
            <a:r>
              <a:rPr lang="it-IT" dirty="0"/>
              <a:t> of phenological </a:t>
            </a:r>
            <a:r>
              <a:rPr lang="it-IT" dirty="0" err="1"/>
              <a:t>dates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4158"/>
              </p:ext>
            </p:extLst>
          </p:nvPr>
        </p:nvGraphicFramePr>
        <p:xfrm>
          <a:off x="4519903" y="1344699"/>
          <a:ext cx="3129182" cy="2075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Metric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 smtClean="0">
                          <a:effectLst/>
                        </a:rPr>
                        <a:t>Phenological</a:t>
                      </a:r>
                      <a:r>
                        <a:rPr lang="it-IT" sz="800" dirty="0" smtClean="0">
                          <a:effectLst/>
                        </a:rPr>
                        <a:t> </a:t>
                      </a:r>
                      <a:r>
                        <a:rPr lang="it-IT" sz="800" dirty="0">
                          <a:effectLst/>
                        </a:rPr>
                        <a:t>stage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DVS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B1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Sowing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0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B2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Emergence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B3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Tillering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1.3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B4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Flowering</a:t>
                      </a:r>
                      <a:r>
                        <a:rPr lang="it-IT" sz="800" dirty="0">
                          <a:effectLst/>
                        </a:rPr>
                        <a:t> (</a:t>
                      </a:r>
                      <a:r>
                        <a:rPr lang="it-IT" sz="800" dirty="0" err="1">
                          <a:effectLst/>
                        </a:rPr>
                        <a:t>beginning</a:t>
                      </a:r>
                      <a:r>
                        <a:rPr lang="it-IT" sz="800" dirty="0">
                          <a:effectLst/>
                        </a:rPr>
                        <a:t> </a:t>
                      </a:r>
                      <a:r>
                        <a:rPr lang="it-IT" sz="800" dirty="0">
                          <a:effectLst/>
                          <a:sym typeface="Wingdings"/>
                        </a:rPr>
                        <a:t></a:t>
                      </a:r>
                      <a:r>
                        <a:rPr lang="it-IT" sz="800" dirty="0">
                          <a:effectLst/>
                        </a:rPr>
                        <a:t> 10% </a:t>
                      </a:r>
                      <a:r>
                        <a:rPr lang="it-IT" sz="800" dirty="0" err="1">
                          <a:effectLst/>
                        </a:rPr>
                        <a:t>before</a:t>
                      </a:r>
                      <a:r>
                        <a:rPr lang="it-IT" sz="800" dirty="0">
                          <a:effectLst/>
                        </a:rPr>
                        <a:t> </a:t>
                      </a:r>
                      <a:r>
                        <a:rPr lang="it-IT" sz="800" dirty="0" err="1">
                          <a:effectLst/>
                        </a:rPr>
                        <a:t>peak</a:t>
                      </a:r>
                      <a:r>
                        <a:rPr lang="it-IT" sz="800" dirty="0">
                          <a:effectLst/>
                        </a:rPr>
                        <a:t>) 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1.8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B5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Flowering</a:t>
                      </a:r>
                      <a:r>
                        <a:rPr lang="it-IT" sz="800" dirty="0">
                          <a:effectLst/>
                        </a:rPr>
                        <a:t> (</a:t>
                      </a:r>
                      <a:r>
                        <a:rPr lang="it-IT" sz="800" dirty="0" err="1">
                          <a:effectLst/>
                        </a:rPr>
                        <a:t>mean</a:t>
                      </a:r>
                      <a:r>
                        <a:rPr lang="it-IT" sz="800" dirty="0">
                          <a:effectLst/>
                        </a:rPr>
                        <a:t>)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B6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Flowering</a:t>
                      </a:r>
                      <a:r>
                        <a:rPr lang="it-IT" sz="800" dirty="0">
                          <a:effectLst/>
                        </a:rPr>
                        <a:t> (</a:t>
                      </a:r>
                      <a:r>
                        <a:rPr lang="it-IT" sz="800" dirty="0" err="1">
                          <a:effectLst/>
                        </a:rPr>
                        <a:t>Peak</a:t>
                      </a:r>
                      <a:r>
                        <a:rPr lang="it-IT" sz="800" dirty="0">
                          <a:effectLst/>
                        </a:rPr>
                        <a:t>)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B7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Flowering</a:t>
                      </a:r>
                      <a:r>
                        <a:rPr lang="it-IT" sz="800" dirty="0">
                          <a:effectLst/>
                        </a:rPr>
                        <a:t> (end</a:t>
                      </a:r>
                      <a:r>
                        <a:rPr lang="it-IT" sz="800" dirty="0">
                          <a:effectLst/>
                          <a:sym typeface="Wingdings"/>
                        </a:rPr>
                        <a:t></a:t>
                      </a:r>
                      <a:r>
                        <a:rPr lang="it-IT" sz="800" dirty="0">
                          <a:effectLst/>
                        </a:rPr>
                        <a:t> 10% </a:t>
                      </a:r>
                      <a:r>
                        <a:rPr lang="it-IT" sz="800" dirty="0" err="1">
                          <a:effectLst/>
                        </a:rPr>
                        <a:t>after</a:t>
                      </a:r>
                      <a:r>
                        <a:rPr lang="it-IT" sz="800" dirty="0">
                          <a:effectLst/>
                        </a:rPr>
                        <a:t> </a:t>
                      </a:r>
                      <a:r>
                        <a:rPr lang="it-IT" sz="800" dirty="0" err="1">
                          <a:effectLst/>
                        </a:rPr>
                        <a:t>peak</a:t>
                      </a:r>
                      <a:r>
                        <a:rPr lang="it-IT" sz="800" dirty="0">
                          <a:effectLst/>
                        </a:rPr>
                        <a:t>)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2.4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B8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Maturity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4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B9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Length – Sowing</a:t>
                      </a:r>
                      <a:r>
                        <a:rPr lang="en-US" sz="800" baseline="0" dirty="0" smtClean="0">
                          <a:effectLst/>
                        </a:rPr>
                        <a:t> to </a:t>
                      </a:r>
                      <a:r>
                        <a:rPr lang="en-US" sz="800" dirty="0" smtClean="0">
                          <a:effectLst/>
                        </a:rPr>
                        <a:t>Maturity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B10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Length – Tillering to Maturity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3" name="CasellaDiTesto 72"/>
          <p:cNvSpPr txBox="1"/>
          <p:nvPr/>
        </p:nvSpPr>
        <p:spPr>
          <a:xfrm>
            <a:off x="4413223" y="3783940"/>
            <a:ext cx="33363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 err="1">
                <a:solidFill>
                  <a:schemeClr val="accent3">
                    <a:lumMod val="50000"/>
                  </a:schemeClr>
                </a:solidFill>
              </a:rPr>
              <a:t>Estimated</a:t>
            </a:r>
            <a:r>
              <a:rPr lang="it-IT" sz="105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050" i="1" dirty="0" err="1">
                <a:solidFill>
                  <a:schemeClr val="accent3">
                    <a:lumMod val="50000"/>
                  </a:schemeClr>
                </a:solidFill>
              </a:rPr>
              <a:t>phenometrics</a:t>
            </a:r>
            <a:r>
              <a:rPr lang="it-IT" sz="1050" i="1" dirty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it-IT" sz="1050" i="1" dirty="0" err="1">
                <a:solidFill>
                  <a:schemeClr val="accent3">
                    <a:lumMod val="50000"/>
                  </a:schemeClr>
                </a:solidFill>
              </a:rPr>
              <a:t>their</a:t>
            </a:r>
            <a:r>
              <a:rPr lang="it-IT" sz="105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050" i="1" dirty="0" err="1">
                <a:solidFill>
                  <a:schemeClr val="accent3">
                    <a:lumMod val="50000"/>
                  </a:schemeClr>
                </a:solidFill>
              </a:rPr>
              <a:t>relationship</a:t>
            </a:r>
            <a:r>
              <a:rPr lang="it-IT" sz="1050" i="1" dirty="0">
                <a:solidFill>
                  <a:schemeClr val="accent3">
                    <a:lumMod val="50000"/>
                  </a:schemeClr>
                </a:solidFill>
              </a:rPr>
              <a:t> with </a:t>
            </a:r>
            <a:r>
              <a:rPr lang="it-IT" sz="1050" i="1" dirty="0" err="1" smtClean="0">
                <a:solidFill>
                  <a:schemeClr val="accent3">
                    <a:lumMod val="50000"/>
                  </a:schemeClr>
                </a:solidFill>
              </a:rPr>
              <a:t>developent</a:t>
            </a:r>
            <a:r>
              <a:rPr lang="it-IT" sz="105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050" i="1" dirty="0" err="1" smtClean="0">
                <a:solidFill>
                  <a:schemeClr val="accent3">
                    <a:lumMod val="50000"/>
                  </a:schemeClr>
                </a:solidFill>
              </a:rPr>
              <a:t>stages</a:t>
            </a:r>
            <a:r>
              <a:rPr lang="it-IT" sz="1050" i="1" dirty="0" smtClean="0">
                <a:solidFill>
                  <a:schemeClr val="accent3">
                    <a:lumMod val="50000"/>
                  </a:schemeClr>
                </a:solidFill>
              </a:rPr>
              <a:t> (DVS)</a:t>
            </a:r>
            <a:endParaRPr lang="it-IT" sz="105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8" name="Immagine 20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23" y="1112728"/>
            <a:ext cx="3929063" cy="32146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4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7175500" cy="430213"/>
          </a:xfrm>
        </p:spPr>
        <p:txBody>
          <a:bodyPr/>
          <a:lstStyle/>
          <a:p>
            <a:r>
              <a:rPr lang="it-IT" dirty="0" err="1"/>
              <a:t>Results</a:t>
            </a:r>
            <a:r>
              <a:rPr lang="it-IT" dirty="0" smtClean="0"/>
              <a:t>: </a:t>
            </a:r>
            <a:r>
              <a:rPr lang="en-US" sz="2000" b="1" dirty="0"/>
              <a:t>DVS</a:t>
            </a:r>
            <a:r>
              <a:rPr lang="en-US" sz="2000" dirty="0"/>
              <a:t> estimation from LAI time series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053"/>
          <a:stretch/>
        </p:blipFill>
        <p:spPr>
          <a:xfrm>
            <a:off x="143086" y="1129087"/>
            <a:ext cx="5583011" cy="3354724"/>
          </a:xfrm>
          <a:prstGeom prst="rect">
            <a:avLst/>
          </a:prstGeom>
          <a:ln>
            <a:noFill/>
          </a:ln>
        </p:spPr>
      </p:pic>
      <p:sp>
        <p:nvSpPr>
          <p:cNvPr id="14" name="CasellaDiTesto 13"/>
          <p:cNvSpPr txBox="1"/>
          <p:nvPr/>
        </p:nvSpPr>
        <p:spPr>
          <a:xfrm>
            <a:off x="636659" y="4483811"/>
            <a:ext cx="36690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50" i="1" dirty="0" err="1">
                <a:solidFill>
                  <a:schemeClr val="accent3">
                    <a:lumMod val="50000"/>
                  </a:schemeClr>
                </a:solidFill>
              </a:rPr>
              <a:t>Estimated</a:t>
            </a:r>
            <a:r>
              <a:rPr lang="it-IT" sz="1050" i="1" dirty="0">
                <a:solidFill>
                  <a:schemeClr val="accent3">
                    <a:lumMod val="50000"/>
                  </a:schemeClr>
                </a:solidFill>
              </a:rPr>
              <a:t> DVS over </a:t>
            </a:r>
            <a:r>
              <a:rPr lang="it-IT" sz="1050" i="1" dirty="0" err="1">
                <a:solidFill>
                  <a:schemeClr val="accent3">
                    <a:lumMod val="50000"/>
                  </a:schemeClr>
                </a:solidFill>
              </a:rPr>
              <a:t>selected</a:t>
            </a:r>
            <a:r>
              <a:rPr lang="it-IT" sz="105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050" i="1" dirty="0" err="1">
                <a:solidFill>
                  <a:schemeClr val="accent3">
                    <a:lumMod val="50000"/>
                  </a:schemeClr>
                </a:solidFill>
              </a:rPr>
              <a:t>parcels</a:t>
            </a:r>
            <a:endParaRPr lang="it-IT" sz="105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1" y="739247"/>
            <a:ext cx="8957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sz="1200" dirty="0" err="1"/>
              <a:t>Dates</a:t>
            </a:r>
            <a:r>
              <a:rPr lang="it-IT" sz="1200" dirty="0"/>
              <a:t> of </a:t>
            </a:r>
            <a:r>
              <a:rPr lang="it-IT" sz="1200" dirty="0" err="1"/>
              <a:t>occurence</a:t>
            </a:r>
            <a:r>
              <a:rPr lang="it-IT" sz="1200" dirty="0"/>
              <a:t> of </a:t>
            </a:r>
            <a:r>
              <a:rPr lang="it-IT" sz="1200" dirty="0" err="1"/>
              <a:t>main</a:t>
            </a:r>
            <a:r>
              <a:rPr lang="it-IT" sz="1200" dirty="0"/>
              <a:t> phenological </a:t>
            </a:r>
            <a:r>
              <a:rPr lang="it-IT" sz="1200" dirty="0" err="1"/>
              <a:t>stages</a:t>
            </a:r>
            <a:r>
              <a:rPr lang="it-IT" sz="1200" dirty="0"/>
              <a:t> </a:t>
            </a:r>
            <a:r>
              <a:rPr lang="it-IT" sz="1200" dirty="0" err="1"/>
              <a:t>computed</a:t>
            </a:r>
            <a:r>
              <a:rPr lang="it-IT" sz="1200" dirty="0"/>
              <a:t> for </a:t>
            </a:r>
            <a:r>
              <a:rPr lang="it-IT" sz="1200" dirty="0" err="1"/>
              <a:t>each</a:t>
            </a:r>
            <a:r>
              <a:rPr lang="it-IT" sz="1200" dirty="0"/>
              <a:t> pixel, and </a:t>
            </a:r>
            <a:r>
              <a:rPr lang="it-IT" sz="1200" dirty="0" err="1"/>
              <a:t>compared</a:t>
            </a:r>
            <a:r>
              <a:rPr lang="it-IT" sz="1200" dirty="0"/>
              <a:t> with </a:t>
            </a:r>
            <a:r>
              <a:rPr lang="it-IT" sz="1200" dirty="0" err="1"/>
              <a:t>modelling</a:t>
            </a:r>
            <a:r>
              <a:rPr lang="it-IT" sz="1200" dirty="0"/>
              <a:t> </a:t>
            </a:r>
            <a:r>
              <a:rPr lang="it-IT" sz="1200" dirty="0" err="1"/>
              <a:t>results</a:t>
            </a:r>
            <a:r>
              <a:rPr lang="it-IT" sz="1200" dirty="0"/>
              <a:t>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097" y="1129087"/>
            <a:ext cx="2458410" cy="2039130"/>
          </a:xfrm>
          <a:prstGeom prst="rect">
            <a:avLst/>
          </a:prstGeom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274" t="25577"/>
          <a:stretch/>
        </p:blipFill>
        <p:spPr>
          <a:xfrm>
            <a:off x="8058693" y="1129088"/>
            <a:ext cx="1041963" cy="2039130"/>
          </a:xfrm>
          <a:prstGeom prst="rect">
            <a:avLst/>
          </a:prstGeom>
          <a:ln>
            <a:noFill/>
          </a:ln>
        </p:spPr>
      </p:pic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3149"/>
              </p:ext>
            </p:extLst>
          </p:nvPr>
        </p:nvGraphicFramePr>
        <p:xfrm>
          <a:off x="5869184" y="3283098"/>
          <a:ext cx="3011335" cy="1683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464">
                  <a:extLst>
                    <a:ext uri="{9D8B030D-6E8A-4147-A177-3AD203B41FA5}">
                      <a16:colId xmlns:a16="http://schemas.microsoft.com/office/drawing/2014/main" val="604240698"/>
                    </a:ext>
                  </a:extLst>
                </a:gridCol>
                <a:gridCol w="322264">
                  <a:extLst>
                    <a:ext uri="{9D8B030D-6E8A-4147-A177-3AD203B41FA5}">
                      <a16:colId xmlns:a16="http://schemas.microsoft.com/office/drawing/2014/main" val="1768472765"/>
                    </a:ext>
                  </a:extLst>
                </a:gridCol>
                <a:gridCol w="639607">
                  <a:extLst>
                    <a:ext uri="{9D8B030D-6E8A-4147-A177-3AD203B41FA5}">
                      <a16:colId xmlns:a16="http://schemas.microsoft.com/office/drawing/2014/main" val="2356196660"/>
                    </a:ext>
                  </a:extLst>
                </a:gridCol>
              </a:tblGrid>
              <a:tr h="1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Phenological</a:t>
                      </a:r>
                      <a:r>
                        <a:rPr lang="it-IT" sz="800" dirty="0">
                          <a:effectLst/>
                        </a:rPr>
                        <a:t> stage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DVS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RMSE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1972757590"/>
                  </a:ext>
                </a:extLst>
              </a:tr>
              <a:tr h="14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Sowing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0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16.4 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980081855"/>
                  </a:ext>
                </a:extLst>
              </a:tr>
              <a:tr h="14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Emergence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14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3756340343"/>
                  </a:ext>
                </a:extLst>
              </a:tr>
              <a:tr h="14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Tillering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1.3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11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1716552381"/>
                  </a:ext>
                </a:extLst>
              </a:tr>
              <a:tr h="317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 smtClean="0">
                          <a:effectLst/>
                        </a:rPr>
                        <a:t>Flowering</a:t>
                      </a:r>
                      <a:endParaRPr lang="it-IT" sz="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 </a:t>
                      </a:r>
                      <a:r>
                        <a:rPr lang="it-IT" sz="800" dirty="0">
                          <a:effectLst/>
                        </a:rPr>
                        <a:t>(</a:t>
                      </a:r>
                      <a:r>
                        <a:rPr lang="it-IT" sz="800" dirty="0" err="1" smtClean="0">
                          <a:effectLst/>
                        </a:rPr>
                        <a:t>beginning</a:t>
                      </a:r>
                      <a:r>
                        <a:rPr lang="it-IT" sz="800" dirty="0" smtClean="0">
                          <a:effectLst/>
                        </a:rPr>
                        <a:t> </a:t>
                      </a:r>
                      <a:r>
                        <a:rPr lang="it-IT" sz="800" dirty="0" smtClean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it-IT" sz="800" dirty="0" smtClean="0">
                          <a:effectLst/>
                        </a:rPr>
                        <a:t> </a:t>
                      </a:r>
                      <a:r>
                        <a:rPr lang="it-IT" sz="800" dirty="0">
                          <a:effectLst/>
                        </a:rPr>
                        <a:t>10% </a:t>
                      </a:r>
                      <a:r>
                        <a:rPr lang="it-IT" sz="800" dirty="0" err="1">
                          <a:effectLst/>
                        </a:rPr>
                        <a:t>before</a:t>
                      </a:r>
                      <a:r>
                        <a:rPr lang="it-IT" sz="800" dirty="0">
                          <a:effectLst/>
                        </a:rPr>
                        <a:t> </a:t>
                      </a:r>
                      <a:r>
                        <a:rPr lang="it-IT" sz="800" dirty="0" err="1">
                          <a:effectLst/>
                        </a:rPr>
                        <a:t>peak</a:t>
                      </a:r>
                      <a:r>
                        <a:rPr lang="it-IT" sz="800" dirty="0">
                          <a:effectLst/>
                        </a:rPr>
                        <a:t>) 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1.8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5.3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3119765817"/>
                  </a:ext>
                </a:extLst>
              </a:tr>
              <a:tr h="14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Flowering</a:t>
                      </a:r>
                      <a:r>
                        <a:rPr lang="it-IT" sz="800" dirty="0">
                          <a:effectLst/>
                        </a:rPr>
                        <a:t> (</a:t>
                      </a:r>
                      <a:r>
                        <a:rPr lang="it-IT" sz="800" dirty="0" err="1">
                          <a:effectLst/>
                        </a:rPr>
                        <a:t>mean</a:t>
                      </a:r>
                      <a:r>
                        <a:rPr lang="it-IT" sz="800" dirty="0">
                          <a:effectLst/>
                        </a:rPr>
                        <a:t>)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7.5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3312169348"/>
                  </a:ext>
                </a:extLst>
              </a:tr>
              <a:tr h="14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Flowering (Peak)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7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4201919854"/>
                  </a:ext>
                </a:extLst>
              </a:tr>
              <a:tr h="20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Flowering</a:t>
                      </a:r>
                      <a:r>
                        <a:rPr lang="it-IT" sz="800" dirty="0">
                          <a:effectLst/>
                        </a:rPr>
                        <a:t> (end</a:t>
                      </a:r>
                      <a:r>
                        <a:rPr lang="it-IT" sz="8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it-IT" sz="800" dirty="0">
                          <a:effectLst/>
                        </a:rPr>
                        <a:t> 10% </a:t>
                      </a:r>
                      <a:r>
                        <a:rPr lang="it-IT" sz="800" dirty="0" err="1">
                          <a:effectLst/>
                        </a:rPr>
                        <a:t>after</a:t>
                      </a:r>
                      <a:r>
                        <a:rPr lang="it-IT" sz="800" dirty="0">
                          <a:effectLst/>
                        </a:rPr>
                        <a:t> </a:t>
                      </a:r>
                      <a:r>
                        <a:rPr lang="it-IT" sz="800" dirty="0" err="1">
                          <a:effectLst/>
                        </a:rPr>
                        <a:t>peak</a:t>
                      </a:r>
                      <a:r>
                        <a:rPr lang="it-IT" sz="800" dirty="0">
                          <a:effectLst/>
                        </a:rPr>
                        <a:t>)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2.4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10.1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753887470"/>
                  </a:ext>
                </a:extLst>
              </a:tr>
              <a:tr h="14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Maturity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4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9.8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1129036954"/>
                  </a:ext>
                </a:extLst>
              </a:tr>
              <a:tr h="14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r>
                        <a:rPr lang="it-IT" sz="800" dirty="0" err="1" smtClean="0">
                          <a:effectLst/>
                        </a:rPr>
                        <a:t>All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11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4019943621"/>
                  </a:ext>
                </a:extLst>
              </a:tr>
            </a:tbl>
          </a:graphicData>
        </a:graphic>
      </p:graphicFrame>
      <p:sp>
        <p:nvSpPr>
          <p:cNvPr id="3" name="Freccia in giù 2"/>
          <p:cNvSpPr/>
          <p:nvPr/>
        </p:nvSpPr>
        <p:spPr>
          <a:xfrm>
            <a:off x="685150" y="1537855"/>
            <a:ext cx="139196" cy="207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2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7175500" cy="430213"/>
          </a:xfrm>
        </p:spPr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: </a:t>
            </a:r>
            <a:r>
              <a:rPr lang="en-US" sz="2000" dirty="0"/>
              <a:t>mapping </a:t>
            </a:r>
            <a:r>
              <a:rPr lang="en-US" sz="2000" dirty="0" smtClean="0"/>
              <a:t>results at field level</a:t>
            </a:r>
            <a:endParaRPr lang="it-IT" sz="2000" dirty="0"/>
          </a:p>
        </p:txBody>
      </p:sp>
      <p:grpSp>
        <p:nvGrpSpPr>
          <p:cNvPr id="3" name="Gruppo 2"/>
          <p:cNvGrpSpPr/>
          <p:nvPr/>
        </p:nvGrpSpPr>
        <p:grpSpPr>
          <a:xfrm>
            <a:off x="928705" y="1189317"/>
            <a:ext cx="6644068" cy="3186354"/>
            <a:chOff x="-681498" y="1410148"/>
            <a:chExt cx="9816320" cy="4395116"/>
          </a:xfrm>
        </p:grpSpPr>
        <p:pic>
          <p:nvPicPr>
            <p:cNvPr id="3081" name="Picture 9" descr="S:\mirco\2016_IT_S2_L8\180723_model_stagecode\EO_flowering_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794" y="1410148"/>
              <a:ext cx="3054027" cy="21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S:\mirco\2016_IT_S2_L8\180723_model_stagecode\EO_tillering_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144" y="1410148"/>
              <a:ext cx="3054027" cy="21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 descr="S:\mirco\2016_IT_S2_L8\180723_model_stagecode\EO_length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795" y="3645024"/>
              <a:ext cx="3054027" cy="21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S:\mirco\2016_IT_S2_L8\180723_model_stagecode\EO_maturity_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118" y="3645024"/>
              <a:ext cx="3054027" cy="21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Figure_1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953" y="1410148"/>
              <a:ext cx="2827568" cy="2160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Figure_1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56" y="3645264"/>
              <a:ext cx="2852665" cy="2160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Figure_1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798" y="3068960"/>
              <a:ext cx="1918914" cy="4217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Figure_1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079" y="5429869"/>
              <a:ext cx="1595059" cy="33642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10"/>
            <p:cNvSpPr/>
            <p:nvPr/>
          </p:nvSpPr>
          <p:spPr>
            <a:xfrm>
              <a:off x="-681498" y="1430536"/>
              <a:ext cx="1980430" cy="318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>
                  <a:latin typeface="+mj-lt"/>
                  <a:ea typeface="Times New Roman" panose="02020603050405020304" pitchFamily="18" charset="0"/>
                </a:rPr>
                <a:t>Cultivated variety</a:t>
              </a:r>
              <a:endParaRPr lang="it-IT" sz="900" b="1" dirty="0">
                <a:latin typeface="+mj-lt"/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-480134" y="3709520"/>
              <a:ext cx="1459388" cy="318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>
                  <a:latin typeface="+mj-lt"/>
                  <a:ea typeface="Times New Roman" panose="02020603050405020304" pitchFamily="18" charset="0"/>
                </a:rPr>
                <a:t>Sowing date</a:t>
              </a:r>
              <a:endParaRPr lang="it-IT" sz="900" b="1" dirty="0">
                <a:latin typeface="+mj-lt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859520" y="1430536"/>
              <a:ext cx="1452282" cy="318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>
                  <a:latin typeface="+mj-lt"/>
                  <a:ea typeface="Times New Roman" panose="02020603050405020304" pitchFamily="18" charset="0"/>
                </a:rPr>
                <a:t>EO: Tillering</a:t>
              </a:r>
              <a:endParaRPr lang="it-IT" sz="900" b="1" dirty="0">
                <a:latin typeface="+mj-lt"/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080794" y="1448573"/>
              <a:ext cx="1613334" cy="318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>
                  <a:latin typeface="+mj-lt"/>
                  <a:ea typeface="Times New Roman" panose="02020603050405020304" pitchFamily="18" charset="0"/>
                </a:rPr>
                <a:t>EO: Flowering</a:t>
              </a:r>
              <a:endParaRPr lang="it-IT" sz="900" b="1" dirty="0">
                <a:latin typeface="+mj-lt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859520" y="3708050"/>
              <a:ext cx="1468862" cy="318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>
                  <a:latin typeface="+mj-lt"/>
                  <a:ea typeface="Times New Roman" panose="02020603050405020304" pitchFamily="18" charset="0"/>
                </a:rPr>
                <a:t>EO: Maturity</a:t>
              </a:r>
              <a:endParaRPr lang="it-IT" sz="900" b="1" dirty="0">
                <a:latin typeface="+mj-lt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6002731" y="3678930"/>
              <a:ext cx="1322023" cy="318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>
                  <a:latin typeface="+mj-lt"/>
                  <a:ea typeface="Times New Roman" panose="02020603050405020304" pitchFamily="18" charset="0"/>
                </a:rPr>
                <a:t>EO: Length</a:t>
              </a:r>
              <a:endParaRPr lang="it-IT" sz="900" b="1" dirty="0">
                <a:latin typeface="+mj-lt"/>
              </a:endParaRPr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3099194" y="4475473"/>
            <a:ext cx="26191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50" i="1" dirty="0" err="1">
                <a:solidFill>
                  <a:schemeClr val="accent3">
                    <a:lumMod val="50000"/>
                  </a:schemeClr>
                </a:solidFill>
              </a:rPr>
              <a:t>Estimated</a:t>
            </a:r>
            <a:r>
              <a:rPr lang="it-IT" sz="105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050" i="1" dirty="0" err="1">
                <a:solidFill>
                  <a:schemeClr val="accent3">
                    <a:lumMod val="50000"/>
                  </a:schemeClr>
                </a:solidFill>
              </a:rPr>
              <a:t>PhenoMetrics</a:t>
            </a:r>
            <a:r>
              <a:rPr lang="it-IT" sz="1050" i="1" dirty="0">
                <a:solidFill>
                  <a:schemeClr val="accent3">
                    <a:lumMod val="50000"/>
                  </a:schemeClr>
                </a:solidFill>
              </a:rPr>
              <a:t> - raster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1241374" y="811276"/>
            <a:ext cx="65347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sz="1200" dirty="0" err="1"/>
              <a:t>Decametric</a:t>
            </a:r>
            <a:r>
              <a:rPr lang="it-IT" sz="1200" dirty="0"/>
              <a:t> time </a:t>
            </a:r>
            <a:r>
              <a:rPr lang="it-IT" sz="1200" dirty="0" err="1"/>
              <a:t>series</a:t>
            </a:r>
            <a:r>
              <a:rPr lang="it-IT" sz="1200" dirty="0"/>
              <a:t> </a:t>
            </a:r>
            <a:r>
              <a:rPr lang="it-IT" sz="1200" dirty="0" err="1"/>
              <a:t>allow</a:t>
            </a:r>
            <a:r>
              <a:rPr lang="it-IT" sz="1200" dirty="0"/>
              <a:t> </a:t>
            </a:r>
            <a:r>
              <a:rPr lang="it-IT" sz="1200" dirty="0" err="1"/>
              <a:t>parcel-level</a:t>
            </a:r>
            <a:r>
              <a:rPr lang="it-IT" sz="1200" dirty="0"/>
              <a:t> </a:t>
            </a:r>
            <a:r>
              <a:rPr lang="it-IT" sz="1200" dirty="0" err="1"/>
              <a:t>mapping</a:t>
            </a:r>
            <a:r>
              <a:rPr lang="it-IT" sz="1200" dirty="0"/>
              <a:t> of phenological </a:t>
            </a:r>
            <a:r>
              <a:rPr lang="it-IT" sz="1200" dirty="0" err="1"/>
              <a:t>development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5005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it-IT" altLang="it-IT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1810" y="431275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it-IT" altLang="it-IT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096" y="2325665"/>
            <a:ext cx="3240000" cy="20736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43085" y="787288"/>
            <a:ext cx="8849995" cy="128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EO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decametric results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show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</a:p>
          <a:p>
            <a:pPr marL="214313" indent="-214313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r>
              <a:rPr lang="en-US" sz="14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detection 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400" b="1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tillering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date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(Start of Season) can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split </a:t>
            </a:r>
            <a:r>
              <a:rPr lang="en-US" sz="1400" u="sng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long from short </a:t>
            </a:r>
            <a:r>
              <a:rPr lang="en-US" sz="1400" u="sng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cycle variety</a:t>
            </a:r>
          </a:p>
          <a:p>
            <a:pPr marL="214313" indent="-214313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r>
              <a:rPr lang="en-US" sz="14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Season length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Tillering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Maturity) is in agreement with known physiological characteristics of varieties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617" y="2283542"/>
            <a:ext cx="3240000" cy="2073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487" y="2290542"/>
            <a:ext cx="3240000" cy="210154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910921" y="4451249"/>
            <a:ext cx="26191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i="1" dirty="0" err="1">
                <a:solidFill>
                  <a:schemeClr val="accent3">
                    <a:lumMod val="50000"/>
                  </a:schemeClr>
                </a:solidFill>
              </a:rPr>
              <a:t>PhenoMetrics</a:t>
            </a:r>
            <a:r>
              <a:rPr lang="it-IT" sz="1050" i="1" dirty="0">
                <a:solidFill>
                  <a:schemeClr val="accent3">
                    <a:lumMod val="50000"/>
                  </a:schemeClr>
                </a:solidFill>
              </a:rPr>
              <a:t> vs </a:t>
            </a:r>
            <a:r>
              <a:rPr lang="it-IT" sz="1050" i="1" dirty="0" err="1">
                <a:solidFill>
                  <a:schemeClr val="accent3">
                    <a:lumMod val="50000"/>
                  </a:schemeClr>
                </a:solidFill>
              </a:rPr>
              <a:t>Variety</a:t>
            </a:r>
            <a:endParaRPr lang="it-IT" sz="105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79665"/>
            <a:ext cx="8850313" cy="369332"/>
          </a:xfrm>
        </p:spPr>
        <p:txBody>
          <a:bodyPr/>
          <a:lstStyle/>
          <a:p>
            <a:r>
              <a:rPr lang="en-US" sz="1800" dirty="0" err="1"/>
              <a:t>Phenometrics</a:t>
            </a:r>
            <a:r>
              <a:rPr lang="en-US" sz="1800" dirty="0"/>
              <a:t> as diagnostic “tools” for identifying  variety </a:t>
            </a:r>
            <a:r>
              <a:rPr lang="en-US" sz="1800" dirty="0" smtClean="0"/>
              <a:t>groups</a:t>
            </a:r>
            <a:endParaRPr lang="en-GB" sz="1800" dirty="0"/>
          </a:p>
        </p:txBody>
      </p:sp>
      <p:cxnSp>
        <p:nvCxnSpPr>
          <p:cNvPr id="9" name="Connettore diritto 8"/>
          <p:cNvCxnSpPr/>
          <p:nvPr/>
        </p:nvCxnSpPr>
        <p:spPr>
          <a:xfrm>
            <a:off x="1463325" y="3443591"/>
            <a:ext cx="2895192" cy="19456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>
            <a:off x="4220486" y="3236624"/>
            <a:ext cx="2895192" cy="19456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7175500" cy="430213"/>
          </a:xfrm>
        </p:spPr>
        <p:txBody>
          <a:bodyPr/>
          <a:lstStyle/>
          <a:p>
            <a:r>
              <a:rPr lang="en-GB" dirty="0" smtClean="0"/>
              <a:t>Reference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906463"/>
            <a:ext cx="8748713" cy="3557587"/>
          </a:xfrm>
        </p:spPr>
        <p:txBody>
          <a:bodyPr/>
          <a:lstStyle/>
          <a:p>
            <a:r>
              <a:rPr lang="en-US" sz="1200" dirty="0" err="1"/>
              <a:t>Boschetti</a:t>
            </a:r>
            <a:r>
              <a:rPr lang="en-US" sz="1200" dirty="0"/>
              <a:t> et al 2018 Testing Multi-Sensors Time Series of Lai Estimates to Monitor Rice Phenology: Preliminary Results. IGARSS 2018 - 2018 IEEE International Geoscience and Remote Sensing Symposium. </a:t>
            </a:r>
            <a:r>
              <a:rPr lang="en-US" sz="1200" b="1" dirty="0"/>
              <a:t>DOI: </a:t>
            </a:r>
            <a:r>
              <a:rPr lang="en-US" sz="1200" dirty="0">
                <a:hlinkClick r:id="rId2"/>
              </a:rPr>
              <a:t>10.1109/IGARSS.2018.8518494</a:t>
            </a:r>
            <a:endParaRPr lang="it-IT" sz="1200" dirty="0"/>
          </a:p>
          <a:p>
            <a:r>
              <a:rPr lang="en-US" sz="1200" dirty="0" err="1"/>
              <a:t>Boschetti</a:t>
            </a:r>
            <a:r>
              <a:rPr lang="en-US" sz="1200" dirty="0"/>
              <a:t> et al. 2017 </a:t>
            </a:r>
            <a:r>
              <a:rPr lang="en-US" sz="1200" dirty="0" err="1"/>
              <a:t>PhenoRice</a:t>
            </a:r>
            <a:r>
              <a:rPr lang="en-US" sz="1200" dirty="0"/>
              <a:t>: A method for automatic extraction of </a:t>
            </a:r>
            <a:r>
              <a:rPr lang="en-US" sz="1200" dirty="0" err="1"/>
              <a:t>spatio</a:t>
            </a:r>
            <a:r>
              <a:rPr lang="en-US" sz="1200" dirty="0"/>
              <a:t>-temporal information on rice crops using satellite data time series. Remote Sensing of Environment. Volume 194, 1 June 2017, Pages 347–365 https://doi.org/10.1016/j.rse.2017.03.029Boschetti 2018</a:t>
            </a:r>
            <a:endParaRPr lang="it-IT" sz="1200" dirty="0"/>
          </a:p>
          <a:p>
            <a:r>
              <a:rPr lang="en-GB" sz="1200" dirty="0" err="1"/>
              <a:t>Cai</a:t>
            </a:r>
            <a:r>
              <a:rPr lang="en-GB" sz="1200" dirty="0"/>
              <a:t> et al. 2017 “Performance of Smoothing Methods for Reconstructing NDVI Time-Series and Estimating Vegetation Phenology from MODIS Data. </a:t>
            </a:r>
            <a:r>
              <a:rPr lang="en-GB" sz="1200" i="1" dirty="0"/>
              <a:t>Remote Sens</a:t>
            </a:r>
            <a:r>
              <a:rPr lang="en-GB" sz="1200" dirty="0"/>
              <a:t>,</a:t>
            </a:r>
            <a:r>
              <a:rPr lang="en-GB" sz="1200" i="1" dirty="0"/>
              <a:t>9</a:t>
            </a:r>
            <a:r>
              <a:rPr lang="en-GB" sz="1200" dirty="0"/>
              <a:t>, </a:t>
            </a:r>
            <a:r>
              <a:rPr lang="it-IT" sz="1200" dirty="0">
                <a:hlinkClick r:id="rId3"/>
              </a:rPr>
              <a:t>https://doi.org/10.3390/rs9121271</a:t>
            </a:r>
            <a:endParaRPr lang="it-IT" sz="1200" dirty="0"/>
          </a:p>
          <a:p>
            <a:r>
              <a:rPr lang="en-US" sz="1200" dirty="0"/>
              <a:t>Campos et al. 2016 </a:t>
            </a:r>
            <a:r>
              <a:rPr lang="en-US" sz="1200" dirty="0" err="1"/>
              <a:t>Multitemporal</a:t>
            </a:r>
            <a:r>
              <a:rPr lang="en-US" sz="1200" dirty="0"/>
              <a:t> and multiresolution leaf area index retrieval for operational local rice crop monitoring. Remote Sensing of Environment 187, 102-118. </a:t>
            </a:r>
            <a:r>
              <a:rPr lang="it-IT" sz="1200" dirty="0">
                <a:hlinkClick r:id="rId4" tooltip="Persistent link using digital object identifier"/>
              </a:rPr>
              <a:t>https://doi.org/10.1016/j.rse.2016.10.009</a:t>
            </a:r>
            <a:endParaRPr lang="it-IT" sz="1200" dirty="0"/>
          </a:p>
          <a:p>
            <a:r>
              <a:rPr lang="en-GB" sz="1200" dirty="0" err="1"/>
              <a:t>Duveiller</a:t>
            </a:r>
            <a:r>
              <a:rPr lang="en-GB" sz="1200" dirty="0"/>
              <a:t> et al 2008 A Method To Determine The Appropriate Spatial Resolution Required For Monitoring Crop Growth In A Given Agricultural Landscape. IGARSS 2008 - 2008 IEEE International Geoscience and Remote Sensing Symposium. </a:t>
            </a:r>
            <a:r>
              <a:rPr lang="en-GB" sz="1200" b="1" dirty="0"/>
              <a:t>DOI: </a:t>
            </a:r>
            <a:r>
              <a:rPr lang="en-GB" sz="1200" dirty="0">
                <a:hlinkClick r:id="rId5"/>
              </a:rPr>
              <a:t>10.1109/IGARSS.2008.4779409</a:t>
            </a:r>
            <a:endParaRPr lang="it-IT" sz="1200" dirty="0"/>
          </a:p>
          <a:p>
            <a:r>
              <a:rPr lang="en-US" sz="1200" dirty="0" err="1"/>
              <a:t>Eklundh</a:t>
            </a:r>
            <a:r>
              <a:rPr lang="en-US" sz="1200" dirty="0"/>
              <a:t> and </a:t>
            </a:r>
            <a:r>
              <a:rPr lang="en-US" sz="1200" dirty="0" err="1"/>
              <a:t>Jonsson</a:t>
            </a:r>
            <a:r>
              <a:rPr lang="en-US" sz="1200" dirty="0"/>
              <a:t> (2015) TIMESAT: A Software Package for Time-Series Processing and Assessment of Vegetation Dynamics in Remote Sensing Time Series. Ed. Claudia </a:t>
            </a:r>
            <a:r>
              <a:rPr lang="en-US" sz="1200" dirty="0" err="1"/>
              <a:t>Kuenzer</a:t>
            </a:r>
            <a:r>
              <a:rPr lang="en-US" sz="1200" dirty="0"/>
              <a:t>, Stefan </a:t>
            </a:r>
            <a:r>
              <a:rPr lang="en-US" sz="1200" dirty="0" err="1"/>
              <a:t>Dech</a:t>
            </a:r>
            <a:r>
              <a:rPr lang="en-US" sz="1200" dirty="0"/>
              <a:t> and Wolfgang Wagner. </a:t>
            </a:r>
            <a:r>
              <a:rPr lang="en-US" sz="1200" dirty="0" err="1"/>
              <a:t>Springler</a:t>
            </a:r>
            <a:r>
              <a:rPr lang="en-US" sz="1200" dirty="0"/>
              <a:t>. </a:t>
            </a:r>
            <a:r>
              <a:rPr lang="it-IT" sz="1200" u="sng" dirty="0">
                <a:hlinkClick r:id="rId6"/>
              </a:rPr>
              <a:t>https://www.springer.com/gp/book/9783319159669</a:t>
            </a:r>
            <a:endParaRPr lang="it-IT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117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73025"/>
            <a:ext cx="7175500" cy="430213"/>
          </a:xfrm>
        </p:spPr>
        <p:txBody>
          <a:bodyPr/>
          <a:lstStyle/>
          <a:p>
            <a:r>
              <a:rPr lang="en-US" dirty="0" smtClean="0"/>
              <a:t>Presentation 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8580" y="855028"/>
            <a:ext cx="8747125" cy="3679825"/>
          </a:xfrm>
        </p:spPr>
        <p:txBody>
          <a:bodyPr/>
          <a:lstStyle/>
          <a:p>
            <a:r>
              <a:rPr lang="en-US" b="1" dirty="0" smtClean="0"/>
              <a:t>Satellite-derived information for yield forecast (1 h)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heory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2a: </a:t>
            </a:r>
            <a:r>
              <a:rPr lang="en-US" dirty="0" err="1">
                <a:solidFill>
                  <a:schemeClr val="tx1"/>
                </a:solidFill>
              </a:rPr>
              <a:t>Phenometric</a:t>
            </a:r>
            <a:r>
              <a:rPr lang="en-US" dirty="0">
                <a:solidFill>
                  <a:schemeClr val="tx1"/>
                </a:solidFill>
              </a:rPr>
              <a:t> from time series analysis</a:t>
            </a:r>
          </a:p>
          <a:p>
            <a:pPr lvl="2">
              <a:buFontTx/>
              <a:buChar char="-"/>
            </a:pPr>
            <a:r>
              <a:rPr lang="en-US" sz="1400" dirty="0" err="1">
                <a:solidFill>
                  <a:schemeClr val="tx1"/>
                </a:solidFill>
              </a:rPr>
              <a:t>SoS</a:t>
            </a:r>
            <a:r>
              <a:rPr lang="en-US" sz="1400" dirty="0">
                <a:solidFill>
                  <a:schemeClr val="tx1"/>
                </a:solidFill>
              </a:rPr>
              <a:t>, Peak, </a:t>
            </a:r>
            <a:r>
              <a:rPr lang="en-US" sz="1400" dirty="0" err="1">
                <a:solidFill>
                  <a:schemeClr val="tx1"/>
                </a:solidFill>
              </a:rPr>
              <a:t>EoS</a:t>
            </a:r>
            <a:r>
              <a:rPr lang="en-US" sz="1400" dirty="0">
                <a:solidFill>
                  <a:schemeClr val="tx1"/>
                </a:solidFill>
              </a:rPr>
              <a:t>, integral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2b: Yield estimation and forecast</a:t>
            </a:r>
          </a:p>
          <a:p>
            <a:pPr lvl="2">
              <a:buFontTx/>
              <a:buChar char="-"/>
            </a:pPr>
            <a:r>
              <a:rPr lang="en-US" sz="1400" dirty="0">
                <a:solidFill>
                  <a:schemeClr val="tx1"/>
                </a:solidFill>
              </a:rPr>
              <a:t>Empirical relation</a:t>
            </a:r>
          </a:p>
          <a:p>
            <a:pPr lvl="2">
              <a:buFontTx/>
              <a:buChar char="-"/>
            </a:pPr>
            <a:r>
              <a:rPr lang="en-US" sz="1400" dirty="0">
                <a:solidFill>
                  <a:schemeClr val="tx1"/>
                </a:solidFill>
              </a:rPr>
              <a:t>EO product in semi-empirical models (radiation use efficiency)</a:t>
            </a:r>
          </a:p>
          <a:p>
            <a:pPr lvl="2">
              <a:buFontTx/>
              <a:buChar char="-"/>
            </a:pPr>
            <a:r>
              <a:rPr lang="en-US" sz="1400" dirty="0">
                <a:solidFill>
                  <a:schemeClr val="tx1"/>
                </a:solidFill>
              </a:rPr>
              <a:t>EO data assimilation in crop model</a:t>
            </a:r>
          </a:p>
          <a:p>
            <a:pPr lvl="2">
              <a:buFontTx/>
              <a:buChar char="-"/>
            </a:pPr>
            <a:r>
              <a:rPr lang="it-IT" sz="1400" dirty="0" err="1">
                <a:solidFill>
                  <a:schemeClr val="tx1"/>
                </a:solidFill>
              </a:rPr>
              <a:t>Crop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Yield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Forecasting</a:t>
            </a:r>
            <a:r>
              <a:rPr lang="it-IT" sz="1400" dirty="0">
                <a:solidFill>
                  <a:schemeClr val="tx1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4678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73025"/>
            <a:ext cx="7175500" cy="430213"/>
          </a:xfrm>
        </p:spPr>
        <p:txBody>
          <a:bodyPr/>
          <a:lstStyle/>
          <a:p>
            <a:r>
              <a:rPr lang="en-US" dirty="0" smtClean="0"/>
              <a:t>Presentation 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8580" y="855028"/>
            <a:ext cx="8747125" cy="3679825"/>
          </a:xfrm>
        </p:spPr>
        <p:txBody>
          <a:bodyPr/>
          <a:lstStyle/>
          <a:p>
            <a:r>
              <a:rPr lang="en-US" b="1" dirty="0" smtClean="0"/>
              <a:t>Satellite-derived information for yield forecast (1 h)</a:t>
            </a:r>
          </a:p>
          <a:p>
            <a:pPr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heory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2a: </a:t>
            </a:r>
            <a:r>
              <a:rPr lang="en-US" dirty="0" err="1">
                <a:solidFill>
                  <a:schemeClr val="tx1"/>
                </a:solidFill>
              </a:rPr>
              <a:t>Phenometric</a:t>
            </a:r>
            <a:r>
              <a:rPr lang="en-US" dirty="0">
                <a:solidFill>
                  <a:schemeClr val="tx1"/>
                </a:solidFill>
              </a:rPr>
              <a:t> from time series analysis</a:t>
            </a:r>
          </a:p>
          <a:p>
            <a:pPr lvl="2">
              <a:buFontTx/>
              <a:buChar char="-"/>
            </a:pPr>
            <a:r>
              <a:rPr lang="en-US" sz="1400" dirty="0" err="1">
                <a:solidFill>
                  <a:schemeClr val="tx1"/>
                </a:solidFill>
              </a:rPr>
              <a:t>SoS</a:t>
            </a:r>
            <a:r>
              <a:rPr lang="en-US" sz="1400" dirty="0">
                <a:solidFill>
                  <a:schemeClr val="tx1"/>
                </a:solidFill>
              </a:rPr>
              <a:t>, Peak, </a:t>
            </a:r>
            <a:r>
              <a:rPr lang="en-US" sz="1400" dirty="0" err="1">
                <a:solidFill>
                  <a:schemeClr val="tx1"/>
                </a:solidFill>
              </a:rPr>
              <a:t>EoS</a:t>
            </a:r>
            <a:r>
              <a:rPr lang="en-US" sz="1400" dirty="0">
                <a:solidFill>
                  <a:schemeClr val="tx1"/>
                </a:solidFill>
              </a:rPr>
              <a:t>, integral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2b: Yield estimation and forecast</a:t>
            </a:r>
          </a:p>
          <a:p>
            <a:pPr lvl="2">
              <a:buFontTx/>
              <a:buChar char="-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Empirical relation</a:t>
            </a:r>
          </a:p>
          <a:p>
            <a:pPr lvl="2">
              <a:buFontTx/>
              <a:buChar char="-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EO product in semi-empirical models (radiation use efficiency)</a:t>
            </a:r>
          </a:p>
          <a:p>
            <a:pPr lvl="2">
              <a:buFontTx/>
              <a:buChar char="-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EO data assimilation in crop model</a:t>
            </a:r>
          </a:p>
          <a:p>
            <a:pPr lvl="2">
              <a:buFontTx/>
              <a:buChar char="-"/>
            </a:pPr>
            <a:r>
              <a:rPr lang="it-IT" sz="1400" dirty="0" err="1">
                <a:solidFill>
                  <a:schemeClr val="bg1">
                    <a:lumMod val="85000"/>
                  </a:schemeClr>
                </a:solidFill>
              </a:rPr>
              <a:t>Crop</a:t>
            </a:r>
            <a:r>
              <a:rPr lang="it-IT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bg1">
                    <a:lumMod val="85000"/>
                  </a:schemeClr>
                </a:solidFill>
              </a:rPr>
              <a:t>Yield</a:t>
            </a:r>
            <a:r>
              <a:rPr lang="it-IT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bg1">
                    <a:lumMod val="85000"/>
                  </a:schemeClr>
                </a:solidFill>
              </a:rPr>
              <a:t>Forecasting</a:t>
            </a:r>
            <a:r>
              <a:rPr lang="it-IT" sz="1400" dirty="0">
                <a:solidFill>
                  <a:schemeClr val="bg1">
                    <a:lumMod val="85000"/>
                  </a:schemeClr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4687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7175500" cy="430213"/>
          </a:xfrm>
        </p:spPr>
        <p:txBody>
          <a:bodyPr/>
          <a:lstStyle/>
          <a:p>
            <a:r>
              <a:rPr lang="it-IT" dirty="0" err="1" smtClean="0"/>
              <a:t>Phenology</a:t>
            </a:r>
            <a:r>
              <a:rPr lang="it-IT" dirty="0" smtClean="0"/>
              <a:t> and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r>
              <a:rPr lang="it-IT" dirty="0" err="1" smtClean="0"/>
              <a:t>observation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922339"/>
            <a:ext cx="8747125" cy="1714182"/>
          </a:xfrm>
        </p:spPr>
        <p:txBody>
          <a:bodyPr>
            <a:normAutofit/>
          </a:bodyPr>
          <a:lstStyle/>
          <a:p>
            <a:r>
              <a:rPr lang="it-IT" dirty="0" err="1"/>
              <a:t>Plant</a:t>
            </a:r>
            <a:r>
              <a:rPr lang="it-IT" dirty="0"/>
              <a:t> </a:t>
            </a:r>
            <a:r>
              <a:rPr lang="it-IT" dirty="0" err="1"/>
              <a:t>phenology</a:t>
            </a:r>
            <a:r>
              <a:rPr lang="it-IT" dirty="0"/>
              <a:t> </a:t>
            </a:r>
            <a:r>
              <a:rPr lang="it-IT" dirty="0" err="1"/>
              <a:t>deals</a:t>
            </a:r>
            <a:r>
              <a:rPr lang="it-IT" dirty="0"/>
              <a:t> with the </a:t>
            </a:r>
            <a:r>
              <a:rPr lang="it-IT" dirty="0" err="1"/>
              <a:t>definition</a:t>
            </a:r>
            <a:r>
              <a:rPr lang="it-IT" dirty="0"/>
              <a:t> of the </a:t>
            </a:r>
            <a:r>
              <a:rPr lang="it-IT" b="1" dirty="0" err="1"/>
              <a:t>development</a:t>
            </a:r>
            <a:r>
              <a:rPr lang="it-IT" b="1" dirty="0"/>
              <a:t> </a:t>
            </a:r>
            <a:r>
              <a:rPr lang="it-IT" b="1" dirty="0" err="1"/>
              <a:t>phases</a:t>
            </a:r>
            <a:r>
              <a:rPr lang="it-IT" dirty="0"/>
              <a:t> (or </a:t>
            </a:r>
            <a:r>
              <a:rPr lang="it-IT" dirty="0" err="1"/>
              <a:t>phenological</a:t>
            </a:r>
            <a:r>
              <a:rPr lang="it-IT" dirty="0"/>
              <a:t> </a:t>
            </a:r>
            <a:r>
              <a:rPr lang="it-IT" dirty="0" err="1"/>
              <a:t>phases</a:t>
            </a:r>
            <a:r>
              <a:rPr lang="it-IT" dirty="0"/>
              <a:t>) of </a:t>
            </a:r>
            <a:r>
              <a:rPr lang="it-IT" dirty="0" err="1"/>
              <a:t>plants</a:t>
            </a:r>
            <a:r>
              <a:rPr lang="it-IT" dirty="0"/>
              <a:t> in </a:t>
            </a:r>
            <a:r>
              <a:rPr lang="it-IT" dirty="0" err="1"/>
              <a:t>particular</a:t>
            </a:r>
            <a:r>
              <a:rPr lang="it-IT" dirty="0"/>
              <a:t> </a:t>
            </a:r>
            <a:r>
              <a:rPr lang="it-IT" dirty="0" err="1"/>
              <a:t>phenological</a:t>
            </a:r>
            <a:r>
              <a:rPr lang="it-IT" dirty="0"/>
              <a:t> </a:t>
            </a:r>
            <a:r>
              <a:rPr lang="it-IT" dirty="0" err="1"/>
              <a:t>scales</a:t>
            </a:r>
            <a:r>
              <a:rPr lang="it-IT" dirty="0"/>
              <a:t> and the </a:t>
            </a:r>
            <a:r>
              <a:rPr lang="it-IT" b="1" dirty="0" err="1"/>
              <a:t>recording</a:t>
            </a:r>
            <a:r>
              <a:rPr lang="it-IT" b="1" dirty="0"/>
              <a:t> of </a:t>
            </a:r>
            <a:r>
              <a:rPr lang="it-IT" b="1" dirty="0" err="1"/>
              <a:t>dates</a:t>
            </a:r>
            <a:r>
              <a:rPr lang="it-IT" b="1" dirty="0"/>
              <a:t> in </a:t>
            </a:r>
            <a:r>
              <a:rPr lang="it-IT" b="1" dirty="0" err="1"/>
              <a:t>which</a:t>
            </a:r>
            <a:r>
              <a:rPr lang="it-IT" b="1" dirty="0"/>
              <a:t> </a:t>
            </a:r>
            <a:r>
              <a:rPr lang="it-IT" b="1" dirty="0" err="1"/>
              <a:t>they</a:t>
            </a:r>
            <a:r>
              <a:rPr lang="it-IT" b="1" dirty="0"/>
              <a:t> </a:t>
            </a:r>
            <a:r>
              <a:rPr lang="it-IT" b="1" dirty="0" err="1"/>
              <a:t>occur</a:t>
            </a:r>
            <a:r>
              <a:rPr lang="it-IT" b="1" dirty="0"/>
              <a:t> in </a:t>
            </a:r>
            <a:r>
              <a:rPr lang="it-IT" b="1" dirty="0" err="1"/>
              <a:t>different</a:t>
            </a:r>
            <a:r>
              <a:rPr lang="it-IT" b="1" dirty="0"/>
              <a:t> </a:t>
            </a:r>
            <a:r>
              <a:rPr lang="it-IT" b="1" dirty="0" err="1"/>
              <a:t>environments</a:t>
            </a:r>
            <a:r>
              <a:rPr lang="it-IT" dirty="0"/>
              <a:t>.</a:t>
            </a:r>
          </a:p>
          <a:p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plants</a:t>
            </a:r>
            <a:r>
              <a:rPr lang="it-IT" dirty="0"/>
              <a:t> under </a:t>
            </a:r>
            <a:r>
              <a:rPr lang="it-IT" dirty="0" err="1"/>
              <a:t>observation</a:t>
            </a:r>
            <a:r>
              <a:rPr lang="it-IT" dirty="0"/>
              <a:t> are </a:t>
            </a:r>
            <a:r>
              <a:rPr lang="it-IT" dirty="0" err="1"/>
              <a:t>cultivated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are in the </a:t>
            </a:r>
            <a:r>
              <a:rPr lang="it-IT" dirty="0" err="1"/>
              <a:t>field</a:t>
            </a:r>
            <a:r>
              <a:rPr lang="it-IT" dirty="0"/>
              <a:t> of </a:t>
            </a:r>
            <a:r>
              <a:rPr lang="it-IT" dirty="0" err="1"/>
              <a:t>agricultural</a:t>
            </a:r>
            <a:r>
              <a:rPr lang="it-IT" dirty="0"/>
              <a:t> </a:t>
            </a:r>
            <a:r>
              <a:rPr lang="it-IT" dirty="0" err="1"/>
              <a:t>phenology</a:t>
            </a:r>
            <a:r>
              <a:rPr lang="it-IT" dirty="0"/>
              <a:t> or </a:t>
            </a:r>
            <a:r>
              <a:rPr lang="it-IT" b="1" dirty="0" err="1" smtClean="0"/>
              <a:t>agrophenology</a:t>
            </a:r>
            <a:r>
              <a:rPr lang="it-IT" dirty="0"/>
              <a:t>. </a:t>
            </a:r>
            <a:r>
              <a:rPr lang="it-IT" dirty="0" err="1"/>
              <a:t>Conventional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 </a:t>
            </a:r>
            <a:r>
              <a:rPr lang="it-IT" dirty="0" err="1"/>
              <a:t>like</a:t>
            </a:r>
            <a:r>
              <a:rPr lang="it-IT" dirty="0"/>
              <a:t> the BBCH are </a:t>
            </a:r>
            <a:r>
              <a:rPr lang="it-IT" dirty="0" err="1"/>
              <a:t>used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6970" y="2573748"/>
            <a:ext cx="4860540" cy="230669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703" y="2675180"/>
            <a:ext cx="2668637" cy="1379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165" y="2650804"/>
            <a:ext cx="1071563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48888"/>
            <a:ext cx="8775700" cy="430887"/>
          </a:xfrm>
        </p:spPr>
        <p:txBody>
          <a:bodyPr/>
          <a:lstStyle/>
          <a:p>
            <a:r>
              <a:rPr lang="it-IT" dirty="0"/>
              <a:t>Land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phenology</a:t>
            </a:r>
            <a:r>
              <a:rPr lang="it-IT" dirty="0"/>
              <a:t> and remote </a:t>
            </a:r>
            <a:r>
              <a:rPr lang="it-IT" dirty="0" err="1"/>
              <a:t>sensing</a:t>
            </a:r>
            <a:endParaRPr lang="it-IT" dirty="0"/>
          </a:p>
        </p:txBody>
      </p:sp>
      <p:pic>
        <p:nvPicPr>
          <p:cNvPr id="2056" name="Picture 8" descr="https://www.researchgate.net/profile/Takeshi_Motohka/publication/47426815/figure/fig5/AS:307409122807812@1450303454367/Figure-6-Annual-cycle-of-ground-measured-spectral-indices-and-canopy-images-from-th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647" r="1277"/>
          <a:stretch/>
        </p:blipFill>
        <p:spPr bwMode="auto">
          <a:xfrm>
            <a:off x="3227181" y="874271"/>
            <a:ext cx="4374486" cy="39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egnaposto contenut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75"/>
          <a:stretch/>
        </p:blipFill>
        <p:spPr bwMode="auto">
          <a:xfrm>
            <a:off x="1433919" y="874271"/>
            <a:ext cx="1512167" cy="169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egnaposto contenuto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9581" y="2568529"/>
            <a:ext cx="1380843" cy="1071717"/>
          </a:xfrm>
          <a:prstGeom prst="rect">
            <a:avLst/>
          </a:prstGeom>
        </p:spPr>
      </p:pic>
      <p:pic>
        <p:nvPicPr>
          <p:cNvPr id="11" name="Segnaposto contenuto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922" y="3661090"/>
            <a:ext cx="1440160" cy="10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CasellaDiTesto 29"/>
          <p:cNvSpPr txBox="1">
            <a:spLocks noChangeArrowheads="1"/>
          </p:cNvSpPr>
          <p:nvPr/>
        </p:nvSpPr>
        <p:spPr bwMode="auto">
          <a:xfrm>
            <a:off x="143086" y="838429"/>
            <a:ext cx="857372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Study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the multi-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temporal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signal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provided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by satellite data (time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series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analysis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) to </a:t>
            </a:r>
            <a:r>
              <a:rPr lang="it-IT" altLang="it-IT" sz="1400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Identify</a:t>
            </a:r>
            <a:endParaRPr lang="it-IT" altLang="it-IT" sz="1400" dirty="0" smtClean="0">
              <a:solidFill>
                <a:srgbClr val="212121"/>
              </a:solidFill>
              <a:latin typeface="inherit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857250" lvl="1" indent="-300038">
              <a:buFont typeface="+mj-lt"/>
              <a:buAutoNum type="romanUcPeriod"/>
            </a:pPr>
            <a:r>
              <a:rPr lang="it-IT" altLang="it-IT" sz="1400" b="1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distribution</a:t>
            </a:r>
            <a:r>
              <a:rPr lang="it-IT" altLang="it-IT" sz="1400" b="1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b="1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of a </a:t>
            </a:r>
            <a:r>
              <a:rPr lang="it-IT" altLang="it-IT" sz="1400" b="1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given</a:t>
            </a:r>
            <a:r>
              <a:rPr lang="it-IT" altLang="it-IT" sz="1400" b="1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b="1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crop</a:t>
            </a:r>
            <a:r>
              <a:rPr lang="it-IT" altLang="it-IT" sz="1400" b="1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where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it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grown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) and </a:t>
            </a:r>
            <a:endParaRPr lang="it-IT" altLang="it-IT" sz="1400" dirty="0" smtClean="0">
              <a:solidFill>
                <a:srgbClr val="212121"/>
              </a:solidFill>
              <a:latin typeface="inherit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857250" lvl="1" indent="-300038">
              <a:buFont typeface="+mj-lt"/>
              <a:buAutoNum type="romanUcPeriod"/>
            </a:pPr>
            <a:r>
              <a:rPr lang="it-IT" altLang="it-IT" sz="1400" b="1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Timing of </a:t>
            </a:r>
            <a:r>
              <a:rPr lang="it-IT" altLang="it-IT" sz="1400" b="1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agropractices</a:t>
            </a:r>
            <a:r>
              <a:rPr lang="it-IT" altLang="it-IT" sz="1400" b="1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of </a:t>
            </a:r>
            <a:r>
              <a:rPr lang="it-IT" altLang="it-IT" sz="1400" b="1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it-IT" altLang="it-IT" sz="1400" b="1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given</a:t>
            </a:r>
            <a:r>
              <a:rPr lang="it-IT" altLang="it-IT" sz="1400" b="1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b="1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crop</a:t>
            </a:r>
            <a:r>
              <a:rPr lang="it-IT" altLang="it-IT" sz="1400" b="1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it-IT" altLang="it-IT" sz="1400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when</a:t>
            </a:r>
            <a:r>
              <a:rPr lang="it-IT" altLang="it-IT" sz="1400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it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grown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) and </a:t>
            </a:r>
          </a:p>
          <a:p>
            <a:pPr marL="857250" lvl="1" indent="-300038">
              <a:buFont typeface="+mj-lt"/>
              <a:buAutoNum type="romanUcPeriod"/>
            </a:pPr>
            <a:r>
              <a:rPr lang="it-IT" altLang="it-IT" sz="1400" b="1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Crop</a:t>
            </a:r>
            <a:r>
              <a:rPr lang="it-IT" altLang="it-IT" sz="1400" b="1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b="1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development</a:t>
            </a:r>
            <a:r>
              <a:rPr lang="it-IT" altLang="it-IT" sz="1400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occurrence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of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phenological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phases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it-IT" altLang="it-IT" sz="900" dirty="0"/>
              <a:t> </a:t>
            </a:r>
            <a:endParaRPr lang="it-IT" altLang="it-IT" sz="2400" dirty="0">
              <a:latin typeface="Arial" panose="020B0604020202020204" pitchFamily="34" charset="0"/>
            </a:endParaRPr>
          </a:p>
          <a:p>
            <a:pPr marL="300038" indent="-300038" eaLnBrk="1" hangingPunct="1">
              <a:buAutoNum type="romanLcParenR"/>
            </a:pPr>
            <a:endParaRPr lang="it-IT" altLang="it-IT" sz="1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The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process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based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on the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ability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to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recognize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specific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characteristics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of the </a:t>
            </a:r>
            <a:r>
              <a:rPr lang="it-IT" altLang="it-IT" sz="1400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crop</a:t>
            </a:r>
            <a:r>
              <a:rPr lang="it-IT" altLang="it-IT" sz="1400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given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by the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interaction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G x E x M</a:t>
            </a:r>
            <a:r>
              <a:rPr lang="it-IT" altLang="it-IT" sz="1400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altLang="it-IT" sz="1400" dirty="0">
              <a:solidFill>
                <a:srgbClr val="212121"/>
              </a:solidFill>
              <a:latin typeface="inherit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14313" indent="-214313">
              <a:buFontTx/>
              <a:buChar char="-"/>
            </a:pPr>
            <a:r>
              <a:rPr lang="it-IT" altLang="it-IT" sz="1400" b="1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it-IT" altLang="it-IT" sz="1400" b="1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lang="it-IT" altLang="it-IT" sz="1400" b="1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it-IT" altLang="it-IT" sz="1400" b="1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Genotype</a:t>
            </a:r>
            <a:r>
              <a:rPr lang="it-IT" altLang="it-IT" sz="1400" b="1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) </a:t>
            </a:r>
            <a:r>
              <a:rPr lang="it-IT" altLang="it-IT" sz="1400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structural</a:t>
            </a:r>
            <a:r>
              <a:rPr lang="it-IT" altLang="it-IT" sz="1400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characteristics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of the </a:t>
            </a:r>
            <a:r>
              <a:rPr lang="it-IT" altLang="it-IT" sz="1400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plant</a:t>
            </a:r>
            <a:r>
              <a:rPr lang="it-IT" altLang="it-IT" sz="1400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lang="it-IT" altLang="it-IT" sz="1400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variety</a:t>
            </a:r>
            <a:r>
              <a:rPr lang="it-IT" altLang="it-IT" sz="1400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and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its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phenological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phases</a:t>
            </a:r>
            <a:r>
              <a:rPr lang="it-IT" altLang="it-IT" sz="1400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/ Long 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or short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cycle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varieties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/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Difference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in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biomass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development</a:t>
            </a:r>
            <a:endParaRPr lang="it-IT" altLang="it-IT" sz="1400" dirty="0" smtClean="0">
              <a:solidFill>
                <a:srgbClr val="212121"/>
              </a:solidFill>
              <a:latin typeface="inherit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14313" indent="-214313">
              <a:buFontTx/>
              <a:buChar char="-"/>
            </a:pPr>
            <a:endParaRPr lang="it-IT" altLang="it-IT" sz="1400" dirty="0" smtClean="0">
              <a:solidFill>
                <a:srgbClr val="212121"/>
              </a:solidFill>
              <a:latin typeface="inherit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14313" indent="-214313">
              <a:buFontTx/>
              <a:buChar char="-"/>
            </a:pPr>
            <a:r>
              <a:rPr lang="it-IT" altLang="it-IT" sz="1400" b="1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E</a:t>
            </a:r>
            <a:r>
              <a:rPr lang="it-IT" altLang="it-IT" sz="1400" b="1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: (</a:t>
            </a:r>
            <a:r>
              <a:rPr lang="it-IT" altLang="it-IT" sz="1400" b="1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environment</a:t>
            </a:r>
            <a:r>
              <a:rPr lang="it-IT" altLang="it-IT" sz="1400" b="1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Development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environment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climate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dynamics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and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seasons</a:t>
            </a:r>
            <a:r>
              <a:rPr lang="it-IT" altLang="it-IT" sz="1400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) Continental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climates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/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tropical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/ </a:t>
            </a:r>
            <a:r>
              <a:rPr lang="it-IT" altLang="it-IT" sz="1400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microclimate</a:t>
            </a:r>
            <a:endParaRPr lang="it-IT" altLang="it-IT" sz="1400" dirty="0" smtClean="0">
              <a:solidFill>
                <a:srgbClr val="212121"/>
              </a:solidFill>
              <a:latin typeface="inherit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14313" indent="-214313">
              <a:buFontTx/>
              <a:buChar char="-"/>
            </a:pPr>
            <a:endParaRPr lang="it-IT" altLang="it-IT" sz="1400" dirty="0">
              <a:solidFill>
                <a:srgbClr val="212121"/>
              </a:solidFill>
              <a:latin typeface="inherit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14313" indent="-214313">
              <a:buFontTx/>
              <a:buChar char="-"/>
            </a:pPr>
            <a:r>
              <a:rPr lang="it-IT" altLang="it-IT" sz="1400" b="1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M</a:t>
            </a:r>
            <a:r>
              <a:rPr lang="it-IT" altLang="it-IT" sz="1400" b="1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: (management)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Agro-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practices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adopted</a:t>
            </a:r>
            <a:r>
              <a:rPr lang="it-IT" altLang="it-IT" sz="1400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flooding</a:t>
            </a:r>
            <a:r>
              <a:rPr lang="it-IT" altLang="it-IT" sz="1400" dirty="0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of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rice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fields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/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Crop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shift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/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Presence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of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crop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cover /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Winter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or </a:t>
            </a:r>
            <a:r>
              <a:rPr lang="it-IT" altLang="it-IT" sz="1400" dirty="0" err="1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summer</a:t>
            </a:r>
            <a:r>
              <a:rPr lang="it-IT" altLang="it-IT" sz="1400" dirty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altLang="it-IT" sz="1400" dirty="0" err="1" smtClean="0">
                <a:solidFill>
                  <a:srgbClr val="212121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sowing</a:t>
            </a:r>
            <a:endParaRPr lang="it-IT" altLang="it-IT" sz="2400" dirty="0">
              <a:latin typeface="Arial" panose="020B0604020202020204" pitchFamily="34" charset="0"/>
            </a:endParaRPr>
          </a:p>
        </p:txBody>
      </p:sp>
      <p:sp>
        <p:nvSpPr>
          <p:cNvPr id="21" name="Titolo 1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7175500" cy="430213"/>
          </a:xfrm>
        </p:spPr>
        <p:txBody>
          <a:bodyPr/>
          <a:lstStyle/>
          <a:p>
            <a:r>
              <a:rPr lang="it-IT" dirty="0" err="1" smtClean="0"/>
              <a:t>Monitoring</a:t>
            </a:r>
            <a:r>
              <a:rPr lang="it-IT" dirty="0" smtClean="0"/>
              <a:t> </a:t>
            </a:r>
            <a:r>
              <a:rPr lang="it-IT" dirty="0" err="1" smtClean="0"/>
              <a:t>phenology</a:t>
            </a:r>
            <a:r>
              <a:rPr lang="it-IT" dirty="0" smtClean="0"/>
              <a:t> and agro </a:t>
            </a:r>
            <a:r>
              <a:rPr lang="it-IT" dirty="0" err="1" smtClean="0"/>
              <a:t>practices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72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7175500" cy="430213"/>
          </a:xfrm>
        </p:spPr>
        <p:txBody>
          <a:bodyPr/>
          <a:lstStyle/>
          <a:p>
            <a:r>
              <a:rPr lang="it-IT" dirty="0"/>
              <a:t>Time </a:t>
            </a:r>
            <a:r>
              <a:rPr lang="it-IT" dirty="0" err="1"/>
              <a:t>series</a:t>
            </a:r>
            <a:r>
              <a:rPr lang="it-IT" dirty="0"/>
              <a:t>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0" y="771525"/>
            <a:ext cx="9107488" cy="3559175"/>
          </a:xfrm>
        </p:spPr>
        <p:txBody>
          <a:bodyPr/>
          <a:lstStyle/>
          <a:p>
            <a:pPr indent="0" eaLnBrk="0" hangingPunct="0">
              <a:spcBef>
                <a:spcPct val="0"/>
              </a:spcBef>
              <a:buClrTx/>
            </a:pPr>
            <a:r>
              <a:rPr lang="it-IT" altLang="it-IT" dirty="0" err="1">
                <a:solidFill>
                  <a:srgbClr val="212121"/>
                </a:solidFill>
                <a:latin typeface="+mj-lt"/>
              </a:rPr>
              <a:t>Process</a:t>
            </a:r>
            <a:r>
              <a:rPr lang="it-IT" altLang="it-IT" dirty="0">
                <a:solidFill>
                  <a:srgbClr val="212121"/>
                </a:solidFill>
                <a:latin typeface="+mj-lt"/>
              </a:rPr>
              <a:t> the </a:t>
            </a:r>
            <a:r>
              <a:rPr lang="it-IT" altLang="it-IT" dirty="0" err="1">
                <a:solidFill>
                  <a:srgbClr val="212121"/>
                </a:solidFill>
                <a:latin typeface="+mj-lt"/>
              </a:rPr>
              <a:t>signal</a:t>
            </a:r>
            <a:r>
              <a:rPr lang="it-IT" altLang="it-IT" dirty="0">
                <a:solidFill>
                  <a:srgbClr val="212121"/>
                </a:solidFill>
                <a:latin typeface="+mj-lt"/>
              </a:rPr>
              <a:t> of a </a:t>
            </a:r>
            <a:r>
              <a:rPr lang="it-IT" altLang="it-IT" dirty="0" smtClean="0">
                <a:solidFill>
                  <a:srgbClr val="212121"/>
                </a:solidFill>
                <a:latin typeface="+mj-lt"/>
              </a:rPr>
              <a:t>VI (BV) </a:t>
            </a:r>
            <a:r>
              <a:rPr lang="it-IT" altLang="it-IT" dirty="0">
                <a:solidFill>
                  <a:srgbClr val="212121"/>
                </a:solidFill>
                <a:latin typeface="+mj-lt"/>
              </a:rPr>
              <a:t>image </a:t>
            </a:r>
            <a:r>
              <a:rPr lang="it-IT" altLang="it-IT" dirty="0" err="1">
                <a:solidFill>
                  <a:srgbClr val="212121"/>
                </a:solidFill>
                <a:latin typeface="+mj-lt"/>
              </a:rPr>
              <a:t>stack</a:t>
            </a:r>
            <a:r>
              <a:rPr lang="it-IT" altLang="it-IT" dirty="0">
                <a:solidFill>
                  <a:srgbClr val="212121"/>
                </a:solidFill>
                <a:latin typeface="+mj-lt"/>
              </a:rPr>
              <a:t> to estimate information on </a:t>
            </a:r>
            <a:r>
              <a:rPr lang="it-IT" altLang="it-IT" dirty="0" err="1">
                <a:solidFill>
                  <a:srgbClr val="212121"/>
                </a:solidFill>
                <a:latin typeface="+mj-lt"/>
              </a:rPr>
              <a:t>plant</a:t>
            </a:r>
            <a:r>
              <a:rPr lang="it-IT" altLang="it-IT" dirty="0">
                <a:solidFill>
                  <a:srgbClr val="212121"/>
                </a:solidFill>
                <a:latin typeface="+mj-l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+mj-lt"/>
              </a:rPr>
              <a:t>dynamics</a:t>
            </a:r>
            <a:r>
              <a:rPr lang="it-IT" altLang="it-IT" dirty="0">
                <a:latin typeface="+mj-lt"/>
              </a:rPr>
              <a:t> </a:t>
            </a:r>
          </a:p>
        </p:txBody>
      </p:sp>
      <p:pic>
        <p:nvPicPr>
          <p:cNvPr id="6148" name="Picture 4" descr="Risultati immagini per times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814" y="1136861"/>
            <a:ext cx="2639329" cy="18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207547" y="3270730"/>
            <a:ext cx="3819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+mj-lt"/>
              </a:rPr>
              <a:t>Curve analysis: Parameter estimation</a:t>
            </a:r>
          </a:p>
          <a:p>
            <a:r>
              <a:rPr lang="en-US" sz="1200" dirty="0">
                <a:solidFill>
                  <a:srgbClr val="000000"/>
                </a:solidFill>
                <a:latin typeface="+mj-lt"/>
              </a:rPr>
              <a:t>(a) beginning of season, (b) end of season, (c) length of season, (d) base value, (e) time of middle of season, (f) maximum value, (g) amplitude, (h) small integrated value, (</a:t>
            </a:r>
            <a:r>
              <a:rPr lang="en-US" sz="1200" dirty="0" err="1">
                <a:solidFill>
                  <a:srgbClr val="000000"/>
                </a:solidFill>
                <a:latin typeface="+mj-lt"/>
              </a:rPr>
              <a:t>h+i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) large integrated value. </a:t>
            </a:r>
            <a:endParaRPr lang="it-IT" sz="1200" dirty="0">
              <a:latin typeface="+mj-lt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51" y="1244731"/>
            <a:ext cx="4104456" cy="201198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44540" y="3305089"/>
            <a:ext cx="472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latin typeface="+mj-lt"/>
              </a:rPr>
              <a:t>Pre</a:t>
            </a:r>
            <a:r>
              <a:rPr lang="it-IT" sz="1200" b="1" dirty="0" smtClean="0">
                <a:latin typeface="+mj-lt"/>
              </a:rPr>
              <a:t>-processing </a:t>
            </a:r>
            <a:r>
              <a:rPr lang="it-IT" sz="1200" b="1" dirty="0" err="1" smtClean="0">
                <a:latin typeface="+mj-lt"/>
              </a:rPr>
              <a:t>steps</a:t>
            </a:r>
            <a:r>
              <a:rPr lang="it-IT" sz="1200" b="1" dirty="0" smtClean="0">
                <a:latin typeface="+mj-lt"/>
              </a:rPr>
              <a:t>: </a:t>
            </a:r>
          </a:p>
          <a:p>
            <a:r>
              <a:rPr lang="it-IT" sz="1200" dirty="0" smtClean="0">
                <a:latin typeface="+mj-lt"/>
              </a:rPr>
              <a:t>a) Data </a:t>
            </a:r>
            <a:r>
              <a:rPr lang="it-IT" sz="1200" dirty="0" err="1" smtClean="0">
                <a:latin typeface="+mj-lt"/>
              </a:rPr>
              <a:t>Dowload</a:t>
            </a:r>
            <a:r>
              <a:rPr lang="it-IT" sz="1200" dirty="0" smtClean="0">
                <a:latin typeface="+mj-lt"/>
              </a:rPr>
              <a:t>, b) </a:t>
            </a:r>
            <a:r>
              <a:rPr lang="it-IT" sz="1200" dirty="0" err="1" smtClean="0">
                <a:latin typeface="+mj-lt"/>
              </a:rPr>
              <a:t>pre</a:t>
            </a:r>
            <a:r>
              <a:rPr lang="it-IT" sz="1200" dirty="0" smtClean="0">
                <a:latin typeface="+mj-lt"/>
              </a:rPr>
              <a:t>-processing, c) VI/BV </a:t>
            </a:r>
            <a:r>
              <a:rPr lang="it-IT" sz="1200" dirty="0" err="1" smtClean="0">
                <a:latin typeface="+mj-lt"/>
              </a:rPr>
              <a:t>calculation</a:t>
            </a:r>
            <a:r>
              <a:rPr lang="it-IT" sz="1200" dirty="0" smtClean="0">
                <a:latin typeface="+mj-lt"/>
              </a:rPr>
              <a:t> (e.g. NDVI or LAI), d) </a:t>
            </a:r>
            <a:r>
              <a:rPr lang="it-IT" sz="1200" dirty="0" err="1" smtClean="0">
                <a:latin typeface="+mj-lt"/>
              </a:rPr>
              <a:t>signal</a:t>
            </a:r>
            <a:r>
              <a:rPr lang="it-IT" sz="1200" dirty="0" smtClean="0">
                <a:latin typeface="+mj-lt"/>
              </a:rPr>
              <a:t> </a:t>
            </a:r>
            <a:r>
              <a:rPr lang="it-IT" sz="1200" dirty="0" err="1" smtClean="0">
                <a:latin typeface="+mj-lt"/>
              </a:rPr>
              <a:t>smoothing</a:t>
            </a:r>
            <a:r>
              <a:rPr lang="it-IT" sz="1200" dirty="0" smtClean="0">
                <a:latin typeface="+mj-lt"/>
              </a:rPr>
              <a:t>, e) </a:t>
            </a:r>
            <a:r>
              <a:rPr lang="it-IT" sz="1200" dirty="0" err="1" smtClean="0">
                <a:latin typeface="+mj-lt"/>
              </a:rPr>
              <a:t>interpolation</a:t>
            </a:r>
            <a:endParaRPr lang="it-IT" sz="1200" dirty="0"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09712" y="204385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j-lt"/>
              </a:rPr>
              <a:t>a</a:t>
            </a:r>
            <a:endParaRPr lang="it-IT" dirty="0">
              <a:latin typeface="+mj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406358" y="205128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j-lt"/>
              </a:rPr>
              <a:t>b</a:t>
            </a:r>
            <a:endParaRPr lang="it-IT" dirty="0">
              <a:latin typeface="+mj-lt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275886" y="205128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j-lt"/>
              </a:rPr>
              <a:t>c</a:t>
            </a:r>
            <a:endParaRPr lang="it-IT" dirty="0">
              <a:latin typeface="+mj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44640" y="188927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j-lt"/>
              </a:rPr>
              <a:t>d</a:t>
            </a:r>
            <a:endParaRPr lang="it-IT" dirty="0">
              <a:latin typeface="+mj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890634" y="30164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j-lt"/>
              </a:rPr>
              <a:t>e</a:t>
            </a:r>
            <a:endParaRPr lang="it-IT" dirty="0">
              <a:latin typeface="+mj-lt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4904918" y="1830910"/>
            <a:ext cx="228854" cy="486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036031" y="2924095"/>
            <a:ext cx="19800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>
                <a:latin typeface="JyfptlKqlntjAdvP6975"/>
              </a:rPr>
              <a:t>Eklundh</a:t>
            </a:r>
            <a:r>
              <a:rPr lang="en-US" sz="1050" dirty="0" smtClean="0">
                <a:latin typeface="JyfptlKqlntjAdvP6975"/>
              </a:rPr>
              <a:t> </a:t>
            </a:r>
            <a:r>
              <a:rPr lang="en-US" sz="1050" dirty="0">
                <a:latin typeface="JyfptlKqlntjAdvP6975"/>
              </a:rPr>
              <a:t>and </a:t>
            </a:r>
            <a:r>
              <a:rPr lang="en-US" sz="1050" dirty="0" err="1" smtClean="0">
                <a:latin typeface="JyfptlKqlntjAdvP6975"/>
              </a:rPr>
              <a:t>Jonsson</a:t>
            </a:r>
            <a:r>
              <a:rPr lang="en-US" sz="1050" dirty="0" smtClean="0">
                <a:latin typeface="JyfptlKqlntjAdvP6975"/>
              </a:rPr>
              <a:t> (2015)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4033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ttangolo 102"/>
          <p:cNvSpPr/>
          <p:nvPr/>
        </p:nvSpPr>
        <p:spPr>
          <a:xfrm>
            <a:off x="1151877" y="4582611"/>
            <a:ext cx="6858000" cy="41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7264737" y="810227"/>
            <a:ext cx="5934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Today</a:t>
            </a:r>
          </a:p>
        </p:txBody>
      </p:sp>
      <p:cxnSp>
        <p:nvCxnSpPr>
          <p:cNvPr id="77" name="Connettore 1 76"/>
          <p:cNvCxnSpPr/>
          <p:nvPr/>
        </p:nvCxnSpPr>
        <p:spPr>
          <a:xfrm>
            <a:off x="7497243" y="997307"/>
            <a:ext cx="0" cy="8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>
            <a:spLocks noChangeAspect="1"/>
          </p:cNvSpPr>
          <p:nvPr/>
        </p:nvSpPr>
        <p:spPr>
          <a:xfrm>
            <a:off x="2708830" y="1195113"/>
            <a:ext cx="3240000" cy="1134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SPOT5-VGT</a:t>
            </a:r>
          </a:p>
        </p:txBody>
      </p:sp>
      <p:sp>
        <p:nvSpPr>
          <p:cNvPr id="56" name="Rettangolo 55"/>
          <p:cNvSpPr>
            <a:spLocks noChangeAspect="1"/>
          </p:cNvSpPr>
          <p:nvPr/>
        </p:nvSpPr>
        <p:spPr>
          <a:xfrm>
            <a:off x="2006392" y="1370995"/>
            <a:ext cx="5562000" cy="14482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TERRA-MODIS</a:t>
            </a:r>
          </a:p>
        </p:txBody>
      </p:sp>
      <p:sp>
        <p:nvSpPr>
          <p:cNvPr id="57" name="Rettangolo 56"/>
          <p:cNvSpPr>
            <a:spLocks/>
          </p:cNvSpPr>
          <p:nvPr/>
        </p:nvSpPr>
        <p:spPr>
          <a:xfrm>
            <a:off x="2681842" y="1546887"/>
            <a:ext cx="4887000" cy="120967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AQUA-MODIS</a:t>
            </a:r>
          </a:p>
        </p:txBody>
      </p:sp>
      <p:sp>
        <p:nvSpPr>
          <p:cNvPr id="58" name="Rettangolo 57"/>
          <p:cNvSpPr>
            <a:spLocks/>
          </p:cNvSpPr>
          <p:nvPr/>
        </p:nvSpPr>
        <p:spPr>
          <a:xfrm>
            <a:off x="5853363" y="1722774"/>
            <a:ext cx="1728000" cy="12118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PROBA-V</a:t>
            </a:r>
          </a:p>
        </p:txBody>
      </p:sp>
      <p:sp>
        <p:nvSpPr>
          <p:cNvPr id="55" name="CasellaDiTesto 54"/>
          <p:cNvSpPr txBox="1">
            <a:spLocks noChangeAspect="1"/>
          </p:cNvSpPr>
          <p:nvPr/>
        </p:nvSpPr>
        <p:spPr>
          <a:xfrm>
            <a:off x="1340518" y="782154"/>
            <a:ext cx="5245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1998</a:t>
            </a:r>
          </a:p>
        </p:txBody>
      </p:sp>
      <p:sp>
        <p:nvSpPr>
          <p:cNvPr id="61" name="CasellaDiTesto 60"/>
          <p:cNvSpPr txBox="1">
            <a:spLocks noChangeAspect="1"/>
          </p:cNvSpPr>
          <p:nvPr/>
        </p:nvSpPr>
        <p:spPr>
          <a:xfrm>
            <a:off x="5660998" y="782154"/>
            <a:ext cx="5245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2014</a:t>
            </a:r>
          </a:p>
        </p:txBody>
      </p:sp>
      <p:sp>
        <p:nvSpPr>
          <p:cNvPr id="62" name="Rettangolo 61"/>
          <p:cNvSpPr>
            <a:spLocks noChangeAspect="1"/>
          </p:cNvSpPr>
          <p:nvPr/>
        </p:nvSpPr>
        <p:spPr>
          <a:xfrm>
            <a:off x="1574344" y="1019226"/>
            <a:ext cx="3780000" cy="113461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SPOT4- VGT</a:t>
            </a:r>
          </a:p>
        </p:txBody>
      </p:sp>
      <p:sp>
        <p:nvSpPr>
          <p:cNvPr id="63" name="CasellaDiTesto 62"/>
          <p:cNvSpPr txBox="1">
            <a:spLocks noChangeAspect="1"/>
          </p:cNvSpPr>
          <p:nvPr/>
        </p:nvSpPr>
        <p:spPr>
          <a:xfrm>
            <a:off x="1772566" y="782154"/>
            <a:ext cx="5245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1999</a:t>
            </a:r>
          </a:p>
        </p:txBody>
      </p:sp>
      <p:sp>
        <p:nvSpPr>
          <p:cNvPr id="64" name="CasellaDiTesto 63"/>
          <p:cNvSpPr txBox="1">
            <a:spLocks noChangeAspect="1"/>
          </p:cNvSpPr>
          <p:nvPr/>
        </p:nvSpPr>
        <p:spPr>
          <a:xfrm>
            <a:off x="2494078" y="782154"/>
            <a:ext cx="5245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2002</a:t>
            </a:r>
          </a:p>
        </p:txBody>
      </p:sp>
      <p:sp>
        <p:nvSpPr>
          <p:cNvPr id="59" name="CasellaDiTesto 58"/>
          <p:cNvSpPr txBox="1">
            <a:spLocks noChangeAspect="1"/>
          </p:cNvSpPr>
          <p:nvPr/>
        </p:nvSpPr>
        <p:spPr>
          <a:xfrm>
            <a:off x="6336873" y="782154"/>
            <a:ext cx="5245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2016</a:t>
            </a:r>
          </a:p>
        </p:txBody>
      </p:sp>
      <p:cxnSp>
        <p:nvCxnSpPr>
          <p:cNvPr id="10" name="Connettore 1 9"/>
          <p:cNvCxnSpPr>
            <a:cxnSpLocks noChangeAspect="1"/>
          </p:cNvCxnSpPr>
          <p:nvPr/>
        </p:nvCxnSpPr>
        <p:spPr>
          <a:xfrm>
            <a:off x="1556541" y="936114"/>
            <a:ext cx="0" cy="851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>
            <a:cxnSpLocks noChangeAspect="1"/>
          </p:cNvCxnSpPr>
          <p:nvPr/>
        </p:nvCxnSpPr>
        <p:spPr>
          <a:xfrm>
            <a:off x="1988589" y="936114"/>
            <a:ext cx="0" cy="851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>
            <a:cxnSpLocks noChangeAspect="1"/>
          </p:cNvCxnSpPr>
          <p:nvPr/>
        </p:nvCxnSpPr>
        <p:spPr>
          <a:xfrm>
            <a:off x="2690667" y="936114"/>
            <a:ext cx="0" cy="851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>
            <a:cxnSpLocks noChangeAspect="1"/>
          </p:cNvCxnSpPr>
          <p:nvPr/>
        </p:nvCxnSpPr>
        <p:spPr>
          <a:xfrm>
            <a:off x="5174943" y="890725"/>
            <a:ext cx="0" cy="851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>
            <a:cxnSpLocks noChangeAspect="1"/>
          </p:cNvCxnSpPr>
          <p:nvPr/>
        </p:nvCxnSpPr>
        <p:spPr>
          <a:xfrm>
            <a:off x="5877021" y="936114"/>
            <a:ext cx="0" cy="851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>
            <a:cxnSpLocks noChangeAspect="1"/>
          </p:cNvCxnSpPr>
          <p:nvPr/>
        </p:nvCxnSpPr>
        <p:spPr>
          <a:xfrm>
            <a:off x="6579099" y="981503"/>
            <a:ext cx="0" cy="851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arrotondato 69"/>
          <p:cNvSpPr>
            <a:spLocks noChangeAspect="1"/>
          </p:cNvSpPr>
          <p:nvPr/>
        </p:nvSpPr>
        <p:spPr>
          <a:xfrm>
            <a:off x="1232505" y="782154"/>
            <a:ext cx="6713525" cy="1248719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uppo 34"/>
          <p:cNvGrpSpPr/>
          <p:nvPr/>
        </p:nvGrpSpPr>
        <p:grpSpPr>
          <a:xfrm>
            <a:off x="1232505" y="3529591"/>
            <a:ext cx="6713525" cy="891000"/>
            <a:chOff x="107503" y="4653136"/>
            <a:chExt cx="8951367" cy="1188000"/>
          </a:xfrm>
        </p:grpSpPr>
        <p:sp>
          <p:nvSpPr>
            <p:cNvPr id="42" name="Rettangolo 41"/>
            <p:cNvSpPr/>
            <p:nvPr/>
          </p:nvSpPr>
          <p:spPr>
            <a:xfrm>
              <a:off x="7831095" y="4725147"/>
              <a:ext cx="113339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/>
                <a:t>300 m </a:t>
              </a:r>
            </a:p>
            <a:p>
              <a:pPr algn="ctr"/>
              <a:r>
                <a:rPr lang="en-US" sz="1200" dirty="0" smtClean="0"/>
                <a:t>500 m 1000 m</a:t>
              </a:r>
              <a:endParaRPr lang="en-US" sz="1200" dirty="0"/>
            </a:p>
          </p:txBody>
        </p:sp>
        <p:grpSp>
          <p:nvGrpSpPr>
            <p:cNvPr id="79" name="Gruppo 78"/>
            <p:cNvGrpSpPr>
              <a:grpSpLocks noChangeAspect="1"/>
            </p:cNvGrpSpPr>
            <p:nvPr/>
          </p:nvGrpSpPr>
          <p:grpSpPr>
            <a:xfrm>
              <a:off x="107503" y="4653136"/>
              <a:ext cx="8951367" cy="1188000"/>
              <a:chOff x="107503" y="3150259"/>
              <a:chExt cx="8951367" cy="1473826"/>
            </a:xfrm>
          </p:grpSpPr>
          <p:sp>
            <p:nvSpPr>
              <p:cNvPr id="81" name="Rettangolo arrotondato 80"/>
              <p:cNvSpPr/>
              <p:nvPr/>
            </p:nvSpPr>
            <p:spPr>
              <a:xfrm>
                <a:off x="107503" y="3150259"/>
                <a:ext cx="8951367" cy="1473826"/>
              </a:xfrm>
              <a:prstGeom prst="round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3" name="Rettangolo 82"/>
              <p:cNvSpPr/>
              <p:nvPr/>
            </p:nvSpPr>
            <p:spPr>
              <a:xfrm>
                <a:off x="1542594" y="3245684"/>
                <a:ext cx="288000" cy="357291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4" name="Rettangolo 83"/>
              <p:cNvSpPr/>
              <p:nvPr/>
            </p:nvSpPr>
            <p:spPr>
              <a:xfrm>
                <a:off x="4225286" y="3380684"/>
                <a:ext cx="72000" cy="90000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5" name="Rettangolo 84"/>
              <p:cNvSpPr/>
              <p:nvPr/>
            </p:nvSpPr>
            <p:spPr>
              <a:xfrm>
                <a:off x="6619467" y="3366284"/>
                <a:ext cx="108000" cy="133984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6" name="Rettangolo 85"/>
              <p:cNvSpPr/>
              <p:nvPr/>
            </p:nvSpPr>
            <p:spPr>
              <a:xfrm>
                <a:off x="1542594" y="3736706"/>
                <a:ext cx="288000" cy="357291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7" name="Rettangolo 86"/>
              <p:cNvSpPr/>
              <p:nvPr/>
            </p:nvSpPr>
            <p:spPr>
              <a:xfrm>
                <a:off x="4171286" y="3803699"/>
                <a:ext cx="180000" cy="223307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8" name="Rettangolo 87"/>
              <p:cNvSpPr/>
              <p:nvPr/>
            </p:nvSpPr>
            <p:spPr>
              <a:xfrm>
                <a:off x="6619467" y="3848360"/>
                <a:ext cx="108000" cy="133984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9" name="CasellaDiTesto 88"/>
              <p:cNvSpPr txBox="1"/>
              <p:nvPr/>
            </p:nvSpPr>
            <p:spPr>
              <a:xfrm>
                <a:off x="251520" y="3241018"/>
                <a:ext cx="1090471" cy="45819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VIS-NIR</a:t>
                </a:r>
                <a:endParaRPr lang="en-US" sz="1200" dirty="0"/>
              </a:p>
            </p:txBody>
          </p:sp>
          <p:sp>
            <p:nvSpPr>
              <p:cNvPr id="90" name="CasellaDiTesto 89"/>
              <p:cNvSpPr txBox="1"/>
              <p:nvPr/>
            </p:nvSpPr>
            <p:spPr>
              <a:xfrm>
                <a:off x="354144" y="3686255"/>
                <a:ext cx="819028" cy="45819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SWIR</a:t>
                </a:r>
                <a:endParaRPr lang="en-US" sz="1200" dirty="0"/>
              </a:p>
            </p:txBody>
          </p:sp>
          <p:sp>
            <p:nvSpPr>
              <p:cNvPr id="91" name="CasellaDiTesto 90"/>
              <p:cNvSpPr txBox="1"/>
              <p:nvPr/>
            </p:nvSpPr>
            <p:spPr>
              <a:xfrm>
                <a:off x="452696" y="4132920"/>
                <a:ext cx="601019" cy="45819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TIR</a:t>
                </a:r>
                <a:endParaRPr lang="en-US" sz="1200" dirty="0"/>
              </a:p>
            </p:txBody>
          </p:sp>
          <p:sp>
            <p:nvSpPr>
              <p:cNvPr id="92" name="Rettangolo 91"/>
              <p:cNvSpPr/>
              <p:nvPr/>
            </p:nvSpPr>
            <p:spPr>
              <a:xfrm>
                <a:off x="4117286" y="4183370"/>
                <a:ext cx="288000" cy="357291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3" name="CasellaDiTesto 92"/>
              <p:cNvSpPr txBox="1"/>
              <p:nvPr/>
            </p:nvSpPr>
            <p:spPr>
              <a:xfrm>
                <a:off x="4587261" y="3241018"/>
                <a:ext cx="908796" cy="45819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250 m</a:t>
                </a:r>
                <a:endParaRPr lang="en-US" sz="1200" dirty="0"/>
              </a:p>
            </p:txBody>
          </p:sp>
          <p:sp>
            <p:nvSpPr>
              <p:cNvPr id="94" name="CasellaDiTesto 93"/>
              <p:cNvSpPr txBox="1"/>
              <p:nvPr/>
            </p:nvSpPr>
            <p:spPr>
              <a:xfrm>
                <a:off x="6925478" y="3241018"/>
                <a:ext cx="908796" cy="45819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333 m</a:t>
                </a:r>
                <a:endParaRPr lang="en-US" sz="1200" dirty="0"/>
              </a:p>
            </p:txBody>
          </p:sp>
          <p:sp>
            <p:nvSpPr>
              <p:cNvPr id="95" name="CasellaDiTesto 94"/>
              <p:cNvSpPr txBox="1"/>
              <p:nvPr/>
            </p:nvSpPr>
            <p:spPr>
              <a:xfrm>
                <a:off x="2212775" y="3241018"/>
                <a:ext cx="1039175" cy="45819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1000 m</a:t>
                </a:r>
                <a:endParaRPr lang="en-US" sz="1200" dirty="0"/>
              </a:p>
            </p:txBody>
          </p:sp>
          <p:sp>
            <p:nvSpPr>
              <p:cNvPr id="96" name="CasellaDiTesto 95"/>
              <p:cNvSpPr txBox="1"/>
              <p:nvPr/>
            </p:nvSpPr>
            <p:spPr>
              <a:xfrm>
                <a:off x="4587261" y="3686255"/>
                <a:ext cx="908796" cy="45819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500 m</a:t>
                </a:r>
                <a:endParaRPr lang="en-US" sz="1200" dirty="0"/>
              </a:p>
            </p:txBody>
          </p:sp>
          <p:sp>
            <p:nvSpPr>
              <p:cNvPr id="97" name="CasellaDiTesto 96"/>
              <p:cNvSpPr txBox="1"/>
              <p:nvPr/>
            </p:nvSpPr>
            <p:spPr>
              <a:xfrm>
                <a:off x="6980447" y="3686257"/>
                <a:ext cx="908796" cy="45819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333 m</a:t>
                </a:r>
                <a:endParaRPr lang="en-US" sz="1200" dirty="0"/>
              </a:p>
            </p:txBody>
          </p:sp>
          <p:sp>
            <p:nvSpPr>
              <p:cNvPr id="98" name="CasellaDiTesto 97"/>
              <p:cNvSpPr txBox="1"/>
              <p:nvPr/>
            </p:nvSpPr>
            <p:spPr>
              <a:xfrm>
                <a:off x="2267744" y="3686255"/>
                <a:ext cx="1039175" cy="45819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1000 m</a:t>
                </a:r>
                <a:endParaRPr lang="en-US" sz="1200" dirty="0"/>
              </a:p>
            </p:txBody>
          </p:sp>
          <p:sp>
            <p:nvSpPr>
              <p:cNvPr id="99" name="CasellaDiTesto 98"/>
              <p:cNvSpPr txBox="1"/>
              <p:nvPr/>
            </p:nvSpPr>
            <p:spPr>
              <a:xfrm>
                <a:off x="4587261" y="4132920"/>
                <a:ext cx="1039175" cy="45819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1000 m</a:t>
                </a:r>
                <a:endParaRPr lang="en-US" sz="1200" dirty="0"/>
              </a:p>
            </p:txBody>
          </p:sp>
        </p:grpSp>
      </p:grpSp>
      <p:grpSp>
        <p:nvGrpSpPr>
          <p:cNvPr id="41" name="Gruppo 40"/>
          <p:cNvGrpSpPr/>
          <p:nvPr/>
        </p:nvGrpSpPr>
        <p:grpSpPr>
          <a:xfrm>
            <a:off x="1232505" y="4491263"/>
            <a:ext cx="6537614" cy="553562"/>
            <a:chOff x="107506" y="6115508"/>
            <a:chExt cx="8716817" cy="738082"/>
          </a:xfrm>
        </p:grpSpPr>
        <p:sp>
          <p:nvSpPr>
            <p:cNvPr id="101" name="CasellaDiTesto 100"/>
            <p:cNvSpPr txBox="1"/>
            <p:nvPr/>
          </p:nvSpPr>
          <p:spPr>
            <a:xfrm>
              <a:off x="107506" y="6115508"/>
              <a:ext cx="1195198" cy="61555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Spectra </a:t>
              </a:r>
            </a:p>
            <a:p>
              <a:pPr algn="ctr"/>
              <a:r>
                <a:rPr lang="en-US" sz="1200" b="1" dirty="0" smtClean="0"/>
                <a:t>Indices </a:t>
              </a:r>
              <a:endParaRPr lang="en-US" sz="1200" b="1" dirty="0"/>
            </a:p>
          </p:txBody>
        </p:sp>
        <p:sp>
          <p:nvSpPr>
            <p:cNvPr id="102" name="CasellaDiTesto 101"/>
            <p:cNvSpPr txBox="1"/>
            <p:nvPr/>
          </p:nvSpPr>
          <p:spPr>
            <a:xfrm>
              <a:off x="1106519" y="6238037"/>
              <a:ext cx="771780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Vegetation growth: NDVI, EVI, etc.- </a:t>
              </a:r>
            </a:p>
            <a:p>
              <a:pPr algn="ctr"/>
              <a:r>
                <a:rPr lang="en-US" sz="1200" dirty="0" smtClean="0"/>
                <a:t>Moisture/water condition: NDWI, NDFI, etc. </a:t>
              </a:r>
              <a:endParaRPr lang="en-US" sz="1200" dirty="0"/>
            </a:p>
          </p:txBody>
        </p:sp>
      </p:grpSp>
      <p:sp>
        <p:nvSpPr>
          <p:cNvPr id="105" name="Titolo 1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7175500" cy="430213"/>
          </a:xfrm>
        </p:spPr>
        <p:txBody>
          <a:bodyPr>
            <a:noAutofit/>
          </a:bodyPr>
          <a:lstStyle/>
          <a:p>
            <a:r>
              <a:rPr lang="en-US" sz="2000" dirty="0"/>
              <a:t>Existing data available: operational satellite systems</a:t>
            </a:r>
          </a:p>
        </p:txBody>
      </p:sp>
      <p:sp>
        <p:nvSpPr>
          <p:cNvPr id="78" name="Freccia in giù 77"/>
          <p:cNvSpPr/>
          <p:nvPr/>
        </p:nvSpPr>
        <p:spPr>
          <a:xfrm>
            <a:off x="4211225" y="4482053"/>
            <a:ext cx="756084" cy="154563"/>
          </a:xfrm>
          <a:prstGeom prst="downArrow">
            <a:avLst/>
          </a:prstGeom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66" name="Rettangolo 65"/>
          <p:cNvSpPr/>
          <p:nvPr/>
        </p:nvSpPr>
        <p:spPr>
          <a:xfrm>
            <a:off x="6525093" y="1877666"/>
            <a:ext cx="1053000" cy="124615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/>
              <a:t>SENTINEL 3</a:t>
            </a:r>
          </a:p>
        </p:txBody>
      </p:sp>
      <p:grpSp>
        <p:nvGrpSpPr>
          <p:cNvPr id="36" name="Gruppo 35"/>
          <p:cNvGrpSpPr/>
          <p:nvPr/>
        </p:nvGrpSpPr>
        <p:grpSpPr>
          <a:xfrm>
            <a:off x="1178499" y="2780378"/>
            <a:ext cx="997389" cy="689896"/>
            <a:chOff x="35496" y="3789040"/>
            <a:chExt cx="1329852" cy="919860"/>
          </a:xfrm>
        </p:grpSpPr>
        <p:sp>
          <p:nvSpPr>
            <p:cNvPr id="65" name="CasellaDiTesto 64"/>
            <p:cNvSpPr txBox="1"/>
            <p:nvPr/>
          </p:nvSpPr>
          <p:spPr>
            <a:xfrm>
              <a:off x="35496" y="3789040"/>
              <a:ext cx="761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Daily</a:t>
              </a: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35496" y="4339568"/>
              <a:ext cx="1329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Composite</a:t>
              </a:r>
            </a:p>
          </p:txBody>
        </p:sp>
        <p:sp>
          <p:nvSpPr>
            <p:cNvPr id="2" name="Freccia in giù 1"/>
            <p:cNvSpPr/>
            <p:nvPr/>
          </p:nvSpPr>
          <p:spPr>
            <a:xfrm>
              <a:off x="179528" y="4105646"/>
              <a:ext cx="144000" cy="256032"/>
            </a:xfrm>
            <a:prstGeom prst="downArrow">
              <a:avLst/>
            </a:prstGeom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1657583" y="2078299"/>
            <a:ext cx="6169194" cy="1353055"/>
            <a:chOff x="674274" y="2924944"/>
            <a:chExt cx="8225591" cy="1804072"/>
          </a:xfrm>
        </p:grpSpPr>
        <p:grpSp>
          <p:nvGrpSpPr>
            <p:cNvPr id="3" name="Gruppo 2"/>
            <p:cNvGrpSpPr/>
            <p:nvPr/>
          </p:nvGrpSpPr>
          <p:grpSpPr>
            <a:xfrm>
              <a:off x="674274" y="2924944"/>
              <a:ext cx="1762656" cy="1800198"/>
              <a:chOff x="674274" y="2852936"/>
              <a:chExt cx="1762656" cy="1800198"/>
            </a:xfrm>
          </p:grpSpPr>
          <p:grpSp>
            <p:nvGrpSpPr>
              <p:cNvPr id="23" name="Gruppo 22"/>
              <p:cNvGrpSpPr>
                <a:grpSpLocks noChangeAspect="1"/>
              </p:cNvGrpSpPr>
              <p:nvPr/>
            </p:nvGrpSpPr>
            <p:grpSpPr>
              <a:xfrm>
                <a:off x="674274" y="2852936"/>
                <a:ext cx="1762656" cy="1764774"/>
                <a:chOff x="3190094" y="405524"/>
                <a:chExt cx="3147600" cy="3151383"/>
              </a:xfrm>
            </p:grpSpPr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0094" y="405524"/>
                  <a:ext cx="2080800" cy="2084583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2494" y="557924"/>
                  <a:ext cx="2080800" cy="2084583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4894" y="710324"/>
                  <a:ext cx="2080800" cy="2084583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7294" y="862724"/>
                  <a:ext cx="2080800" cy="2084583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9694" y="1015124"/>
                  <a:ext cx="2080800" cy="2084583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094" y="1167524"/>
                  <a:ext cx="2080800" cy="2084583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4494" y="1319924"/>
                  <a:ext cx="2080800" cy="2084583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6894" y="1472324"/>
                  <a:ext cx="2080800" cy="2084583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CasellaDiTesto 32"/>
              <p:cNvSpPr txBox="1"/>
              <p:nvPr/>
            </p:nvSpPr>
            <p:spPr>
              <a:xfrm>
                <a:off x="1244707" y="4345358"/>
                <a:ext cx="112466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SPOT-VGT</a:t>
                </a:r>
              </a:p>
            </p:txBody>
          </p:sp>
        </p:grpSp>
        <p:grpSp>
          <p:nvGrpSpPr>
            <p:cNvPr id="31" name="Gruppo 30"/>
            <p:cNvGrpSpPr/>
            <p:nvPr/>
          </p:nvGrpSpPr>
          <p:grpSpPr>
            <a:xfrm>
              <a:off x="3241274" y="2938279"/>
              <a:ext cx="1689618" cy="1786863"/>
              <a:chOff x="3241274" y="2866271"/>
              <a:chExt cx="1689618" cy="1786863"/>
            </a:xfrm>
          </p:grpSpPr>
          <p:grpSp>
            <p:nvGrpSpPr>
              <p:cNvPr id="30" name="Gruppo 29"/>
              <p:cNvGrpSpPr>
                <a:grpSpLocks noChangeAspect="1"/>
              </p:cNvGrpSpPr>
              <p:nvPr/>
            </p:nvGrpSpPr>
            <p:grpSpPr>
              <a:xfrm>
                <a:off x="3241274" y="2866271"/>
                <a:ext cx="1689618" cy="1764793"/>
                <a:chOff x="390376" y="443624"/>
                <a:chExt cx="3017175" cy="3151415"/>
              </a:xfrm>
            </p:grpSpPr>
            <p:pic>
              <p:nvPicPr>
                <p:cNvPr id="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90376" y="443624"/>
                  <a:ext cx="2079171" cy="2122715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46710" y="615074"/>
                  <a:ext cx="2079171" cy="2122715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703044" y="786524"/>
                  <a:ext cx="2079171" cy="2122715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859378" y="957974"/>
                  <a:ext cx="2079171" cy="2122715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015712" y="1129424"/>
                  <a:ext cx="2079171" cy="2122715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172046" y="1300874"/>
                  <a:ext cx="2079171" cy="2122715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328380" y="1472324"/>
                  <a:ext cx="2079171" cy="2122715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5" name="CasellaDiTesto 44"/>
              <p:cNvSpPr txBox="1"/>
              <p:nvPr/>
            </p:nvSpPr>
            <p:spPr>
              <a:xfrm>
                <a:off x="3884843" y="4345358"/>
                <a:ext cx="84253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MODIS</a:t>
                </a:r>
              </a:p>
            </p:txBody>
          </p:sp>
        </p:grpSp>
        <p:grpSp>
          <p:nvGrpSpPr>
            <p:cNvPr id="32" name="Gruppo 31"/>
            <p:cNvGrpSpPr/>
            <p:nvPr/>
          </p:nvGrpSpPr>
          <p:grpSpPr>
            <a:xfrm>
              <a:off x="5436096" y="2936006"/>
              <a:ext cx="1544152" cy="1789136"/>
              <a:chOff x="5775426" y="2863998"/>
              <a:chExt cx="1544152" cy="1789136"/>
            </a:xfrm>
          </p:grpSpPr>
          <p:grpSp>
            <p:nvGrpSpPr>
              <p:cNvPr id="22" name="Gruppo 21"/>
              <p:cNvGrpSpPr>
                <a:grpSpLocks noChangeAspect="1"/>
              </p:cNvGrpSpPr>
              <p:nvPr/>
            </p:nvGrpSpPr>
            <p:grpSpPr>
              <a:xfrm>
                <a:off x="5775426" y="2863998"/>
                <a:ext cx="1544152" cy="1761490"/>
                <a:chOff x="6362835" y="433718"/>
                <a:chExt cx="2385629" cy="2850000"/>
              </a:xfrm>
            </p:grpSpPr>
            <p:pic>
              <p:nvPicPr>
                <p:cNvPr id="2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62835" y="433718"/>
                  <a:ext cx="1623629" cy="20880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5235" y="586118"/>
                  <a:ext cx="1623629" cy="20880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7635" y="738518"/>
                  <a:ext cx="1623629" cy="20880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0035" y="890918"/>
                  <a:ext cx="1623629" cy="20880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72435" y="1043318"/>
                  <a:ext cx="1623629" cy="20880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24835" y="1195718"/>
                  <a:ext cx="1623629" cy="20880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6" name="CasellaDiTesto 45"/>
              <p:cNvSpPr txBox="1"/>
              <p:nvPr/>
            </p:nvSpPr>
            <p:spPr>
              <a:xfrm>
                <a:off x="6182803" y="4345358"/>
                <a:ext cx="1039174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PROBA-V</a:t>
                </a:r>
              </a:p>
            </p:txBody>
          </p:sp>
        </p:grpSp>
        <p:grpSp>
          <p:nvGrpSpPr>
            <p:cNvPr id="37" name="Gruppo 36"/>
            <p:cNvGrpSpPr/>
            <p:nvPr/>
          </p:nvGrpSpPr>
          <p:grpSpPr>
            <a:xfrm>
              <a:off x="7236296" y="2951586"/>
              <a:ext cx="1663569" cy="1764000"/>
              <a:chOff x="8685813" y="3087205"/>
              <a:chExt cx="1644738" cy="1902000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85813" y="3087205"/>
                <a:ext cx="1182409" cy="1292400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  <p:pic>
            <p:nvPicPr>
              <p:cNvPr id="100" name="Immagine 9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56555" y="3239605"/>
                <a:ext cx="1182409" cy="1292400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  <p:pic>
            <p:nvPicPr>
              <p:cNvPr id="104" name="Immagine 10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60110" y="3392005"/>
                <a:ext cx="1182409" cy="1292400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  <p:pic>
            <p:nvPicPr>
              <p:cNvPr id="106" name="Immagine 10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4126" y="3544405"/>
                <a:ext cx="1182409" cy="1292400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  <p:pic>
            <p:nvPicPr>
              <p:cNvPr id="107" name="Immagine 10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48142" y="3696805"/>
                <a:ext cx="1182409" cy="1292400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</p:grpSp>
        <p:sp>
          <p:nvSpPr>
            <p:cNvPr id="108" name="CasellaDiTesto 107"/>
            <p:cNvSpPr txBox="1"/>
            <p:nvPr/>
          </p:nvSpPr>
          <p:spPr>
            <a:xfrm>
              <a:off x="7638100" y="4421240"/>
              <a:ext cx="1261764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Sentinel-3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1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2|8.2|14|11"/>
</p:tagLst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f2760952-b3bb-408f-ace6-eb1e07642b8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1057</TotalTime>
  <Words>1492</Words>
  <Application>Microsoft Office PowerPoint</Application>
  <PresentationFormat>Presentazione su schermo (16:9)</PresentationFormat>
  <Paragraphs>301</Paragraphs>
  <Slides>25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8" baseType="lpstr">
      <vt:lpstr>ＭＳ Ｐゴシック</vt:lpstr>
      <vt:lpstr>arial</vt:lpstr>
      <vt:lpstr>arial</vt:lpstr>
      <vt:lpstr>Calibri</vt:lpstr>
      <vt:lpstr>Courier New</vt:lpstr>
      <vt:lpstr>inherit</vt:lpstr>
      <vt:lpstr>JyfptlKqlntjAdvP6975</vt:lpstr>
      <vt:lpstr>Roboto</vt:lpstr>
      <vt:lpstr>Times New Roman</vt:lpstr>
      <vt:lpstr>URWPalladioL-Bold</vt:lpstr>
      <vt:lpstr>Verdana</vt:lpstr>
      <vt:lpstr>Wingdings</vt:lpstr>
      <vt:lpstr>NEW ESA Presentation 16-9</vt:lpstr>
      <vt:lpstr>Presentazione standard di PowerPoint</vt:lpstr>
      <vt:lpstr>Crop nitrogen management and satellite-derived information for crop monitoring and yield forecast</vt:lpstr>
      <vt:lpstr>Presentation outline</vt:lpstr>
      <vt:lpstr>Presentation outline</vt:lpstr>
      <vt:lpstr>Phenology and field observation</vt:lpstr>
      <vt:lpstr>Land surface phenology and remote sensing</vt:lpstr>
      <vt:lpstr>Monitoring phenology and agro practices</vt:lpstr>
      <vt:lpstr>Time series analysis</vt:lpstr>
      <vt:lpstr>Existing data available: operational satellite systems</vt:lpstr>
      <vt:lpstr>Scale and mixture issue</vt:lpstr>
      <vt:lpstr>Information needs and solution</vt:lpstr>
      <vt:lpstr>Sentinel 2 constellation era  field level monitoring</vt:lpstr>
      <vt:lpstr>Time-Series Smoothing Methods</vt:lpstr>
      <vt:lpstr>Key phenometric estraction: Start of Season (SoS)</vt:lpstr>
      <vt:lpstr>REGIONAL level application</vt:lpstr>
      <vt:lpstr>An example for rice: Phenorice: concept</vt:lpstr>
      <vt:lpstr>Presentazione standard di PowerPoint</vt:lpstr>
      <vt:lpstr>PhenoRice output: from “static crop calendar” to seasonal dynamics</vt:lpstr>
      <vt:lpstr>Farm level application</vt:lpstr>
      <vt:lpstr>From moderate to HR  Landsat-7/8 &amp; S2 data</vt:lpstr>
      <vt:lpstr>PhenoRiceK: Estimation of phenological dates</vt:lpstr>
      <vt:lpstr>Results: DVS estimation from LAI time series</vt:lpstr>
      <vt:lpstr>Results: mapping results at field level</vt:lpstr>
      <vt:lpstr>Phenometrics as diagnostic “tools” for identifying  variety groups</vt:lpstr>
      <vt:lpstr>Reference</vt:lpstr>
    </vt:vector>
  </TitlesOfParts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Utente Windows</cp:lastModifiedBy>
  <cp:revision>68</cp:revision>
  <cp:lastPrinted>2008-08-26T16:26:23Z</cp:lastPrinted>
  <dcterms:created xsi:type="dcterms:W3CDTF">2016-10-18T10:53:19Z</dcterms:created>
  <dcterms:modified xsi:type="dcterms:W3CDTF">2019-09-18T21:53:14Z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