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4"/>
  </p:sldMasterIdLst>
  <p:notesMasterIdLst>
    <p:notesMasterId r:id="rId72"/>
  </p:notesMasterIdLst>
  <p:handoutMasterIdLst>
    <p:handoutMasterId r:id="rId73"/>
  </p:handoutMasterIdLst>
  <p:sldIdLst>
    <p:sldId id="256" r:id="rId5"/>
    <p:sldId id="260" r:id="rId6"/>
    <p:sldId id="261" r:id="rId7"/>
    <p:sldId id="257" r:id="rId8"/>
    <p:sldId id="258" r:id="rId9"/>
    <p:sldId id="262" r:id="rId10"/>
    <p:sldId id="263" r:id="rId11"/>
    <p:sldId id="264" r:id="rId12"/>
    <p:sldId id="265" r:id="rId13"/>
    <p:sldId id="266" r:id="rId14"/>
    <p:sldId id="298" r:id="rId15"/>
    <p:sldId id="300" r:id="rId16"/>
    <p:sldId id="301" r:id="rId17"/>
    <p:sldId id="302" r:id="rId18"/>
    <p:sldId id="303" r:id="rId19"/>
    <p:sldId id="304" r:id="rId20"/>
    <p:sldId id="299" r:id="rId21"/>
    <p:sldId id="267" r:id="rId22"/>
    <p:sldId id="305" r:id="rId23"/>
    <p:sldId id="308" r:id="rId24"/>
    <p:sldId id="309" r:id="rId25"/>
    <p:sldId id="268" r:id="rId26"/>
    <p:sldId id="306" r:id="rId27"/>
    <p:sldId id="270" r:id="rId28"/>
    <p:sldId id="271" r:id="rId29"/>
    <p:sldId id="316" r:id="rId30"/>
    <p:sldId id="274" r:id="rId31"/>
    <p:sldId id="307" r:id="rId32"/>
    <p:sldId id="275" r:id="rId33"/>
    <p:sldId id="276" r:id="rId34"/>
    <p:sldId id="312" r:id="rId35"/>
    <p:sldId id="311" r:id="rId36"/>
    <p:sldId id="313" r:id="rId37"/>
    <p:sldId id="310" r:id="rId38"/>
    <p:sldId id="314" r:id="rId39"/>
    <p:sldId id="315" r:id="rId40"/>
    <p:sldId id="325" r:id="rId41"/>
    <p:sldId id="317" r:id="rId42"/>
    <p:sldId id="336" r:id="rId43"/>
    <p:sldId id="345" r:id="rId44"/>
    <p:sldId id="344" r:id="rId45"/>
    <p:sldId id="318" r:id="rId46"/>
    <p:sldId id="319" r:id="rId47"/>
    <p:sldId id="321" r:id="rId48"/>
    <p:sldId id="320" r:id="rId49"/>
    <p:sldId id="323" r:id="rId50"/>
    <p:sldId id="324" r:id="rId51"/>
    <p:sldId id="326" r:id="rId52"/>
    <p:sldId id="328" r:id="rId53"/>
    <p:sldId id="327" r:id="rId54"/>
    <p:sldId id="329" r:id="rId55"/>
    <p:sldId id="330" r:id="rId56"/>
    <p:sldId id="346" r:id="rId57"/>
    <p:sldId id="347" r:id="rId58"/>
    <p:sldId id="331" r:id="rId59"/>
    <p:sldId id="332" r:id="rId60"/>
    <p:sldId id="333" r:id="rId61"/>
    <p:sldId id="335" r:id="rId62"/>
    <p:sldId id="334" r:id="rId63"/>
    <p:sldId id="337" r:id="rId64"/>
    <p:sldId id="348" r:id="rId65"/>
    <p:sldId id="338" r:id="rId66"/>
    <p:sldId id="339" r:id="rId67"/>
    <p:sldId id="340" r:id="rId68"/>
    <p:sldId id="341" r:id="rId69"/>
    <p:sldId id="343" r:id="rId70"/>
    <p:sldId id="342" r:id="rId71"/>
  </p:sldIdLst>
  <p:sldSz cx="9144000" cy="5143500" type="screen16x9"/>
  <p:notesSz cx="7023100" cy="93091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69C596B3-E3D7-41B1-8DEF-9CAD38BD6C6F}">
          <p14:sldIdLst>
            <p14:sldId id="256"/>
            <p14:sldId id="260"/>
            <p14:sldId id="261"/>
            <p14:sldId id="257"/>
            <p14:sldId id="258"/>
            <p14:sldId id="262"/>
            <p14:sldId id="263"/>
            <p14:sldId id="264"/>
            <p14:sldId id="265"/>
            <p14:sldId id="266"/>
            <p14:sldId id="298"/>
            <p14:sldId id="300"/>
            <p14:sldId id="301"/>
            <p14:sldId id="302"/>
            <p14:sldId id="303"/>
            <p14:sldId id="304"/>
            <p14:sldId id="299"/>
            <p14:sldId id="267"/>
            <p14:sldId id="305"/>
            <p14:sldId id="308"/>
            <p14:sldId id="309"/>
            <p14:sldId id="268"/>
            <p14:sldId id="306"/>
            <p14:sldId id="270"/>
            <p14:sldId id="271"/>
            <p14:sldId id="316"/>
            <p14:sldId id="274"/>
            <p14:sldId id="307"/>
            <p14:sldId id="275"/>
            <p14:sldId id="276"/>
            <p14:sldId id="312"/>
            <p14:sldId id="311"/>
            <p14:sldId id="313"/>
            <p14:sldId id="310"/>
            <p14:sldId id="314"/>
            <p14:sldId id="315"/>
            <p14:sldId id="325"/>
            <p14:sldId id="317"/>
            <p14:sldId id="336"/>
            <p14:sldId id="345"/>
            <p14:sldId id="344"/>
            <p14:sldId id="318"/>
            <p14:sldId id="319"/>
            <p14:sldId id="321"/>
            <p14:sldId id="320"/>
            <p14:sldId id="323"/>
            <p14:sldId id="324"/>
            <p14:sldId id="326"/>
            <p14:sldId id="328"/>
            <p14:sldId id="327"/>
            <p14:sldId id="329"/>
            <p14:sldId id="330"/>
            <p14:sldId id="346"/>
            <p14:sldId id="347"/>
            <p14:sldId id="331"/>
            <p14:sldId id="332"/>
            <p14:sldId id="333"/>
            <p14:sldId id="335"/>
            <p14:sldId id="334"/>
            <p14:sldId id="337"/>
            <p14:sldId id="348"/>
            <p14:sldId id="338"/>
            <p14:sldId id="339"/>
            <p14:sldId id="340"/>
            <p14:sldId id="341"/>
            <p14:sldId id="343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339933"/>
    <a:srgbClr val="FF0066"/>
    <a:srgbClr val="98B940"/>
    <a:srgbClr val="FF66FF"/>
    <a:srgbClr val="FF3399"/>
    <a:srgbClr val="CC9900"/>
    <a:srgbClr val="008000"/>
    <a:srgbClr val="FFFF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81" autoAdjust="0"/>
    <p:restoredTop sz="88372" autoAdjust="0"/>
  </p:normalViewPr>
  <p:slideViewPr>
    <p:cSldViewPr snapToGrid="0">
      <p:cViewPr varScale="1">
        <p:scale>
          <a:sx n="98" d="100"/>
          <a:sy n="98" d="100"/>
        </p:scale>
        <p:origin x="720" y="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t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6287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9404" tIns="44702" rIns="89404" bIns="44702" numCol="1" anchor="b" anchorCtr="0" compatLnSpc="1">
            <a:prstTxWarp prst="textNoShape">
              <a:avLst/>
            </a:prstTxWarp>
          </a:bodyPr>
          <a:lstStyle>
            <a:lvl1pPr algn="r" defTabSz="892175">
              <a:defRPr sz="1100" smtClean="0">
                <a:latin typeface="Arial" pitchFamily="34" charset="0"/>
              </a:defRPr>
            </a:lvl1pPr>
          </a:lstStyle>
          <a:p>
            <a:pPr>
              <a:defRPr/>
            </a:pPr>
            <a:fld id="{A5B780D0-5C7F-422C-931C-25201BE19360}" type="slidenum">
              <a:rPr lang="it-IT"/>
              <a:pPr>
                <a:defRPr/>
              </a:pPr>
              <a:t>‹N°›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250459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14663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95738" y="0"/>
            <a:ext cx="3014662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A6888345-B3D3-4351-A7A9-F936F5935E41}" type="datetimeFigureOut">
              <a:rPr lang="en-US"/>
              <a:pPr>
                <a:defRPr/>
              </a:pPr>
              <a:t>9/18/2019</a:t>
            </a:fld>
            <a:endParaRPr lang="en-US" dirty="0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63550" y="693738"/>
            <a:ext cx="6157913" cy="3465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435475"/>
            <a:ext cx="5200650" cy="415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70950"/>
            <a:ext cx="3014663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defTabSz="862013">
              <a:defRPr sz="1100" smtClean="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95738" y="8870950"/>
            <a:ext cx="301466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6155" tIns="43077" rIns="86155" bIns="43077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 smtClean="0"/>
            </a:lvl1pPr>
          </a:lstStyle>
          <a:p>
            <a:pPr>
              <a:defRPr/>
            </a:pPr>
            <a:fld id="{D8DF57D7-2670-4E78-96DD-D9B22805124F}" type="slidenum">
              <a:rPr lang="en-US"/>
              <a:pPr>
                <a:defRPr/>
              </a:pPr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4303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0544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DF57D7-2670-4E78-96DD-D9B22805124F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769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openxmlformats.org/officeDocument/2006/relationships/image" Target="../media/image25.png"/><Relationship Id="rId3" Type="http://schemas.openxmlformats.org/officeDocument/2006/relationships/image" Target="../media/image29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28.jpe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Relationship Id="rId27" Type="http://schemas.openxmlformats.org/officeDocument/2006/relationships/image" Target="../media/image26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" Type="http://schemas.openxmlformats.org/officeDocument/2006/relationships/image" Target="../media/image27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30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9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1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56347" name="Text Box 27"/>
          <p:cNvSpPr txBox="1">
            <a:spLocks noChangeArrowheads="1"/>
          </p:cNvSpPr>
          <p:nvPr userDrawn="1"/>
        </p:nvSpPr>
        <p:spPr bwMode="auto">
          <a:xfrm>
            <a:off x="631825" y="4822032"/>
            <a:ext cx="501650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sp>
        <p:nvSpPr>
          <p:cNvPr id="10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35" name="Picture 3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36" name="Straight Connector 35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2" name="Group 61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63" name="Picture 62" descr="at.pn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4" name="Picture 63" descr="be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a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ch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cz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de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dk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ee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es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fi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fr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g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hu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ie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it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lu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nl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no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pl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pt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ro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e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5" name="Picture 84" descr="uk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6" name="Picture 85" descr="si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2_PPT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28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800" y="1388224"/>
            <a:ext cx="8748000" cy="2527071"/>
          </a:xfrm>
        </p:spPr>
        <p:txBody>
          <a:bodyPr/>
          <a:lstStyle>
            <a:lvl1pPr marL="0">
              <a:defRPr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US" noProof="0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56199"/>
            <a:ext cx="1210456" cy="468000"/>
          </a:xfrm>
          <a:prstGeom prst="rect">
            <a:avLst/>
          </a:prstGeom>
        </p:spPr>
      </p:pic>
      <p:sp>
        <p:nvSpPr>
          <p:cNvPr id="6" name="Text Box 58"/>
          <p:cNvSpPr txBox="1">
            <a:spLocks noChangeArrowheads="1"/>
          </p:cNvSpPr>
          <p:nvPr userDrawn="1"/>
        </p:nvSpPr>
        <p:spPr bwMode="auto">
          <a:xfrm>
            <a:off x="162824" y="4571668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bg1">
                    <a:lumMod val="8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98" b="-5313"/>
          <a:stretch/>
        </p:blipFill>
        <p:spPr>
          <a:xfrm>
            <a:off x="7790400" y="4899600"/>
            <a:ext cx="1196912" cy="144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165932" y="4789188"/>
            <a:ext cx="8824779" cy="0"/>
          </a:xfrm>
          <a:prstGeom prst="line">
            <a:avLst/>
          </a:prstGeom>
          <a:ln w="6350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10" name="Picture 9" descr="at.pn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 descr="be.png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2" name="Picture 11" descr="ca.png"/>
            <p:cNvPicPr>
              <a:picLocks noChangeAspect="1"/>
            </p:cNvPicPr>
            <p:nvPr userDrawn="1"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 descr="ch.png"/>
            <p:cNvPicPr>
              <a:picLocks noChangeAspect="1"/>
            </p:cNvPicPr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4" name="Picture 13" descr="cz.png"/>
            <p:cNvPicPr>
              <a:picLocks noChangeAspect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5" name="Picture 14" descr="de.png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6" name="Picture 15" descr="dk.png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7" name="Picture 16" descr="ee.png"/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 descr="es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 descr="fi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 descr="fr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 descr="gr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 descr="hu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i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 descr="it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 descr="lu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 descr="nl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7" name="Picture 26" descr="no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8" name="Picture 27" descr="pl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9" name="Picture 28" descr="pt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0" name="Picture 29" descr="ro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1" name="Picture 30" descr="s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2" name="Picture 31" descr="uk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3" name="Picture 32" descr="si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472362"/>
            <a:ext cx="7789050" cy="1323439"/>
          </a:xfrm>
        </p:spPr>
        <p:txBody>
          <a:bodyPr anchor="t"/>
          <a:lstStyle>
            <a:lvl1pPr algn="l">
              <a:defRPr sz="4000" b="0" cap="all">
                <a:solidFill>
                  <a:srgbClr val="0098DB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2000" y="1347221"/>
            <a:ext cx="778905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50312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50" y="1254919"/>
            <a:ext cx="3889376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7723" y="1254919"/>
            <a:ext cx="3888000" cy="3238500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86723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9123" y="1250100"/>
            <a:ext cx="3895200" cy="372600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250156"/>
            <a:ext cx="3896416" cy="37149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7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7" name="Content Placeholder 5"/>
          <p:cNvSpPr>
            <a:spLocks noGrp="1"/>
          </p:cNvSpPr>
          <p:nvPr>
            <p:ph sz="quarter" idx="10"/>
          </p:nvPr>
        </p:nvSpPr>
        <p:spPr>
          <a:xfrm>
            <a:off x="619200" y="1630801"/>
            <a:ext cx="3898900" cy="2862263"/>
          </a:xfrm>
        </p:spPr>
        <p:txBody>
          <a:bodyPr/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054093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</a:lstStyle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88019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 userDrawn="1"/>
        </p:nvSpPr>
        <p:spPr>
          <a:xfrm>
            <a:off x="6754803" y="4571999"/>
            <a:ext cx="1584526" cy="215444"/>
          </a:xfrm>
          <a:prstGeom prst="rect">
            <a:avLst/>
          </a:prstGeom>
          <a:solidFill>
            <a:schemeClr val="bg1"/>
          </a:solidFill>
        </p:spPr>
        <p:txBody>
          <a:bodyPr wrap="square" lIns="0" rIns="0" rtlCol="0">
            <a:spAutoFit/>
          </a:bodyPr>
          <a:lstStyle/>
          <a:p>
            <a:r>
              <a:rPr lang="fr-FR" sz="800" dirty="0" smtClean="0">
                <a:solidFill>
                  <a:schemeClr val="bg2"/>
                </a:solidFill>
              </a:rPr>
              <a:t>M. Weiss | INRA</a:t>
            </a:r>
            <a:r>
              <a:rPr lang="fr-FR" sz="800" baseline="0" dirty="0" smtClean="0">
                <a:solidFill>
                  <a:schemeClr val="bg2"/>
                </a:solidFill>
              </a:rPr>
              <a:t> | </a:t>
            </a:r>
            <a:r>
              <a:rPr lang="fr-FR" sz="800" dirty="0" smtClean="0">
                <a:solidFill>
                  <a:schemeClr val="bg2"/>
                </a:solidFill>
              </a:rPr>
              <a:t>18/10/2019</a:t>
            </a:r>
            <a:endParaRPr lang="fr-FR" sz="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999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3" y="1250157"/>
            <a:ext cx="4968875" cy="3243263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125" y="1250101"/>
            <a:ext cx="2846388" cy="32432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43086" y="149150"/>
            <a:ext cx="7174846" cy="430887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741985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2000" y="3724872"/>
            <a:ext cx="5932800" cy="307777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601787" y="1250156"/>
            <a:ext cx="5932488" cy="254317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2000" y="4029076"/>
            <a:ext cx="5932800" cy="46434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1501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theme" Target="../theme/theme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LTC_3_PPT.jpg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71429"/>
          </a:xfrm>
          <a:prstGeom prst="rect">
            <a:avLst/>
          </a:prstGeom>
        </p:spPr>
      </p:pic>
      <p:sp>
        <p:nvSpPr>
          <p:cNvPr id="9" name="Text Box DG"/>
          <p:cNvSpPr txBox="1">
            <a:spLocks noChangeArrowheads="1"/>
          </p:cNvSpPr>
          <p:nvPr/>
        </p:nvSpPr>
        <p:spPr bwMode="auto">
          <a:xfrm>
            <a:off x="578164" y="335522"/>
            <a:ext cx="50165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800" noProof="0" dirty="0"/>
          </a:p>
        </p:txBody>
      </p:sp>
      <p:pic>
        <p:nvPicPr>
          <p:cNvPr id="12" name="Picture 11" descr="PPT_Footer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76787"/>
            <a:ext cx="9144000" cy="366713"/>
          </a:xfrm>
          <a:prstGeom prst="rect">
            <a:avLst/>
          </a:prstGeom>
        </p:spPr>
      </p:pic>
      <p:grpSp>
        <p:nvGrpSpPr>
          <p:cNvPr id="34" name="Group 33"/>
          <p:cNvGrpSpPr/>
          <p:nvPr userDrawn="1"/>
        </p:nvGrpSpPr>
        <p:grpSpPr>
          <a:xfrm>
            <a:off x="172269" y="4908007"/>
            <a:ext cx="6826666" cy="111519"/>
            <a:chOff x="172269" y="6621494"/>
            <a:chExt cx="6826666" cy="111519"/>
          </a:xfrm>
        </p:grpSpPr>
        <p:pic>
          <p:nvPicPr>
            <p:cNvPr id="35" name="Picture 34" descr="at.png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26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6" name="Picture 35" descr="be.png"/>
            <p:cNvPicPr>
              <a:picLocks noChangeAspect="1"/>
            </p:cNvPicPr>
            <p:nvPr userDrawn="1"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079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7" name="Picture 36" descr="ca.png"/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5029" y="6621494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38" name="Picture 37" descr="ch.png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566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5" name="Picture 64" descr="cz.png"/>
            <p:cNvPicPr>
              <a:picLocks noChangeAspect="1"/>
            </p:cNvPicPr>
            <p:nvPr userDrawn="1"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53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6" name="Picture 65" descr="de.png"/>
            <p:cNvPicPr>
              <a:picLocks noChangeAspect="1"/>
            </p:cNvPicPr>
            <p:nvPr userDrawn="1"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7" name="Picture 66" descr="dk.png"/>
            <p:cNvPicPr>
              <a:picLocks noChangeAspect="1"/>
            </p:cNvPicPr>
            <p:nvPr userDrawn="1"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76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8" name="Picture 67" descr="ee.png"/>
            <p:cNvPicPr>
              <a:picLocks noChangeAspect="1"/>
            </p:cNvPicPr>
            <p:nvPr userDrawn="1"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8298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69" name="Picture 68" descr="es.png"/>
            <p:cNvPicPr>
              <a:picLocks noChangeAspect="1"/>
            </p:cNvPicPr>
            <p:nvPr userDrawn="1"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71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0" name="Picture 69" descr="fi.png"/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71956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1" name="Picture 70" descr="fr.png"/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4931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2" name="Picture 71" descr="gr.png"/>
            <p:cNvPicPr>
              <a:picLocks noChangeAspect="1"/>
            </p:cNvPicPr>
            <p:nvPr userDrawn="1"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783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3" name="Picture 72" descr="hu.png"/>
            <p:cNvPicPr>
              <a:picLocks noChangeAspect="1"/>
            </p:cNvPicPr>
            <p:nvPr userDrawn="1"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8519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4" name="Picture 73" descr="ie.png"/>
            <p:cNvPicPr>
              <a:picLocks noChangeAspect="1"/>
            </p:cNvPicPr>
            <p:nvPr userDrawn="1"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255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5" name="Picture 74" descr="it.png"/>
            <p:cNvPicPr>
              <a:picLocks noChangeAspect="1"/>
            </p:cNvPicPr>
            <p:nvPr userDrawn="1"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991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6" name="Picture 75" descr="lu.png"/>
            <p:cNvPicPr>
              <a:picLocks noChangeAspect="1"/>
            </p:cNvPicPr>
            <p:nvPr userDrawn="1"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8472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7" name="Picture 76" descr="nl.png"/>
            <p:cNvPicPr>
              <a:picLocks noChangeAspect="1"/>
            </p:cNvPicPr>
            <p:nvPr userDrawn="1"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99629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8" name="Picture 77" descr="no.png"/>
            <p:cNvPicPr>
              <a:picLocks noChangeAspect="1"/>
            </p:cNvPicPr>
            <p:nvPr userDrawn="1"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8338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9" name="Picture 78" descr="pl.png"/>
            <p:cNvPicPr>
              <a:picLocks noChangeAspect="1"/>
            </p:cNvPicPr>
            <p:nvPr userDrawn="1"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59447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0" name="Picture 79" descr="pt.png"/>
            <p:cNvPicPr>
              <a:picLocks noChangeAspect="1"/>
            </p:cNvPicPr>
            <p:nvPr userDrawn="1"/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39303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1" name="Picture 80" descr="ro.png"/>
            <p:cNvPicPr>
              <a:picLocks noChangeAspect="1"/>
            </p:cNvPicPr>
            <p:nvPr userDrawn="1"/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0460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2" name="Picture 81" descr="se.png"/>
            <p:cNvPicPr>
              <a:picLocks noChangeAspect="1"/>
            </p:cNvPicPr>
            <p:nvPr userDrawn="1"/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5801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3" name="Picture 82" descr="uk.png"/>
            <p:cNvPicPr>
              <a:picLocks noChangeAspect="1"/>
            </p:cNvPicPr>
            <p:nvPr userDrawn="1"/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30535" y="6624669"/>
              <a:ext cx="163906" cy="1083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84" name="Picture 83" descr="si.png"/>
            <p:cNvPicPr>
              <a:picLocks noChangeAspect="1"/>
            </p:cNvPicPr>
            <p:nvPr userDrawn="1"/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327" y="6623401"/>
              <a:ext cx="163385" cy="108000"/>
            </a:xfrm>
            <a:prstGeom prst="rect">
              <a:avLst/>
            </a:prstGeom>
          </p:spPr>
        </p:pic>
      </p:grpSp>
      <p:sp>
        <p:nvSpPr>
          <p:cNvPr id="1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43086" y="149150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l" rtl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2800" y="922282"/>
            <a:ext cx="8748000" cy="362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4" name="Text Box 38"/>
          <p:cNvSpPr txBox="1">
            <a:spLocks noChangeArrowheads="1"/>
          </p:cNvSpPr>
          <p:nvPr/>
        </p:nvSpPr>
        <p:spPr bwMode="auto">
          <a:xfrm>
            <a:off x="165600" y="4580702"/>
            <a:ext cx="20191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800" noProof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ESA UNCLASSIFIED - For Official Use</a:t>
            </a:r>
            <a:endParaRPr lang="en-GB" sz="800" noProof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Text Box 34"/>
          <p:cNvSpPr txBox="1">
            <a:spLocks noChangeAspect="1" noChangeArrowheads="1"/>
          </p:cNvSpPr>
          <p:nvPr/>
        </p:nvSpPr>
        <p:spPr bwMode="auto">
          <a:xfrm>
            <a:off x="6693130" y="4580702"/>
            <a:ext cx="230768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rIns="0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GB" sz="800" noProof="1" smtClean="0">
                <a:solidFill>
                  <a:schemeClr val="bg2"/>
                </a:solidFill>
              </a:rPr>
              <a:t>M. Weiss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INRA </a:t>
            </a:r>
            <a:r>
              <a:rPr lang="en-GB" sz="800" noProof="1">
                <a:solidFill>
                  <a:schemeClr val="bg2"/>
                </a:solidFill>
              </a:rPr>
              <a:t>| </a:t>
            </a:r>
            <a:r>
              <a:rPr lang="en-GB" sz="800" noProof="1" smtClean="0">
                <a:solidFill>
                  <a:schemeClr val="bg2"/>
                </a:solidFill>
              </a:rPr>
              <a:t>09/18/2019| </a:t>
            </a:r>
            <a:r>
              <a:rPr lang="en-GB" sz="800" noProof="1">
                <a:solidFill>
                  <a:schemeClr val="bg2"/>
                </a:solidFill>
              </a:rPr>
              <a:t>Slide  </a:t>
            </a:r>
            <a:fld id="{74715171-953B-462A-B427-D01C79F554CB}" type="slidenum">
              <a:rPr lang="en-GB" sz="800" noProof="1" smtClean="0">
                <a:solidFill>
                  <a:schemeClr val="bg2"/>
                </a:solidFill>
              </a:rPr>
              <a:t>‹N°›</a:t>
            </a:fld>
            <a:endParaRPr lang="en-GB" sz="800" noProof="1">
              <a:solidFill>
                <a:schemeClr val="bg2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 userDrawn="1"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b="28614"/>
          <a:stretch/>
        </p:blipFill>
        <p:spPr>
          <a:xfrm>
            <a:off x="7787917" y="167443"/>
            <a:ext cx="1210456" cy="46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  <p:sldLayoutId id="2147483931" r:id="rId2"/>
    <p:sldLayoutId id="2147483932" r:id="rId3"/>
    <p:sldLayoutId id="2147483933" r:id="rId4"/>
    <p:sldLayoutId id="2147483934" r:id="rId5"/>
    <p:sldLayoutId id="2147483930" r:id="rId6"/>
    <p:sldLayoutId id="2147483936" r:id="rId7"/>
    <p:sldLayoutId id="2147483937" r:id="rId8"/>
    <p:sldLayoutId id="2147483938" r:id="rId9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lang="en-GB" sz="2200" b="0" dirty="0" smtClean="0">
          <a:solidFill>
            <a:schemeClr val="bg1"/>
          </a:solidFill>
          <a:latin typeface="Verdana"/>
          <a:ea typeface="+mj-ea"/>
          <a:cs typeface="Verdan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0" indent="-3429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D050"/>
        </a:buClr>
        <a:buFont typeface="Wingdings" panose="05000000000000000000" pitchFamily="2" charset="2"/>
        <a:buChar char="Ø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1pPr>
      <a:lvl2pPr marL="10957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2pPr>
      <a:lvl3pPr marL="16933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3pPr>
      <a:lvl4pPr marL="22909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4pPr>
      <a:lvl5pPr marL="2888550" indent="-28575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rgbClr val="92D050"/>
        </a:buClr>
        <a:buFont typeface="Arial" panose="020B0604020202020204" pitchFamily="34" charset="0"/>
        <a:buChar char="•"/>
        <a:defRPr lang="en-GB" sz="1600" dirty="0" smtClean="0">
          <a:solidFill>
            <a:schemeClr val="bg2"/>
          </a:solidFill>
          <a:latin typeface="Verdana"/>
          <a:ea typeface="+mn-ea"/>
          <a:cs typeface="Verdana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dexdatabase.de/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7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wmf"/><Relationship Id="rId7" Type="http://schemas.openxmlformats.org/officeDocument/2006/relationships/image" Target="../media/image84.emf"/><Relationship Id="rId2" Type="http://schemas.openxmlformats.org/officeDocument/2006/relationships/image" Target="../media/image79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emf"/><Relationship Id="rId4" Type="http://schemas.openxmlformats.org/officeDocument/2006/relationships/image" Target="../media/image81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7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0.png"/><Relationship Id="rId7" Type="http://schemas.openxmlformats.org/officeDocument/2006/relationships/image" Target="../media/image4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4"/>
          <p:cNvSpPr txBox="1">
            <a:spLocks noChangeArrowheads="1"/>
          </p:cNvSpPr>
          <p:nvPr/>
        </p:nvSpPr>
        <p:spPr bwMode="auto">
          <a:xfrm>
            <a:off x="512996" y="3393298"/>
            <a:ext cx="2202703" cy="523220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Marie Weiss </a:t>
            </a:r>
          </a:p>
          <a:p>
            <a:r>
              <a:rPr lang="en-GB" dirty="0" smtClean="0"/>
              <a:t>marie.weiss@inra.fr</a:t>
            </a:r>
            <a:endParaRPr lang="en-GB" dirty="0"/>
          </a:p>
        </p:txBody>
      </p:sp>
      <p:sp>
        <p:nvSpPr>
          <p:cNvPr id="4" name="Text Box 24"/>
          <p:cNvSpPr txBox="1">
            <a:spLocks noChangeArrowheads="1"/>
          </p:cNvSpPr>
          <p:nvPr/>
        </p:nvSpPr>
        <p:spPr bwMode="auto">
          <a:xfrm>
            <a:off x="512996" y="2539626"/>
            <a:ext cx="7276592" cy="646331"/>
          </a:xfrm>
          <a:prstGeom prst="rect">
            <a:avLst/>
          </a:prstGeom>
          <a:solidFill>
            <a:srgbClr val="005C2E">
              <a:alpha val="64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GB"/>
            </a:defPPr>
            <a:lvl1pPr>
              <a:spcBef>
                <a:spcPts val="0"/>
              </a:spcBef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Biophysical </a:t>
            </a:r>
            <a:r>
              <a:rPr lang="en-US" dirty="0" smtClean="0"/>
              <a:t>variables retrieval </a:t>
            </a:r>
            <a:r>
              <a:rPr lang="en-US" dirty="0"/>
              <a:t>and </a:t>
            </a:r>
            <a:r>
              <a:rPr lang="en-US" dirty="0" smtClean="0"/>
              <a:t>time series smoothing</a:t>
            </a:r>
          </a:p>
          <a:p>
            <a:r>
              <a:rPr lang="en-US" dirty="0" smtClean="0"/>
              <a:t>GAI/</a:t>
            </a:r>
            <a:r>
              <a:rPr lang="en-US" smtClean="0"/>
              <a:t>fAPAR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GB" dirty="0" err="1">
                <a:solidFill>
                  <a:srgbClr val="FFFFFF"/>
                </a:solidFill>
              </a:rPr>
              <a:t>fAPAR</a:t>
            </a:r>
            <a:r>
              <a:rPr lang="en-GB" dirty="0">
                <a:solidFill>
                  <a:srgbClr val="FFFFFF"/>
                </a:solidFill>
              </a:rPr>
              <a:t>: several definitions, as well </a:t>
            </a:r>
            <a:r>
              <a:rPr lang="en-GB" dirty="0" smtClean="0">
                <a:solidFill>
                  <a:srgbClr val="FFFFFF"/>
                </a:solidFill>
              </a:rPr>
              <a:t>(3)</a:t>
            </a:r>
            <a:endParaRPr lang="en-US" kern="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oneTexte 4"/>
              <p:cNvSpPr txBox="1"/>
              <p:nvPr/>
            </p:nvSpPr>
            <p:spPr>
              <a:xfrm>
                <a:off x="88690" y="764153"/>
                <a:ext cx="6003347" cy="8113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000" b="0" i="1" smtClean="0">
                          <a:latin typeface="Cambria Math"/>
                        </a:rPr>
                        <m:t>𝐵𝑖𝑜𝑚𝑎𝑠𝑠</m:t>
                      </m:r>
                      <m:r>
                        <a:rPr lang="fr-FR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fr-FR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𝑖𝑚𝑒</m:t>
                          </m:r>
                        </m:sub>
                        <m:sup/>
                        <m:e>
                          <m:sSub>
                            <m:sSubPr>
                              <m:ctrlPr>
                                <a:rPr lang="fr-F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0" i="1" smtClean="0">
                                  <a:latin typeface="Cambria Math"/>
                                </a:rPr>
                                <m:t>𝑃𝐴𝑅</m:t>
                              </m:r>
                            </m:e>
                            <m:sub>
                              <m:r>
                                <a:rPr lang="fr-FR" sz="20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fr-FR" sz="2000" b="0" i="1" smtClean="0">
                              <a:latin typeface="Cambria Math"/>
                            </a:rPr>
                            <m:t>.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𝑓𝐴</m:t>
                          </m:r>
                          <m:r>
                            <a:rPr lang="fr-FR" sz="2000" b="0" i="1" smtClean="0">
                              <a:latin typeface="Cambria Math"/>
                            </a:rPr>
                            <m:t>𝑃𝐴𝑅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𝑡𝑖𝑚𝑒</m:t>
                          </m:r>
                          <m:r>
                            <a:rPr lang="fr-F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nary>
                      <m:r>
                        <a:rPr lang="fr-FR" sz="2000" b="0" i="1" smtClean="0"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0" i="1" smtClean="0">
                              <a:latin typeface="Cambria Math"/>
                              <a:ea typeface="Cambria Math"/>
                            </a:rPr>
                            <m:t>𝜀</m:t>
                          </m:r>
                        </m:e>
                        <m:sub>
                          <m:r>
                            <a:rPr lang="fr-FR" sz="2000" b="0" i="1" smtClean="0">
                              <a:latin typeface="Cambria Math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fr-FR" sz="2000" dirty="0"/>
              </a:p>
            </p:txBody>
          </p:sp>
        </mc:Choice>
        <mc:Fallback xmlns=""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90" y="764153"/>
                <a:ext cx="6003347" cy="81137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77575" y="1000564"/>
                <a:ext cx="4531163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fr-FR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FR" sz="16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fr-FR" sz="1600" i="1">
                            <a:latin typeface="Cambria Math"/>
                          </a:rPr>
                          <m:t>𝑏</m:t>
                        </m:r>
                      </m:sub>
                    </m:sSub>
                  </m:oMath>
                </a14:m>
                <a:r>
                  <a:rPr lang="fr-FR" sz="1600" dirty="0" smtClean="0"/>
                  <a:t>=Light Use </a:t>
                </a:r>
                <a:r>
                  <a:rPr lang="fr-FR" sz="1600" dirty="0" err="1" smtClean="0"/>
                  <a:t>Efficiency</a:t>
                </a:r>
                <a:r>
                  <a:rPr lang="fr-FR" sz="1600" dirty="0" smtClean="0"/>
                  <a:t> (LUE)</a:t>
                </a:r>
                <a:endParaRPr lang="fr-FR" sz="16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7575" y="1000564"/>
                <a:ext cx="4531163" cy="338554"/>
              </a:xfrm>
              <a:prstGeom prst="rect">
                <a:avLst/>
              </a:prstGeom>
              <a:blipFill>
                <a:blip r:embed="rId3"/>
                <a:stretch>
                  <a:fillRect t="-5357" b="-21429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Espace réservé du contenu 2"/>
              <p:cNvSpPr txBox="1">
                <a:spLocks/>
              </p:cNvSpPr>
              <p:nvPr/>
            </p:nvSpPr>
            <p:spPr>
              <a:xfrm>
                <a:off x="425340" y="1947705"/>
                <a:ext cx="8856984" cy="18002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spcAft>
                    <a:spcPts val="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𝒇𝑨𝑷𝑨𝑹</m:t>
                          </m:r>
                        </m:e>
                        <m:sub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𝑻</m:t>
                          </m:r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𝒐𝒕</m:t>
                          </m:r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sz="2000" b="1" i="1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d>
                        <m:dPr>
                          <m:ctrlP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</m:t>
                          </m:r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</m:t>
                          </m:r>
                        </m:e>
                      </m:d>
                      <m:sSub>
                        <m:sSubPr>
                          <m:ctrlP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𝒇𝑨𝑷𝑨𝑹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𝑫𝒊𝒓</m:t>
                          </m:r>
                        </m:sub>
                      </m:sSub>
                      <m:d>
                        <m:d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+</m:t>
                      </m:r>
                      <m:r>
                        <a:rPr lang="fr-FR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𝒇</m:t>
                      </m:r>
                      <m:r>
                        <a:rPr lang="fr-FR" sz="2000" b="1" i="1">
                          <a:solidFill>
                            <a:schemeClr val="bg2"/>
                          </a:solidFill>
                          <a:latin typeface="Cambria Math"/>
                        </a:rPr>
                        <m:t>.</m:t>
                      </m:r>
                      <m:sSub>
                        <m:sSubPr>
                          <m:ctrlP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𝒇𝑨𝑷𝑨𝑹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𝑫𝒊𝒇𝒇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2"/>
                  </a:solidFill>
                  <a:latin typeface="Calibri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Calibri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endParaRPr lang="en-US" sz="2400" dirty="0">
                  <a:solidFill>
                    <a:schemeClr val="bg2"/>
                  </a:solidFill>
                  <a:latin typeface="Calibri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endParaRPr lang="en-US" sz="2400" dirty="0" smtClean="0">
                  <a:solidFill>
                    <a:schemeClr val="bg2"/>
                  </a:solidFill>
                  <a:latin typeface="Calibri"/>
                </a:endParaRPr>
              </a:p>
              <a:p>
                <a:pPr marL="0" indent="0" fontAlgn="auto">
                  <a:spcAft>
                    <a:spcPts val="0"/>
                  </a:spcAft>
                  <a:buFont typeface="Arial" pitchFamily="34" charset="0"/>
                  <a:buNone/>
                </a:pPr>
                <a:endParaRPr lang="en-US" sz="2400" dirty="0">
                  <a:solidFill>
                    <a:schemeClr val="bg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17" name="Espace réservé du contenu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40" y="1947705"/>
                <a:ext cx="8856984" cy="18002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Ellipse 17"/>
          <p:cNvSpPr/>
          <p:nvPr/>
        </p:nvSpPr>
        <p:spPr>
          <a:xfrm>
            <a:off x="6317299" y="1960683"/>
            <a:ext cx="378655" cy="380191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flipH="1" flipV="1">
            <a:off x="6585155" y="2353852"/>
            <a:ext cx="113659" cy="318137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20" name="ZoneTexte 19"/>
          <p:cNvSpPr txBox="1"/>
          <p:nvPr/>
        </p:nvSpPr>
        <p:spPr>
          <a:xfrm>
            <a:off x="6092037" y="2643994"/>
            <a:ext cx="197425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Calibri"/>
              </a:rPr>
              <a:t>Fraction of diffuse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Calibri"/>
              </a:rPr>
              <a:t>Incident radiation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Calibri"/>
              </a:rPr>
              <a:t>(atmospheric condition)</a:t>
            </a:r>
            <a:endParaRPr lang="en-US" sz="1400" b="1" dirty="0">
              <a:solidFill>
                <a:schemeClr val="bg2"/>
              </a:solidFill>
              <a:latin typeface="Calibri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3005746" y="2005289"/>
            <a:ext cx="360040" cy="314659"/>
          </a:xfrm>
          <a:prstGeom prst="ellipse">
            <a:avLst/>
          </a:prstGeom>
          <a:noFill/>
          <a:ln w="38100" cap="flat" cmpd="sng" algn="ctr">
            <a:solidFill>
              <a:srgbClr val="FFC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22" name="Connecteur droit avec flèche 21"/>
          <p:cNvCxnSpPr>
            <a:endCxn id="21" idx="4"/>
          </p:cNvCxnSpPr>
          <p:nvPr/>
        </p:nvCxnSpPr>
        <p:spPr>
          <a:xfrm flipV="1">
            <a:off x="2899066" y="2319948"/>
            <a:ext cx="286700" cy="257050"/>
          </a:xfrm>
          <a:prstGeom prst="straightConnector1">
            <a:avLst/>
          </a:prstGeom>
          <a:noFill/>
          <a:ln w="38100" cap="flat" cmpd="sng" algn="ctr">
            <a:solidFill>
              <a:srgbClr val="FFC000"/>
            </a:solidFill>
            <a:prstDash val="solid"/>
            <a:tailEnd type="arrow"/>
          </a:ln>
          <a:effectLst/>
        </p:spPr>
      </p:cxnSp>
      <p:sp>
        <p:nvSpPr>
          <p:cNvPr id="23" name="ZoneTexte 22"/>
          <p:cNvSpPr txBox="1"/>
          <p:nvPr/>
        </p:nvSpPr>
        <p:spPr>
          <a:xfrm>
            <a:off x="1842339" y="2519335"/>
            <a:ext cx="144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Calibri"/>
              </a:rPr>
              <a:t>Sun Position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/>
                </a:solidFill>
                <a:latin typeface="Calibri"/>
              </a:rPr>
              <a:t>(time &amp; location)</a:t>
            </a:r>
            <a:endParaRPr lang="en-US" sz="1400" b="1" dirty="0">
              <a:solidFill>
                <a:schemeClr val="bg2"/>
              </a:solidFill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987338" y="3456288"/>
                <a:ext cx="7344816" cy="1040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𝒇𝑨𝑷𝑨𝑹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𝑾</m:t>
                          </m:r>
                          <m:r>
                            <a:rPr lang="fr-FR" sz="2000" b="1" i="1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𝑺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den>
                      </m:f>
                      <m:nary>
                        <m:naryPr>
                          <m:limLoc m:val="undOvr"/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  <m:sup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𝟐</m:t>
                          </m:r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𝝅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𝟎</m:t>
                              </m:r>
                            </m:sub>
                            <m:sup>
                              <m:f>
                                <m:fPr>
                                  <m:type m:val="lin"/>
                                  <m:ctrlP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𝝅</m:t>
                                  </m:r>
                                </m:num>
                                <m:den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  <m:e>
                              <m:sSub>
                                <m:sSubPr>
                                  <m:ctrlP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𝒇𝑨𝑷𝑨𝑹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𝑩𝑺</m:t>
                                  </m:r>
                                </m:sub>
                              </m:sSub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𝝋</m:t>
                                  </m:r>
                                </m:e>
                                <m:sub>
                                  <m:r>
                                    <a:rPr lang="fr-FR" sz="20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  <m:r>
                        <a:rPr lang="fr-FR" sz="2000" b="1" smtClean="0">
                          <a:solidFill>
                            <a:schemeClr val="bg2"/>
                          </a:solidFill>
                          <a:latin typeface="Cambria Math"/>
                        </a:rPr>
                        <m:t>𝐜</m:t>
                      </m:r>
                      <m:r>
                        <a:rPr lang="fr-F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𝒐𝒔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20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𝒔𝒊𝒏</m:t>
                      </m:r>
                      <m:d>
                        <m:d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𝝋</m:t>
                              </m:r>
                            </m:e>
                            <m:sub>
                              <m:r>
                                <a:rPr lang="fr-FR" sz="20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𝜽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  <m:r>
                        <a:rPr lang="fr-FR" sz="20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𝒅</m:t>
                      </m:r>
                      <m:sSub>
                        <m:sSubPr>
                          <m:ctrlP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𝝋</m:t>
                          </m:r>
                        </m:e>
                        <m:sub>
                          <m:r>
                            <a:rPr lang="fr-FR" sz="20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𝒔</m:t>
                          </m:r>
                        </m:sub>
                      </m:sSub>
                    </m:oMath>
                  </m:oMathPara>
                </a14:m>
                <a:endParaRPr lang="en-US" sz="2000" b="1" dirty="0">
                  <a:solidFill>
                    <a:schemeClr val="bg2"/>
                  </a:solidFill>
                  <a:latin typeface="Calibri"/>
                </a:endParaRPr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338" y="3456288"/>
                <a:ext cx="7344816" cy="104002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2284516" y="4480357"/>
            <a:ext cx="4532872" cy="312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pPr algn="ctr" hangingPunct="0">
              <a:lnSpc>
                <a:spcPct val="93000"/>
              </a:lnSpc>
              <a:spcBef>
                <a:spcPct val="50000"/>
              </a:spcBef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en-US" altLang="en-US" sz="1600" dirty="0" err="1"/>
              <a:t>fAPAR</a:t>
            </a:r>
            <a:r>
              <a:rPr lang="en-US" altLang="en-US" sz="1600" dirty="0"/>
              <a:t> is </a:t>
            </a:r>
            <a:r>
              <a:rPr lang="en-US" altLang="en-US" sz="1600" b="1" dirty="0"/>
              <a:t>not</a:t>
            </a:r>
            <a:r>
              <a:rPr lang="en-US" altLang="en-US" sz="1600" b="1" i="1" dirty="0"/>
              <a:t> </a:t>
            </a:r>
            <a:r>
              <a:rPr lang="en-US" altLang="en-US" sz="1600" dirty="0"/>
              <a:t>an intrinsic surface </a:t>
            </a:r>
            <a:r>
              <a:rPr lang="en-US" altLang="en-US" sz="1600" dirty="0" smtClean="0"/>
              <a:t>property!</a:t>
            </a:r>
            <a:endParaRPr lang="en-US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59265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Outline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187" y="865266"/>
            <a:ext cx="8748000" cy="413520"/>
          </a:xfrm>
        </p:spPr>
        <p:txBody>
          <a:bodyPr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accent6"/>
                </a:solidFill>
              </a:rPr>
              <a:t>Biophysical Variables of interest for agriculture: some definitions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2187" y="3014043"/>
            <a:ext cx="73967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accent6"/>
                </a:solidFill>
                <a:latin typeface="Verdana"/>
                <a:cs typeface="Verdana"/>
              </a:rPr>
              <a:t>Generating temporal series 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6"/>
                </a:solidFill>
                <a:latin typeface="Verdana"/>
                <a:cs typeface="Verdana"/>
              </a:rPr>
              <a:t>Statistical temporal smoothing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6"/>
                </a:solidFill>
                <a:latin typeface="Verdana"/>
                <a:cs typeface="Verdana"/>
              </a:rPr>
              <a:t>Smoothing &amp; Prediction with a crop functioning model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accent6"/>
                </a:solidFill>
                <a:latin typeface="Verdana"/>
                <a:cs typeface="Verdana"/>
              </a:rPr>
              <a:t>Temporal sampling impact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187" y="1696194"/>
            <a:ext cx="72386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Estimating Biophysical Variables from optical data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Empirical Methods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Radiative transfer model </a:t>
            </a: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inversion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45975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 noGrp="1"/>
          </p:cNvSpPr>
          <p:nvPr>
            <p:ph type="title"/>
          </p:nvPr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dirty="0" smtClean="0">
                <a:solidFill>
                  <a:srgbClr val="FFFFFF"/>
                </a:solidFill>
              </a:rPr>
              <a:t>Remote Sensing crops</a:t>
            </a: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327222" flipV="1">
            <a:off x="208388" y="1384094"/>
            <a:ext cx="799670" cy="5711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70195" y="912107"/>
            <a:ext cx="72386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Verdana"/>
                <a:cs typeface="Verdana"/>
              </a:rPr>
              <a:t>Remote Sensing</a:t>
            </a:r>
            <a:endParaRPr lang="en-GB" sz="1600" b="1" dirty="0"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Spectral Information (wavebands)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Directional information (</a:t>
            </a:r>
            <a:r>
              <a:rPr lang="en-GB" sz="1600" dirty="0" err="1" smtClean="0">
                <a:solidFill>
                  <a:schemeClr val="bg2"/>
                </a:solidFill>
                <a:latin typeface="Verdana"/>
                <a:cs typeface="Verdana"/>
              </a:rPr>
              <a:t>orbitography</a:t>
            </a: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/geometry)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Spatial information (resolution/PSF)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Revisit frequency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70195" y="2710567"/>
            <a:ext cx="723865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Verdana"/>
                <a:cs typeface="Verdana"/>
              </a:rPr>
              <a:t>Crop trait</a:t>
            </a: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: </a:t>
            </a:r>
            <a:r>
              <a:rPr lang="en-US" sz="1400" i="1" dirty="0">
                <a:solidFill>
                  <a:schemeClr val="bg2"/>
                </a:solidFill>
                <a:latin typeface="Verdana"/>
                <a:cs typeface="Verdana"/>
              </a:rPr>
              <a:t>morphological, biochemical, physiological, structural, </a:t>
            </a:r>
            <a:r>
              <a:rPr lang="en-US" sz="1400" i="1" dirty="0" err="1">
                <a:solidFill>
                  <a:schemeClr val="bg2"/>
                </a:solidFill>
                <a:latin typeface="Verdana"/>
                <a:cs typeface="Verdana"/>
              </a:rPr>
              <a:t>phenological</a:t>
            </a:r>
            <a:r>
              <a:rPr lang="en-US" sz="1400" i="1" dirty="0">
                <a:solidFill>
                  <a:schemeClr val="bg2"/>
                </a:solidFill>
                <a:latin typeface="Verdana"/>
                <a:cs typeface="Verdana"/>
              </a:rPr>
              <a:t> or behavioral characteristics that influence organism performance or </a:t>
            </a:r>
            <a:r>
              <a:rPr lang="en-US" sz="1400" i="1" dirty="0" smtClean="0">
                <a:solidFill>
                  <a:schemeClr val="bg2"/>
                </a:solidFill>
                <a:latin typeface="Verdana"/>
                <a:cs typeface="Verdana"/>
              </a:rPr>
              <a:t>fitness (Nock et al, 2016)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1400" i="1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Typological (crop type)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Physical (soil moisture, evapotranspiration)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Chemical (leaf chlorophyll or nitrogen content))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Structural (LAI, leaf inclination)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48" y="3647523"/>
            <a:ext cx="1381894" cy="766699"/>
          </a:xfrm>
          <a:prstGeom prst="rect">
            <a:avLst/>
          </a:prstGeom>
        </p:spPr>
      </p:pic>
      <p:sp>
        <p:nvSpPr>
          <p:cNvPr id="8" name="Flèche vers le bas 7"/>
          <p:cNvSpPr/>
          <p:nvPr/>
        </p:nvSpPr>
        <p:spPr>
          <a:xfrm>
            <a:off x="4184155" y="2192837"/>
            <a:ext cx="361801" cy="560439"/>
          </a:xfrm>
          <a:prstGeom prst="downArrow">
            <a:avLst>
              <a:gd name="adj1" fmla="val 37302"/>
              <a:gd name="adj2" fmla="val 50000"/>
            </a:avLst>
          </a:prstGeom>
          <a:solidFill>
            <a:srgbClr val="98B940"/>
          </a:solidFill>
          <a:ln>
            <a:solidFill>
              <a:srgbClr val="98B9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608871" y="2064236"/>
            <a:ext cx="44485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9900"/>
                </a:solidFill>
              </a:rPr>
              <a:t>Traits are not </a:t>
            </a:r>
            <a:r>
              <a:rPr lang="fr-FR" dirty="0" err="1" smtClean="0">
                <a:solidFill>
                  <a:srgbClr val="FF9900"/>
                </a:solidFill>
              </a:rPr>
              <a:t>directly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measured</a:t>
            </a:r>
            <a:r>
              <a:rPr lang="fr-FR" dirty="0" smtClean="0">
                <a:solidFill>
                  <a:srgbClr val="FF9900"/>
                </a:solidFill>
              </a:rPr>
              <a:t> by </a:t>
            </a:r>
            <a:r>
              <a:rPr lang="fr-FR" dirty="0" err="1" smtClean="0">
                <a:solidFill>
                  <a:srgbClr val="FF9900"/>
                </a:solidFill>
              </a:rPr>
              <a:t>remote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sensing</a:t>
            </a:r>
            <a:r>
              <a:rPr lang="fr-FR" dirty="0" smtClean="0">
                <a:solidFill>
                  <a:srgbClr val="FF9900"/>
                </a:solidFill>
              </a:rPr>
              <a:t>!</a:t>
            </a:r>
            <a:endParaRPr lang="fr-F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9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SE-Ag-Review___draw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43" y="817804"/>
            <a:ext cx="4390258" cy="381834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572001" y="1251334"/>
            <a:ext cx="4672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>
                <a:solidFill>
                  <a:srgbClr val="FF9900"/>
                </a:solidFill>
              </a:rPr>
              <a:t>The </a:t>
            </a:r>
            <a:r>
              <a:rPr lang="fr-FR" dirty="0" err="1" smtClean="0">
                <a:solidFill>
                  <a:srgbClr val="FF9900"/>
                </a:solidFill>
              </a:rPr>
              <a:t>relationship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is</a:t>
            </a:r>
            <a:r>
              <a:rPr lang="fr-FR" dirty="0" smtClean="0">
                <a:solidFill>
                  <a:srgbClr val="FF9900"/>
                </a:solidFill>
              </a:rPr>
              <a:t> more or </a:t>
            </a:r>
            <a:r>
              <a:rPr lang="fr-FR" dirty="0" err="1" smtClean="0">
                <a:solidFill>
                  <a:srgbClr val="FF9900"/>
                </a:solidFill>
              </a:rPr>
              <a:t>less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complex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depending</a:t>
            </a:r>
            <a:r>
              <a:rPr lang="fr-FR" dirty="0" smtClean="0">
                <a:solidFill>
                  <a:srgbClr val="FF9900"/>
                </a:solidFill>
              </a:rPr>
              <a:t> on the trait of </a:t>
            </a:r>
            <a:r>
              <a:rPr lang="fr-FR" dirty="0" err="1" smtClean="0">
                <a:solidFill>
                  <a:srgbClr val="FF9900"/>
                </a:solidFill>
              </a:rPr>
              <a:t>interest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endParaRPr lang="fr-FR" dirty="0">
              <a:solidFill>
                <a:srgbClr val="FF9900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Relating remote </a:t>
            </a:r>
            <a:r>
              <a:rPr lang="en-US" kern="0" dirty="0">
                <a:solidFill>
                  <a:srgbClr val="FFFFFF"/>
                </a:solidFill>
              </a:rPr>
              <a:t>s</a:t>
            </a:r>
            <a:r>
              <a:rPr lang="en-US" kern="0" dirty="0" smtClean="0">
                <a:solidFill>
                  <a:srgbClr val="FFFFFF"/>
                </a:solidFill>
              </a:rPr>
              <a:t>ensing data and crop </a:t>
            </a:r>
            <a:r>
              <a:rPr lang="en-US" kern="0" dirty="0" smtClean="0">
                <a:solidFill>
                  <a:srgbClr val="FFFFFF"/>
                </a:solidFill>
              </a:rPr>
              <a:t>traits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2822804" y="772084"/>
            <a:ext cx="17491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</a:rPr>
              <a:t>Weiss et al, 2019 RSE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627942" y="2728467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7" name="Ellipse 6"/>
          <p:cNvSpPr/>
          <p:nvPr/>
        </p:nvSpPr>
        <p:spPr>
          <a:xfrm>
            <a:off x="6966446" y="2724772"/>
            <a:ext cx="2176272" cy="100584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endParaRPr lang="fr-FR" dirty="0" smtClean="0"/>
          </a:p>
          <a:p>
            <a:pPr algn="ctr"/>
            <a:r>
              <a:rPr lang="fr-FR" dirty="0" smtClean="0"/>
              <a:t>variables</a:t>
            </a:r>
            <a:endParaRPr lang="fr-FR" dirty="0"/>
          </a:p>
        </p:txBody>
      </p:sp>
      <p:cxnSp>
        <p:nvCxnSpPr>
          <p:cNvPr id="8" name="Connecteur droit avec flèche 7"/>
          <p:cNvCxnSpPr>
            <a:endCxn id="6" idx="0"/>
          </p:cNvCxnSpPr>
          <p:nvPr/>
        </p:nvCxnSpPr>
        <p:spPr>
          <a:xfrm flipH="1">
            <a:off x="5716078" y="2174664"/>
            <a:ext cx="749734" cy="553803"/>
          </a:xfrm>
          <a:prstGeom prst="straightConnector1">
            <a:avLst/>
          </a:prstGeom>
          <a:ln w="34925">
            <a:solidFill>
              <a:srgbClr val="98B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>
            <a:endCxn id="7" idx="0"/>
          </p:cNvCxnSpPr>
          <p:nvPr/>
        </p:nvCxnSpPr>
        <p:spPr>
          <a:xfrm>
            <a:off x="7304848" y="2224079"/>
            <a:ext cx="749734" cy="500693"/>
          </a:xfrm>
          <a:prstGeom prst="straightConnector1">
            <a:avLst/>
          </a:prstGeom>
          <a:ln w="3492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554790" y="3780027"/>
            <a:ext cx="2322576" cy="53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chemeClr val="bg2"/>
                </a:solidFill>
              </a:rPr>
              <a:t>Directly</a:t>
            </a:r>
            <a:r>
              <a:rPr lang="fr-FR" sz="1400" i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chemeClr val="bg2"/>
                </a:solidFill>
              </a:rPr>
              <a:t>involved</a:t>
            </a:r>
            <a:r>
              <a:rPr lang="fr-FR" sz="1400" i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chemeClr val="bg2"/>
                </a:solidFill>
              </a:rPr>
              <a:t>in RT</a:t>
            </a:r>
            <a:endParaRPr lang="fr-FR" sz="1400" i="1" dirty="0">
              <a:solidFill>
                <a:schemeClr val="bg2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53164" y="3780027"/>
            <a:ext cx="1209476" cy="53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chemeClr val="bg2"/>
                </a:solidFill>
              </a:rPr>
              <a:t>Indirectly</a:t>
            </a:r>
            <a:r>
              <a:rPr lang="fr-FR" sz="1400" i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chemeClr val="bg2"/>
                </a:solidFill>
              </a:rPr>
              <a:t>linked</a:t>
            </a:r>
            <a:r>
              <a:rPr lang="fr-FR" sz="1400" i="1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chemeClr val="bg2"/>
                </a:solidFill>
              </a:rPr>
              <a:t>to RT</a:t>
            </a:r>
            <a:endParaRPr lang="fr-FR" sz="1400" i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58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/>
          <a:srcRect l="9290"/>
          <a:stretch/>
        </p:blipFill>
        <p:spPr>
          <a:xfrm rot="3327222" flipV="1">
            <a:off x="1821967" y="1653692"/>
            <a:ext cx="1684172" cy="1326177"/>
          </a:xfrm>
          <a:prstGeom prst="rect">
            <a:avLst/>
          </a:prstGeom>
        </p:spPr>
      </p:pic>
      <p:sp>
        <p:nvSpPr>
          <p:cNvPr id="62" name="Ellipse 61"/>
          <p:cNvSpPr/>
          <p:nvPr/>
        </p:nvSpPr>
        <p:spPr>
          <a:xfrm>
            <a:off x="6930013" y="1673755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88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Relating remote </a:t>
            </a:r>
            <a:r>
              <a:rPr lang="en-US" kern="0" dirty="0">
                <a:solidFill>
                  <a:srgbClr val="FFFFFF"/>
                </a:solidFill>
              </a:rPr>
              <a:t>s</a:t>
            </a:r>
            <a:r>
              <a:rPr lang="en-US" kern="0" dirty="0" smtClean="0">
                <a:solidFill>
                  <a:srgbClr val="FFFFFF"/>
                </a:solidFill>
              </a:rPr>
              <a:t>ensing data and crop </a:t>
            </a:r>
            <a:r>
              <a:rPr lang="en-US" kern="0" dirty="0" smtClean="0">
                <a:solidFill>
                  <a:srgbClr val="FFFFFF"/>
                </a:solidFill>
              </a:rPr>
              <a:t>traits</a:t>
            </a:r>
            <a:endParaRPr lang="en-US" kern="0" dirty="0">
              <a:solidFill>
                <a:srgbClr val="FFFFFF"/>
              </a:solidFill>
            </a:endParaRPr>
          </a:p>
        </p:txBody>
      </p:sp>
      <p:cxnSp>
        <p:nvCxnSpPr>
          <p:cNvPr id="4" name="Connecteur en angle 3"/>
          <p:cNvCxnSpPr/>
          <p:nvPr/>
        </p:nvCxnSpPr>
        <p:spPr>
          <a:xfrm rot="10800000" flipH="1" flipV="1">
            <a:off x="2582461" y="2552693"/>
            <a:ext cx="5457810" cy="126902"/>
          </a:xfrm>
          <a:prstGeom prst="bentConnector4">
            <a:avLst>
              <a:gd name="adj1" fmla="val -17"/>
              <a:gd name="adj2" fmla="val 406353"/>
            </a:avLst>
          </a:prstGeom>
          <a:ln w="38100">
            <a:solidFill>
              <a:srgbClr val="FF99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en angle 32"/>
          <p:cNvCxnSpPr/>
          <p:nvPr/>
        </p:nvCxnSpPr>
        <p:spPr>
          <a:xfrm rot="16200000" flipV="1">
            <a:off x="5216026" y="-1116169"/>
            <a:ext cx="190680" cy="5389168"/>
          </a:xfrm>
          <a:prstGeom prst="bentConnector3">
            <a:avLst>
              <a:gd name="adj1" fmla="val 203886"/>
            </a:avLst>
          </a:prstGeom>
          <a:ln w="38100">
            <a:solidFill>
              <a:srgbClr val="FF9900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921402" y="752657"/>
            <a:ext cx="277992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 smtClean="0">
                <a:solidFill>
                  <a:srgbClr val="FF9900"/>
                </a:solidFill>
              </a:rPr>
              <a:t>?</a:t>
            </a:r>
            <a:r>
              <a:rPr lang="fr-FR" sz="3200" dirty="0"/>
              <a:t> </a:t>
            </a:r>
            <a:r>
              <a:rPr lang="fr-FR" dirty="0"/>
              <a:t>INVERSE PROBLEM</a:t>
            </a:r>
            <a:endParaRPr lang="fr-FR" sz="3200" dirty="0"/>
          </a:p>
          <a:p>
            <a:endParaRPr lang="fr-FR" sz="3200" dirty="0">
              <a:solidFill>
                <a:srgbClr val="FF9900"/>
              </a:solidFill>
            </a:endParaRPr>
          </a:p>
        </p:txBody>
      </p:sp>
      <p:sp>
        <p:nvSpPr>
          <p:cNvPr id="47" name="ZoneTexte 46"/>
          <p:cNvSpPr txBox="1"/>
          <p:nvPr/>
        </p:nvSpPr>
        <p:spPr>
          <a:xfrm>
            <a:off x="3921402" y="3145559"/>
            <a:ext cx="344889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DIRECT PROBLEM</a:t>
            </a:r>
          </a:p>
          <a:p>
            <a:pPr algn="ctr"/>
            <a:r>
              <a:rPr lang="fr-FR" dirty="0" smtClean="0">
                <a:solidFill>
                  <a:schemeClr val="tx2"/>
                </a:solidFill>
              </a:rPr>
              <a:t>Radiative Transfer </a:t>
            </a:r>
            <a:r>
              <a:rPr lang="fr-FR" dirty="0" err="1" smtClean="0">
                <a:solidFill>
                  <a:schemeClr val="tx2"/>
                </a:solidFill>
              </a:rPr>
              <a:t>Modeling</a:t>
            </a:r>
            <a:endParaRPr lang="fr-FR" dirty="0">
              <a:solidFill>
                <a:schemeClr val="tx2"/>
              </a:solidFill>
            </a:endParaRPr>
          </a:p>
          <a:p>
            <a:pPr algn="ctr"/>
            <a:endParaRPr lang="fr-FR" sz="3200" dirty="0">
              <a:solidFill>
                <a:srgbClr val="FF9900"/>
              </a:solidFill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60949"/>
            <a:ext cx="3608284" cy="161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1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The ill-posed nature of the inverse problem (1)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86" name="Rectangle 5"/>
          <p:cNvSpPr>
            <a:spLocks noChangeArrowheads="1"/>
          </p:cNvSpPr>
          <p:nvPr/>
        </p:nvSpPr>
        <p:spPr bwMode="auto">
          <a:xfrm>
            <a:off x="5528086" y="834309"/>
            <a:ext cx="2457450" cy="24765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7" name="Rectangle 6"/>
          <p:cNvSpPr>
            <a:spLocks noChangeArrowheads="1"/>
          </p:cNvSpPr>
          <p:nvPr/>
        </p:nvSpPr>
        <p:spPr bwMode="auto">
          <a:xfrm>
            <a:off x="5518561" y="861296"/>
            <a:ext cx="2457450" cy="247650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8" name="Line 7"/>
          <p:cNvSpPr>
            <a:spLocks noChangeShapeType="1"/>
          </p:cNvSpPr>
          <p:nvPr/>
        </p:nvSpPr>
        <p:spPr bwMode="auto">
          <a:xfrm>
            <a:off x="5518561" y="861296"/>
            <a:ext cx="245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89" name="Freeform 8"/>
          <p:cNvSpPr>
            <a:spLocks/>
          </p:cNvSpPr>
          <p:nvPr/>
        </p:nvSpPr>
        <p:spPr bwMode="auto">
          <a:xfrm>
            <a:off x="5518561" y="861296"/>
            <a:ext cx="2457450" cy="2476500"/>
          </a:xfrm>
          <a:custGeom>
            <a:avLst/>
            <a:gdLst>
              <a:gd name="T0" fmla="*/ 0 w 250"/>
              <a:gd name="T1" fmla="*/ 251 h 251"/>
              <a:gd name="T2" fmla="*/ 250 w 250"/>
              <a:gd name="T3" fmla="*/ 251 h 251"/>
              <a:gd name="T4" fmla="*/ 250 w 250"/>
              <a:gd name="T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" h="251">
                <a:moveTo>
                  <a:pt x="0" y="251"/>
                </a:moveTo>
                <a:lnTo>
                  <a:pt x="250" y="251"/>
                </a:lnTo>
                <a:lnTo>
                  <a:pt x="2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0" name="Line 9"/>
          <p:cNvSpPr>
            <a:spLocks noChangeShapeType="1"/>
          </p:cNvSpPr>
          <p:nvPr/>
        </p:nvSpPr>
        <p:spPr bwMode="auto">
          <a:xfrm flipV="1">
            <a:off x="5518561" y="861296"/>
            <a:ext cx="1588" cy="2476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1" name="Line 10"/>
          <p:cNvSpPr>
            <a:spLocks noChangeShapeType="1"/>
          </p:cNvSpPr>
          <p:nvPr/>
        </p:nvSpPr>
        <p:spPr bwMode="auto">
          <a:xfrm>
            <a:off x="5518561" y="3337796"/>
            <a:ext cx="245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2" name="Line 11"/>
          <p:cNvSpPr>
            <a:spLocks noChangeShapeType="1"/>
          </p:cNvSpPr>
          <p:nvPr/>
        </p:nvSpPr>
        <p:spPr bwMode="auto">
          <a:xfrm flipV="1">
            <a:off x="5518561" y="861296"/>
            <a:ext cx="1588" cy="2476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3" name="Line 12"/>
          <p:cNvSpPr>
            <a:spLocks noChangeShapeType="1"/>
          </p:cNvSpPr>
          <p:nvPr/>
        </p:nvSpPr>
        <p:spPr bwMode="auto">
          <a:xfrm flipV="1">
            <a:off x="5518561" y="330922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4" name="Line 13"/>
          <p:cNvSpPr>
            <a:spLocks noChangeShapeType="1"/>
          </p:cNvSpPr>
          <p:nvPr/>
        </p:nvSpPr>
        <p:spPr bwMode="auto">
          <a:xfrm>
            <a:off x="5518561" y="870821"/>
            <a:ext cx="1588" cy="2063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5" name="Rectangle 14"/>
          <p:cNvSpPr>
            <a:spLocks noChangeArrowheads="1"/>
          </p:cNvSpPr>
          <p:nvPr/>
        </p:nvSpPr>
        <p:spPr bwMode="auto">
          <a:xfrm>
            <a:off x="5507448" y="3367959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0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0</a:t>
            </a:r>
            <a:endParaRPr kumimoji="0" lang="fr-FR" altLang="fr-FR" sz="1800" b="0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6" name="Line 15"/>
          <p:cNvSpPr>
            <a:spLocks noChangeShapeType="1"/>
          </p:cNvSpPr>
          <p:nvPr/>
        </p:nvSpPr>
        <p:spPr bwMode="auto">
          <a:xfrm flipV="1">
            <a:off x="6137686" y="330922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7" name="Rectangle 16"/>
          <p:cNvSpPr>
            <a:spLocks noChangeArrowheads="1"/>
          </p:cNvSpPr>
          <p:nvPr/>
        </p:nvSpPr>
        <p:spPr bwMode="auto">
          <a:xfrm>
            <a:off x="6047198" y="3367959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0.5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98" name="Line 17"/>
          <p:cNvSpPr>
            <a:spLocks noChangeShapeType="1"/>
          </p:cNvSpPr>
          <p:nvPr/>
        </p:nvSpPr>
        <p:spPr bwMode="auto">
          <a:xfrm flipV="1">
            <a:off x="6747286" y="330922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99" name="Rectangle 18"/>
          <p:cNvSpPr>
            <a:spLocks noChangeArrowheads="1"/>
          </p:cNvSpPr>
          <p:nvPr/>
        </p:nvSpPr>
        <p:spPr bwMode="auto">
          <a:xfrm>
            <a:off x="6736173" y="3367959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1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0" name="Line 19"/>
          <p:cNvSpPr>
            <a:spLocks noChangeShapeType="1"/>
          </p:cNvSpPr>
          <p:nvPr/>
        </p:nvSpPr>
        <p:spPr bwMode="auto">
          <a:xfrm flipV="1">
            <a:off x="7366411" y="330922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1" name="Rectangle 20"/>
          <p:cNvSpPr>
            <a:spLocks noChangeArrowheads="1"/>
          </p:cNvSpPr>
          <p:nvPr/>
        </p:nvSpPr>
        <p:spPr bwMode="auto">
          <a:xfrm>
            <a:off x="7275923" y="3367959"/>
            <a:ext cx="246063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1.5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2" name="Line 21"/>
          <p:cNvSpPr>
            <a:spLocks noChangeShapeType="1"/>
          </p:cNvSpPr>
          <p:nvPr/>
        </p:nvSpPr>
        <p:spPr bwMode="auto">
          <a:xfrm flipV="1">
            <a:off x="7976011" y="3309221"/>
            <a:ext cx="1588" cy="2857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3" name="Rectangle 22"/>
          <p:cNvSpPr>
            <a:spLocks noChangeArrowheads="1"/>
          </p:cNvSpPr>
          <p:nvPr/>
        </p:nvSpPr>
        <p:spPr bwMode="auto">
          <a:xfrm>
            <a:off x="7964898" y="3367959"/>
            <a:ext cx="9842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2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4" name="Line 23"/>
          <p:cNvSpPr>
            <a:spLocks noChangeShapeType="1"/>
          </p:cNvSpPr>
          <p:nvPr/>
        </p:nvSpPr>
        <p:spPr bwMode="auto">
          <a:xfrm>
            <a:off x="5518561" y="3337796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5" name="Line 24"/>
          <p:cNvSpPr>
            <a:spLocks noChangeShapeType="1"/>
          </p:cNvSpPr>
          <p:nvPr/>
        </p:nvSpPr>
        <p:spPr bwMode="auto">
          <a:xfrm flipH="1">
            <a:off x="7955373" y="3337796"/>
            <a:ext cx="20638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6" name="Rectangle 25"/>
          <p:cNvSpPr>
            <a:spLocks noChangeArrowheads="1"/>
          </p:cNvSpPr>
          <p:nvPr/>
        </p:nvSpPr>
        <p:spPr bwMode="auto">
          <a:xfrm>
            <a:off x="5301073" y="3229846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20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7" name="Line 26"/>
          <p:cNvSpPr>
            <a:spLocks noChangeShapeType="1"/>
          </p:cNvSpPr>
          <p:nvPr/>
        </p:nvSpPr>
        <p:spPr bwMode="auto">
          <a:xfrm>
            <a:off x="5518561" y="2509121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08" name="Rectangle 27"/>
          <p:cNvSpPr>
            <a:spLocks noChangeArrowheads="1"/>
          </p:cNvSpPr>
          <p:nvPr/>
        </p:nvSpPr>
        <p:spPr bwMode="auto">
          <a:xfrm>
            <a:off x="5301073" y="2401171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40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09" name="Line 28"/>
          <p:cNvSpPr>
            <a:spLocks noChangeShapeType="1"/>
          </p:cNvSpPr>
          <p:nvPr/>
        </p:nvSpPr>
        <p:spPr bwMode="auto">
          <a:xfrm>
            <a:off x="5518561" y="1689971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0" name="Rectangle 29"/>
          <p:cNvSpPr>
            <a:spLocks noChangeArrowheads="1"/>
          </p:cNvSpPr>
          <p:nvPr/>
        </p:nvSpPr>
        <p:spPr bwMode="auto">
          <a:xfrm>
            <a:off x="5301073" y="1582021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60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1" name="Line 30"/>
          <p:cNvSpPr>
            <a:spLocks noChangeShapeType="1"/>
          </p:cNvSpPr>
          <p:nvPr/>
        </p:nvSpPr>
        <p:spPr bwMode="auto">
          <a:xfrm>
            <a:off x="5518561" y="870821"/>
            <a:ext cx="28575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2" name="Rectangle 31"/>
          <p:cNvSpPr>
            <a:spLocks noChangeArrowheads="1"/>
          </p:cNvSpPr>
          <p:nvPr/>
        </p:nvSpPr>
        <p:spPr bwMode="auto">
          <a:xfrm>
            <a:off x="5301073" y="762871"/>
            <a:ext cx="196850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4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80</a:t>
            </a:r>
            <a:endParaRPr kumimoji="0" lang="fr-FR" altLang="fr-FR" sz="18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3" name="Line 32"/>
          <p:cNvSpPr>
            <a:spLocks noChangeShapeType="1"/>
          </p:cNvSpPr>
          <p:nvPr/>
        </p:nvSpPr>
        <p:spPr bwMode="auto">
          <a:xfrm>
            <a:off x="5518561" y="861296"/>
            <a:ext cx="2457450" cy="158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4" name="Freeform 33"/>
          <p:cNvSpPr>
            <a:spLocks/>
          </p:cNvSpPr>
          <p:nvPr/>
        </p:nvSpPr>
        <p:spPr bwMode="auto">
          <a:xfrm>
            <a:off x="5518561" y="861296"/>
            <a:ext cx="2457450" cy="2476500"/>
          </a:xfrm>
          <a:custGeom>
            <a:avLst/>
            <a:gdLst>
              <a:gd name="T0" fmla="*/ 0 w 250"/>
              <a:gd name="T1" fmla="*/ 251 h 251"/>
              <a:gd name="T2" fmla="*/ 250 w 250"/>
              <a:gd name="T3" fmla="*/ 251 h 251"/>
              <a:gd name="T4" fmla="*/ 250 w 250"/>
              <a:gd name="T5" fmla="*/ 0 h 2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50" h="251">
                <a:moveTo>
                  <a:pt x="0" y="251"/>
                </a:moveTo>
                <a:lnTo>
                  <a:pt x="250" y="251"/>
                </a:lnTo>
                <a:lnTo>
                  <a:pt x="2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5" name="Line 34"/>
          <p:cNvSpPr>
            <a:spLocks noChangeShapeType="1"/>
          </p:cNvSpPr>
          <p:nvPr/>
        </p:nvSpPr>
        <p:spPr bwMode="auto">
          <a:xfrm flipV="1">
            <a:off x="5518561" y="861296"/>
            <a:ext cx="1588" cy="2476500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216" name="Rectangle 35"/>
          <p:cNvSpPr>
            <a:spLocks noChangeArrowheads="1"/>
          </p:cNvSpPr>
          <p:nvPr/>
        </p:nvSpPr>
        <p:spPr bwMode="auto">
          <a:xfrm>
            <a:off x="6588536" y="3585446"/>
            <a:ext cx="32702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LAI</a:t>
            </a:r>
            <a:endParaRPr kumimoji="0" lang="fr-FR" altLang="fr-FR" sz="2000" b="1" i="0" u="none" strike="noStrike" kern="0" cap="none" spc="0" normalizeH="0" baseline="0" noProof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7" name="Rectangle 36"/>
          <p:cNvSpPr>
            <a:spLocks noChangeArrowheads="1"/>
          </p:cNvSpPr>
          <p:nvPr/>
        </p:nvSpPr>
        <p:spPr bwMode="auto">
          <a:xfrm rot="16200000">
            <a:off x="4103693" y="2020886"/>
            <a:ext cx="205344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Chlorophyll</a:t>
            </a: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 (µg.cm</a:t>
            </a:r>
            <a:r>
              <a:rPr kumimoji="0" lang="fr-FR" altLang="fr-FR" sz="16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-2</a:t>
            </a: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339933"/>
                </a:solidFill>
                <a:effectLst/>
                <a:uLnTx/>
                <a:uFillTx/>
                <a:latin typeface="Helvetica" panose="020B0604020202020204" pitchFamily="34" charset="0"/>
              </a:rPr>
              <a:t>)</a:t>
            </a:r>
            <a:endParaRPr kumimoji="0" lang="fr-FR" altLang="fr-FR" sz="2000" b="1" i="0" u="none" strike="noStrike" kern="0" cap="none" spc="0" normalizeH="0" baseline="0" noProof="0" dirty="0" smtClean="0">
              <a:ln>
                <a:noFill/>
              </a:ln>
              <a:solidFill>
                <a:srgbClr val="339933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8" name="Rectangle 37"/>
          <p:cNvSpPr>
            <a:spLocks noChangeArrowheads="1"/>
          </p:cNvSpPr>
          <p:nvPr/>
        </p:nvSpPr>
        <p:spPr bwMode="auto">
          <a:xfrm>
            <a:off x="5158634" y="3829186"/>
            <a:ext cx="3374153" cy="830997"/>
          </a:xfrm>
          <a:prstGeom prst="rect">
            <a:avLst/>
          </a:prstGeom>
          <a:noFill/>
          <a:ln w="25400">
            <a:solidFill>
              <a:srgbClr val="CC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Several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combination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of variables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provide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similar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match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with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the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observed</a:t>
            </a:r>
            <a:r>
              <a:rPr lang="fr-FR" altLang="fr-FR" sz="1600" b="1" kern="0" dirty="0" smtClean="0">
                <a:solidFill>
                  <a:srgbClr val="CC9900"/>
                </a:solidFill>
                <a:latin typeface="Arial" panose="020B0604020202020204" pitchFamily="34" charset="0"/>
              </a:rPr>
              <a:t> </a:t>
            </a:r>
            <a:r>
              <a:rPr lang="fr-FR" altLang="fr-FR" sz="1600" b="1" kern="0" dirty="0" err="1" smtClean="0">
                <a:solidFill>
                  <a:srgbClr val="CC9900"/>
                </a:solidFill>
                <a:latin typeface="Arial" panose="020B0604020202020204" pitchFamily="34" charset="0"/>
              </a:rPr>
              <a:t>reflectance</a:t>
            </a:r>
            <a:endParaRPr kumimoji="0" lang="fr-FR" alt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CC990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219" name="Group 38"/>
          <p:cNvGrpSpPr>
            <a:grpSpLocks/>
          </p:cNvGrpSpPr>
          <p:nvPr/>
        </p:nvGrpSpPr>
        <p:grpSpPr bwMode="auto">
          <a:xfrm>
            <a:off x="5556661" y="888284"/>
            <a:ext cx="2420938" cy="2432051"/>
            <a:chOff x="3426" y="885"/>
            <a:chExt cx="1525" cy="1532"/>
          </a:xfrm>
        </p:grpSpPr>
        <p:sp>
          <p:nvSpPr>
            <p:cNvPr id="220" name="Line 39"/>
            <p:cNvSpPr>
              <a:spLocks noChangeShapeType="1"/>
            </p:cNvSpPr>
            <p:nvPr/>
          </p:nvSpPr>
          <p:spPr bwMode="auto">
            <a:xfrm>
              <a:off x="3792" y="903"/>
              <a:ext cx="1" cy="1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1" name="Line 40"/>
            <p:cNvSpPr>
              <a:spLocks noChangeShapeType="1"/>
            </p:cNvSpPr>
            <p:nvPr/>
          </p:nvSpPr>
          <p:spPr bwMode="auto">
            <a:xfrm>
              <a:off x="4176" y="903"/>
              <a:ext cx="1" cy="1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2" name="Line 41"/>
            <p:cNvSpPr>
              <a:spLocks noChangeShapeType="1"/>
            </p:cNvSpPr>
            <p:nvPr/>
          </p:nvSpPr>
          <p:spPr bwMode="auto">
            <a:xfrm>
              <a:off x="4566" y="903"/>
              <a:ext cx="1" cy="1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3" name="Line 42"/>
            <p:cNvSpPr>
              <a:spLocks noChangeShapeType="1"/>
            </p:cNvSpPr>
            <p:nvPr/>
          </p:nvSpPr>
          <p:spPr bwMode="auto">
            <a:xfrm>
              <a:off x="4950" y="903"/>
              <a:ext cx="1" cy="1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4" name="Line 43"/>
            <p:cNvSpPr>
              <a:spLocks noChangeShapeType="1"/>
            </p:cNvSpPr>
            <p:nvPr/>
          </p:nvSpPr>
          <p:spPr bwMode="auto">
            <a:xfrm flipH="1">
              <a:off x="4937" y="1935"/>
              <a:ext cx="13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5" name="Line 44"/>
            <p:cNvSpPr>
              <a:spLocks noChangeShapeType="1"/>
            </p:cNvSpPr>
            <p:nvPr/>
          </p:nvSpPr>
          <p:spPr bwMode="auto">
            <a:xfrm flipH="1">
              <a:off x="4937" y="1419"/>
              <a:ext cx="13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6" name="Line 45"/>
            <p:cNvSpPr>
              <a:spLocks noChangeShapeType="1"/>
            </p:cNvSpPr>
            <p:nvPr/>
          </p:nvSpPr>
          <p:spPr bwMode="auto">
            <a:xfrm flipH="1">
              <a:off x="4937" y="903"/>
              <a:ext cx="13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7" name="Line 46"/>
            <p:cNvSpPr>
              <a:spLocks noChangeShapeType="1"/>
            </p:cNvSpPr>
            <p:nvPr/>
          </p:nvSpPr>
          <p:spPr bwMode="auto">
            <a:xfrm>
              <a:off x="4176" y="1643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8" name="Line 47"/>
            <p:cNvSpPr>
              <a:spLocks noChangeShapeType="1"/>
            </p:cNvSpPr>
            <p:nvPr/>
          </p:nvSpPr>
          <p:spPr bwMode="auto">
            <a:xfrm>
              <a:off x="4207" y="1612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9" name="Line 48"/>
            <p:cNvSpPr>
              <a:spLocks noChangeShapeType="1"/>
            </p:cNvSpPr>
            <p:nvPr/>
          </p:nvSpPr>
          <p:spPr bwMode="auto">
            <a:xfrm>
              <a:off x="4114" y="1562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0" name="Line 49"/>
            <p:cNvSpPr>
              <a:spLocks noChangeShapeType="1"/>
            </p:cNvSpPr>
            <p:nvPr/>
          </p:nvSpPr>
          <p:spPr bwMode="auto">
            <a:xfrm>
              <a:off x="4145" y="1531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1" name="Line 50"/>
            <p:cNvSpPr>
              <a:spLocks noChangeShapeType="1"/>
            </p:cNvSpPr>
            <p:nvPr/>
          </p:nvSpPr>
          <p:spPr bwMode="auto">
            <a:xfrm>
              <a:off x="4039" y="158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2" name="Line 51"/>
            <p:cNvSpPr>
              <a:spLocks noChangeShapeType="1"/>
            </p:cNvSpPr>
            <p:nvPr/>
          </p:nvSpPr>
          <p:spPr bwMode="auto">
            <a:xfrm>
              <a:off x="4070" y="155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3" name="Line 52"/>
            <p:cNvSpPr>
              <a:spLocks noChangeShapeType="1"/>
            </p:cNvSpPr>
            <p:nvPr/>
          </p:nvSpPr>
          <p:spPr bwMode="auto">
            <a:xfrm>
              <a:off x="4306" y="165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4" name="Line 53"/>
            <p:cNvSpPr>
              <a:spLocks noChangeShapeType="1"/>
            </p:cNvSpPr>
            <p:nvPr/>
          </p:nvSpPr>
          <p:spPr bwMode="auto">
            <a:xfrm>
              <a:off x="4337" y="1624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5" name="Line 54"/>
            <p:cNvSpPr>
              <a:spLocks noChangeShapeType="1"/>
            </p:cNvSpPr>
            <p:nvPr/>
          </p:nvSpPr>
          <p:spPr bwMode="auto">
            <a:xfrm>
              <a:off x="4374" y="1941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6" name="Line 55"/>
            <p:cNvSpPr>
              <a:spLocks noChangeShapeType="1"/>
            </p:cNvSpPr>
            <p:nvPr/>
          </p:nvSpPr>
          <p:spPr bwMode="auto">
            <a:xfrm>
              <a:off x="4405" y="1910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7" name="Line 56"/>
            <p:cNvSpPr>
              <a:spLocks noChangeShapeType="1"/>
            </p:cNvSpPr>
            <p:nvPr/>
          </p:nvSpPr>
          <p:spPr bwMode="auto">
            <a:xfrm>
              <a:off x="4275" y="1898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8" name="Line 57"/>
            <p:cNvSpPr>
              <a:spLocks noChangeShapeType="1"/>
            </p:cNvSpPr>
            <p:nvPr/>
          </p:nvSpPr>
          <p:spPr bwMode="auto">
            <a:xfrm>
              <a:off x="4306" y="1867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9" name="Line 58"/>
            <p:cNvSpPr>
              <a:spLocks noChangeShapeType="1"/>
            </p:cNvSpPr>
            <p:nvPr/>
          </p:nvSpPr>
          <p:spPr bwMode="auto">
            <a:xfrm>
              <a:off x="3996" y="1432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Line 59"/>
            <p:cNvSpPr>
              <a:spLocks noChangeShapeType="1"/>
            </p:cNvSpPr>
            <p:nvPr/>
          </p:nvSpPr>
          <p:spPr bwMode="auto">
            <a:xfrm>
              <a:off x="4027" y="1401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1" name="Line 60"/>
            <p:cNvSpPr>
              <a:spLocks noChangeShapeType="1"/>
            </p:cNvSpPr>
            <p:nvPr/>
          </p:nvSpPr>
          <p:spPr bwMode="auto">
            <a:xfrm>
              <a:off x="4300" y="1649"/>
              <a:ext cx="61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2" name="Line 61"/>
            <p:cNvSpPr>
              <a:spLocks noChangeShapeType="1"/>
            </p:cNvSpPr>
            <p:nvPr/>
          </p:nvSpPr>
          <p:spPr bwMode="auto">
            <a:xfrm>
              <a:off x="4330" y="161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3" name="Line 62"/>
            <p:cNvSpPr>
              <a:spLocks noChangeShapeType="1"/>
            </p:cNvSpPr>
            <p:nvPr/>
          </p:nvSpPr>
          <p:spPr bwMode="auto">
            <a:xfrm>
              <a:off x="4293" y="1581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4" name="Line 63"/>
            <p:cNvSpPr>
              <a:spLocks noChangeShapeType="1"/>
            </p:cNvSpPr>
            <p:nvPr/>
          </p:nvSpPr>
          <p:spPr bwMode="auto">
            <a:xfrm>
              <a:off x="4324" y="1550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5" name="Line 64"/>
            <p:cNvSpPr>
              <a:spLocks noChangeShapeType="1"/>
            </p:cNvSpPr>
            <p:nvPr/>
          </p:nvSpPr>
          <p:spPr bwMode="auto">
            <a:xfrm>
              <a:off x="4188" y="134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6" name="Line 65"/>
            <p:cNvSpPr>
              <a:spLocks noChangeShapeType="1"/>
            </p:cNvSpPr>
            <p:nvPr/>
          </p:nvSpPr>
          <p:spPr bwMode="auto">
            <a:xfrm>
              <a:off x="4219" y="1314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7" name="Line 66"/>
            <p:cNvSpPr>
              <a:spLocks noChangeShapeType="1"/>
            </p:cNvSpPr>
            <p:nvPr/>
          </p:nvSpPr>
          <p:spPr bwMode="auto">
            <a:xfrm>
              <a:off x="4392" y="1736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8" name="Line 67"/>
            <p:cNvSpPr>
              <a:spLocks noChangeShapeType="1"/>
            </p:cNvSpPr>
            <p:nvPr/>
          </p:nvSpPr>
          <p:spPr bwMode="auto">
            <a:xfrm>
              <a:off x="4423" y="1705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9" name="Line 68"/>
            <p:cNvSpPr>
              <a:spLocks noChangeShapeType="1"/>
            </p:cNvSpPr>
            <p:nvPr/>
          </p:nvSpPr>
          <p:spPr bwMode="auto">
            <a:xfrm>
              <a:off x="4708" y="2109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0" name="Line 69"/>
            <p:cNvSpPr>
              <a:spLocks noChangeShapeType="1"/>
            </p:cNvSpPr>
            <p:nvPr/>
          </p:nvSpPr>
          <p:spPr bwMode="auto">
            <a:xfrm>
              <a:off x="4739" y="207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1" name="Line 70"/>
            <p:cNvSpPr>
              <a:spLocks noChangeShapeType="1"/>
            </p:cNvSpPr>
            <p:nvPr/>
          </p:nvSpPr>
          <p:spPr bwMode="auto">
            <a:xfrm>
              <a:off x="4058" y="1481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2" name="Line 71"/>
            <p:cNvSpPr>
              <a:spLocks noChangeShapeType="1"/>
            </p:cNvSpPr>
            <p:nvPr/>
          </p:nvSpPr>
          <p:spPr bwMode="auto">
            <a:xfrm>
              <a:off x="4089" y="1450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3" name="Line 72"/>
            <p:cNvSpPr>
              <a:spLocks noChangeShapeType="1"/>
            </p:cNvSpPr>
            <p:nvPr/>
          </p:nvSpPr>
          <p:spPr bwMode="auto">
            <a:xfrm>
              <a:off x="4683" y="198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4" name="Line 73"/>
            <p:cNvSpPr>
              <a:spLocks noChangeShapeType="1"/>
            </p:cNvSpPr>
            <p:nvPr/>
          </p:nvSpPr>
          <p:spPr bwMode="auto">
            <a:xfrm>
              <a:off x="4714" y="1954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5" name="Line 74"/>
            <p:cNvSpPr>
              <a:spLocks noChangeShapeType="1"/>
            </p:cNvSpPr>
            <p:nvPr/>
          </p:nvSpPr>
          <p:spPr bwMode="auto">
            <a:xfrm>
              <a:off x="4535" y="1749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6" name="Line 75"/>
            <p:cNvSpPr>
              <a:spLocks noChangeShapeType="1"/>
            </p:cNvSpPr>
            <p:nvPr/>
          </p:nvSpPr>
          <p:spPr bwMode="auto">
            <a:xfrm>
              <a:off x="4566" y="171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7" name="Line 76"/>
            <p:cNvSpPr>
              <a:spLocks noChangeShapeType="1"/>
            </p:cNvSpPr>
            <p:nvPr/>
          </p:nvSpPr>
          <p:spPr bwMode="auto">
            <a:xfrm>
              <a:off x="4504" y="2159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8" name="Line 77"/>
            <p:cNvSpPr>
              <a:spLocks noChangeShapeType="1"/>
            </p:cNvSpPr>
            <p:nvPr/>
          </p:nvSpPr>
          <p:spPr bwMode="auto">
            <a:xfrm>
              <a:off x="4535" y="212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59" name="Line 78"/>
            <p:cNvSpPr>
              <a:spLocks noChangeShapeType="1"/>
            </p:cNvSpPr>
            <p:nvPr/>
          </p:nvSpPr>
          <p:spPr bwMode="auto">
            <a:xfrm>
              <a:off x="4300" y="1289"/>
              <a:ext cx="61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0" name="Line 79"/>
            <p:cNvSpPr>
              <a:spLocks noChangeShapeType="1"/>
            </p:cNvSpPr>
            <p:nvPr/>
          </p:nvSpPr>
          <p:spPr bwMode="auto">
            <a:xfrm>
              <a:off x="4330" y="125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1" name="Line 80"/>
            <p:cNvSpPr>
              <a:spLocks noChangeShapeType="1"/>
            </p:cNvSpPr>
            <p:nvPr/>
          </p:nvSpPr>
          <p:spPr bwMode="auto">
            <a:xfrm>
              <a:off x="4529" y="1593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2" name="Line 81"/>
            <p:cNvSpPr>
              <a:spLocks noChangeShapeType="1"/>
            </p:cNvSpPr>
            <p:nvPr/>
          </p:nvSpPr>
          <p:spPr bwMode="auto">
            <a:xfrm>
              <a:off x="4560" y="1562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3" name="Line 82"/>
            <p:cNvSpPr>
              <a:spLocks noChangeShapeType="1"/>
            </p:cNvSpPr>
            <p:nvPr/>
          </p:nvSpPr>
          <p:spPr bwMode="auto">
            <a:xfrm>
              <a:off x="4343" y="1612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4" name="Line 83"/>
            <p:cNvSpPr>
              <a:spLocks noChangeShapeType="1"/>
            </p:cNvSpPr>
            <p:nvPr/>
          </p:nvSpPr>
          <p:spPr bwMode="auto">
            <a:xfrm>
              <a:off x="4374" y="1581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5" name="Line 84"/>
            <p:cNvSpPr>
              <a:spLocks noChangeShapeType="1"/>
            </p:cNvSpPr>
            <p:nvPr/>
          </p:nvSpPr>
          <p:spPr bwMode="auto">
            <a:xfrm>
              <a:off x="3804" y="126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6" name="Line 85"/>
            <p:cNvSpPr>
              <a:spLocks noChangeShapeType="1"/>
            </p:cNvSpPr>
            <p:nvPr/>
          </p:nvSpPr>
          <p:spPr bwMode="auto">
            <a:xfrm>
              <a:off x="3835" y="123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7" name="Line 86"/>
            <p:cNvSpPr>
              <a:spLocks noChangeShapeType="1"/>
            </p:cNvSpPr>
            <p:nvPr/>
          </p:nvSpPr>
          <p:spPr bwMode="auto">
            <a:xfrm>
              <a:off x="4882" y="200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8" name="Line 87"/>
            <p:cNvSpPr>
              <a:spLocks noChangeShapeType="1"/>
            </p:cNvSpPr>
            <p:nvPr/>
          </p:nvSpPr>
          <p:spPr bwMode="auto">
            <a:xfrm>
              <a:off x="4913" y="197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69" name="Line 88"/>
            <p:cNvSpPr>
              <a:spLocks noChangeShapeType="1"/>
            </p:cNvSpPr>
            <p:nvPr/>
          </p:nvSpPr>
          <p:spPr bwMode="auto">
            <a:xfrm>
              <a:off x="4157" y="135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0" name="Line 89"/>
            <p:cNvSpPr>
              <a:spLocks noChangeShapeType="1"/>
            </p:cNvSpPr>
            <p:nvPr/>
          </p:nvSpPr>
          <p:spPr bwMode="auto">
            <a:xfrm>
              <a:off x="4188" y="132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1" name="Line 90"/>
            <p:cNvSpPr>
              <a:spLocks noChangeShapeType="1"/>
            </p:cNvSpPr>
            <p:nvPr/>
          </p:nvSpPr>
          <p:spPr bwMode="auto">
            <a:xfrm>
              <a:off x="4392" y="1500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2" name="Line 91"/>
            <p:cNvSpPr>
              <a:spLocks noChangeShapeType="1"/>
            </p:cNvSpPr>
            <p:nvPr/>
          </p:nvSpPr>
          <p:spPr bwMode="auto">
            <a:xfrm>
              <a:off x="4423" y="1469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3" name="Line 92"/>
            <p:cNvSpPr>
              <a:spLocks noChangeShapeType="1"/>
            </p:cNvSpPr>
            <p:nvPr/>
          </p:nvSpPr>
          <p:spPr bwMode="auto">
            <a:xfrm>
              <a:off x="3786" y="1214"/>
              <a:ext cx="61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4" name="Line 93"/>
            <p:cNvSpPr>
              <a:spLocks noChangeShapeType="1"/>
            </p:cNvSpPr>
            <p:nvPr/>
          </p:nvSpPr>
          <p:spPr bwMode="auto">
            <a:xfrm>
              <a:off x="3816" y="118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5" name="Line 94"/>
            <p:cNvSpPr>
              <a:spLocks noChangeShapeType="1"/>
            </p:cNvSpPr>
            <p:nvPr/>
          </p:nvSpPr>
          <p:spPr bwMode="auto">
            <a:xfrm>
              <a:off x="4275" y="153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6" name="Line 95"/>
            <p:cNvSpPr>
              <a:spLocks noChangeShapeType="1"/>
            </p:cNvSpPr>
            <p:nvPr/>
          </p:nvSpPr>
          <p:spPr bwMode="auto">
            <a:xfrm>
              <a:off x="4306" y="150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7" name="Line 96"/>
            <p:cNvSpPr>
              <a:spLocks noChangeShapeType="1"/>
            </p:cNvSpPr>
            <p:nvPr/>
          </p:nvSpPr>
          <p:spPr bwMode="auto">
            <a:xfrm>
              <a:off x="4473" y="157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8" name="Line 97"/>
            <p:cNvSpPr>
              <a:spLocks noChangeShapeType="1"/>
            </p:cNvSpPr>
            <p:nvPr/>
          </p:nvSpPr>
          <p:spPr bwMode="auto">
            <a:xfrm>
              <a:off x="4504" y="1544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9" name="Line 98"/>
            <p:cNvSpPr>
              <a:spLocks noChangeShapeType="1"/>
            </p:cNvSpPr>
            <p:nvPr/>
          </p:nvSpPr>
          <p:spPr bwMode="auto">
            <a:xfrm>
              <a:off x="4138" y="134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0" name="Line 99"/>
            <p:cNvSpPr>
              <a:spLocks noChangeShapeType="1"/>
            </p:cNvSpPr>
            <p:nvPr/>
          </p:nvSpPr>
          <p:spPr bwMode="auto">
            <a:xfrm>
              <a:off x="4169" y="1314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1" name="Line 100"/>
            <p:cNvSpPr>
              <a:spLocks noChangeShapeType="1"/>
            </p:cNvSpPr>
            <p:nvPr/>
          </p:nvSpPr>
          <p:spPr bwMode="auto">
            <a:xfrm>
              <a:off x="4070" y="149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2" name="Line 101"/>
            <p:cNvSpPr>
              <a:spLocks noChangeShapeType="1"/>
            </p:cNvSpPr>
            <p:nvPr/>
          </p:nvSpPr>
          <p:spPr bwMode="auto">
            <a:xfrm>
              <a:off x="4101" y="146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3" name="Line 102"/>
            <p:cNvSpPr>
              <a:spLocks noChangeShapeType="1"/>
            </p:cNvSpPr>
            <p:nvPr/>
          </p:nvSpPr>
          <p:spPr bwMode="auto">
            <a:xfrm>
              <a:off x="4188" y="1338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4" name="Line 103"/>
            <p:cNvSpPr>
              <a:spLocks noChangeShapeType="1"/>
            </p:cNvSpPr>
            <p:nvPr/>
          </p:nvSpPr>
          <p:spPr bwMode="auto">
            <a:xfrm>
              <a:off x="4219" y="1307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5" name="Line 104"/>
            <p:cNvSpPr>
              <a:spLocks noChangeShapeType="1"/>
            </p:cNvSpPr>
            <p:nvPr/>
          </p:nvSpPr>
          <p:spPr bwMode="auto">
            <a:xfrm>
              <a:off x="4665" y="222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6" name="Line 105"/>
            <p:cNvSpPr>
              <a:spLocks noChangeShapeType="1"/>
            </p:cNvSpPr>
            <p:nvPr/>
          </p:nvSpPr>
          <p:spPr bwMode="auto">
            <a:xfrm>
              <a:off x="4696" y="2196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7" name="Line 106"/>
            <p:cNvSpPr>
              <a:spLocks noChangeShapeType="1"/>
            </p:cNvSpPr>
            <p:nvPr/>
          </p:nvSpPr>
          <p:spPr bwMode="auto">
            <a:xfrm>
              <a:off x="4820" y="181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8" name="Line 107"/>
            <p:cNvSpPr>
              <a:spLocks noChangeShapeType="1"/>
            </p:cNvSpPr>
            <p:nvPr/>
          </p:nvSpPr>
          <p:spPr bwMode="auto">
            <a:xfrm>
              <a:off x="4851" y="178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9" name="Line 108"/>
            <p:cNvSpPr>
              <a:spLocks noChangeShapeType="1"/>
            </p:cNvSpPr>
            <p:nvPr/>
          </p:nvSpPr>
          <p:spPr bwMode="auto">
            <a:xfrm>
              <a:off x="4361" y="172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0" name="Line 109"/>
            <p:cNvSpPr>
              <a:spLocks noChangeShapeType="1"/>
            </p:cNvSpPr>
            <p:nvPr/>
          </p:nvSpPr>
          <p:spPr bwMode="auto">
            <a:xfrm>
              <a:off x="4392" y="169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1" name="Line 110"/>
            <p:cNvSpPr>
              <a:spLocks noChangeShapeType="1"/>
            </p:cNvSpPr>
            <p:nvPr/>
          </p:nvSpPr>
          <p:spPr bwMode="auto">
            <a:xfrm>
              <a:off x="4145" y="916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2" name="Line 111"/>
            <p:cNvSpPr>
              <a:spLocks noChangeShapeType="1"/>
            </p:cNvSpPr>
            <p:nvPr/>
          </p:nvSpPr>
          <p:spPr bwMode="auto">
            <a:xfrm>
              <a:off x="4176" y="885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3" name="Line 112"/>
            <p:cNvSpPr>
              <a:spLocks noChangeShapeType="1"/>
            </p:cNvSpPr>
            <p:nvPr/>
          </p:nvSpPr>
          <p:spPr bwMode="auto">
            <a:xfrm>
              <a:off x="4789" y="214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4" name="Line 113"/>
            <p:cNvSpPr>
              <a:spLocks noChangeShapeType="1"/>
            </p:cNvSpPr>
            <p:nvPr/>
          </p:nvSpPr>
          <p:spPr bwMode="auto">
            <a:xfrm>
              <a:off x="4820" y="211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5" name="Line 114"/>
            <p:cNvSpPr>
              <a:spLocks noChangeShapeType="1"/>
            </p:cNvSpPr>
            <p:nvPr/>
          </p:nvSpPr>
          <p:spPr bwMode="auto">
            <a:xfrm>
              <a:off x="4448" y="158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6" name="Line 115"/>
            <p:cNvSpPr>
              <a:spLocks noChangeShapeType="1"/>
            </p:cNvSpPr>
            <p:nvPr/>
          </p:nvSpPr>
          <p:spPr bwMode="auto">
            <a:xfrm>
              <a:off x="4479" y="1556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7" name="Line 116"/>
            <p:cNvSpPr>
              <a:spLocks noChangeShapeType="1"/>
            </p:cNvSpPr>
            <p:nvPr/>
          </p:nvSpPr>
          <p:spPr bwMode="auto">
            <a:xfrm>
              <a:off x="4250" y="162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8" name="Line 117"/>
            <p:cNvSpPr>
              <a:spLocks noChangeShapeType="1"/>
            </p:cNvSpPr>
            <p:nvPr/>
          </p:nvSpPr>
          <p:spPr bwMode="auto">
            <a:xfrm>
              <a:off x="4281" y="159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9" name="Line 118"/>
            <p:cNvSpPr>
              <a:spLocks noChangeShapeType="1"/>
            </p:cNvSpPr>
            <p:nvPr/>
          </p:nvSpPr>
          <p:spPr bwMode="auto">
            <a:xfrm>
              <a:off x="4083" y="1481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0" name="Line 119"/>
            <p:cNvSpPr>
              <a:spLocks noChangeShapeType="1"/>
            </p:cNvSpPr>
            <p:nvPr/>
          </p:nvSpPr>
          <p:spPr bwMode="auto">
            <a:xfrm>
              <a:off x="4114" y="1450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1" name="Line 120"/>
            <p:cNvSpPr>
              <a:spLocks noChangeShapeType="1"/>
            </p:cNvSpPr>
            <p:nvPr/>
          </p:nvSpPr>
          <p:spPr bwMode="auto">
            <a:xfrm>
              <a:off x="4064" y="1202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2" name="Line 121"/>
            <p:cNvSpPr>
              <a:spLocks noChangeShapeType="1"/>
            </p:cNvSpPr>
            <p:nvPr/>
          </p:nvSpPr>
          <p:spPr bwMode="auto">
            <a:xfrm>
              <a:off x="4095" y="1171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3" name="Line 122"/>
            <p:cNvSpPr>
              <a:spLocks noChangeShapeType="1"/>
            </p:cNvSpPr>
            <p:nvPr/>
          </p:nvSpPr>
          <p:spPr bwMode="auto">
            <a:xfrm>
              <a:off x="4207" y="1413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4" name="Line 123"/>
            <p:cNvSpPr>
              <a:spLocks noChangeShapeType="1"/>
            </p:cNvSpPr>
            <p:nvPr/>
          </p:nvSpPr>
          <p:spPr bwMode="auto">
            <a:xfrm>
              <a:off x="4238" y="1382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5" name="Line 124"/>
            <p:cNvSpPr>
              <a:spLocks noChangeShapeType="1"/>
            </p:cNvSpPr>
            <p:nvPr/>
          </p:nvSpPr>
          <p:spPr bwMode="auto">
            <a:xfrm>
              <a:off x="4033" y="1363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6" name="Line 125"/>
            <p:cNvSpPr>
              <a:spLocks noChangeShapeType="1"/>
            </p:cNvSpPr>
            <p:nvPr/>
          </p:nvSpPr>
          <p:spPr bwMode="auto">
            <a:xfrm>
              <a:off x="4064" y="1332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7" name="Line 126"/>
            <p:cNvSpPr>
              <a:spLocks noChangeShapeType="1"/>
            </p:cNvSpPr>
            <p:nvPr/>
          </p:nvSpPr>
          <p:spPr bwMode="auto">
            <a:xfrm>
              <a:off x="4095" y="1301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8" name="Line 127"/>
            <p:cNvSpPr>
              <a:spLocks noChangeShapeType="1"/>
            </p:cNvSpPr>
            <p:nvPr/>
          </p:nvSpPr>
          <p:spPr bwMode="auto">
            <a:xfrm>
              <a:off x="4126" y="1270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9" name="Line 128"/>
            <p:cNvSpPr>
              <a:spLocks noChangeShapeType="1"/>
            </p:cNvSpPr>
            <p:nvPr/>
          </p:nvSpPr>
          <p:spPr bwMode="auto">
            <a:xfrm>
              <a:off x="4293" y="1208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0" name="Line 129"/>
            <p:cNvSpPr>
              <a:spLocks noChangeShapeType="1"/>
            </p:cNvSpPr>
            <p:nvPr/>
          </p:nvSpPr>
          <p:spPr bwMode="auto">
            <a:xfrm>
              <a:off x="4324" y="1177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1" name="Line 130"/>
            <p:cNvSpPr>
              <a:spLocks noChangeShapeType="1"/>
            </p:cNvSpPr>
            <p:nvPr/>
          </p:nvSpPr>
          <p:spPr bwMode="auto">
            <a:xfrm>
              <a:off x="4491" y="172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2" name="Line 131"/>
            <p:cNvSpPr>
              <a:spLocks noChangeShapeType="1"/>
            </p:cNvSpPr>
            <p:nvPr/>
          </p:nvSpPr>
          <p:spPr bwMode="auto">
            <a:xfrm>
              <a:off x="4522" y="169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3" name="Line 132"/>
            <p:cNvSpPr>
              <a:spLocks noChangeShapeType="1"/>
            </p:cNvSpPr>
            <p:nvPr/>
          </p:nvSpPr>
          <p:spPr bwMode="auto">
            <a:xfrm>
              <a:off x="4448" y="1643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4" name="Line 133"/>
            <p:cNvSpPr>
              <a:spLocks noChangeShapeType="1"/>
            </p:cNvSpPr>
            <p:nvPr/>
          </p:nvSpPr>
          <p:spPr bwMode="auto">
            <a:xfrm>
              <a:off x="4479" y="1612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5" name="Line 134"/>
            <p:cNvSpPr>
              <a:spLocks noChangeShapeType="1"/>
            </p:cNvSpPr>
            <p:nvPr/>
          </p:nvSpPr>
          <p:spPr bwMode="auto">
            <a:xfrm>
              <a:off x="4070" y="1326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6" name="Line 135"/>
            <p:cNvSpPr>
              <a:spLocks noChangeShapeType="1"/>
            </p:cNvSpPr>
            <p:nvPr/>
          </p:nvSpPr>
          <p:spPr bwMode="auto">
            <a:xfrm>
              <a:off x="4101" y="1295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7" name="Line 136"/>
            <p:cNvSpPr>
              <a:spLocks noChangeShapeType="1"/>
            </p:cNvSpPr>
            <p:nvPr/>
          </p:nvSpPr>
          <p:spPr bwMode="auto">
            <a:xfrm>
              <a:off x="4652" y="190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8" name="Line 137"/>
            <p:cNvSpPr>
              <a:spLocks noChangeShapeType="1"/>
            </p:cNvSpPr>
            <p:nvPr/>
          </p:nvSpPr>
          <p:spPr bwMode="auto">
            <a:xfrm>
              <a:off x="4683" y="1873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9" name="Line 138"/>
            <p:cNvSpPr>
              <a:spLocks noChangeShapeType="1"/>
            </p:cNvSpPr>
            <p:nvPr/>
          </p:nvSpPr>
          <p:spPr bwMode="auto">
            <a:xfrm>
              <a:off x="4132" y="1314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0" name="Line 139"/>
            <p:cNvSpPr>
              <a:spLocks noChangeShapeType="1"/>
            </p:cNvSpPr>
            <p:nvPr/>
          </p:nvSpPr>
          <p:spPr bwMode="auto">
            <a:xfrm>
              <a:off x="4163" y="1282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1" name="Line 140"/>
            <p:cNvSpPr>
              <a:spLocks noChangeShapeType="1"/>
            </p:cNvSpPr>
            <p:nvPr/>
          </p:nvSpPr>
          <p:spPr bwMode="auto">
            <a:xfrm>
              <a:off x="3841" y="1115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2" name="Line 141"/>
            <p:cNvSpPr>
              <a:spLocks noChangeShapeType="1"/>
            </p:cNvSpPr>
            <p:nvPr/>
          </p:nvSpPr>
          <p:spPr bwMode="auto">
            <a:xfrm>
              <a:off x="3872" y="1083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3" name="Line 142"/>
            <p:cNvSpPr>
              <a:spLocks noChangeShapeType="1"/>
            </p:cNvSpPr>
            <p:nvPr/>
          </p:nvSpPr>
          <p:spPr bwMode="auto">
            <a:xfrm>
              <a:off x="4659" y="1917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4" name="Line 143"/>
            <p:cNvSpPr>
              <a:spLocks noChangeShapeType="1"/>
            </p:cNvSpPr>
            <p:nvPr/>
          </p:nvSpPr>
          <p:spPr bwMode="auto">
            <a:xfrm>
              <a:off x="4690" y="1885"/>
              <a:ext cx="1" cy="63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5" name="Line 144"/>
            <p:cNvSpPr>
              <a:spLocks noChangeShapeType="1"/>
            </p:cNvSpPr>
            <p:nvPr/>
          </p:nvSpPr>
          <p:spPr bwMode="auto">
            <a:xfrm>
              <a:off x="4442" y="1419"/>
              <a:ext cx="62" cy="1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6" name="Line 145"/>
            <p:cNvSpPr>
              <a:spLocks noChangeShapeType="1"/>
            </p:cNvSpPr>
            <p:nvPr/>
          </p:nvSpPr>
          <p:spPr bwMode="auto">
            <a:xfrm>
              <a:off x="4473" y="1388"/>
              <a:ext cx="1" cy="62"/>
            </a:xfrm>
            <a:prstGeom prst="line">
              <a:avLst/>
            </a:prstGeom>
            <a:noFill/>
            <a:ln w="0">
              <a:solidFill>
                <a:srgbClr val="99CC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7" name="Text Box 146"/>
            <p:cNvSpPr txBox="1">
              <a:spLocks noChangeArrowheads="1"/>
            </p:cNvSpPr>
            <p:nvPr/>
          </p:nvSpPr>
          <p:spPr bwMode="auto">
            <a:xfrm>
              <a:off x="3426" y="1952"/>
              <a:ext cx="931" cy="4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FF99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Estimated</a:t>
              </a:r>
              <a:endPara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lang="fr-FR" altLang="fr-FR" sz="1400" b="1" kern="0" dirty="0" err="1" smtClean="0">
                  <a:solidFill>
                    <a:srgbClr val="CC9900"/>
                  </a:solidFill>
                  <a:latin typeface="Arial" panose="020B0604020202020204" pitchFamily="34" charset="0"/>
                </a:rPr>
                <a:t>Canopy</a:t>
              </a:r>
              <a:endParaRPr lang="fr-FR" altLang="fr-FR" sz="1400" b="1" kern="0" dirty="0" smtClean="0">
                <a:solidFill>
                  <a:srgbClr val="CC9900"/>
                </a:solidFill>
                <a:latin typeface="Arial" panose="020B0604020202020204" pitchFamily="34" charset="0"/>
              </a:endParaRP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Webdings" panose="05030102010509060703" pitchFamily="18" charset="2"/>
                <a:buNone/>
                <a:tabLst/>
                <a:defRPr/>
              </a:pPr>
              <a:r>
                <a:rPr kumimoji="0" lang="fr-FR" altLang="fr-FR" sz="14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CC9900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Characteristics</a:t>
              </a:r>
              <a:endParaRPr kumimoji="0" lang="fr-FR" altLang="fr-FR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CC9900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330" name="Rectangle 185"/>
          <p:cNvSpPr>
            <a:spLocks noChangeArrowheads="1"/>
          </p:cNvSpPr>
          <p:nvPr/>
        </p:nvSpPr>
        <p:spPr bwMode="auto">
          <a:xfrm>
            <a:off x="893380" y="3952297"/>
            <a:ext cx="2971800" cy="5847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kumimoji="0" lang="fr-FR" alt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Some</a:t>
            </a:r>
            <a:r>
              <a:rPr kumimoji="0" lang="fr-FR" alt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r>
              <a:rPr kumimoji="0" lang="fr-FR" alt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</a:rPr>
              <a:t>uncertainties</a:t>
            </a:r>
            <a:endParaRPr kumimoji="0" lang="fr-FR" alt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ebdings" panose="05030102010509060703" pitchFamily="18" charset="2"/>
              <a:buNone/>
              <a:tabLst/>
              <a:defRPr/>
            </a:pPr>
            <a:r>
              <a:rPr lang="fr-FR" altLang="fr-FR" sz="1600" b="1" kern="0" noProof="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Reflectance</a:t>
            </a:r>
            <a:r>
              <a:rPr lang="fr-FR" altLang="fr-FR" sz="1600" b="1" kern="0" noProof="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</a:rPr>
              <a:t> + Model</a:t>
            </a:r>
            <a:endParaRPr kumimoji="0" lang="fr-FR" altLang="fr-FR" sz="1600" b="1" i="0" u="none" strike="noStrike" kern="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67" name="Flèche droite 366"/>
          <p:cNvSpPr/>
          <p:nvPr/>
        </p:nvSpPr>
        <p:spPr>
          <a:xfrm>
            <a:off x="4136923" y="4077997"/>
            <a:ext cx="871256" cy="3333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66" name="Rectangle 160"/>
          <p:cNvSpPr>
            <a:spLocks noChangeArrowheads="1"/>
          </p:cNvSpPr>
          <p:nvPr/>
        </p:nvSpPr>
        <p:spPr bwMode="auto">
          <a:xfrm>
            <a:off x="1228051" y="957048"/>
            <a:ext cx="2628383" cy="2374665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8" name="Freeform 162"/>
          <p:cNvSpPr>
            <a:spLocks/>
          </p:cNvSpPr>
          <p:nvPr/>
        </p:nvSpPr>
        <p:spPr bwMode="auto">
          <a:xfrm>
            <a:off x="1228051" y="957048"/>
            <a:ext cx="2628383" cy="2374665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250" y="250"/>
              </a:cxn>
              <a:cxn ang="0">
                <a:pos x="250" y="0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2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9" name="Line 163"/>
          <p:cNvSpPr>
            <a:spLocks noChangeShapeType="1"/>
          </p:cNvSpPr>
          <p:nvPr/>
        </p:nvSpPr>
        <p:spPr bwMode="auto">
          <a:xfrm flipV="1">
            <a:off x="1228052" y="957048"/>
            <a:ext cx="1698" cy="23746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0" name="Line 164"/>
          <p:cNvSpPr>
            <a:spLocks noChangeShapeType="1"/>
          </p:cNvSpPr>
          <p:nvPr/>
        </p:nvSpPr>
        <p:spPr bwMode="auto">
          <a:xfrm>
            <a:off x="1228051" y="3331567"/>
            <a:ext cx="2628383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1" name="Line 165"/>
          <p:cNvSpPr>
            <a:spLocks noChangeShapeType="1"/>
          </p:cNvSpPr>
          <p:nvPr/>
        </p:nvSpPr>
        <p:spPr bwMode="auto">
          <a:xfrm flipV="1">
            <a:off x="1228052" y="957048"/>
            <a:ext cx="1698" cy="23746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2" name="Line 166"/>
          <p:cNvSpPr>
            <a:spLocks noChangeShapeType="1"/>
          </p:cNvSpPr>
          <p:nvPr/>
        </p:nvSpPr>
        <p:spPr bwMode="auto">
          <a:xfrm flipV="1">
            <a:off x="1228052" y="3304208"/>
            <a:ext cx="1698" cy="2750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3" name="Line 167"/>
          <p:cNvSpPr>
            <a:spLocks noChangeShapeType="1"/>
          </p:cNvSpPr>
          <p:nvPr/>
        </p:nvSpPr>
        <p:spPr bwMode="auto">
          <a:xfrm>
            <a:off x="1228052" y="1183875"/>
            <a:ext cx="1698" cy="19866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4" name="Rectangle 168"/>
          <p:cNvSpPr>
            <a:spLocks noChangeArrowheads="1"/>
          </p:cNvSpPr>
          <p:nvPr/>
        </p:nvSpPr>
        <p:spPr bwMode="auto">
          <a:xfrm>
            <a:off x="1116604" y="3338227"/>
            <a:ext cx="3158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400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75" name="Line 169"/>
          <p:cNvSpPr>
            <a:spLocks noChangeShapeType="1"/>
          </p:cNvSpPr>
          <p:nvPr/>
        </p:nvSpPr>
        <p:spPr bwMode="auto">
          <a:xfrm flipV="1">
            <a:off x="2149355" y="3304208"/>
            <a:ext cx="1698" cy="2750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6" name="Rectangle 170"/>
          <p:cNvSpPr>
            <a:spLocks noChangeArrowheads="1"/>
          </p:cNvSpPr>
          <p:nvPr/>
        </p:nvSpPr>
        <p:spPr bwMode="auto">
          <a:xfrm>
            <a:off x="2036421" y="3338227"/>
            <a:ext cx="3158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600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77" name="Line 171"/>
          <p:cNvSpPr>
            <a:spLocks noChangeShapeType="1"/>
          </p:cNvSpPr>
          <p:nvPr/>
        </p:nvSpPr>
        <p:spPr bwMode="auto">
          <a:xfrm flipV="1">
            <a:off x="3069170" y="3304208"/>
            <a:ext cx="1698" cy="2750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78" name="Rectangle 172"/>
          <p:cNvSpPr>
            <a:spLocks noChangeArrowheads="1"/>
          </p:cNvSpPr>
          <p:nvPr/>
        </p:nvSpPr>
        <p:spPr bwMode="auto">
          <a:xfrm>
            <a:off x="2957723" y="3338227"/>
            <a:ext cx="31581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800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79" name="Line 173"/>
          <p:cNvSpPr>
            <a:spLocks noChangeShapeType="1"/>
          </p:cNvSpPr>
          <p:nvPr/>
        </p:nvSpPr>
        <p:spPr bwMode="auto">
          <a:xfrm>
            <a:off x="1228052" y="3331567"/>
            <a:ext cx="32260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0" name="Line 174"/>
          <p:cNvSpPr>
            <a:spLocks noChangeShapeType="1"/>
          </p:cNvSpPr>
          <p:nvPr/>
        </p:nvSpPr>
        <p:spPr bwMode="auto">
          <a:xfrm flipH="1">
            <a:off x="3510503" y="3331567"/>
            <a:ext cx="20375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1" name="Rectangle 175"/>
          <p:cNvSpPr>
            <a:spLocks noChangeArrowheads="1"/>
          </p:cNvSpPr>
          <p:nvPr/>
        </p:nvSpPr>
        <p:spPr bwMode="auto">
          <a:xfrm>
            <a:off x="1125519" y="3218087"/>
            <a:ext cx="10527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0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82" name="Line 176"/>
          <p:cNvSpPr>
            <a:spLocks noChangeShapeType="1"/>
          </p:cNvSpPr>
          <p:nvPr/>
        </p:nvSpPr>
        <p:spPr bwMode="auto">
          <a:xfrm>
            <a:off x="1228052" y="2610735"/>
            <a:ext cx="32260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3" name="Line 177"/>
          <p:cNvSpPr>
            <a:spLocks noChangeShapeType="1"/>
          </p:cNvSpPr>
          <p:nvPr/>
        </p:nvSpPr>
        <p:spPr bwMode="auto">
          <a:xfrm flipH="1">
            <a:off x="3510503" y="2610735"/>
            <a:ext cx="20375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4" name="Rectangle 178"/>
          <p:cNvSpPr>
            <a:spLocks noChangeArrowheads="1"/>
          </p:cNvSpPr>
          <p:nvPr/>
        </p:nvSpPr>
        <p:spPr bwMode="auto">
          <a:xfrm>
            <a:off x="978409" y="2497256"/>
            <a:ext cx="2631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0.1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85" name="Line 179"/>
          <p:cNvSpPr>
            <a:spLocks noChangeShapeType="1"/>
          </p:cNvSpPr>
          <p:nvPr/>
        </p:nvSpPr>
        <p:spPr bwMode="auto">
          <a:xfrm>
            <a:off x="1228052" y="1898189"/>
            <a:ext cx="32260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6" name="Line 180"/>
          <p:cNvSpPr>
            <a:spLocks noChangeShapeType="1"/>
          </p:cNvSpPr>
          <p:nvPr/>
        </p:nvSpPr>
        <p:spPr bwMode="auto">
          <a:xfrm flipH="1">
            <a:off x="3510503" y="1898189"/>
            <a:ext cx="20375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7" name="Rectangle 181"/>
          <p:cNvSpPr>
            <a:spLocks noChangeArrowheads="1"/>
          </p:cNvSpPr>
          <p:nvPr/>
        </p:nvSpPr>
        <p:spPr bwMode="auto">
          <a:xfrm>
            <a:off x="978409" y="1784710"/>
            <a:ext cx="2631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>
                <a:solidFill>
                  <a:srgbClr val="000000"/>
                </a:solidFill>
                <a:latin typeface="Helvetica" pitchFamily="34" charset="0"/>
              </a:rPr>
              <a:t>0.2</a:t>
            </a:r>
            <a:endParaRPr lang="en-NZ" sz="1800" b="1">
              <a:solidFill>
                <a:srgbClr val="FFCC00"/>
              </a:solidFill>
            </a:endParaRPr>
          </a:p>
        </p:txBody>
      </p:sp>
      <p:sp>
        <p:nvSpPr>
          <p:cNvPr id="1088" name="Line 182"/>
          <p:cNvSpPr>
            <a:spLocks noChangeShapeType="1"/>
          </p:cNvSpPr>
          <p:nvPr/>
        </p:nvSpPr>
        <p:spPr bwMode="auto">
          <a:xfrm>
            <a:off x="1228052" y="1185643"/>
            <a:ext cx="32260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89" name="Line 183"/>
          <p:cNvSpPr>
            <a:spLocks noChangeShapeType="1"/>
          </p:cNvSpPr>
          <p:nvPr/>
        </p:nvSpPr>
        <p:spPr bwMode="auto">
          <a:xfrm flipH="1">
            <a:off x="3510503" y="1185643"/>
            <a:ext cx="20375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0" name="Rectangle 184"/>
          <p:cNvSpPr>
            <a:spLocks noChangeArrowheads="1"/>
          </p:cNvSpPr>
          <p:nvPr/>
        </p:nvSpPr>
        <p:spPr bwMode="auto">
          <a:xfrm>
            <a:off x="978409" y="1072164"/>
            <a:ext cx="26317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400" b="1" dirty="0">
                <a:solidFill>
                  <a:srgbClr val="000000"/>
                </a:solidFill>
                <a:latin typeface="Helvetica" pitchFamily="34" charset="0"/>
              </a:rPr>
              <a:t>0.3</a:t>
            </a:r>
            <a:endParaRPr lang="en-NZ" sz="1800" b="1" dirty="0">
              <a:solidFill>
                <a:srgbClr val="FFCC00"/>
              </a:solidFill>
            </a:endParaRPr>
          </a:p>
        </p:txBody>
      </p:sp>
      <p:sp>
        <p:nvSpPr>
          <p:cNvPr id="1091" name="Line 185"/>
          <p:cNvSpPr>
            <a:spLocks noChangeShapeType="1"/>
          </p:cNvSpPr>
          <p:nvPr/>
        </p:nvSpPr>
        <p:spPr bwMode="auto">
          <a:xfrm>
            <a:off x="1235988" y="950909"/>
            <a:ext cx="2628383" cy="1528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2" name="Freeform 186"/>
          <p:cNvSpPr>
            <a:spLocks/>
          </p:cNvSpPr>
          <p:nvPr/>
        </p:nvSpPr>
        <p:spPr bwMode="auto">
          <a:xfrm>
            <a:off x="1228051" y="957048"/>
            <a:ext cx="2628383" cy="2374665"/>
          </a:xfrm>
          <a:custGeom>
            <a:avLst/>
            <a:gdLst/>
            <a:ahLst/>
            <a:cxnLst>
              <a:cxn ang="0">
                <a:pos x="0" y="250"/>
              </a:cxn>
              <a:cxn ang="0">
                <a:pos x="250" y="250"/>
              </a:cxn>
              <a:cxn ang="0">
                <a:pos x="250" y="0"/>
              </a:cxn>
            </a:cxnLst>
            <a:rect l="0" t="0" r="r" b="b"/>
            <a:pathLst>
              <a:path w="250" h="250">
                <a:moveTo>
                  <a:pt x="0" y="250"/>
                </a:moveTo>
                <a:lnTo>
                  <a:pt x="250" y="250"/>
                </a:lnTo>
                <a:lnTo>
                  <a:pt x="250" y="0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3" name="Line 187"/>
          <p:cNvSpPr>
            <a:spLocks noChangeShapeType="1"/>
          </p:cNvSpPr>
          <p:nvPr/>
        </p:nvSpPr>
        <p:spPr bwMode="auto">
          <a:xfrm flipV="1">
            <a:off x="1228052" y="957048"/>
            <a:ext cx="1698" cy="237466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94" name="Rectangle 188"/>
          <p:cNvSpPr>
            <a:spLocks noChangeArrowheads="1"/>
          </p:cNvSpPr>
          <p:nvPr/>
        </p:nvSpPr>
        <p:spPr bwMode="auto">
          <a:xfrm>
            <a:off x="1624806" y="3524466"/>
            <a:ext cx="174885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600" b="1">
                <a:solidFill>
                  <a:srgbClr val="000000"/>
                </a:solidFill>
                <a:latin typeface="Helvetica" pitchFamily="34" charset="0"/>
              </a:rPr>
              <a:t>Wavelength (nm)</a:t>
            </a:r>
            <a:endParaRPr lang="en-NZ" sz="2000" b="1">
              <a:solidFill>
                <a:srgbClr val="FFCC00"/>
              </a:solidFill>
            </a:endParaRPr>
          </a:p>
        </p:txBody>
      </p:sp>
      <p:sp>
        <p:nvSpPr>
          <p:cNvPr id="1095" name="Rectangle 189"/>
          <p:cNvSpPr>
            <a:spLocks noChangeArrowheads="1"/>
          </p:cNvSpPr>
          <p:nvPr/>
        </p:nvSpPr>
        <p:spPr bwMode="auto">
          <a:xfrm rot="16200000">
            <a:off x="186386" y="1980345"/>
            <a:ext cx="130760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 eaLnBrk="0" hangingPunct="0">
              <a:spcBef>
                <a:spcPct val="50000"/>
              </a:spcBef>
              <a:buFont typeface="Webdings" pitchFamily="18" charset="2"/>
              <a:buNone/>
            </a:pPr>
            <a:r>
              <a:rPr lang="en-NZ" sz="1600" b="1" dirty="0" smtClean="0">
                <a:solidFill>
                  <a:srgbClr val="000000"/>
                </a:solidFill>
                <a:latin typeface="Helvetica" pitchFamily="34" charset="0"/>
              </a:rPr>
              <a:t>Reflectance</a:t>
            </a:r>
            <a:endParaRPr lang="en-NZ" sz="2000" b="1" dirty="0">
              <a:solidFill>
                <a:srgbClr val="FFCC00"/>
              </a:solidFill>
            </a:endParaRPr>
          </a:p>
        </p:txBody>
      </p:sp>
      <p:grpSp>
        <p:nvGrpSpPr>
          <p:cNvPr id="1096" name="Group 711"/>
          <p:cNvGrpSpPr>
            <a:grpSpLocks/>
          </p:cNvGrpSpPr>
          <p:nvPr/>
        </p:nvGrpSpPr>
        <p:grpSpPr bwMode="auto">
          <a:xfrm>
            <a:off x="1387262" y="1130193"/>
            <a:ext cx="2355016" cy="2053764"/>
            <a:chOff x="1366" y="1000"/>
            <a:chExt cx="1387" cy="1344"/>
          </a:xfrm>
        </p:grpSpPr>
        <p:sp>
          <p:nvSpPr>
            <p:cNvPr id="1097" name="Freeform 712"/>
            <p:cNvSpPr>
              <a:spLocks/>
            </p:cNvSpPr>
            <p:nvPr/>
          </p:nvSpPr>
          <p:spPr bwMode="auto">
            <a:xfrm>
              <a:off x="1366" y="1084"/>
              <a:ext cx="1387" cy="1231"/>
            </a:xfrm>
            <a:custGeom>
              <a:avLst/>
              <a:gdLst/>
              <a:ahLst/>
              <a:cxnLst>
                <a:cxn ang="0">
                  <a:pos x="0" y="1231"/>
                </a:cxn>
                <a:cxn ang="0">
                  <a:pos x="204" y="1175"/>
                </a:cxn>
                <a:cxn ang="0">
                  <a:pos x="396" y="1032"/>
                </a:cxn>
                <a:cxn ang="0">
                  <a:pos x="606" y="1063"/>
                </a:cxn>
                <a:cxn ang="0">
                  <a:pos x="798" y="988"/>
                </a:cxn>
                <a:cxn ang="0">
                  <a:pos x="854" y="727"/>
                </a:cxn>
                <a:cxn ang="0">
                  <a:pos x="959" y="230"/>
                </a:cxn>
                <a:cxn ang="0">
                  <a:pos x="1120" y="87"/>
                </a:cxn>
                <a:cxn ang="0">
                  <a:pos x="1281" y="25"/>
                </a:cxn>
                <a:cxn ang="0">
                  <a:pos x="1387" y="0"/>
                </a:cxn>
              </a:cxnLst>
              <a:rect l="0" t="0" r="r" b="b"/>
              <a:pathLst>
                <a:path w="1387" h="1231">
                  <a:moveTo>
                    <a:pt x="0" y="1231"/>
                  </a:moveTo>
                  <a:lnTo>
                    <a:pt x="204" y="1175"/>
                  </a:lnTo>
                  <a:lnTo>
                    <a:pt x="396" y="1032"/>
                  </a:lnTo>
                  <a:lnTo>
                    <a:pt x="606" y="1063"/>
                  </a:lnTo>
                  <a:lnTo>
                    <a:pt x="798" y="988"/>
                  </a:lnTo>
                  <a:lnTo>
                    <a:pt x="854" y="727"/>
                  </a:lnTo>
                  <a:lnTo>
                    <a:pt x="959" y="230"/>
                  </a:lnTo>
                  <a:lnTo>
                    <a:pt x="1120" y="87"/>
                  </a:lnTo>
                  <a:lnTo>
                    <a:pt x="1281" y="25"/>
                  </a:lnTo>
                  <a:lnTo>
                    <a:pt x="1387" y="0"/>
                  </a:lnTo>
                </a:path>
              </a:pathLst>
            </a:custGeom>
            <a:noFill/>
            <a:ln w="19050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714"/>
            <p:cNvSpPr>
              <a:spLocks/>
            </p:cNvSpPr>
            <p:nvPr/>
          </p:nvSpPr>
          <p:spPr bwMode="auto">
            <a:xfrm>
              <a:off x="1392" y="1180"/>
              <a:ext cx="1361" cy="1164"/>
            </a:xfrm>
            <a:custGeom>
              <a:avLst/>
              <a:gdLst/>
              <a:ahLst/>
              <a:cxnLst>
                <a:cxn ang="0">
                  <a:pos x="0" y="1231"/>
                </a:cxn>
                <a:cxn ang="0">
                  <a:pos x="204" y="1175"/>
                </a:cxn>
                <a:cxn ang="0">
                  <a:pos x="396" y="1032"/>
                </a:cxn>
                <a:cxn ang="0">
                  <a:pos x="606" y="1063"/>
                </a:cxn>
                <a:cxn ang="0">
                  <a:pos x="798" y="988"/>
                </a:cxn>
                <a:cxn ang="0">
                  <a:pos x="854" y="727"/>
                </a:cxn>
                <a:cxn ang="0">
                  <a:pos x="959" y="230"/>
                </a:cxn>
                <a:cxn ang="0">
                  <a:pos x="1120" y="87"/>
                </a:cxn>
                <a:cxn ang="0">
                  <a:pos x="1281" y="25"/>
                </a:cxn>
                <a:cxn ang="0">
                  <a:pos x="1387" y="0"/>
                </a:cxn>
              </a:cxnLst>
              <a:rect l="0" t="0" r="r" b="b"/>
              <a:pathLst>
                <a:path w="1387" h="1231">
                  <a:moveTo>
                    <a:pt x="0" y="1231"/>
                  </a:moveTo>
                  <a:lnTo>
                    <a:pt x="204" y="1175"/>
                  </a:lnTo>
                  <a:lnTo>
                    <a:pt x="396" y="1032"/>
                  </a:lnTo>
                  <a:lnTo>
                    <a:pt x="606" y="1063"/>
                  </a:lnTo>
                  <a:lnTo>
                    <a:pt x="798" y="988"/>
                  </a:lnTo>
                  <a:lnTo>
                    <a:pt x="854" y="727"/>
                  </a:lnTo>
                  <a:lnTo>
                    <a:pt x="959" y="230"/>
                  </a:lnTo>
                  <a:lnTo>
                    <a:pt x="1120" y="87"/>
                  </a:lnTo>
                  <a:lnTo>
                    <a:pt x="1281" y="25"/>
                  </a:lnTo>
                  <a:lnTo>
                    <a:pt x="1387" y="0"/>
                  </a:lnTo>
                </a:path>
              </a:pathLst>
            </a:custGeom>
            <a:noFill/>
            <a:ln w="9525" cmpd="sng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715"/>
            <p:cNvSpPr>
              <a:spLocks/>
            </p:cNvSpPr>
            <p:nvPr/>
          </p:nvSpPr>
          <p:spPr bwMode="auto">
            <a:xfrm>
              <a:off x="1368" y="1000"/>
              <a:ext cx="1368" cy="1264"/>
            </a:xfrm>
            <a:custGeom>
              <a:avLst/>
              <a:gdLst/>
              <a:ahLst/>
              <a:cxnLst>
                <a:cxn ang="0">
                  <a:pos x="0" y="1231"/>
                </a:cxn>
                <a:cxn ang="0">
                  <a:pos x="204" y="1175"/>
                </a:cxn>
                <a:cxn ang="0">
                  <a:pos x="396" y="1032"/>
                </a:cxn>
                <a:cxn ang="0">
                  <a:pos x="606" y="1063"/>
                </a:cxn>
                <a:cxn ang="0">
                  <a:pos x="798" y="988"/>
                </a:cxn>
                <a:cxn ang="0">
                  <a:pos x="854" y="727"/>
                </a:cxn>
                <a:cxn ang="0">
                  <a:pos x="959" y="230"/>
                </a:cxn>
                <a:cxn ang="0">
                  <a:pos x="1120" y="87"/>
                </a:cxn>
                <a:cxn ang="0">
                  <a:pos x="1281" y="25"/>
                </a:cxn>
                <a:cxn ang="0">
                  <a:pos x="1387" y="0"/>
                </a:cxn>
              </a:cxnLst>
              <a:rect l="0" t="0" r="r" b="b"/>
              <a:pathLst>
                <a:path w="1387" h="1231">
                  <a:moveTo>
                    <a:pt x="0" y="1231"/>
                  </a:moveTo>
                  <a:lnTo>
                    <a:pt x="204" y="1175"/>
                  </a:lnTo>
                  <a:lnTo>
                    <a:pt x="396" y="1032"/>
                  </a:lnTo>
                  <a:lnTo>
                    <a:pt x="606" y="1063"/>
                  </a:lnTo>
                  <a:lnTo>
                    <a:pt x="798" y="988"/>
                  </a:lnTo>
                  <a:lnTo>
                    <a:pt x="854" y="727"/>
                  </a:lnTo>
                  <a:lnTo>
                    <a:pt x="959" y="230"/>
                  </a:lnTo>
                  <a:lnTo>
                    <a:pt x="1120" y="87"/>
                  </a:lnTo>
                  <a:lnTo>
                    <a:pt x="1281" y="25"/>
                  </a:lnTo>
                  <a:lnTo>
                    <a:pt x="1387" y="0"/>
                  </a:lnTo>
                </a:path>
              </a:pathLst>
            </a:custGeom>
            <a:noFill/>
            <a:ln w="9525" cmpd="sng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101" name="Group 716"/>
          <p:cNvGrpSpPr>
            <a:grpSpLocks/>
          </p:cNvGrpSpPr>
          <p:nvPr/>
        </p:nvGrpSpPr>
        <p:grpSpPr bwMode="auto">
          <a:xfrm>
            <a:off x="1366247" y="974417"/>
            <a:ext cx="2407652" cy="2194349"/>
            <a:chOff x="873" y="897"/>
            <a:chExt cx="1418" cy="1436"/>
          </a:xfrm>
        </p:grpSpPr>
        <p:grpSp>
          <p:nvGrpSpPr>
            <p:cNvPr id="1102" name="Group 717"/>
            <p:cNvGrpSpPr>
              <a:grpSpLocks/>
            </p:cNvGrpSpPr>
            <p:nvPr/>
          </p:nvGrpSpPr>
          <p:grpSpPr bwMode="auto">
            <a:xfrm>
              <a:off x="873" y="897"/>
              <a:ext cx="1418" cy="1436"/>
              <a:chOff x="1353" y="617"/>
              <a:chExt cx="1418" cy="1436"/>
            </a:xfrm>
          </p:grpSpPr>
          <p:sp>
            <p:nvSpPr>
              <p:cNvPr id="1104" name="Line 718"/>
              <p:cNvSpPr>
                <a:spLocks noChangeShapeType="1"/>
              </p:cNvSpPr>
              <p:nvPr/>
            </p:nvSpPr>
            <p:spPr bwMode="auto">
              <a:xfrm>
                <a:off x="1880" y="617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19"/>
              <p:cNvSpPr>
                <a:spLocks noChangeShapeType="1"/>
              </p:cNvSpPr>
              <p:nvPr/>
            </p:nvSpPr>
            <p:spPr bwMode="auto">
              <a:xfrm>
                <a:off x="2499" y="617"/>
                <a:ext cx="1" cy="13"/>
              </a:xfrm>
              <a:prstGeom prst="line">
                <a:avLst/>
              </a:prstGeom>
              <a:noFill/>
              <a:ln w="0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Oval 720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Oval 721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Oval 722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Oval 723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Oval 724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Oval 725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Oval 726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Oval 727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Oval 728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Oval 729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Oval 730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Oval 731"/>
              <p:cNvSpPr>
                <a:spLocks noChangeArrowheads="1"/>
              </p:cNvSpPr>
              <p:nvPr/>
            </p:nvSpPr>
            <p:spPr bwMode="auto">
              <a:xfrm>
                <a:off x="1353" y="20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Oval 732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Oval 733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Oval 734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Oval 735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Oval 736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Oval 737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Oval 738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Oval 739"/>
              <p:cNvSpPr>
                <a:spLocks noChangeArrowheads="1"/>
              </p:cNvSpPr>
              <p:nvPr/>
            </p:nvSpPr>
            <p:spPr bwMode="auto">
              <a:xfrm>
                <a:off x="1353" y="19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Oval 740"/>
              <p:cNvSpPr>
                <a:spLocks noChangeArrowheads="1"/>
              </p:cNvSpPr>
              <p:nvPr/>
            </p:nvSpPr>
            <p:spPr bwMode="auto">
              <a:xfrm>
                <a:off x="1353" y="20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Oval 741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Oval 742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Oval 743"/>
              <p:cNvSpPr>
                <a:spLocks noChangeArrowheads="1"/>
              </p:cNvSpPr>
              <p:nvPr/>
            </p:nvSpPr>
            <p:spPr bwMode="auto">
              <a:xfrm>
                <a:off x="1353" y="19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Oval 744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Oval 745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Oval 746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Oval 747"/>
              <p:cNvSpPr>
                <a:spLocks noChangeArrowheads="1"/>
              </p:cNvSpPr>
              <p:nvPr/>
            </p:nvSpPr>
            <p:spPr bwMode="auto">
              <a:xfrm>
                <a:off x="1353" y="19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Oval 748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Oval 749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Oval 750"/>
              <p:cNvSpPr>
                <a:spLocks noChangeArrowheads="1"/>
              </p:cNvSpPr>
              <p:nvPr/>
            </p:nvSpPr>
            <p:spPr bwMode="auto">
              <a:xfrm>
                <a:off x="1353" y="20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Oval 751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Oval 752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Oval 753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Oval 754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Oval 755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Oval 756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Oval 757"/>
              <p:cNvSpPr>
                <a:spLocks noChangeArrowheads="1"/>
              </p:cNvSpPr>
              <p:nvPr/>
            </p:nvSpPr>
            <p:spPr bwMode="auto">
              <a:xfrm>
                <a:off x="1353" y="19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Oval 758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Oval 759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Oval 760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Oval 761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Oval 762"/>
              <p:cNvSpPr>
                <a:spLocks noChangeArrowheads="1"/>
              </p:cNvSpPr>
              <p:nvPr/>
            </p:nvSpPr>
            <p:spPr bwMode="auto">
              <a:xfrm>
                <a:off x="1353" y="20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Oval 763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Oval 764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Oval 765"/>
              <p:cNvSpPr>
                <a:spLocks noChangeArrowheads="1"/>
              </p:cNvSpPr>
              <p:nvPr/>
            </p:nvSpPr>
            <p:spPr bwMode="auto">
              <a:xfrm>
                <a:off x="1353" y="20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Oval 766"/>
              <p:cNvSpPr>
                <a:spLocks noChangeArrowheads="1"/>
              </p:cNvSpPr>
              <p:nvPr/>
            </p:nvSpPr>
            <p:spPr bwMode="auto">
              <a:xfrm>
                <a:off x="1353" y="19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Oval 767"/>
              <p:cNvSpPr>
                <a:spLocks noChangeArrowheads="1"/>
              </p:cNvSpPr>
              <p:nvPr/>
            </p:nvSpPr>
            <p:spPr bwMode="auto">
              <a:xfrm>
                <a:off x="1353" y="19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Oval 768"/>
              <p:cNvSpPr>
                <a:spLocks noChangeArrowheads="1"/>
              </p:cNvSpPr>
              <p:nvPr/>
            </p:nvSpPr>
            <p:spPr bwMode="auto">
              <a:xfrm>
                <a:off x="1353" y="20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Oval 769"/>
              <p:cNvSpPr>
                <a:spLocks noChangeArrowheads="1"/>
              </p:cNvSpPr>
              <p:nvPr/>
            </p:nvSpPr>
            <p:spPr bwMode="auto">
              <a:xfrm>
                <a:off x="1353" y="20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Oval 770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Oval 771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Oval 772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Oval 773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Oval 774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Oval 775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Oval 776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Oval 777"/>
              <p:cNvSpPr>
                <a:spLocks noChangeArrowheads="1"/>
              </p:cNvSpPr>
              <p:nvPr/>
            </p:nvSpPr>
            <p:spPr bwMode="auto">
              <a:xfrm>
                <a:off x="1558" y="1935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Oval 778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Oval 779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Oval 780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Oval 781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Oval 782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Oval 783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Oval 784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Oval 785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Oval 786"/>
              <p:cNvSpPr>
                <a:spLocks noChangeArrowheads="1"/>
              </p:cNvSpPr>
              <p:nvPr/>
            </p:nvSpPr>
            <p:spPr bwMode="auto">
              <a:xfrm>
                <a:off x="1558" y="1935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Oval 787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Oval 788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Oval 789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Oval 790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Oval 791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Oval 792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Oval 793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Oval 794"/>
              <p:cNvSpPr>
                <a:spLocks noChangeArrowheads="1"/>
              </p:cNvSpPr>
              <p:nvPr/>
            </p:nvSpPr>
            <p:spPr bwMode="auto">
              <a:xfrm>
                <a:off x="1558" y="1935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Oval 795"/>
              <p:cNvSpPr>
                <a:spLocks noChangeArrowheads="1"/>
              </p:cNvSpPr>
              <p:nvPr/>
            </p:nvSpPr>
            <p:spPr bwMode="auto">
              <a:xfrm>
                <a:off x="1558" y="1935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Oval 796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Oval 797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Oval 798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Oval 799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Oval 800"/>
              <p:cNvSpPr>
                <a:spLocks noChangeArrowheads="1"/>
              </p:cNvSpPr>
              <p:nvPr/>
            </p:nvSpPr>
            <p:spPr bwMode="auto">
              <a:xfrm>
                <a:off x="1558" y="1960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Oval 801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Oval 802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Oval 803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Oval 804"/>
              <p:cNvSpPr>
                <a:spLocks noChangeArrowheads="1"/>
              </p:cNvSpPr>
              <p:nvPr/>
            </p:nvSpPr>
            <p:spPr bwMode="auto">
              <a:xfrm>
                <a:off x="1558" y="1929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Oval 805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Oval 806"/>
              <p:cNvSpPr>
                <a:spLocks noChangeArrowheads="1"/>
              </p:cNvSpPr>
              <p:nvPr/>
            </p:nvSpPr>
            <p:spPr bwMode="auto">
              <a:xfrm>
                <a:off x="1558" y="1923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Oval 807"/>
              <p:cNvSpPr>
                <a:spLocks noChangeArrowheads="1"/>
              </p:cNvSpPr>
              <p:nvPr/>
            </p:nvSpPr>
            <p:spPr bwMode="auto">
              <a:xfrm>
                <a:off x="1558" y="1923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Oval 808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Oval 809"/>
              <p:cNvSpPr>
                <a:spLocks noChangeArrowheads="1"/>
              </p:cNvSpPr>
              <p:nvPr/>
            </p:nvSpPr>
            <p:spPr bwMode="auto">
              <a:xfrm>
                <a:off x="1558" y="1923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Oval 810"/>
              <p:cNvSpPr>
                <a:spLocks noChangeArrowheads="1"/>
              </p:cNvSpPr>
              <p:nvPr/>
            </p:nvSpPr>
            <p:spPr bwMode="auto">
              <a:xfrm>
                <a:off x="1558" y="1923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Oval 811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Oval 812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Oval 813"/>
              <p:cNvSpPr>
                <a:spLocks noChangeArrowheads="1"/>
              </p:cNvSpPr>
              <p:nvPr/>
            </p:nvSpPr>
            <p:spPr bwMode="auto">
              <a:xfrm>
                <a:off x="1558" y="1954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Oval 814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Oval 815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Oval 816"/>
              <p:cNvSpPr>
                <a:spLocks noChangeArrowheads="1"/>
              </p:cNvSpPr>
              <p:nvPr/>
            </p:nvSpPr>
            <p:spPr bwMode="auto">
              <a:xfrm>
                <a:off x="1558" y="1941"/>
                <a:ext cx="30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Oval 817"/>
              <p:cNvSpPr>
                <a:spLocks noChangeArrowheads="1"/>
              </p:cNvSpPr>
              <p:nvPr/>
            </p:nvSpPr>
            <p:spPr bwMode="auto">
              <a:xfrm>
                <a:off x="1558" y="1923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Oval 818"/>
              <p:cNvSpPr>
                <a:spLocks noChangeArrowheads="1"/>
              </p:cNvSpPr>
              <p:nvPr/>
            </p:nvSpPr>
            <p:spPr bwMode="auto">
              <a:xfrm>
                <a:off x="1558" y="1960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Oval 819"/>
              <p:cNvSpPr>
                <a:spLocks noChangeArrowheads="1"/>
              </p:cNvSpPr>
              <p:nvPr/>
            </p:nvSpPr>
            <p:spPr bwMode="auto">
              <a:xfrm>
                <a:off x="1558" y="1948"/>
                <a:ext cx="30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Oval 820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Oval 821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Oval 822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Oval 823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Oval 824"/>
              <p:cNvSpPr>
                <a:spLocks noChangeArrowheads="1"/>
              </p:cNvSpPr>
              <p:nvPr/>
            </p:nvSpPr>
            <p:spPr bwMode="auto">
              <a:xfrm>
                <a:off x="1749" y="178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Oval 825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Oval 826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Oval 827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Oval 828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Oval 829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Oval 830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Oval 831"/>
              <p:cNvSpPr>
                <a:spLocks noChangeArrowheads="1"/>
              </p:cNvSpPr>
              <p:nvPr/>
            </p:nvSpPr>
            <p:spPr bwMode="auto">
              <a:xfrm>
                <a:off x="1749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Oval 832"/>
              <p:cNvSpPr>
                <a:spLocks noChangeArrowheads="1"/>
              </p:cNvSpPr>
              <p:nvPr/>
            </p:nvSpPr>
            <p:spPr bwMode="auto">
              <a:xfrm>
                <a:off x="1749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Oval 833"/>
              <p:cNvSpPr>
                <a:spLocks noChangeArrowheads="1"/>
              </p:cNvSpPr>
              <p:nvPr/>
            </p:nvSpPr>
            <p:spPr bwMode="auto">
              <a:xfrm>
                <a:off x="1749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Oval 834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Oval 835"/>
              <p:cNvSpPr>
                <a:spLocks noChangeArrowheads="1"/>
              </p:cNvSpPr>
              <p:nvPr/>
            </p:nvSpPr>
            <p:spPr bwMode="auto">
              <a:xfrm>
                <a:off x="1749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Oval 836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Oval 837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Oval 838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Oval 839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Oval 840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Oval 841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Oval 842"/>
              <p:cNvSpPr>
                <a:spLocks noChangeArrowheads="1"/>
              </p:cNvSpPr>
              <p:nvPr/>
            </p:nvSpPr>
            <p:spPr bwMode="auto">
              <a:xfrm>
                <a:off x="1749" y="178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Oval 843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Oval 844"/>
              <p:cNvSpPr>
                <a:spLocks noChangeArrowheads="1"/>
              </p:cNvSpPr>
              <p:nvPr/>
            </p:nvSpPr>
            <p:spPr bwMode="auto">
              <a:xfrm>
                <a:off x="1749" y="178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Oval 845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Oval 846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Oval 847"/>
              <p:cNvSpPr>
                <a:spLocks noChangeArrowheads="1"/>
              </p:cNvSpPr>
              <p:nvPr/>
            </p:nvSpPr>
            <p:spPr bwMode="auto">
              <a:xfrm>
                <a:off x="1749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Oval 848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Oval 849"/>
              <p:cNvSpPr>
                <a:spLocks noChangeArrowheads="1"/>
              </p:cNvSpPr>
              <p:nvPr/>
            </p:nvSpPr>
            <p:spPr bwMode="auto">
              <a:xfrm>
                <a:off x="1749" y="17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Oval 850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Oval 851"/>
              <p:cNvSpPr>
                <a:spLocks noChangeArrowheads="1"/>
              </p:cNvSpPr>
              <p:nvPr/>
            </p:nvSpPr>
            <p:spPr bwMode="auto">
              <a:xfrm>
                <a:off x="1749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Oval 852"/>
              <p:cNvSpPr>
                <a:spLocks noChangeArrowheads="1"/>
              </p:cNvSpPr>
              <p:nvPr/>
            </p:nvSpPr>
            <p:spPr bwMode="auto">
              <a:xfrm>
                <a:off x="1749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Oval 853"/>
              <p:cNvSpPr>
                <a:spLocks noChangeArrowheads="1"/>
              </p:cNvSpPr>
              <p:nvPr/>
            </p:nvSpPr>
            <p:spPr bwMode="auto">
              <a:xfrm>
                <a:off x="1749" y="17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Oval 854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Oval 855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Oval 856"/>
              <p:cNvSpPr>
                <a:spLocks noChangeArrowheads="1"/>
              </p:cNvSpPr>
              <p:nvPr/>
            </p:nvSpPr>
            <p:spPr bwMode="auto">
              <a:xfrm>
                <a:off x="1749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Oval 857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Oval 858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Oval 859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Oval 860"/>
              <p:cNvSpPr>
                <a:spLocks noChangeArrowheads="1"/>
              </p:cNvSpPr>
              <p:nvPr/>
            </p:nvSpPr>
            <p:spPr bwMode="auto">
              <a:xfrm>
                <a:off x="1749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Oval 861"/>
              <p:cNvSpPr>
                <a:spLocks noChangeArrowheads="1"/>
              </p:cNvSpPr>
              <p:nvPr/>
            </p:nvSpPr>
            <p:spPr bwMode="auto">
              <a:xfrm>
                <a:off x="1749" y="182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Oval 862"/>
              <p:cNvSpPr>
                <a:spLocks noChangeArrowheads="1"/>
              </p:cNvSpPr>
              <p:nvPr/>
            </p:nvSpPr>
            <p:spPr bwMode="auto">
              <a:xfrm>
                <a:off x="1749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Oval 863"/>
              <p:cNvSpPr>
                <a:spLocks noChangeArrowheads="1"/>
              </p:cNvSpPr>
              <p:nvPr/>
            </p:nvSpPr>
            <p:spPr bwMode="auto">
              <a:xfrm>
                <a:off x="1749" y="182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Oval 864"/>
              <p:cNvSpPr>
                <a:spLocks noChangeArrowheads="1"/>
              </p:cNvSpPr>
              <p:nvPr/>
            </p:nvSpPr>
            <p:spPr bwMode="auto">
              <a:xfrm>
                <a:off x="1749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Oval 865"/>
              <p:cNvSpPr>
                <a:spLocks noChangeArrowheads="1"/>
              </p:cNvSpPr>
              <p:nvPr/>
            </p:nvSpPr>
            <p:spPr bwMode="auto">
              <a:xfrm>
                <a:off x="1749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Oval 866"/>
              <p:cNvSpPr>
                <a:spLocks noChangeArrowheads="1"/>
              </p:cNvSpPr>
              <p:nvPr/>
            </p:nvSpPr>
            <p:spPr bwMode="auto">
              <a:xfrm>
                <a:off x="1749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Oval 867"/>
              <p:cNvSpPr>
                <a:spLocks noChangeArrowheads="1"/>
              </p:cNvSpPr>
              <p:nvPr/>
            </p:nvSpPr>
            <p:spPr bwMode="auto">
              <a:xfrm>
                <a:off x="1749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Oval 868"/>
              <p:cNvSpPr>
                <a:spLocks noChangeArrowheads="1"/>
              </p:cNvSpPr>
              <p:nvPr/>
            </p:nvSpPr>
            <p:spPr bwMode="auto">
              <a:xfrm>
                <a:off x="1749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Oval 869"/>
              <p:cNvSpPr>
                <a:spLocks noChangeArrowheads="1"/>
              </p:cNvSpPr>
              <p:nvPr/>
            </p:nvSpPr>
            <p:spPr bwMode="auto">
              <a:xfrm>
                <a:off x="1749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Oval 870"/>
              <p:cNvSpPr>
                <a:spLocks noChangeArrowheads="1"/>
              </p:cNvSpPr>
              <p:nvPr/>
            </p:nvSpPr>
            <p:spPr bwMode="auto">
              <a:xfrm>
                <a:off x="1960" y="18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Oval 871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Oval 872"/>
              <p:cNvSpPr>
                <a:spLocks noChangeArrowheads="1"/>
              </p:cNvSpPr>
              <p:nvPr/>
            </p:nvSpPr>
            <p:spPr bwMode="auto">
              <a:xfrm>
                <a:off x="1960" y="18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Oval 873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Oval 874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Oval 875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Oval 876"/>
              <p:cNvSpPr>
                <a:spLocks noChangeArrowheads="1"/>
              </p:cNvSpPr>
              <p:nvPr/>
            </p:nvSpPr>
            <p:spPr bwMode="auto">
              <a:xfrm>
                <a:off x="1960" y="18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Oval 877"/>
              <p:cNvSpPr>
                <a:spLocks noChangeArrowheads="1"/>
              </p:cNvSpPr>
              <p:nvPr/>
            </p:nvSpPr>
            <p:spPr bwMode="auto">
              <a:xfrm>
                <a:off x="1960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Oval 878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Oval 879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Oval 880"/>
              <p:cNvSpPr>
                <a:spLocks noChangeArrowheads="1"/>
              </p:cNvSpPr>
              <p:nvPr/>
            </p:nvSpPr>
            <p:spPr bwMode="auto">
              <a:xfrm>
                <a:off x="1960" y="18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Oval 881"/>
              <p:cNvSpPr>
                <a:spLocks noChangeArrowheads="1"/>
              </p:cNvSpPr>
              <p:nvPr/>
            </p:nvSpPr>
            <p:spPr bwMode="auto">
              <a:xfrm>
                <a:off x="1960" y="18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Oval 882"/>
              <p:cNvSpPr>
                <a:spLocks noChangeArrowheads="1"/>
              </p:cNvSpPr>
              <p:nvPr/>
            </p:nvSpPr>
            <p:spPr bwMode="auto">
              <a:xfrm>
                <a:off x="1960" y="18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Oval 883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Oval 884"/>
              <p:cNvSpPr>
                <a:spLocks noChangeArrowheads="1"/>
              </p:cNvSpPr>
              <p:nvPr/>
            </p:nvSpPr>
            <p:spPr bwMode="auto">
              <a:xfrm>
                <a:off x="1960" y="18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Oval 885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Oval 886"/>
              <p:cNvSpPr>
                <a:spLocks noChangeArrowheads="1"/>
              </p:cNvSpPr>
              <p:nvPr/>
            </p:nvSpPr>
            <p:spPr bwMode="auto">
              <a:xfrm>
                <a:off x="1960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Oval 887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Oval 888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Oval 889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Oval 890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Oval 891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Oval 892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Oval 893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Oval 894"/>
              <p:cNvSpPr>
                <a:spLocks noChangeArrowheads="1"/>
              </p:cNvSpPr>
              <p:nvPr/>
            </p:nvSpPr>
            <p:spPr bwMode="auto">
              <a:xfrm>
                <a:off x="1960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Oval 895"/>
              <p:cNvSpPr>
                <a:spLocks noChangeArrowheads="1"/>
              </p:cNvSpPr>
              <p:nvPr/>
            </p:nvSpPr>
            <p:spPr bwMode="auto">
              <a:xfrm>
                <a:off x="1960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Oval 896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Oval 897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Oval 898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Oval 899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Oval 900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Oval 901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Oval 902"/>
              <p:cNvSpPr>
                <a:spLocks noChangeArrowheads="1"/>
              </p:cNvSpPr>
              <p:nvPr/>
            </p:nvSpPr>
            <p:spPr bwMode="auto">
              <a:xfrm>
                <a:off x="1960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Oval 903"/>
              <p:cNvSpPr>
                <a:spLocks noChangeArrowheads="1"/>
              </p:cNvSpPr>
              <p:nvPr/>
            </p:nvSpPr>
            <p:spPr bwMode="auto">
              <a:xfrm>
                <a:off x="1960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Oval 904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Oval 905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Oval 906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Oval 907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Oval 908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Oval 909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Oval 910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Oval 911"/>
              <p:cNvSpPr>
                <a:spLocks noChangeArrowheads="1"/>
              </p:cNvSpPr>
              <p:nvPr/>
            </p:nvSpPr>
            <p:spPr bwMode="auto">
              <a:xfrm>
                <a:off x="1960" y="185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Oval 912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Oval 913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Oval 914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Oval 915"/>
              <p:cNvSpPr>
                <a:spLocks noChangeArrowheads="1"/>
              </p:cNvSpPr>
              <p:nvPr/>
            </p:nvSpPr>
            <p:spPr bwMode="auto">
              <a:xfrm>
                <a:off x="1960" y="18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Oval 916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Oval 917"/>
              <p:cNvSpPr>
                <a:spLocks noChangeArrowheads="1"/>
              </p:cNvSpPr>
              <p:nvPr/>
            </p:nvSpPr>
            <p:spPr bwMode="auto">
              <a:xfrm>
                <a:off x="1960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Oval 918"/>
              <p:cNvSpPr>
                <a:spLocks noChangeArrowheads="1"/>
              </p:cNvSpPr>
              <p:nvPr/>
            </p:nvSpPr>
            <p:spPr bwMode="auto">
              <a:xfrm>
                <a:off x="1960" y="18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Oval 919"/>
              <p:cNvSpPr>
                <a:spLocks noChangeArrowheads="1"/>
              </p:cNvSpPr>
              <p:nvPr/>
            </p:nvSpPr>
            <p:spPr bwMode="auto">
              <a:xfrm>
                <a:off x="1960" y="186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Oval 920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Oval 921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Oval 922"/>
              <p:cNvSpPr>
                <a:spLocks noChangeArrowheads="1"/>
              </p:cNvSpPr>
              <p:nvPr/>
            </p:nvSpPr>
            <p:spPr bwMode="auto">
              <a:xfrm>
                <a:off x="2152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Oval 923"/>
              <p:cNvSpPr>
                <a:spLocks noChangeArrowheads="1"/>
              </p:cNvSpPr>
              <p:nvPr/>
            </p:nvSpPr>
            <p:spPr bwMode="auto">
              <a:xfrm>
                <a:off x="2152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Oval 924"/>
              <p:cNvSpPr>
                <a:spLocks noChangeArrowheads="1"/>
              </p:cNvSpPr>
              <p:nvPr/>
            </p:nvSpPr>
            <p:spPr bwMode="auto">
              <a:xfrm>
                <a:off x="2152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Oval 925"/>
              <p:cNvSpPr>
                <a:spLocks noChangeArrowheads="1"/>
              </p:cNvSpPr>
              <p:nvPr/>
            </p:nvSpPr>
            <p:spPr bwMode="auto">
              <a:xfrm>
                <a:off x="2152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Oval 926"/>
              <p:cNvSpPr>
                <a:spLocks noChangeArrowheads="1"/>
              </p:cNvSpPr>
              <p:nvPr/>
            </p:nvSpPr>
            <p:spPr bwMode="auto">
              <a:xfrm>
                <a:off x="2152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Oval 927"/>
              <p:cNvSpPr>
                <a:spLocks noChangeArrowheads="1"/>
              </p:cNvSpPr>
              <p:nvPr/>
            </p:nvSpPr>
            <p:spPr bwMode="auto">
              <a:xfrm>
                <a:off x="2152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Oval 928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Oval 929"/>
              <p:cNvSpPr>
                <a:spLocks noChangeArrowheads="1"/>
              </p:cNvSpPr>
              <p:nvPr/>
            </p:nvSpPr>
            <p:spPr bwMode="auto">
              <a:xfrm>
                <a:off x="2152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Oval 930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Oval 931"/>
              <p:cNvSpPr>
                <a:spLocks noChangeArrowheads="1"/>
              </p:cNvSpPr>
              <p:nvPr/>
            </p:nvSpPr>
            <p:spPr bwMode="auto">
              <a:xfrm>
                <a:off x="2152" y="183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Oval 932"/>
              <p:cNvSpPr>
                <a:spLocks noChangeArrowheads="1"/>
              </p:cNvSpPr>
              <p:nvPr/>
            </p:nvSpPr>
            <p:spPr bwMode="auto">
              <a:xfrm>
                <a:off x="2152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Oval 933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Oval 934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Oval 935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Oval 936"/>
              <p:cNvSpPr>
                <a:spLocks noChangeArrowheads="1"/>
              </p:cNvSpPr>
              <p:nvPr/>
            </p:nvSpPr>
            <p:spPr bwMode="auto">
              <a:xfrm>
                <a:off x="2152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Oval 937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Oval 938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Oval 939"/>
              <p:cNvSpPr>
                <a:spLocks noChangeArrowheads="1"/>
              </p:cNvSpPr>
              <p:nvPr/>
            </p:nvSpPr>
            <p:spPr bwMode="auto">
              <a:xfrm>
                <a:off x="2152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Oval 940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Oval 941"/>
              <p:cNvSpPr>
                <a:spLocks noChangeArrowheads="1"/>
              </p:cNvSpPr>
              <p:nvPr/>
            </p:nvSpPr>
            <p:spPr bwMode="auto">
              <a:xfrm>
                <a:off x="2152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Oval 942"/>
              <p:cNvSpPr>
                <a:spLocks noChangeArrowheads="1"/>
              </p:cNvSpPr>
              <p:nvPr/>
            </p:nvSpPr>
            <p:spPr bwMode="auto">
              <a:xfrm>
                <a:off x="2152" y="178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Oval 943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Oval 944"/>
              <p:cNvSpPr>
                <a:spLocks noChangeArrowheads="1"/>
              </p:cNvSpPr>
              <p:nvPr/>
            </p:nvSpPr>
            <p:spPr bwMode="auto">
              <a:xfrm>
                <a:off x="2152" y="179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Oval 945"/>
              <p:cNvSpPr>
                <a:spLocks noChangeArrowheads="1"/>
              </p:cNvSpPr>
              <p:nvPr/>
            </p:nvSpPr>
            <p:spPr bwMode="auto">
              <a:xfrm>
                <a:off x="2152" y="1798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Oval 946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Oval 947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Oval 948"/>
              <p:cNvSpPr>
                <a:spLocks noChangeArrowheads="1"/>
              </p:cNvSpPr>
              <p:nvPr/>
            </p:nvSpPr>
            <p:spPr bwMode="auto">
              <a:xfrm>
                <a:off x="2152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Oval 949"/>
              <p:cNvSpPr>
                <a:spLocks noChangeArrowheads="1"/>
              </p:cNvSpPr>
              <p:nvPr/>
            </p:nvSpPr>
            <p:spPr bwMode="auto">
              <a:xfrm>
                <a:off x="2152" y="182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Oval 950"/>
              <p:cNvSpPr>
                <a:spLocks noChangeArrowheads="1"/>
              </p:cNvSpPr>
              <p:nvPr/>
            </p:nvSpPr>
            <p:spPr bwMode="auto">
              <a:xfrm>
                <a:off x="2152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Oval 951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Oval 952"/>
              <p:cNvSpPr>
                <a:spLocks noChangeArrowheads="1"/>
              </p:cNvSpPr>
              <p:nvPr/>
            </p:nvSpPr>
            <p:spPr bwMode="auto">
              <a:xfrm>
                <a:off x="2152" y="178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Oval 953"/>
              <p:cNvSpPr>
                <a:spLocks noChangeArrowheads="1"/>
              </p:cNvSpPr>
              <p:nvPr/>
            </p:nvSpPr>
            <p:spPr bwMode="auto">
              <a:xfrm>
                <a:off x="2152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Oval 954"/>
              <p:cNvSpPr>
                <a:spLocks noChangeArrowheads="1"/>
              </p:cNvSpPr>
              <p:nvPr/>
            </p:nvSpPr>
            <p:spPr bwMode="auto">
              <a:xfrm>
                <a:off x="2152" y="178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Oval 955"/>
              <p:cNvSpPr>
                <a:spLocks noChangeArrowheads="1"/>
              </p:cNvSpPr>
              <p:nvPr/>
            </p:nvSpPr>
            <p:spPr bwMode="auto">
              <a:xfrm>
                <a:off x="2152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Oval 956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Oval 957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Oval 958"/>
              <p:cNvSpPr>
                <a:spLocks noChangeArrowheads="1"/>
              </p:cNvSpPr>
              <p:nvPr/>
            </p:nvSpPr>
            <p:spPr bwMode="auto">
              <a:xfrm>
                <a:off x="2152" y="182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Oval 959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Oval 960"/>
              <p:cNvSpPr>
                <a:spLocks noChangeArrowheads="1"/>
              </p:cNvSpPr>
              <p:nvPr/>
            </p:nvSpPr>
            <p:spPr bwMode="auto">
              <a:xfrm>
                <a:off x="2152" y="177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Oval 961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Oval 962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Oval 963"/>
              <p:cNvSpPr>
                <a:spLocks noChangeArrowheads="1"/>
              </p:cNvSpPr>
              <p:nvPr/>
            </p:nvSpPr>
            <p:spPr bwMode="auto">
              <a:xfrm>
                <a:off x="2152" y="183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Oval 964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Oval 965"/>
              <p:cNvSpPr>
                <a:spLocks noChangeArrowheads="1"/>
              </p:cNvSpPr>
              <p:nvPr/>
            </p:nvSpPr>
            <p:spPr bwMode="auto">
              <a:xfrm>
                <a:off x="2152" y="181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Oval 966"/>
              <p:cNvSpPr>
                <a:spLocks noChangeArrowheads="1"/>
              </p:cNvSpPr>
              <p:nvPr/>
            </p:nvSpPr>
            <p:spPr bwMode="auto">
              <a:xfrm>
                <a:off x="2152" y="180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Oval 967"/>
              <p:cNvSpPr>
                <a:spLocks noChangeArrowheads="1"/>
              </p:cNvSpPr>
              <p:nvPr/>
            </p:nvSpPr>
            <p:spPr bwMode="auto">
              <a:xfrm>
                <a:off x="2152" y="176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Oval 968"/>
              <p:cNvSpPr>
                <a:spLocks noChangeArrowheads="1"/>
              </p:cNvSpPr>
              <p:nvPr/>
            </p:nvSpPr>
            <p:spPr bwMode="auto">
              <a:xfrm>
                <a:off x="2152" y="18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Oval 969"/>
              <p:cNvSpPr>
                <a:spLocks noChangeArrowheads="1"/>
              </p:cNvSpPr>
              <p:nvPr/>
            </p:nvSpPr>
            <p:spPr bwMode="auto">
              <a:xfrm>
                <a:off x="2152" y="181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Oval 970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Oval 971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Oval 972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Oval 973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Oval 974"/>
              <p:cNvSpPr>
                <a:spLocks noChangeArrowheads="1"/>
              </p:cNvSpPr>
              <p:nvPr/>
            </p:nvSpPr>
            <p:spPr bwMode="auto">
              <a:xfrm>
                <a:off x="2208" y="153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Oval 975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Oval 976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Oval 977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Oval 978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Oval 979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Oval 980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Oval 981"/>
              <p:cNvSpPr>
                <a:spLocks noChangeArrowheads="1"/>
              </p:cNvSpPr>
              <p:nvPr/>
            </p:nvSpPr>
            <p:spPr bwMode="auto">
              <a:xfrm>
                <a:off x="2208" y="153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Oval 982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Oval 983"/>
              <p:cNvSpPr>
                <a:spLocks noChangeArrowheads="1"/>
              </p:cNvSpPr>
              <p:nvPr/>
            </p:nvSpPr>
            <p:spPr bwMode="auto">
              <a:xfrm>
                <a:off x="2208" y="154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Oval 984"/>
              <p:cNvSpPr>
                <a:spLocks noChangeArrowheads="1"/>
              </p:cNvSpPr>
              <p:nvPr/>
            </p:nvSpPr>
            <p:spPr bwMode="auto">
              <a:xfrm>
                <a:off x="2208" y="158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Oval 985"/>
              <p:cNvSpPr>
                <a:spLocks noChangeArrowheads="1"/>
              </p:cNvSpPr>
              <p:nvPr/>
            </p:nvSpPr>
            <p:spPr bwMode="auto">
              <a:xfrm>
                <a:off x="2208" y="152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Oval 986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Oval 987"/>
              <p:cNvSpPr>
                <a:spLocks noChangeArrowheads="1"/>
              </p:cNvSpPr>
              <p:nvPr/>
            </p:nvSpPr>
            <p:spPr bwMode="auto">
              <a:xfrm>
                <a:off x="2208" y="158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Oval 988"/>
              <p:cNvSpPr>
                <a:spLocks noChangeArrowheads="1"/>
              </p:cNvSpPr>
              <p:nvPr/>
            </p:nvSpPr>
            <p:spPr bwMode="auto">
              <a:xfrm>
                <a:off x="2208" y="156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Oval 989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Oval 990"/>
              <p:cNvSpPr>
                <a:spLocks noChangeArrowheads="1"/>
              </p:cNvSpPr>
              <p:nvPr/>
            </p:nvSpPr>
            <p:spPr bwMode="auto">
              <a:xfrm>
                <a:off x="2208" y="156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Oval 991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Oval 992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Oval 993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Oval 994"/>
              <p:cNvSpPr>
                <a:spLocks noChangeArrowheads="1"/>
              </p:cNvSpPr>
              <p:nvPr/>
            </p:nvSpPr>
            <p:spPr bwMode="auto">
              <a:xfrm>
                <a:off x="2208" y="154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Oval 995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Oval 996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Oval 997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Oval 998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Oval 999"/>
              <p:cNvSpPr>
                <a:spLocks noChangeArrowheads="1"/>
              </p:cNvSpPr>
              <p:nvPr/>
            </p:nvSpPr>
            <p:spPr bwMode="auto">
              <a:xfrm>
                <a:off x="2208" y="1512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Oval 1000"/>
              <p:cNvSpPr>
                <a:spLocks noChangeArrowheads="1"/>
              </p:cNvSpPr>
              <p:nvPr/>
            </p:nvSpPr>
            <p:spPr bwMode="auto">
              <a:xfrm>
                <a:off x="2208" y="158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Oval 1001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Oval 1002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Oval 1003"/>
              <p:cNvSpPr>
                <a:spLocks noChangeArrowheads="1"/>
              </p:cNvSpPr>
              <p:nvPr/>
            </p:nvSpPr>
            <p:spPr bwMode="auto">
              <a:xfrm>
                <a:off x="2208" y="152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Oval 1004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Oval 1005"/>
              <p:cNvSpPr>
                <a:spLocks noChangeArrowheads="1"/>
              </p:cNvSpPr>
              <p:nvPr/>
            </p:nvSpPr>
            <p:spPr bwMode="auto">
              <a:xfrm>
                <a:off x="2208" y="154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Oval 1006"/>
              <p:cNvSpPr>
                <a:spLocks noChangeArrowheads="1"/>
              </p:cNvSpPr>
              <p:nvPr/>
            </p:nvSpPr>
            <p:spPr bwMode="auto">
              <a:xfrm>
                <a:off x="2208" y="153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Oval 1007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Oval 1008"/>
              <p:cNvSpPr>
                <a:spLocks noChangeArrowheads="1"/>
              </p:cNvSpPr>
              <p:nvPr/>
            </p:nvSpPr>
            <p:spPr bwMode="auto">
              <a:xfrm>
                <a:off x="2208" y="156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Oval 1009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Oval 1010"/>
              <p:cNvSpPr>
                <a:spLocks noChangeArrowheads="1"/>
              </p:cNvSpPr>
              <p:nvPr/>
            </p:nvSpPr>
            <p:spPr bwMode="auto">
              <a:xfrm>
                <a:off x="2208" y="155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Oval 1011"/>
              <p:cNvSpPr>
                <a:spLocks noChangeArrowheads="1"/>
              </p:cNvSpPr>
              <p:nvPr/>
            </p:nvSpPr>
            <p:spPr bwMode="auto">
              <a:xfrm>
                <a:off x="2208" y="1599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Oval 1012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Oval 1013"/>
              <p:cNvSpPr>
                <a:spLocks noChangeArrowheads="1"/>
              </p:cNvSpPr>
              <p:nvPr/>
            </p:nvSpPr>
            <p:spPr bwMode="auto">
              <a:xfrm>
                <a:off x="2208" y="1599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Oval 1014"/>
              <p:cNvSpPr>
                <a:spLocks noChangeArrowheads="1"/>
              </p:cNvSpPr>
              <p:nvPr/>
            </p:nvSpPr>
            <p:spPr bwMode="auto">
              <a:xfrm>
                <a:off x="2208" y="157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Oval 1015"/>
              <p:cNvSpPr>
                <a:spLocks noChangeArrowheads="1"/>
              </p:cNvSpPr>
              <p:nvPr/>
            </p:nvSpPr>
            <p:spPr bwMode="auto">
              <a:xfrm>
                <a:off x="2208" y="155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Oval 1016"/>
              <p:cNvSpPr>
                <a:spLocks noChangeArrowheads="1"/>
              </p:cNvSpPr>
              <p:nvPr/>
            </p:nvSpPr>
            <p:spPr bwMode="auto">
              <a:xfrm>
                <a:off x="2208" y="159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Oval 1017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Oval 1018"/>
              <p:cNvSpPr>
                <a:spLocks noChangeArrowheads="1"/>
              </p:cNvSpPr>
              <p:nvPr/>
            </p:nvSpPr>
            <p:spPr bwMode="auto">
              <a:xfrm>
                <a:off x="2208" y="156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Oval 1019"/>
              <p:cNvSpPr>
                <a:spLocks noChangeArrowheads="1"/>
              </p:cNvSpPr>
              <p:nvPr/>
            </p:nvSpPr>
            <p:spPr bwMode="auto">
              <a:xfrm>
                <a:off x="2208" y="159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Oval 1020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Oval 1021"/>
              <p:cNvSpPr>
                <a:spLocks noChangeArrowheads="1"/>
              </p:cNvSpPr>
              <p:nvPr/>
            </p:nvSpPr>
            <p:spPr bwMode="auto">
              <a:xfrm>
                <a:off x="2313" y="102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Oval 1022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Oval 1023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Oval 1024"/>
              <p:cNvSpPr>
                <a:spLocks noChangeArrowheads="1"/>
              </p:cNvSpPr>
              <p:nvPr/>
            </p:nvSpPr>
            <p:spPr bwMode="auto">
              <a:xfrm>
                <a:off x="2313" y="100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Oval 1025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Oval 1026"/>
              <p:cNvSpPr>
                <a:spLocks noChangeArrowheads="1"/>
              </p:cNvSpPr>
              <p:nvPr/>
            </p:nvSpPr>
            <p:spPr bwMode="auto">
              <a:xfrm>
                <a:off x="2313" y="10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Oval 1027"/>
              <p:cNvSpPr>
                <a:spLocks noChangeArrowheads="1"/>
              </p:cNvSpPr>
              <p:nvPr/>
            </p:nvSpPr>
            <p:spPr bwMode="auto">
              <a:xfrm>
                <a:off x="2313" y="102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Oval 1028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Oval 1029"/>
              <p:cNvSpPr>
                <a:spLocks noChangeArrowheads="1"/>
              </p:cNvSpPr>
              <p:nvPr/>
            </p:nvSpPr>
            <p:spPr bwMode="auto">
              <a:xfrm>
                <a:off x="2313" y="100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Oval 1030"/>
              <p:cNvSpPr>
                <a:spLocks noChangeArrowheads="1"/>
              </p:cNvSpPr>
              <p:nvPr/>
            </p:nvSpPr>
            <p:spPr bwMode="auto">
              <a:xfrm>
                <a:off x="2313" y="105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Oval 1031"/>
              <p:cNvSpPr>
                <a:spLocks noChangeArrowheads="1"/>
              </p:cNvSpPr>
              <p:nvPr/>
            </p:nvSpPr>
            <p:spPr bwMode="auto">
              <a:xfrm>
                <a:off x="2313" y="10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Oval 1032"/>
              <p:cNvSpPr>
                <a:spLocks noChangeArrowheads="1"/>
              </p:cNvSpPr>
              <p:nvPr/>
            </p:nvSpPr>
            <p:spPr bwMode="auto">
              <a:xfrm>
                <a:off x="2313" y="101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Oval 1033"/>
              <p:cNvSpPr>
                <a:spLocks noChangeArrowheads="1"/>
              </p:cNvSpPr>
              <p:nvPr/>
            </p:nvSpPr>
            <p:spPr bwMode="auto">
              <a:xfrm>
                <a:off x="2313" y="101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Oval 1034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Oval 1035"/>
              <p:cNvSpPr>
                <a:spLocks noChangeArrowheads="1"/>
              </p:cNvSpPr>
              <p:nvPr/>
            </p:nvSpPr>
            <p:spPr bwMode="auto">
              <a:xfrm>
                <a:off x="2313" y="103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Oval 1036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Oval 1037"/>
              <p:cNvSpPr>
                <a:spLocks noChangeArrowheads="1"/>
              </p:cNvSpPr>
              <p:nvPr/>
            </p:nvSpPr>
            <p:spPr bwMode="auto">
              <a:xfrm>
                <a:off x="2313" y="102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Oval 1038"/>
              <p:cNvSpPr>
                <a:spLocks noChangeArrowheads="1"/>
              </p:cNvSpPr>
              <p:nvPr/>
            </p:nvSpPr>
            <p:spPr bwMode="auto">
              <a:xfrm>
                <a:off x="2313" y="106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Oval 1039"/>
              <p:cNvSpPr>
                <a:spLocks noChangeArrowheads="1"/>
              </p:cNvSpPr>
              <p:nvPr/>
            </p:nvSpPr>
            <p:spPr bwMode="auto">
              <a:xfrm>
                <a:off x="2313" y="100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Oval 1040"/>
              <p:cNvSpPr>
                <a:spLocks noChangeArrowheads="1"/>
              </p:cNvSpPr>
              <p:nvPr/>
            </p:nvSpPr>
            <p:spPr bwMode="auto">
              <a:xfrm>
                <a:off x="2313" y="105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Oval 1041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Oval 1042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Oval 1043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Oval 1044"/>
              <p:cNvSpPr>
                <a:spLocks noChangeArrowheads="1"/>
              </p:cNvSpPr>
              <p:nvPr/>
            </p:nvSpPr>
            <p:spPr bwMode="auto">
              <a:xfrm>
                <a:off x="2313" y="996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Oval 1045"/>
              <p:cNvSpPr>
                <a:spLocks noChangeArrowheads="1"/>
              </p:cNvSpPr>
              <p:nvPr/>
            </p:nvSpPr>
            <p:spPr bwMode="auto">
              <a:xfrm>
                <a:off x="2313" y="105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Oval 1046"/>
              <p:cNvSpPr>
                <a:spLocks noChangeArrowheads="1"/>
              </p:cNvSpPr>
              <p:nvPr/>
            </p:nvSpPr>
            <p:spPr bwMode="auto">
              <a:xfrm>
                <a:off x="2313" y="996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Oval 1047"/>
              <p:cNvSpPr>
                <a:spLocks noChangeArrowheads="1"/>
              </p:cNvSpPr>
              <p:nvPr/>
            </p:nvSpPr>
            <p:spPr bwMode="auto">
              <a:xfrm>
                <a:off x="2313" y="106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Oval 1048"/>
              <p:cNvSpPr>
                <a:spLocks noChangeArrowheads="1"/>
              </p:cNvSpPr>
              <p:nvPr/>
            </p:nvSpPr>
            <p:spPr bwMode="auto">
              <a:xfrm>
                <a:off x="2313" y="105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Oval 1049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Oval 1050"/>
              <p:cNvSpPr>
                <a:spLocks noChangeArrowheads="1"/>
              </p:cNvSpPr>
              <p:nvPr/>
            </p:nvSpPr>
            <p:spPr bwMode="auto">
              <a:xfrm>
                <a:off x="2313" y="102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Oval 1051"/>
              <p:cNvSpPr>
                <a:spLocks noChangeArrowheads="1"/>
              </p:cNvSpPr>
              <p:nvPr/>
            </p:nvSpPr>
            <p:spPr bwMode="auto">
              <a:xfrm>
                <a:off x="2313" y="996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Oval 1052"/>
              <p:cNvSpPr>
                <a:spLocks noChangeArrowheads="1"/>
              </p:cNvSpPr>
              <p:nvPr/>
            </p:nvSpPr>
            <p:spPr bwMode="auto">
              <a:xfrm>
                <a:off x="2313" y="105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Oval 1053"/>
              <p:cNvSpPr>
                <a:spLocks noChangeArrowheads="1"/>
              </p:cNvSpPr>
              <p:nvPr/>
            </p:nvSpPr>
            <p:spPr bwMode="auto">
              <a:xfrm>
                <a:off x="2313" y="102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Oval 1054"/>
              <p:cNvSpPr>
                <a:spLocks noChangeArrowheads="1"/>
              </p:cNvSpPr>
              <p:nvPr/>
            </p:nvSpPr>
            <p:spPr bwMode="auto">
              <a:xfrm>
                <a:off x="2313" y="106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Oval 1055"/>
              <p:cNvSpPr>
                <a:spLocks noChangeArrowheads="1"/>
              </p:cNvSpPr>
              <p:nvPr/>
            </p:nvSpPr>
            <p:spPr bwMode="auto">
              <a:xfrm>
                <a:off x="2313" y="97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Oval 1056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Oval 1057"/>
              <p:cNvSpPr>
                <a:spLocks noChangeArrowheads="1"/>
              </p:cNvSpPr>
              <p:nvPr/>
            </p:nvSpPr>
            <p:spPr bwMode="auto">
              <a:xfrm>
                <a:off x="2313" y="104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Oval 1058"/>
              <p:cNvSpPr>
                <a:spLocks noChangeArrowheads="1"/>
              </p:cNvSpPr>
              <p:nvPr/>
            </p:nvSpPr>
            <p:spPr bwMode="auto">
              <a:xfrm>
                <a:off x="2313" y="98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Oval 1059"/>
              <p:cNvSpPr>
                <a:spLocks noChangeArrowheads="1"/>
              </p:cNvSpPr>
              <p:nvPr/>
            </p:nvSpPr>
            <p:spPr bwMode="auto">
              <a:xfrm>
                <a:off x="2313" y="105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Oval 1060"/>
              <p:cNvSpPr>
                <a:spLocks noChangeArrowheads="1"/>
              </p:cNvSpPr>
              <p:nvPr/>
            </p:nvSpPr>
            <p:spPr bwMode="auto">
              <a:xfrm>
                <a:off x="2313" y="105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Oval 1061"/>
              <p:cNvSpPr>
                <a:spLocks noChangeArrowheads="1"/>
              </p:cNvSpPr>
              <p:nvPr/>
            </p:nvSpPr>
            <p:spPr bwMode="auto">
              <a:xfrm>
                <a:off x="2313" y="104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Oval 1062"/>
              <p:cNvSpPr>
                <a:spLocks noChangeArrowheads="1"/>
              </p:cNvSpPr>
              <p:nvPr/>
            </p:nvSpPr>
            <p:spPr bwMode="auto">
              <a:xfrm>
                <a:off x="2313" y="99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Oval 1063"/>
              <p:cNvSpPr>
                <a:spLocks noChangeArrowheads="1"/>
              </p:cNvSpPr>
              <p:nvPr/>
            </p:nvSpPr>
            <p:spPr bwMode="auto">
              <a:xfrm>
                <a:off x="2313" y="104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Oval 1064"/>
              <p:cNvSpPr>
                <a:spLocks noChangeArrowheads="1"/>
              </p:cNvSpPr>
              <p:nvPr/>
            </p:nvSpPr>
            <p:spPr bwMode="auto">
              <a:xfrm>
                <a:off x="2313" y="99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Oval 1065"/>
              <p:cNvSpPr>
                <a:spLocks noChangeArrowheads="1"/>
              </p:cNvSpPr>
              <p:nvPr/>
            </p:nvSpPr>
            <p:spPr bwMode="auto">
              <a:xfrm>
                <a:off x="2313" y="106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Oval 1066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Oval 1067"/>
              <p:cNvSpPr>
                <a:spLocks noChangeArrowheads="1"/>
              </p:cNvSpPr>
              <p:nvPr/>
            </p:nvSpPr>
            <p:spPr bwMode="auto">
              <a:xfrm>
                <a:off x="2313" y="104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Oval 1068"/>
              <p:cNvSpPr>
                <a:spLocks noChangeArrowheads="1"/>
              </p:cNvSpPr>
              <p:nvPr/>
            </p:nvSpPr>
            <p:spPr bwMode="auto">
              <a:xfrm>
                <a:off x="2313" y="98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Oval 1069"/>
              <p:cNvSpPr>
                <a:spLocks noChangeArrowheads="1"/>
              </p:cNvSpPr>
              <p:nvPr/>
            </p:nvSpPr>
            <p:spPr bwMode="auto">
              <a:xfrm>
                <a:off x="2313" y="101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Oval 1070"/>
              <p:cNvSpPr>
                <a:spLocks noChangeArrowheads="1"/>
              </p:cNvSpPr>
              <p:nvPr/>
            </p:nvSpPr>
            <p:spPr bwMode="auto">
              <a:xfrm>
                <a:off x="2474" y="8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Oval 1071"/>
              <p:cNvSpPr>
                <a:spLocks noChangeArrowheads="1"/>
              </p:cNvSpPr>
              <p:nvPr/>
            </p:nvSpPr>
            <p:spPr bwMode="auto">
              <a:xfrm>
                <a:off x="2474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Oval 1072"/>
              <p:cNvSpPr>
                <a:spLocks noChangeArrowheads="1"/>
              </p:cNvSpPr>
              <p:nvPr/>
            </p:nvSpPr>
            <p:spPr bwMode="auto">
              <a:xfrm>
                <a:off x="2474" y="8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Oval 1073"/>
              <p:cNvSpPr>
                <a:spLocks noChangeArrowheads="1"/>
              </p:cNvSpPr>
              <p:nvPr/>
            </p:nvSpPr>
            <p:spPr bwMode="auto">
              <a:xfrm>
                <a:off x="2474" y="8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Oval 1074"/>
              <p:cNvSpPr>
                <a:spLocks noChangeArrowheads="1"/>
              </p:cNvSpPr>
              <p:nvPr/>
            </p:nvSpPr>
            <p:spPr bwMode="auto">
              <a:xfrm>
                <a:off x="2474" y="8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Oval 1075"/>
              <p:cNvSpPr>
                <a:spLocks noChangeArrowheads="1"/>
              </p:cNvSpPr>
              <p:nvPr/>
            </p:nvSpPr>
            <p:spPr bwMode="auto">
              <a:xfrm>
                <a:off x="2474" y="87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Oval 1076"/>
              <p:cNvSpPr>
                <a:spLocks noChangeArrowheads="1"/>
              </p:cNvSpPr>
              <p:nvPr/>
            </p:nvSpPr>
            <p:spPr bwMode="auto">
              <a:xfrm>
                <a:off x="2474" y="853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Oval 1077"/>
              <p:cNvSpPr>
                <a:spLocks noChangeArrowheads="1"/>
              </p:cNvSpPr>
              <p:nvPr/>
            </p:nvSpPr>
            <p:spPr bwMode="auto">
              <a:xfrm>
                <a:off x="2474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Oval 1078"/>
              <p:cNvSpPr>
                <a:spLocks noChangeArrowheads="1"/>
              </p:cNvSpPr>
              <p:nvPr/>
            </p:nvSpPr>
            <p:spPr bwMode="auto">
              <a:xfrm>
                <a:off x="2474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Oval 1079"/>
              <p:cNvSpPr>
                <a:spLocks noChangeArrowheads="1"/>
              </p:cNvSpPr>
              <p:nvPr/>
            </p:nvSpPr>
            <p:spPr bwMode="auto">
              <a:xfrm>
                <a:off x="2474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Oval 1080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Oval 1081"/>
              <p:cNvSpPr>
                <a:spLocks noChangeArrowheads="1"/>
              </p:cNvSpPr>
              <p:nvPr/>
            </p:nvSpPr>
            <p:spPr bwMode="auto">
              <a:xfrm>
                <a:off x="2474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Oval 1082"/>
              <p:cNvSpPr>
                <a:spLocks noChangeArrowheads="1"/>
              </p:cNvSpPr>
              <p:nvPr/>
            </p:nvSpPr>
            <p:spPr bwMode="auto">
              <a:xfrm>
                <a:off x="2474" y="853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Oval 1083"/>
              <p:cNvSpPr>
                <a:spLocks noChangeArrowheads="1"/>
              </p:cNvSpPr>
              <p:nvPr/>
            </p:nvSpPr>
            <p:spPr bwMode="auto">
              <a:xfrm>
                <a:off x="2474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Oval 1084"/>
              <p:cNvSpPr>
                <a:spLocks noChangeArrowheads="1"/>
              </p:cNvSpPr>
              <p:nvPr/>
            </p:nvSpPr>
            <p:spPr bwMode="auto">
              <a:xfrm>
                <a:off x="2474" y="8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Oval 1085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Oval 1086"/>
              <p:cNvSpPr>
                <a:spLocks noChangeArrowheads="1"/>
              </p:cNvSpPr>
              <p:nvPr/>
            </p:nvSpPr>
            <p:spPr bwMode="auto">
              <a:xfrm>
                <a:off x="2474" y="853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Oval 1087"/>
              <p:cNvSpPr>
                <a:spLocks noChangeArrowheads="1"/>
              </p:cNvSpPr>
              <p:nvPr/>
            </p:nvSpPr>
            <p:spPr bwMode="auto">
              <a:xfrm>
                <a:off x="2474" y="8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Oval 1088"/>
              <p:cNvSpPr>
                <a:spLocks noChangeArrowheads="1"/>
              </p:cNvSpPr>
              <p:nvPr/>
            </p:nvSpPr>
            <p:spPr bwMode="auto">
              <a:xfrm>
                <a:off x="2474" y="9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Oval 1089"/>
              <p:cNvSpPr>
                <a:spLocks noChangeArrowheads="1"/>
              </p:cNvSpPr>
              <p:nvPr/>
            </p:nvSpPr>
            <p:spPr bwMode="auto">
              <a:xfrm>
                <a:off x="2474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Oval 1090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Oval 1091"/>
              <p:cNvSpPr>
                <a:spLocks noChangeArrowheads="1"/>
              </p:cNvSpPr>
              <p:nvPr/>
            </p:nvSpPr>
            <p:spPr bwMode="auto">
              <a:xfrm>
                <a:off x="2474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Oval 1092"/>
              <p:cNvSpPr>
                <a:spLocks noChangeArrowheads="1"/>
              </p:cNvSpPr>
              <p:nvPr/>
            </p:nvSpPr>
            <p:spPr bwMode="auto">
              <a:xfrm>
                <a:off x="2474" y="87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Oval 1093"/>
              <p:cNvSpPr>
                <a:spLocks noChangeArrowheads="1"/>
              </p:cNvSpPr>
              <p:nvPr/>
            </p:nvSpPr>
            <p:spPr bwMode="auto">
              <a:xfrm>
                <a:off x="2474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Oval 1094"/>
              <p:cNvSpPr>
                <a:spLocks noChangeArrowheads="1"/>
              </p:cNvSpPr>
              <p:nvPr/>
            </p:nvSpPr>
            <p:spPr bwMode="auto">
              <a:xfrm>
                <a:off x="2474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Oval 1095"/>
              <p:cNvSpPr>
                <a:spLocks noChangeArrowheads="1"/>
              </p:cNvSpPr>
              <p:nvPr/>
            </p:nvSpPr>
            <p:spPr bwMode="auto">
              <a:xfrm>
                <a:off x="2474" y="90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Oval 1096"/>
              <p:cNvSpPr>
                <a:spLocks noChangeArrowheads="1"/>
              </p:cNvSpPr>
              <p:nvPr/>
            </p:nvSpPr>
            <p:spPr bwMode="auto">
              <a:xfrm>
                <a:off x="2474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Oval 1097"/>
              <p:cNvSpPr>
                <a:spLocks noChangeArrowheads="1"/>
              </p:cNvSpPr>
              <p:nvPr/>
            </p:nvSpPr>
            <p:spPr bwMode="auto">
              <a:xfrm>
                <a:off x="2474" y="90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Oval 1098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Oval 1099"/>
              <p:cNvSpPr>
                <a:spLocks noChangeArrowheads="1"/>
              </p:cNvSpPr>
              <p:nvPr/>
            </p:nvSpPr>
            <p:spPr bwMode="auto">
              <a:xfrm>
                <a:off x="2474" y="8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Oval 1100"/>
              <p:cNvSpPr>
                <a:spLocks noChangeArrowheads="1"/>
              </p:cNvSpPr>
              <p:nvPr/>
            </p:nvSpPr>
            <p:spPr bwMode="auto">
              <a:xfrm>
                <a:off x="2474" y="8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Oval 1101"/>
              <p:cNvSpPr>
                <a:spLocks noChangeArrowheads="1"/>
              </p:cNvSpPr>
              <p:nvPr/>
            </p:nvSpPr>
            <p:spPr bwMode="auto">
              <a:xfrm>
                <a:off x="2474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Oval 1102"/>
              <p:cNvSpPr>
                <a:spLocks noChangeArrowheads="1"/>
              </p:cNvSpPr>
              <p:nvPr/>
            </p:nvSpPr>
            <p:spPr bwMode="auto">
              <a:xfrm>
                <a:off x="2474" y="87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Oval 1103"/>
              <p:cNvSpPr>
                <a:spLocks noChangeArrowheads="1"/>
              </p:cNvSpPr>
              <p:nvPr/>
            </p:nvSpPr>
            <p:spPr bwMode="auto">
              <a:xfrm>
                <a:off x="2474" y="8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Oval 1104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Oval 1105"/>
              <p:cNvSpPr>
                <a:spLocks noChangeArrowheads="1"/>
              </p:cNvSpPr>
              <p:nvPr/>
            </p:nvSpPr>
            <p:spPr bwMode="auto">
              <a:xfrm>
                <a:off x="2474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Oval 1106"/>
              <p:cNvSpPr>
                <a:spLocks noChangeArrowheads="1"/>
              </p:cNvSpPr>
              <p:nvPr/>
            </p:nvSpPr>
            <p:spPr bwMode="auto">
              <a:xfrm>
                <a:off x="2474" y="8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Oval 1107"/>
              <p:cNvSpPr>
                <a:spLocks noChangeArrowheads="1"/>
              </p:cNvSpPr>
              <p:nvPr/>
            </p:nvSpPr>
            <p:spPr bwMode="auto">
              <a:xfrm>
                <a:off x="2474" y="8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Oval 1108"/>
              <p:cNvSpPr>
                <a:spLocks noChangeArrowheads="1"/>
              </p:cNvSpPr>
              <p:nvPr/>
            </p:nvSpPr>
            <p:spPr bwMode="auto">
              <a:xfrm>
                <a:off x="2474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Oval 1109"/>
              <p:cNvSpPr>
                <a:spLocks noChangeArrowheads="1"/>
              </p:cNvSpPr>
              <p:nvPr/>
            </p:nvSpPr>
            <p:spPr bwMode="auto">
              <a:xfrm>
                <a:off x="2474" y="89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Oval 1110"/>
              <p:cNvSpPr>
                <a:spLocks noChangeArrowheads="1"/>
              </p:cNvSpPr>
              <p:nvPr/>
            </p:nvSpPr>
            <p:spPr bwMode="auto">
              <a:xfrm>
                <a:off x="2474" y="90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Oval 1111"/>
              <p:cNvSpPr>
                <a:spLocks noChangeArrowheads="1"/>
              </p:cNvSpPr>
              <p:nvPr/>
            </p:nvSpPr>
            <p:spPr bwMode="auto">
              <a:xfrm>
                <a:off x="2474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Oval 1112"/>
              <p:cNvSpPr>
                <a:spLocks noChangeArrowheads="1"/>
              </p:cNvSpPr>
              <p:nvPr/>
            </p:nvSpPr>
            <p:spPr bwMode="auto">
              <a:xfrm>
                <a:off x="2474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Oval 1113"/>
              <p:cNvSpPr>
                <a:spLocks noChangeArrowheads="1"/>
              </p:cNvSpPr>
              <p:nvPr/>
            </p:nvSpPr>
            <p:spPr bwMode="auto">
              <a:xfrm>
                <a:off x="2474" y="8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Oval 1114"/>
              <p:cNvSpPr>
                <a:spLocks noChangeArrowheads="1"/>
              </p:cNvSpPr>
              <p:nvPr/>
            </p:nvSpPr>
            <p:spPr bwMode="auto">
              <a:xfrm>
                <a:off x="2474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Oval 1115"/>
              <p:cNvSpPr>
                <a:spLocks noChangeArrowheads="1"/>
              </p:cNvSpPr>
              <p:nvPr/>
            </p:nvSpPr>
            <p:spPr bwMode="auto">
              <a:xfrm>
                <a:off x="2474" y="9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Oval 1116"/>
              <p:cNvSpPr>
                <a:spLocks noChangeArrowheads="1"/>
              </p:cNvSpPr>
              <p:nvPr/>
            </p:nvSpPr>
            <p:spPr bwMode="auto">
              <a:xfrm>
                <a:off x="2474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Oval 1117"/>
              <p:cNvSpPr>
                <a:spLocks noChangeArrowheads="1"/>
              </p:cNvSpPr>
              <p:nvPr/>
            </p:nvSpPr>
            <p:spPr bwMode="auto">
              <a:xfrm>
                <a:off x="2474" y="87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Oval 1118"/>
              <p:cNvSpPr>
                <a:spLocks noChangeArrowheads="1"/>
              </p:cNvSpPr>
              <p:nvPr/>
            </p:nvSpPr>
            <p:spPr bwMode="auto">
              <a:xfrm>
                <a:off x="2474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Oval 1119"/>
              <p:cNvSpPr>
                <a:spLocks noChangeArrowheads="1"/>
              </p:cNvSpPr>
              <p:nvPr/>
            </p:nvSpPr>
            <p:spPr bwMode="auto">
              <a:xfrm>
                <a:off x="2474" y="84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Oval 1120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Oval 1121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Oval 1122"/>
              <p:cNvSpPr>
                <a:spLocks noChangeArrowheads="1"/>
              </p:cNvSpPr>
              <p:nvPr/>
            </p:nvSpPr>
            <p:spPr bwMode="auto">
              <a:xfrm>
                <a:off x="2635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Oval 1123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Oval 1124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Oval 1125"/>
              <p:cNvSpPr>
                <a:spLocks noChangeArrowheads="1"/>
              </p:cNvSpPr>
              <p:nvPr/>
            </p:nvSpPr>
            <p:spPr bwMode="auto">
              <a:xfrm>
                <a:off x="2635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Oval 1126"/>
              <p:cNvSpPr>
                <a:spLocks noChangeArrowheads="1"/>
              </p:cNvSpPr>
              <p:nvPr/>
            </p:nvSpPr>
            <p:spPr bwMode="auto">
              <a:xfrm>
                <a:off x="2635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Oval 1127"/>
              <p:cNvSpPr>
                <a:spLocks noChangeArrowheads="1"/>
              </p:cNvSpPr>
              <p:nvPr/>
            </p:nvSpPr>
            <p:spPr bwMode="auto">
              <a:xfrm>
                <a:off x="2635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Oval 1128"/>
              <p:cNvSpPr>
                <a:spLocks noChangeArrowheads="1"/>
              </p:cNvSpPr>
              <p:nvPr/>
            </p:nvSpPr>
            <p:spPr bwMode="auto">
              <a:xfrm>
                <a:off x="2635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Oval 1129"/>
              <p:cNvSpPr>
                <a:spLocks noChangeArrowheads="1"/>
              </p:cNvSpPr>
              <p:nvPr/>
            </p:nvSpPr>
            <p:spPr bwMode="auto">
              <a:xfrm>
                <a:off x="2635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Oval 1130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Oval 1131"/>
              <p:cNvSpPr>
                <a:spLocks noChangeArrowheads="1"/>
              </p:cNvSpPr>
              <p:nvPr/>
            </p:nvSpPr>
            <p:spPr bwMode="auto">
              <a:xfrm>
                <a:off x="2635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Oval 1132"/>
              <p:cNvSpPr>
                <a:spLocks noChangeArrowheads="1"/>
              </p:cNvSpPr>
              <p:nvPr/>
            </p:nvSpPr>
            <p:spPr bwMode="auto">
              <a:xfrm>
                <a:off x="2635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Oval 1133"/>
              <p:cNvSpPr>
                <a:spLocks noChangeArrowheads="1"/>
              </p:cNvSpPr>
              <p:nvPr/>
            </p:nvSpPr>
            <p:spPr bwMode="auto">
              <a:xfrm>
                <a:off x="2635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Oval 1134"/>
              <p:cNvSpPr>
                <a:spLocks noChangeArrowheads="1"/>
              </p:cNvSpPr>
              <p:nvPr/>
            </p:nvSpPr>
            <p:spPr bwMode="auto">
              <a:xfrm>
                <a:off x="2635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Oval 1135"/>
              <p:cNvSpPr>
                <a:spLocks noChangeArrowheads="1"/>
              </p:cNvSpPr>
              <p:nvPr/>
            </p:nvSpPr>
            <p:spPr bwMode="auto">
              <a:xfrm>
                <a:off x="2635" y="853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Oval 1136"/>
              <p:cNvSpPr>
                <a:spLocks noChangeArrowheads="1"/>
              </p:cNvSpPr>
              <p:nvPr/>
            </p:nvSpPr>
            <p:spPr bwMode="auto">
              <a:xfrm>
                <a:off x="2635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Oval 1137"/>
              <p:cNvSpPr>
                <a:spLocks noChangeArrowheads="1"/>
              </p:cNvSpPr>
              <p:nvPr/>
            </p:nvSpPr>
            <p:spPr bwMode="auto">
              <a:xfrm>
                <a:off x="2635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Oval 1138"/>
              <p:cNvSpPr>
                <a:spLocks noChangeArrowheads="1"/>
              </p:cNvSpPr>
              <p:nvPr/>
            </p:nvSpPr>
            <p:spPr bwMode="auto">
              <a:xfrm>
                <a:off x="2635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Oval 1139"/>
              <p:cNvSpPr>
                <a:spLocks noChangeArrowheads="1"/>
              </p:cNvSpPr>
              <p:nvPr/>
            </p:nvSpPr>
            <p:spPr bwMode="auto">
              <a:xfrm>
                <a:off x="2635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Oval 1140"/>
              <p:cNvSpPr>
                <a:spLocks noChangeArrowheads="1"/>
              </p:cNvSpPr>
              <p:nvPr/>
            </p:nvSpPr>
            <p:spPr bwMode="auto">
              <a:xfrm>
                <a:off x="2635" y="853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Oval 1141"/>
              <p:cNvSpPr>
                <a:spLocks noChangeArrowheads="1"/>
              </p:cNvSpPr>
              <p:nvPr/>
            </p:nvSpPr>
            <p:spPr bwMode="auto">
              <a:xfrm>
                <a:off x="2635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Oval 1142"/>
              <p:cNvSpPr>
                <a:spLocks noChangeArrowheads="1"/>
              </p:cNvSpPr>
              <p:nvPr/>
            </p:nvSpPr>
            <p:spPr bwMode="auto">
              <a:xfrm>
                <a:off x="2635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Oval 1143"/>
              <p:cNvSpPr>
                <a:spLocks noChangeArrowheads="1"/>
              </p:cNvSpPr>
              <p:nvPr/>
            </p:nvSpPr>
            <p:spPr bwMode="auto">
              <a:xfrm>
                <a:off x="2635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Oval 1144"/>
              <p:cNvSpPr>
                <a:spLocks noChangeArrowheads="1"/>
              </p:cNvSpPr>
              <p:nvPr/>
            </p:nvSpPr>
            <p:spPr bwMode="auto">
              <a:xfrm>
                <a:off x="2635" y="7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Oval 1145"/>
              <p:cNvSpPr>
                <a:spLocks noChangeArrowheads="1"/>
              </p:cNvSpPr>
              <p:nvPr/>
            </p:nvSpPr>
            <p:spPr bwMode="auto">
              <a:xfrm>
                <a:off x="2635" y="8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Oval 1146"/>
              <p:cNvSpPr>
                <a:spLocks noChangeArrowheads="1"/>
              </p:cNvSpPr>
              <p:nvPr/>
            </p:nvSpPr>
            <p:spPr bwMode="auto">
              <a:xfrm>
                <a:off x="2635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Oval 1147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Oval 1148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Oval 1149"/>
              <p:cNvSpPr>
                <a:spLocks noChangeArrowheads="1"/>
              </p:cNvSpPr>
              <p:nvPr/>
            </p:nvSpPr>
            <p:spPr bwMode="auto">
              <a:xfrm>
                <a:off x="2635" y="84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Oval 1150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Oval 1151"/>
              <p:cNvSpPr>
                <a:spLocks noChangeArrowheads="1"/>
              </p:cNvSpPr>
              <p:nvPr/>
            </p:nvSpPr>
            <p:spPr bwMode="auto">
              <a:xfrm>
                <a:off x="2635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Oval 1152"/>
              <p:cNvSpPr>
                <a:spLocks noChangeArrowheads="1"/>
              </p:cNvSpPr>
              <p:nvPr/>
            </p:nvSpPr>
            <p:spPr bwMode="auto">
              <a:xfrm>
                <a:off x="2635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Oval 1153"/>
              <p:cNvSpPr>
                <a:spLocks noChangeArrowheads="1"/>
              </p:cNvSpPr>
              <p:nvPr/>
            </p:nvSpPr>
            <p:spPr bwMode="auto">
              <a:xfrm>
                <a:off x="2635" y="84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Oval 1154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Oval 1155"/>
              <p:cNvSpPr>
                <a:spLocks noChangeArrowheads="1"/>
              </p:cNvSpPr>
              <p:nvPr/>
            </p:nvSpPr>
            <p:spPr bwMode="auto">
              <a:xfrm>
                <a:off x="2635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Oval 1156"/>
              <p:cNvSpPr>
                <a:spLocks noChangeArrowheads="1"/>
              </p:cNvSpPr>
              <p:nvPr/>
            </p:nvSpPr>
            <p:spPr bwMode="auto">
              <a:xfrm>
                <a:off x="2635" y="84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Oval 1157"/>
              <p:cNvSpPr>
                <a:spLocks noChangeArrowheads="1"/>
              </p:cNvSpPr>
              <p:nvPr/>
            </p:nvSpPr>
            <p:spPr bwMode="auto">
              <a:xfrm>
                <a:off x="2635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Oval 1158"/>
              <p:cNvSpPr>
                <a:spLocks noChangeArrowheads="1"/>
              </p:cNvSpPr>
              <p:nvPr/>
            </p:nvSpPr>
            <p:spPr bwMode="auto">
              <a:xfrm>
                <a:off x="2635" y="7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Oval 1159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Oval 1160"/>
              <p:cNvSpPr>
                <a:spLocks noChangeArrowheads="1"/>
              </p:cNvSpPr>
              <p:nvPr/>
            </p:nvSpPr>
            <p:spPr bwMode="auto">
              <a:xfrm>
                <a:off x="2635" y="847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Oval 1161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Oval 1162"/>
              <p:cNvSpPr>
                <a:spLocks noChangeArrowheads="1"/>
              </p:cNvSpPr>
              <p:nvPr/>
            </p:nvSpPr>
            <p:spPr bwMode="auto">
              <a:xfrm>
                <a:off x="2635" y="7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Oval 1163"/>
              <p:cNvSpPr>
                <a:spLocks noChangeArrowheads="1"/>
              </p:cNvSpPr>
              <p:nvPr/>
            </p:nvSpPr>
            <p:spPr bwMode="auto">
              <a:xfrm>
                <a:off x="2635" y="8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Oval 1164"/>
              <p:cNvSpPr>
                <a:spLocks noChangeArrowheads="1"/>
              </p:cNvSpPr>
              <p:nvPr/>
            </p:nvSpPr>
            <p:spPr bwMode="auto">
              <a:xfrm>
                <a:off x="2635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Oval 1165"/>
              <p:cNvSpPr>
                <a:spLocks noChangeArrowheads="1"/>
              </p:cNvSpPr>
              <p:nvPr/>
            </p:nvSpPr>
            <p:spPr bwMode="auto">
              <a:xfrm>
                <a:off x="2635" y="87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Oval 1166"/>
              <p:cNvSpPr>
                <a:spLocks noChangeArrowheads="1"/>
              </p:cNvSpPr>
              <p:nvPr/>
            </p:nvSpPr>
            <p:spPr bwMode="auto">
              <a:xfrm>
                <a:off x="2635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Oval 1167"/>
              <p:cNvSpPr>
                <a:spLocks noChangeArrowheads="1"/>
              </p:cNvSpPr>
              <p:nvPr/>
            </p:nvSpPr>
            <p:spPr bwMode="auto">
              <a:xfrm>
                <a:off x="2635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Oval 1168"/>
              <p:cNvSpPr>
                <a:spLocks noChangeArrowheads="1"/>
              </p:cNvSpPr>
              <p:nvPr/>
            </p:nvSpPr>
            <p:spPr bwMode="auto">
              <a:xfrm>
                <a:off x="2635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Oval 1169"/>
              <p:cNvSpPr>
                <a:spLocks noChangeArrowheads="1"/>
              </p:cNvSpPr>
              <p:nvPr/>
            </p:nvSpPr>
            <p:spPr bwMode="auto">
              <a:xfrm>
                <a:off x="2635" y="7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Oval 1170"/>
              <p:cNvSpPr>
                <a:spLocks noChangeArrowheads="1"/>
              </p:cNvSpPr>
              <p:nvPr/>
            </p:nvSpPr>
            <p:spPr bwMode="auto">
              <a:xfrm>
                <a:off x="2740" y="7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Oval 1171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Oval 1172"/>
              <p:cNvSpPr>
                <a:spLocks noChangeArrowheads="1"/>
              </p:cNvSpPr>
              <p:nvPr/>
            </p:nvSpPr>
            <p:spPr bwMode="auto">
              <a:xfrm>
                <a:off x="2740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Oval 1173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Oval 1174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Oval 1175"/>
              <p:cNvSpPr>
                <a:spLocks noChangeArrowheads="1"/>
              </p:cNvSpPr>
              <p:nvPr/>
            </p:nvSpPr>
            <p:spPr bwMode="auto">
              <a:xfrm>
                <a:off x="2740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Oval 1176"/>
              <p:cNvSpPr>
                <a:spLocks noChangeArrowheads="1"/>
              </p:cNvSpPr>
              <p:nvPr/>
            </p:nvSpPr>
            <p:spPr bwMode="auto">
              <a:xfrm>
                <a:off x="2740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Oval 1177"/>
              <p:cNvSpPr>
                <a:spLocks noChangeArrowheads="1"/>
              </p:cNvSpPr>
              <p:nvPr/>
            </p:nvSpPr>
            <p:spPr bwMode="auto">
              <a:xfrm>
                <a:off x="2740" y="7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Oval 1178"/>
              <p:cNvSpPr>
                <a:spLocks noChangeArrowheads="1"/>
              </p:cNvSpPr>
              <p:nvPr/>
            </p:nvSpPr>
            <p:spPr bwMode="auto">
              <a:xfrm>
                <a:off x="2740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Oval 1179"/>
              <p:cNvSpPr>
                <a:spLocks noChangeArrowheads="1"/>
              </p:cNvSpPr>
              <p:nvPr/>
            </p:nvSpPr>
            <p:spPr bwMode="auto">
              <a:xfrm>
                <a:off x="2740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Oval 1180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Oval 1181"/>
              <p:cNvSpPr>
                <a:spLocks noChangeArrowheads="1"/>
              </p:cNvSpPr>
              <p:nvPr/>
            </p:nvSpPr>
            <p:spPr bwMode="auto">
              <a:xfrm>
                <a:off x="2740" y="773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Oval 1182"/>
              <p:cNvSpPr>
                <a:spLocks noChangeArrowheads="1"/>
              </p:cNvSpPr>
              <p:nvPr/>
            </p:nvSpPr>
            <p:spPr bwMode="auto">
              <a:xfrm>
                <a:off x="2740" y="7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Oval 1183"/>
              <p:cNvSpPr>
                <a:spLocks noChangeArrowheads="1"/>
              </p:cNvSpPr>
              <p:nvPr/>
            </p:nvSpPr>
            <p:spPr bwMode="auto">
              <a:xfrm>
                <a:off x="2740" y="7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Oval 1184"/>
              <p:cNvSpPr>
                <a:spLocks noChangeArrowheads="1"/>
              </p:cNvSpPr>
              <p:nvPr/>
            </p:nvSpPr>
            <p:spPr bwMode="auto">
              <a:xfrm>
                <a:off x="2740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Oval 1185"/>
              <p:cNvSpPr>
                <a:spLocks noChangeArrowheads="1"/>
              </p:cNvSpPr>
              <p:nvPr/>
            </p:nvSpPr>
            <p:spPr bwMode="auto">
              <a:xfrm>
                <a:off x="2740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Oval 1186"/>
              <p:cNvSpPr>
                <a:spLocks noChangeArrowheads="1"/>
              </p:cNvSpPr>
              <p:nvPr/>
            </p:nvSpPr>
            <p:spPr bwMode="auto">
              <a:xfrm>
                <a:off x="2740" y="7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Oval 1187"/>
              <p:cNvSpPr>
                <a:spLocks noChangeArrowheads="1"/>
              </p:cNvSpPr>
              <p:nvPr/>
            </p:nvSpPr>
            <p:spPr bwMode="auto">
              <a:xfrm>
                <a:off x="2740" y="7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Oval 1188"/>
              <p:cNvSpPr>
                <a:spLocks noChangeArrowheads="1"/>
              </p:cNvSpPr>
              <p:nvPr/>
            </p:nvSpPr>
            <p:spPr bwMode="auto">
              <a:xfrm>
                <a:off x="2740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Oval 1189"/>
              <p:cNvSpPr>
                <a:spLocks noChangeArrowheads="1"/>
              </p:cNvSpPr>
              <p:nvPr/>
            </p:nvSpPr>
            <p:spPr bwMode="auto">
              <a:xfrm>
                <a:off x="2740" y="76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Oval 1190"/>
              <p:cNvSpPr>
                <a:spLocks noChangeArrowheads="1"/>
              </p:cNvSpPr>
              <p:nvPr/>
            </p:nvSpPr>
            <p:spPr bwMode="auto">
              <a:xfrm>
                <a:off x="2740" y="81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Oval 1191"/>
              <p:cNvSpPr>
                <a:spLocks noChangeArrowheads="1"/>
              </p:cNvSpPr>
              <p:nvPr/>
            </p:nvSpPr>
            <p:spPr bwMode="auto">
              <a:xfrm>
                <a:off x="2740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Oval 1192"/>
              <p:cNvSpPr>
                <a:spLocks noChangeArrowheads="1"/>
              </p:cNvSpPr>
              <p:nvPr/>
            </p:nvSpPr>
            <p:spPr bwMode="auto">
              <a:xfrm>
                <a:off x="2740" y="7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Oval 1193"/>
              <p:cNvSpPr>
                <a:spLocks noChangeArrowheads="1"/>
              </p:cNvSpPr>
              <p:nvPr/>
            </p:nvSpPr>
            <p:spPr bwMode="auto">
              <a:xfrm>
                <a:off x="2740" y="766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Oval 1194"/>
              <p:cNvSpPr>
                <a:spLocks noChangeArrowheads="1"/>
              </p:cNvSpPr>
              <p:nvPr/>
            </p:nvSpPr>
            <p:spPr bwMode="auto">
              <a:xfrm>
                <a:off x="2740" y="7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Oval 1195"/>
              <p:cNvSpPr>
                <a:spLocks noChangeArrowheads="1"/>
              </p:cNvSpPr>
              <p:nvPr/>
            </p:nvSpPr>
            <p:spPr bwMode="auto">
              <a:xfrm>
                <a:off x="2740" y="82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Oval 1196"/>
              <p:cNvSpPr>
                <a:spLocks noChangeArrowheads="1"/>
              </p:cNvSpPr>
              <p:nvPr/>
            </p:nvSpPr>
            <p:spPr bwMode="auto">
              <a:xfrm>
                <a:off x="2740" y="7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Oval 1197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Oval 1198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Oval 1199"/>
              <p:cNvSpPr>
                <a:spLocks noChangeArrowheads="1"/>
              </p:cNvSpPr>
              <p:nvPr/>
            </p:nvSpPr>
            <p:spPr bwMode="auto">
              <a:xfrm>
                <a:off x="2740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Oval 1200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Oval 1201"/>
              <p:cNvSpPr>
                <a:spLocks noChangeArrowheads="1"/>
              </p:cNvSpPr>
              <p:nvPr/>
            </p:nvSpPr>
            <p:spPr bwMode="auto">
              <a:xfrm>
                <a:off x="2740" y="7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Oval 1202"/>
              <p:cNvSpPr>
                <a:spLocks noChangeArrowheads="1"/>
              </p:cNvSpPr>
              <p:nvPr/>
            </p:nvSpPr>
            <p:spPr bwMode="auto">
              <a:xfrm>
                <a:off x="2740" y="7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Oval 1203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Oval 1204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Oval 1205"/>
              <p:cNvSpPr>
                <a:spLocks noChangeArrowheads="1"/>
              </p:cNvSpPr>
              <p:nvPr/>
            </p:nvSpPr>
            <p:spPr bwMode="auto">
              <a:xfrm>
                <a:off x="2740" y="7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Oval 1206"/>
              <p:cNvSpPr>
                <a:spLocks noChangeArrowheads="1"/>
              </p:cNvSpPr>
              <p:nvPr/>
            </p:nvSpPr>
            <p:spPr bwMode="auto">
              <a:xfrm>
                <a:off x="2740" y="804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Oval 1207"/>
              <p:cNvSpPr>
                <a:spLocks noChangeArrowheads="1"/>
              </p:cNvSpPr>
              <p:nvPr/>
            </p:nvSpPr>
            <p:spPr bwMode="auto">
              <a:xfrm>
                <a:off x="2740" y="797"/>
                <a:ext cx="31" cy="32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Oval 1208"/>
              <p:cNvSpPr>
                <a:spLocks noChangeArrowheads="1"/>
              </p:cNvSpPr>
              <p:nvPr/>
            </p:nvSpPr>
            <p:spPr bwMode="auto">
              <a:xfrm>
                <a:off x="2740" y="7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Oval 1209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Oval 1210"/>
              <p:cNvSpPr>
                <a:spLocks noChangeArrowheads="1"/>
              </p:cNvSpPr>
              <p:nvPr/>
            </p:nvSpPr>
            <p:spPr bwMode="auto">
              <a:xfrm>
                <a:off x="2740" y="810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Oval 1211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Oval 1212"/>
              <p:cNvSpPr>
                <a:spLocks noChangeArrowheads="1"/>
              </p:cNvSpPr>
              <p:nvPr/>
            </p:nvSpPr>
            <p:spPr bwMode="auto">
              <a:xfrm>
                <a:off x="2740" y="7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Oval 1213"/>
              <p:cNvSpPr>
                <a:spLocks noChangeArrowheads="1"/>
              </p:cNvSpPr>
              <p:nvPr/>
            </p:nvSpPr>
            <p:spPr bwMode="auto">
              <a:xfrm>
                <a:off x="2740" y="791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Oval 1214"/>
              <p:cNvSpPr>
                <a:spLocks noChangeArrowheads="1"/>
              </p:cNvSpPr>
              <p:nvPr/>
            </p:nvSpPr>
            <p:spPr bwMode="auto">
              <a:xfrm>
                <a:off x="2740" y="72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Oval 1215"/>
              <p:cNvSpPr>
                <a:spLocks noChangeArrowheads="1"/>
              </p:cNvSpPr>
              <p:nvPr/>
            </p:nvSpPr>
            <p:spPr bwMode="auto">
              <a:xfrm>
                <a:off x="2740" y="83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Oval 1216"/>
              <p:cNvSpPr>
                <a:spLocks noChangeArrowheads="1"/>
              </p:cNvSpPr>
              <p:nvPr/>
            </p:nvSpPr>
            <p:spPr bwMode="auto">
              <a:xfrm>
                <a:off x="2740" y="779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Oval 1217"/>
              <p:cNvSpPr>
                <a:spLocks noChangeArrowheads="1"/>
              </p:cNvSpPr>
              <p:nvPr/>
            </p:nvSpPr>
            <p:spPr bwMode="auto">
              <a:xfrm>
                <a:off x="2740" y="785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Oval 1218"/>
              <p:cNvSpPr>
                <a:spLocks noChangeArrowheads="1"/>
              </p:cNvSpPr>
              <p:nvPr/>
            </p:nvSpPr>
            <p:spPr bwMode="auto">
              <a:xfrm>
                <a:off x="2740" y="742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Oval 1219"/>
              <p:cNvSpPr>
                <a:spLocks noChangeArrowheads="1"/>
              </p:cNvSpPr>
              <p:nvPr/>
            </p:nvSpPr>
            <p:spPr bwMode="auto">
              <a:xfrm>
                <a:off x="2740" y="748"/>
                <a:ext cx="31" cy="31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3" name="Text Box 1220"/>
            <p:cNvSpPr txBox="1">
              <a:spLocks noChangeArrowheads="1"/>
            </p:cNvSpPr>
            <p:nvPr/>
          </p:nvSpPr>
          <p:spPr bwMode="auto">
            <a:xfrm>
              <a:off x="1212" y="1004"/>
              <a:ext cx="665" cy="342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 eaLnBrk="0" hangingPunct="0">
                <a:spcBef>
                  <a:spcPts val="0"/>
                </a:spcBef>
                <a:buFont typeface="Webdings" pitchFamily="18" charset="2"/>
                <a:buNone/>
              </a:pPr>
              <a:r>
                <a:rPr lang="en-NZ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Simulated </a:t>
              </a:r>
              <a:br>
                <a:rPr lang="en-NZ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NZ" sz="1400" b="1" dirty="0">
                  <a:solidFill>
                    <a:schemeClr val="accent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reflectance</a:t>
              </a:r>
            </a:p>
          </p:txBody>
        </p:sp>
      </p:grpSp>
      <p:sp>
        <p:nvSpPr>
          <p:cNvPr id="1606" name="Text Box 1220"/>
          <p:cNvSpPr txBox="1">
            <a:spLocks noChangeArrowheads="1"/>
          </p:cNvSpPr>
          <p:nvPr/>
        </p:nvSpPr>
        <p:spPr bwMode="auto">
          <a:xfrm>
            <a:off x="2477077" y="2868449"/>
            <a:ext cx="1129117" cy="5226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ts val="0"/>
              </a:spcBef>
              <a:buFont typeface="Webdings" pitchFamily="18" charset="2"/>
              <a:buNone/>
            </a:pPr>
            <a:r>
              <a:rPr lang="en-NZ" sz="1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Measured </a:t>
            </a:r>
            <a:r>
              <a:rPr lang="en-N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N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NZ" sz="1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reflectance</a:t>
            </a:r>
          </a:p>
        </p:txBody>
      </p:sp>
    </p:spTree>
    <p:extLst>
      <p:ext uri="{BB962C8B-B14F-4D97-AF65-F5344CB8AC3E}">
        <p14:creationId xmlns:p14="http://schemas.microsoft.com/office/powerpoint/2010/main" val="3892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2128" y="875236"/>
            <a:ext cx="723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Verdana"/>
                <a:cs typeface="Verdana"/>
              </a:rPr>
              <a:t>Regularization is mandatory</a:t>
            </a:r>
            <a:endParaRPr lang="en-GB" sz="1600" b="1" dirty="0"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Several bands only &amp; Few directions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Noise (radiometric, atmospheric, resampling, PSF,…)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Inversion algorithm (model &amp; method uncertainty)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The ill-posed nature of the inverse problem (2)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2128" y="2487727"/>
            <a:ext cx="72386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b="1" dirty="0" smtClean="0">
                <a:latin typeface="Verdana"/>
                <a:cs typeface="Verdana"/>
              </a:rPr>
              <a:t>Regularization = constraints and prior information</a:t>
            </a:r>
          </a:p>
          <a:p>
            <a:pPr marL="7429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Generic Products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Minimum prior information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Mainly temporal constraints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74160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Specific Products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More detailed and reliable information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Temporal &amp; spatial constraints</a:t>
            </a: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sp>
        <p:nvSpPr>
          <p:cNvPr id="5" name="Rectangle à coins arrondis 4"/>
          <p:cNvSpPr/>
          <p:nvPr/>
        </p:nvSpPr>
        <p:spPr>
          <a:xfrm>
            <a:off x="6588842" y="3016045"/>
            <a:ext cx="1710813" cy="383458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/>
              <a:t>Large </a:t>
            </a:r>
            <a:r>
              <a:rPr lang="fr-FR" b="1" dirty="0" err="1" smtClean="0"/>
              <a:t>Scale</a:t>
            </a:r>
            <a:endParaRPr lang="fr-FR" b="1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5921477" y="3984877"/>
            <a:ext cx="3045542" cy="383458"/>
          </a:xfrm>
          <a:prstGeom prst="roundRect">
            <a:avLst/>
          </a:prstGeom>
          <a:solidFill>
            <a:srgbClr val="FFC0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err="1" smtClean="0"/>
              <a:t>Regional</a:t>
            </a:r>
            <a:r>
              <a:rPr lang="fr-FR" b="1" dirty="0" smtClean="0"/>
              <a:t>/Local </a:t>
            </a:r>
            <a:r>
              <a:rPr lang="fr-FR" b="1" dirty="0" err="1" smtClean="0"/>
              <a:t>Scale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765971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/>
          <a:srcRect l="9290"/>
          <a:stretch/>
        </p:blipFill>
        <p:spPr>
          <a:xfrm rot="3327222" flipV="1">
            <a:off x="306379" y="2630718"/>
            <a:ext cx="1063500" cy="837438"/>
          </a:xfrm>
          <a:prstGeom prst="rect">
            <a:avLst/>
          </a:prstGeom>
        </p:spPr>
      </p:pic>
      <p:sp>
        <p:nvSpPr>
          <p:cNvPr id="62" name="Ellipse 61"/>
          <p:cNvSpPr/>
          <p:nvPr/>
        </p:nvSpPr>
        <p:spPr>
          <a:xfrm>
            <a:off x="5999542" y="805412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7461188" y="969752"/>
            <a:ext cx="2322576" cy="53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involved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in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17738" y="3561720"/>
            <a:ext cx="1209476" cy="53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linked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to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5999542" y="3524135"/>
            <a:ext cx="2176272" cy="100584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endParaRPr lang="fr-FR" dirty="0" smtClean="0"/>
          </a:p>
          <a:p>
            <a:pPr algn="ctr"/>
            <a:r>
              <a:rPr lang="fr-FR" dirty="0" smtClean="0"/>
              <a:t>variables</a:t>
            </a:r>
            <a:endParaRPr lang="fr-FR" dirty="0"/>
          </a:p>
        </p:txBody>
      </p:sp>
      <p:grpSp>
        <p:nvGrpSpPr>
          <p:cNvPr id="80" name="Groupe 79"/>
          <p:cNvGrpSpPr/>
          <p:nvPr/>
        </p:nvGrpSpPr>
        <p:grpSpPr>
          <a:xfrm>
            <a:off x="914400" y="780826"/>
            <a:ext cx="5085142" cy="1607372"/>
            <a:chOff x="914400" y="780826"/>
            <a:chExt cx="5085142" cy="1607372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1994782" y="780826"/>
              <a:ext cx="2542032" cy="10021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RADIATIVE TRANSFER MODEL</a:t>
              </a:r>
              <a:endParaRPr lang="fr-FR" dirty="0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flipV="1">
              <a:off x="914400" y="1385831"/>
              <a:ext cx="1074638" cy="1002367"/>
            </a:xfrm>
            <a:prstGeom prst="straightConnector1">
              <a:avLst/>
            </a:prstGeom>
            <a:ln w="34925">
              <a:solidFill>
                <a:srgbClr val="98B9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>
              <a:stCxn id="65" idx="3"/>
              <a:endCxn id="62" idx="2"/>
            </p:cNvCxnSpPr>
            <p:nvPr/>
          </p:nvCxnSpPr>
          <p:spPr>
            <a:xfrm>
              <a:off x="4536814" y="1281899"/>
              <a:ext cx="1462728" cy="26433"/>
            </a:xfrm>
            <a:prstGeom prst="straightConnector1">
              <a:avLst/>
            </a:prstGeom>
            <a:ln w="34925">
              <a:solidFill>
                <a:srgbClr val="98B9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4758884" y="993547"/>
              <a:ext cx="1173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INVERSION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4" name="Groupe 73"/>
          <p:cNvGrpSpPr/>
          <p:nvPr/>
        </p:nvGrpSpPr>
        <p:grpSpPr>
          <a:xfrm>
            <a:off x="1269402" y="1663950"/>
            <a:ext cx="5048848" cy="3000242"/>
            <a:chOff x="2040898" y="-1067653"/>
            <a:chExt cx="5048848" cy="3000242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2907792" y="1228501"/>
              <a:ext cx="2011680" cy="70408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EMPIRICAL</a:t>
              </a:r>
              <a:endParaRPr lang="fr-FR" dirty="0"/>
            </a:p>
          </p:txBody>
        </p:sp>
        <p:cxnSp>
          <p:nvCxnSpPr>
            <p:cNvPr id="76" name="Connecteur droit avec flèche 75"/>
            <p:cNvCxnSpPr>
              <a:endCxn id="62" idx="3"/>
            </p:cNvCxnSpPr>
            <p:nvPr/>
          </p:nvCxnSpPr>
          <p:spPr>
            <a:xfrm flipV="1">
              <a:off x="4882896" y="-1067653"/>
              <a:ext cx="2206850" cy="2341616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V="1">
              <a:off x="4919472" y="1499539"/>
              <a:ext cx="1851566" cy="384283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>
              <a:off x="2040898" y="681309"/>
              <a:ext cx="866894" cy="617140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>
              <a:off x="2040898" y="711750"/>
              <a:ext cx="866894" cy="1220839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1260434" y="1665739"/>
            <a:ext cx="5048848" cy="3000242"/>
            <a:chOff x="2040898" y="-1067653"/>
            <a:chExt cx="5048848" cy="3000242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2907792" y="1228501"/>
              <a:ext cx="2011680" cy="704088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EMPIRICAL</a:t>
              </a:r>
              <a:endParaRPr lang="fr-FR" dirty="0"/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 flipV="1">
              <a:off x="4882896" y="-1067653"/>
              <a:ext cx="2206850" cy="2341616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V="1">
              <a:off x="4919472" y="1499539"/>
              <a:ext cx="1851566" cy="384283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2040898" y="681309"/>
              <a:ext cx="866894" cy="617140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2040898" y="711750"/>
              <a:ext cx="866894" cy="1220839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Relating remote </a:t>
            </a:r>
            <a:r>
              <a:rPr lang="en-US" kern="0" dirty="0">
                <a:solidFill>
                  <a:srgbClr val="FFFFFF"/>
                </a:solidFill>
              </a:rPr>
              <a:t>s</a:t>
            </a:r>
            <a:r>
              <a:rPr lang="en-US" kern="0" dirty="0" smtClean="0">
                <a:solidFill>
                  <a:srgbClr val="FFFFFF"/>
                </a:solidFill>
              </a:rPr>
              <a:t>ensing data and crop traits (1)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42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en arc 87"/>
          <p:cNvCxnSpPr/>
          <p:nvPr/>
        </p:nvCxnSpPr>
        <p:spPr>
          <a:xfrm>
            <a:off x="1183015" y="2640646"/>
            <a:ext cx="4816527" cy="1432399"/>
          </a:xfrm>
          <a:prstGeom prst="curvedConnector3">
            <a:avLst>
              <a:gd name="adj1" fmla="val 48883"/>
            </a:avLst>
          </a:prstGeom>
          <a:ln w="3492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en arc 52"/>
          <p:cNvCxnSpPr/>
          <p:nvPr/>
        </p:nvCxnSpPr>
        <p:spPr>
          <a:xfrm rot="5400000">
            <a:off x="5478583" y="2349613"/>
            <a:ext cx="2198404" cy="1156485"/>
          </a:xfrm>
          <a:prstGeom prst="curvedConnector4">
            <a:avLst>
              <a:gd name="adj1" fmla="val 54711"/>
              <a:gd name="adj2" fmla="val 151394"/>
            </a:avLst>
          </a:prstGeom>
          <a:ln w="34925">
            <a:solidFill>
              <a:srgbClr val="98B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9290"/>
          <a:stretch/>
        </p:blipFill>
        <p:spPr>
          <a:xfrm rot="3327222" flipV="1">
            <a:off x="306379" y="2630718"/>
            <a:ext cx="1063500" cy="837438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5999542" y="805412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7461188" y="969752"/>
            <a:ext cx="2322576" cy="53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involved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in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17738" y="3561720"/>
            <a:ext cx="1209476" cy="53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linked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to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21" name="Rectangle à coins arrondis 20"/>
          <p:cNvSpPr/>
          <p:nvPr/>
        </p:nvSpPr>
        <p:spPr>
          <a:xfrm>
            <a:off x="1994782" y="780826"/>
            <a:ext cx="2542032" cy="100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RADIATIVE TRANSFER MODEL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V="1">
            <a:off x="914400" y="1385831"/>
            <a:ext cx="1074638" cy="1002367"/>
          </a:xfrm>
          <a:prstGeom prst="straightConnector1">
            <a:avLst/>
          </a:prstGeom>
          <a:ln w="34925">
            <a:solidFill>
              <a:srgbClr val="98B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21" idx="3"/>
            <a:endCxn id="10" idx="2"/>
          </p:cNvCxnSpPr>
          <p:nvPr/>
        </p:nvCxnSpPr>
        <p:spPr>
          <a:xfrm>
            <a:off x="4536814" y="1281899"/>
            <a:ext cx="1462728" cy="26433"/>
          </a:xfrm>
          <a:prstGeom prst="straightConnector1">
            <a:avLst/>
          </a:prstGeom>
          <a:ln w="34925">
            <a:solidFill>
              <a:srgbClr val="98B94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5938281" y="2307687"/>
            <a:ext cx="1969725" cy="80423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fr-FR" dirty="0" smtClean="0"/>
              <a:t>CROP FUNCTIONNING</a:t>
            </a:r>
            <a:endParaRPr lang="fr-FR" dirty="0"/>
          </a:p>
        </p:txBody>
      </p:sp>
      <p:sp>
        <p:nvSpPr>
          <p:cNvPr id="30" name="Ellipse 29"/>
          <p:cNvSpPr/>
          <p:nvPr/>
        </p:nvSpPr>
        <p:spPr>
          <a:xfrm>
            <a:off x="5999542" y="3524135"/>
            <a:ext cx="2176272" cy="100584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endParaRPr lang="fr-FR" dirty="0" smtClean="0"/>
          </a:p>
          <a:p>
            <a:pPr algn="ctr"/>
            <a:r>
              <a:rPr lang="fr-FR" dirty="0" smtClean="0"/>
              <a:t>variables</a:t>
            </a:r>
            <a:endParaRPr lang="fr-FR" dirty="0"/>
          </a:p>
        </p:txBody>
      </p:sp>
      <p:sp>
        <p:nvSpPr>
          <p:cNvPr id="46" name="ZoneTexte 45"/>
          <p:cNvSpPr txBox="1"/>
          <p:nvPr/>
        </p:nvSpPr>
        <p:spPr>
          <a:xfrm>
            <a:off x="4758884" y="993547"/>
            <a:ext cx="11737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INVERSION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ZoneTexte 79"/>
          <p:cNvSpPr txBox="1"/>
          <p:nvPr/>
        </p:nvSpPr>
        <p:spPr>
          <a:xfrm>
            <a:off x="5495060" y="3233758"/>
            <a:ext cx="1428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à coins arrondis 86"/>
          <p:cNvSpPr/>
          <p:nvPr/>
        </p:nvSpPr>
        <p:spPr>
          <a:xfrm>
            <a:off x="1788515" y="2243505"/>
            <a:ext cx="2954567" cy="10021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RADIATIVE TRANSFER  + CROP FUNCTIONNING</a:t>
            </a:r>
            <a:endParaRPr lang="fr-FR" dirty="0"/>
          </a:p>
        </p:txBody>
      </p:sp>
      <p:sp>
        <p:nvSpPr>
          <p:cNvPr id="91" name="ZoneTexte 90"/>
          <p:cNvSpPr txBox="1"/>
          <p:nvPr/>
        </p:nvSpPr>
        <p:spPr>
          <a:xfrm rot="699700">
            <a:off x="3857417" y="3584508"/>
            <a:ext cx="14280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7" name="Groupe 106"/>
          <p:cNvGrpSpPr/>
          <p:nvPr/>
        </p:nvGrpSpPr>
        <p:grpSpPr>
          <a:xfrm>
            <a:off x="1269402" y="1663950"/>
            <a:ext cx="5048848" cy="3000242"/>
            <a:chOff x="2040898" y="-1067653"/>
            <a:chExt cx="5048848" cy="3000242"/>
          </a:xfrm>
        </p:grpSpPr>
        <p:sp>
          <p:nvSpPr>
            <p:cNvPr id="108" name="Rectangle à coins arrondis 107"/>
            <p:cNvSpPr/>
            <p:nvPr/>
          </p:nvSpPr>
          <p:spPr>
            <a:xfrm>
              <a:off x="2907792" y="1228501"/>
              <a:ext cx="2011680" cy="704088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EMPIRICAL</a:t>
              </a:r>
              <a:endParaRPr lang="fr-FR" dirty="0"/>
            </a:p>
          </p:txBody>
        </p:sp>
        <p:cxnSp>
          <p:nvCxnSpPr>
            <p:cNvPr id="109" name="Connecteur droit avec flèche 108"/>
            <p:cNvCxnSpPr>
              <a:endCxn id="10" idx="3"/>
            </p:cNvCxnSpPr>
            <p:nvPr/>
          </p:nvCxnSpPr>
          <p:spPr>
            <a:xfrm flipV="1">
              <a:off x="4882896" y="-1067653"/>
              <a:ext cx="2206850" cy="2341616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flipV="1">
              <a:off x="4919472" y="1499539"/>
              <a:ext cx="1851566" cy="384283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avec flèche 110"/>
            <p:cNvCxnSpPr/>
            <p:nvPr/>
          </p:nvCxnSpPr>
          <p:spPr>
            <a:xfrm>
              <a:off x="2040898" y="681309"/>
              <a:ext cx="866894" cy="617140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avec flèche 111"/>
            <p:cNvCxnSpPr/>
            <p:nvPr/>
          </p:nvCxnSpPr>
          <p:spPr>
            <a:xfrm>
              <a:off x="2040898" y="711750"/>
              <a:ext cx="866894" cy="1220839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7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Relating remote </a:t>
            </a:r>
            <a:r>
              <a:rPr lang="en-US" kern="0" dirty="0">
                <a:solidFill>
                  <a:srgbClr val="FFFFFF"/>
                </a:solidFill>
              </a:rPr>
              <a:t>s</a:t>
            </a:r>
            <a:r>
              <a:rPr lang="en-US" kern="0" dirty="0" smtClean="0">
                <a:solidFill>
                  <a:srgbClr val="FFFFFF"/>
                </a:solidFill>
              </a:rPr>
              <a:t>ensing data and crop traits (3)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9100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/>
          <a:srcRect l="9290"/>
          <a:stretch/>
        </p:blipFill>
        <p:spPr>
          <a:xfrm rot="3327222" flipV="1">
            <a:off x="306379" y="2630718"/>
            <a:ext cx="1063500" cy="837438"/>
          </a:xfrm>
          <a:prstGeom prst="rect">
            <a:avLst/>
          </a:prstGeom>
        </p:spPr>
      </p:pic>
      <p:sp>
        <p:nvSpPr>
          <p:cNvPr id="62" name="Ellipse 61"/>
          <p:cNvSpPr/>
          <p:nvPr/>
        </p:nvSpPr>
        <p:spPr>
          <a:xfrm>
            <a:off x="5999542" y="805412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7461188" y="969752"/>
            <a:ext cx="2322576" cy="53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involved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in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17738" y="3561720"/>
            <a:ext cx="1209476" cy="53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linked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to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5999542" y="3524135"/>
            <a:ext cx="2176272" cy="100584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endParaRPr lang="fr-FR" dirty="0" smtClean="0"/>
          </a:p>
          <a:p>
            <a:pPr algn="ctr"/>
            <a:r>
              <a:rPr lang="fr-FR" dirty="0" smtClean="0"/>
              <a:t>variables</a:t>
            </a:r>
            <a:endParaRPr lang="fr-FR" dirty="0"/>
          </a:p>
        </p:txBody>
      </p:sp>
      <p:grpSp>
        <p:nvGrpSpPr>
          <p:cNvPr id="74" name="Groupe 73"/>
          <p:cNvGrpSpPr/>
          <p:nvPr/>
        </p:nvGrpSpPr>
        <p:grpSpPr>
          <a:xfrm>
            <a:off x="1269402" y="1663950"/>
            <a:ext cx="5048848" cy="3000242"/>
            <a:chOff x="2040898" y="-1067653"/>
            <a:chExt cx="5048848" cy="3000242"/>
          </a:xfrm>
        </p:grpSpPr>
        <p:sp>
          <p:nvSpPr>
            <p:cNvPr id="75" name="Rectangle à coins arrondis 74"/>
            <p:cNvSpPr/>
            <p:nvPr/>
          </p:nvSpPr>
          <p:spPr>
            <a:xfrm>
              <a:off x="2907792" y="1228501"/>
              <a:ext cx="2011680" cy="704088"/>
            </a:xfrm>
            <a:prstGeom prst="roundRect">
              <a:avLst/>
            </a:prstGeom>
            <a:solidFill>
              <a:schemeClr val="accent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EMPIRICAL</a:t>
              </a:r>
              <a:endParaRPr lang="fr-FR" dirty="0"/>
            </a:p>
          </p:txBody>
        </p:sp>
        <p:cxnSp>
          <p:nvCxnSpPr>
            <p:cNvPr id="76" name="Connecteur droit avec flèche 75"/>
            <p:cNvCxnSpPr>
              <a:endCxn id="62" idx="3"/>
            </p:cNvCxnSpPr>
            <p:nvPr/>
          </p:nvCxnSpPr>
          <p:spPr>
            <a:xfrm flipV="1">
              <a:off x="4882896" y="-1067653"/>
              <a:ext cx="2206850" cy="2341616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cteur droit avec flèche 76"/>
            <p:cNvCxnSpPr/>
            <p:nvPr/>
          </p:nvCxnSpPr>
          <p:spPr>
            <a:xfrm flipV="1">
              <a:off x="4919472" y="1499539"/>
              <a:ext cx="1851566" cy="384283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cteur droit avec flèche 77"/>
            <p:cNvCxnSpPr/>
            <p:nvPr/>
          </p:nvCxnSpPr>
          <p:spPr>
            <a:xfrm>
              <a:off x="2040898" y="681309"/>
              <a:ext cx="866894" cy="617140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avec flèche 78"/>
            <p:cNvCxnSpPr/>
            <p:nvPr/>
          </p:nvCxnSpPr>
          <p:spPr>
            <a:xfrm>
              <a:off x="2040898" y="711750"/>
              <a:ext cx="866894" cy="1220839"/>
            </a:xfrm>
            <a:prstGeom prst="straightConnector1">
              <a:avLst/>
            </a:prstGeom>
            <a:ln w="34925">
              <a:solidFill>
                <a:srgbClr val="98B94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1" name="Groupe 80"/>
          <p:cNvGrpSpPr/>
          <p:nvPr/>
        </p:nvGrpSpPr>
        <p:grpSpPr>
          <a:xfrm>
            <a:off x="1260434" y="1665739"/>
            <a:ext cx="5048848" cy="3000242"/>
            <a:chOff x="2040898" y="-1067653"/>
            <a:chExt cx="5048848" cy="3000242"/>
          </a:xfrm>
        </p:grpSpPr>
        <p:sp>
          <p:nvSpPr>
            <p:cNvPr id="82" name="Rectangle à coins arrondis 81"/>
            <p:cNvSpPr/>
            <p:nvPr/>
          </p:nvSpPr>
          <p:spPr>
            <a:xfrm>
              <a:off x="2907792" y="1228501"/>
              <a:ext cx="2011680" cy="704088"/>
            </a:xfrm>
            <a:prstGeom prst="roundRect">
              <a:avLst/>
            </a:prstGeom>
            <a:solidFill>
              <a:schemeClr val="accent1">
                <a:alpha val="27000"/>
              </a:schemeClr>
            </a:solidFill>
            <a:ln>
              <a:solidFill>
                <a:schemeClr val="accent1">
                  <a:shade val="50000"/>
                  <a:alpha val="26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EMPIRICAL</a:t>
              </a:r>
              <a:endParaRPr lang="fr-FR" dirty="0"/>
            </a:p>
          </p:txBody>
        </p:sp>
        <p:cxnSp>
          <p:nvCxnSpPr>
            <p:cNvPr id="83" name="Connecteur droit avec flèche 82"/>
            <p:cNvCxnSpPr/>
            <p:nvPr/>
          </p:nvCxnSpPr>
          <p:spPr>
            <a:xfrm flipV="1">
              <a:off x="4882896" y="-1067653"/>
              <a:ext cx="2206850" cy="2341616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avec flèche 83"/>
            <p:cNvCxnSpPr/>
            <p:nvPr/>
          </p:nvCxnSpPr>
          <p:spPr>
            <a:xfrm flipV="1">
              <a:off x="4919472" y="1499539"/>
              <a:ext cx="1851566" cy="384283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cteur droit avec flèche 84"/>
            <p:cNvCxnSpPr/>
            <p:nvPr/>
          </p:nvCxnSpPr>
          <p:spPr>
            <a:xfrm>
              <a:off x="2040898" y="681309"/>
              <a:ext cx="866894" cy="617140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cteur droit avec flèche 85"/>
            <p:cNvCxnSpPr/>
            <p:nvPr/>
          </p:nvCxnSpPr>
          <p:spPr>
            <a:xfrm>
              <a:off x="2040898" y="711750"/>
              <a:ext cx="866894" cy="1220839"/>
            </a:xfrm>
            <a:prstGeom prst="straightConnector1">
              <a:avLst/>
            </a:prstGeom>
            <a:ln w="34925">
              <a:solidFill>
                <a:srgbClr val="98B940">
                  <a:alpha val="26000"/>
                </a:srgb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Empirical Methods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154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My working environment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11" name="Groupe 10"/>
          <p:cNvGrpSpPr/>
          <p:nvPr/>
        </p:nvGrpSpPr>
        <p:grpSpPr>
          <a:xfrm>
            <a:off x="143086" y="1764792"/>
            <a:ext cx="1739943" cy="2016530"/>
            <a:chOff x="3276026" y="1483488"/>
            <a:chExt cx="1739943" cy="1720380"/>
          </a:xfrm>
        </p:grpSpPr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7717" y="2123860"/>
              <a:ext cx="1260856" cy="1080008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3276026" y="1483488"/>
              <a:ext cx="173994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100" b="1" dirty="0"/>
                <a:t>Mediterranean Environment and Modelling of </a:t>
              </a:r>
              <a:r>
                <a:rPr lang="en-US" sz="1100" b="1" dirty="0" smtClean="0"/>
                <a:t>Agro-</a:t>
              </a:r>
              <a:r>
                <a:rPr lang="en-US" sz="1100" b="1" dirty="0" err="1" smtClean="0"/>
                <a:t>Hydrosystems</a:t>
              </a:r>
              <a:endParaRPr lang="fr-FR" sz="1100" b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1191386" y="1045688"/>
            <a:ext cx="241198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1100" b="1" dirty="0">
                <a:solidFill>
                  <a:srgbClr val="98B940"/>
                </a:solidFill>
                <a:latin typeface="Arial" pitchFamily="34" charset="0"/>
                <a:cs typeface="Arial" pitchFamily="34" charset="0"/>
              </a:rPr>
              <a:t>French National Institute of </a:t>
            </a:r>
            <a:r>
              <a:rPr lang="fr-FR" sz="1100" b="1" dirty="0" err="1">
                <a:solidFill>
                  <a:srgbClr val="98B940"/>
                </a:solidFill>
                <a:latin typeface="Arial" pitchFamily="34" charset="0"/>
                <a:cs typeface="Arial" pitchFamily="34" charset="0"/>
              </a:rPr>
              <a:t>Agronomic</a:t>
            </a:r>
            <a:r>
              <a:rPr lang="fr-FR" sz="1100" b="1" dirty="0">
                <a:solidFill>
                  <a:srgbClr val="98B94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100" b="1" dirty="0" err="1">
                <a:solidFill>
                  <a:srgbClr val="98B940"/>
                </a:solidFill>
                <a:latin typeface="Arial" pitchFamily="34" charset="0"/>
                <a:cs typeface="Arial" pitchFamily="34" charset="0"/>
              </a:rPr>
              <a:t>Research</a:t>
            </a:r>
            <a:r>
              <a:rPr lang="fr-FR" sz="1100" b="1" dirty="0">
                <a:solidFill>
                  <a:srgbClr val="98B94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15" y="2610712"/>
            <a:ext cx="863488" cy="863488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545" y="3505523"/>
            <a:ext cx="990027" cy="40466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777132" y="1884595"/>
            <a:ext cx="155295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 smtClean="0"/>
              <a:t>Sensor &amp;</a:t>
            </a:r>
          </a:p>
          <a:p>
            <a:pPr algn="ctr"/>
            <a:r>
              <a:rPr lang="en-US" sz="1100" b="1" dirty="0" smtClean="0"/>
              <a:t>Remote Sensing</a:t>
            </a:r>
            <a:endParaRPr lang="fr-FR" sz="1100" b="1" dirty="0"/>
          </a:p>
        </p:txBody>
      </p:sp>
      <p:pic>
        <p:nvPicPr>
          <p:cNvPr id="15" name="Picture 8" descr="D:\Home\baret\Documents\IMAGES\Logo\INRA-RVB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777" y="1044955"/>
            <a:ext cx="1052864" cy="431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8157" y="989303"/>
            <a:ext cx="4972706" cy="3584719"/>
          </a:xfrm>
          <a:prstGeom prst="rect">
            <a:avLst/>
          </a:prstGeom>
          <a:noFill/>
          <a:ln w="28575">
            <a:solidFill>
              <a:srgbClr val="98B94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Connecteur droit 18"/>
          <p:cNvCxnSpPr/>
          <p:nvPr/>
        </p:nvCxnSpPr>
        <p:spPr>
          <a:xfrm flipV="1">
            <a:off x="3016089" y="1014365"/>
            <a:ext cx="699509" cy="1966579"/>
          </a:xfrm>
          <a:prstGeom prst="line">
            <a:avLst/>
          </a:prstGeom>
          <a:noFill/>
          <a:ln w="349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</p:cxnSp>
      <p:cxnSp>
        <p:nvCxnSpPr>
          <p:cNvPr id="22" name="Connecteur droit 21"/>
          <p:cNvCxnSpPr/>
          <p:nvPr/>
        </p:nvCxnSpPr>
        <p:spPr>
          <a:xfrm>
            <a:off x="2944572" y="3329956"/>
            <a:ext cx="771026" cy="1244066"/>
          </a:xfrm>
          <a:prstGeom prst="line">
            <a:avLst/>
          </a:prstGeom>
          <a:noFill/>
          <a:ln w="349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154543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Empirical Methods</a:t>
            </a:r>
            <a:endParaRPr lang="en-US" kern="0" dirty="0">
              <a:solidFill>
                <a:srgbClr val="FFFFFF"/>
              </a:solidFill>
            </a:endParaRPr>
          </a:p>
        </p:txBody>
      </p:sp>
      <p:cxnSp>
        <p:nvCxnSpPr>
          <p:cNvPr id="33" name="AutoShape 5"/>
          <p:cNvCxnSpPr>
            <a:cxnSpLocks noChangeShapeType="1"/>
          </p:cNvCxnSpPr>
          <p:nvPr/>
        </p:nvCxnSpPr>
        <p:spPr bwMode="auto">
          <a:xfrm rot="16200000" flipH="1">
            <a:off x="2380931" y="2035575"/>
            <a:ext cx="266057" cy="1447006"/>
          </a:xfrm>
          <a:prstGeom prst="bentConnector2">
            <a:avLst/>
          </a:prstGeom>
          <a:noFill/>
          <a:ln w="38100">
            <a:solidFill>
              <a:sysClr val="windowText" lastClr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6"/>
          <p:cNvCxnSpPr>
            <a:cxnSpLocks noChangeShapeType="1"/>
            <a:endCxn id="40" idx="2"/>
          </p:cNvCxnSpPr>
          <p:nvPr/>
        </p:nvCxnSpPr>
        <p:spPr bwMode="auto">
          <a:xfrm flipV="1">
            <a:off x="5157610" y="2595373"/>
            <a:ext cx="1363023" cy="210335"/>
          </a:xfrm>
          <a:prstGeom prst="bentConnector2">
            <a:avLst/>
          </a:prstGeom>
          <a:noFill/>
          <a:ln w="38100">
            <a:solidFill>
              <a:sysClr val="windowText" lastClr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e 1"/>
          <p:cNvGrpSpPr/>
          <p:nvPr/>
        </p:nvGrpSpPr>
        <p:grpSpPr>
          <a:xfrm>
            <a:off x="3105332" y="1598875"/>
            <a:ext cx="2209800" cy="1427775"/>
            <a:chOff x="3122170" y="973015"/>
            <a:chExt cx="2209800" cy="2472680"/>
          </a:xfrm>
        </p:grpSpPr>
        <p:sp>
          <p:nvSpPr>
            <p:cNvPr id="32" name="Oval 4"/>
            <p:cNvSpPr>
              <a:spLocks noChangeArrowheads="1"/>
            </p:cNvSpPr>
            <p:nvPr/>
          </p:nvSpPr>
          <p:spPr bwMode="auto">
            <a:xfrm>
              <a:off x="3122170" y="973015"/>
              <a:ext cx="2209800" cy="2472680"/>
            </a:xfrm>
            <a:prstGeom prst="ellipse">
              <a:avLst/>
            </a:prstGeom>
            <a:solidFill>
              <a:srgbClr val="FFCC66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5" name="Text Box 8"/>
            <p:cNvSpPr txBox="1">
              <a:spLocks noChangeArrowheads="1"/>
            </p:cNvSpPr>
            <p:nvPr/>
          </p:nvSpPr>
          <p:spPr bwMode="auto">
            <a:xfrm>
              <a:off x="3682137" y="1680685"/>
              <a:ext cx="1051763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latin typeface="Calibri"/>
                </a:rPr>
                <a:t>Fitting</a:t>
              </a:r>
            </a:p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en-GB" sz="1600" b="1" dirty="0" smtClean="0">
                  <a:solidFill>
                    <a:prstClr val="black"/>
                  </a:solidFill>
                  <a:latin typeface="Calibri"/>
                </a:rPr>
                <a:t>Technique</a:t>
              </a:r>
              <a:endParaRPr lang="en-GB" sz="1600" b="1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" name="Rectangle 13"/>
          <p:cNvSpPr>
            <a:spLocks noChangeArrowheads="1"/>
          </p:cNvSpPr>
          <p:nvPr/>
        </p:nvSpPr>
        <p:spPr bwMode="auto">
          <a:xfrm>
            <a:off x="5872933" y="2115948"/>
            <a:ext cx="1295400" cy="4794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Observations</a:t>
            </a:r>
          </a:p>
        </p:txBody>
      </p:sp>
      <p:grpSp>
        <p:nvGrpSpPr>
          <p:cNvPr id="50" name="Groupe 49"/>
          <p:cNvGrpSpPr/>
          <p:nvPr/>
        </p:nvGrpSpPr>
        <p:grpSpPr>
          <a:xfrm>
            <a:off x="6868671" y="2626049"/>
            <a:ext cx="1957670" cy="993838"/>
            <a:chOff x="7112520" y="2191977"/>
            <a:chExt cx="1957670" cy="993838"/>
          </a:xfrm>
        </p:grpSpPr>
        <p:cxnSp>
          <p:nvCxnSpPr>
            <p:cNvPr id="51" name="Connecteur droit avec flèche 50"/>
            <p:cNvCxnSpPr>
              <a:endCxn id="52" idx="1"/>
            </p:cNvCxnSpPr>
            <p:nvPr/>
          </p:nvCxnSpPr>
          <p:spPr>
            <a:xfrm>
              <a:off x="7112520" y="2191977"/>
              <a:ext cx="354667" cy="53217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2" name="ZoneTexte 51"/>
            <p:cNvSpPr txBox="1"/>
            <p:nvPr/>
          </p:nvSpPr>
          <p:spPr>
            <a:xfrm>
              <a:off x="7467187" y="2262485"/>
              <a:ext cx="1603003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Choice 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Configuration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measurement?</a:t>
              </a:r>
            </a:p>
          </p:txBody>
        </p:sp>
      </p:grpSp>
      <p:grpSp>
        <p:nvGrpSpPr>
          <p:cNvPr id="56" name="Groupe 55"/>
          <p:cNvGrpSpPr/>
          <p:nvPr/>
        </p:nvGrpSpPr>
        <p:grpSpPr>
          <a:xfrm>
            <a:off x="511680" y="2990840"/>
            <a:ext cx="3240361" cy="1091821"/>
            <a:chOff x="755576" y="4149080"/>
            <a:chExt cx="3240361" cy="1091821"/>
          </a:xfrm>
        </p:grpSpPr>
        <p:cxnSp>
          <p:nvCxnSpPr>
            <p:cNvPr id="57" name="Connecteur droit avec flèche 56"/>
            <p:cNvCxnSpPr/>
            <p:nvPr/>
          </p:nvCxnSpPr>
          <p:spPr>
            <a:xfrm flipH="1">
              <a:off x="2267744" y="4149080"/>
              <a:ext cx="1728193" cy="4454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ZoneTexte 57"/>
            <p:cNvSpPr txBox="1"/>
            <p:nvPr/>
          </p:nvSpPr>
          <p:spPr>
            <a:xfrm>
              <a:off x="755576" y="4594570"/>
              <a:ext cx="1677062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Choice </a:t>
              </a: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of </a:t>
              </a: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fitting</a:t>
              </a:r>
              <a:endParaRPr lang="en-US" kern="0" dirty="0">
                <a:solidFill>
                  <a:schemeClr val="accent1">
                    <a:lumMod val="75000"/>
                  </a:schemeClr>
                </a:solidFill>
                <a:latin typeface="Calibri"/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technique?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cxnSp>
        <p:nvCxnSpPr>
          <p:cNvPr id="29" name="AutoShape 5"/>
          <p:cNvCxnSpPr>
            <a:cxnSpLocks noChangeShapeType="1"/>
            <a:endCxn id="43" idx="0"/>
          </p:cNvCxnSpPr>
          <p:nvPr/>
        </p:nvCxnSpPr>
        <p:spPr bwMode="auto">
          <a:xfrm rot="10800000" flipV="1">
            <a:off x="1799287" y="1760174"/>
            <a:ext cx="1803193" cy="355773"/>
          </a:xfrm>
          <a:prstGeom prst="bentConnector2">
            <a:avLst/>
          </a:prstGeom>
          <a:noFill/>
          <a:ln w="38100">
            <a:solidFill>
              <a:srgbClr val="FF99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3" name="AutoShape 5"/>
          <p:cNvCxnSpPr>
            <a:cxnSpLocks noChangeShapeType="1"/>
            <a:stCxn id="40" idx="0"/>
            <a:endCxn id="32" idx="7"/>
          </p:cNvCxnSpPr>
          <p:nvPr/>
        </p:nvCxnSpPr>
        <p:spPr bwMode="auto">
          <a:xfrm rot="16200000" flipV="1">
            <a:off x="5602084" y="1197398"/>
            <a:ext cx="307980" cy="1529119"/>
          </a:xfrm>
          <a:prstGeom prst="bentConnector3">
            <a:avLst>
              <a:gd name="adj1" fmla="val 102547"/>
            </a:avLst>
          </a:prstGeom>
          <a:noFill/>
          <a:ln w="38100">
            <a:solidFill>
              <a:srgbClr val="FF99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ZoneTexte 9"/>
          <p:cNvSpPr txBox="1"/>
          <p:nvPr/>
        </p:nvSpPr>
        <p:spPr>
          <a:xfrm>
            <a:off x="3562148" y="1216776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Calibration</a:t>
            </a:r>
            <a:endParaRPr lang="fr-FR" b="1" dirty="0"/>
          </a:p>
        </p:txBody>
      </p:sp>
      <p:grpSp>
        <p:nvGrpSpPr>
          <p:cNvPr id="54" name="Groupe 53"/>
          <p:cNvGrpSpPr/>
          <p:nvPr/>
        </p:nvGrpSpPr>
        <p:grpSpPr>
          <a:xfrm>
            <a:off x="5163869" y="975415"/>
            <a:ext cx="3130079" cy="646331"/>
            <a:chOff x="163371" y="4594570"/>
            <a:chExt cx="3130079" cy="646331"/>
          </a:xfrm>
        </p:grpSpPr>
        <p:cxnSp>
          <p:nvCxnSpPr>
            <p:cNvPr id="59" name="Connecteur droit avec flèche 58"/>
            <p:cNvCxnSpPr>
              <a:stCxn id="10" idx="3"/>
              <a:endCxn id="60" idx="1"/>
            </p:cNvCxnSpPr>
            <p:nvPr/>
          </p:nvCxnSpPr>
          <p:spPr>
            <a:xfrm flipV="1">
              <a:off x="163371" y="4917736"/>
              <a:ext cx="592205" cy="102861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60" name="ZoneTexte 59"/>
            <p:cNvSpPr txBox="1"/>
            <p:nvPr/>
          </p:nvSpPr>
          <p:spPr>
            <a:xfrm>
              <a:off x="755576" y="4594570"/>
              <a:ext cx="2537874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How to build the training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 data</a:t>
              </a: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</a:rPr>
                <a:t>set?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sp>
        <p:nvSpPr>
          <p:cNvPr id="43" name="Rectangle 16"/>
          <p:cNvSpPr>
            <a:spLocks noChangeArrowheads="1"/>
          </p:cNvSpPr>
          <p:nvPr/>
        </p:nvSpPr>
        <p:spPr bwMode="auto">
          <a:xfrm>
            <a:off x="925043" y="1961442"/>
            <a:ext cx="1748486" cy="664607"/>
          </a:xfrm>
          <a:prstGeom prst="rect">
            <a:avLst/>
          </a:prstGeom>
          <a:solidFill>
            <a:srgbClr val="98B940"/>
          </a:solidFill>
          <a:ln w="38100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Primary </a:t>
            </a:r>
          </a:p>
          <a:p>
            <a:pPr marL="0" marR="0" lvl="0" indent="0" algn="ctr" defTabSz="91440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600" b="1" kern="0" dirty="0" smtClean="0">
                <a:solidFill>
                  <a:prstClr val="black"/>
                </a:solidFill>
                <a:latin typeface="Calibri"/>
              </a:rPr>
              <a:t>Or </a:t>
            </a:r>
          </a:p>
          <a:p>
            <a:pPr marL="0" marR="0" lvl="0" indent="0" algn="ctr" defTabSz="914400" eaLnBrk="0" fontAlgn="auto" latinLnBrk="0" hangingPunct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Secondary Variables</a:t>
            </a:r>
          </a:p>
        </p:txBody>
      </p:sp>
    </p:spTree>
    <p:extLst>
      <p:ext uri="{BB962C8B-B14F-4D97-AF65-F5344CB8AC3E}">
        <p14:creationId xmlns:p14="http://schemas.microsoft.com/office/powerpoint/2010/main" val="126081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35542" y="316028"/>
            <a:ext cx="7505108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Observational Configuration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07932" y="954411"/>
            <a:ext cx="803322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/>
                <a:cs typeface="Verdana"/>
              </a:rPr>
              <a:t>Use of </a:t>
            </a:r>
            <a:r>
              <a:rPr lang="fr-FR" sz="1600" b="1" dirty="0" err="1" smtClean="0">
                <a:latin typeface="Verdana"/>
                <a:cs typeface="Verdana"/>
              </a:rPr>
              <a:t>Reflectances</a:t>
            </a:r>
            <a:r>
              <a:rPr lang="fr-FR" sz="1600" b="1" dirty="0" smtClean="0">
                <a:latin typeface="Verdana"/>
                <a:cs typeface="Verdana"/>
              </a:rPr>
              <a:t> or </a:t>
            </a:r>
            <a:r>
              <a:rPr lang="fr-FR" sz="1600" b="1" dirty="0" err="1" smtClean="0">
                <a:latin typeface="Verdana"/>
                <a:cs typeface="Verdana"/>
              </a:rPr>
              <a:t>Vegetation</a:t>
            </a:r>
            <a:r>
              <a:rPr lang="fr-FR" sz="1600" b="1" dirty="0" smtClean="0">
                <a:latin typeface="Verdana"/>
                <a:cs typeface="Verdana"/>
              </a:rPr>
              <a:t> Indices &amp; </a:t>
            </a:r>
            <a:r>
              <a:rPr lang="fr-FR" sz="1600" b="1" dirty="0" err="1" smtClean="0">
                <a:latin typeface="Verdana"/>
                <a:cs typeface="Verdana"/>
              </a:rPr>
              <a:t>possibly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other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explanatory</a:t>
            </a:r>
            <a:r>
              <a:rPr lang="fr-FR" sz="1600" b="1" dirty="0" smtClean="0">
                <a:latin typeface="Verdana"/>
                <a:cs typeface="Verdana"/>
              </a:rPr>
              <a:t> variables (</a:t>
            </a:r>
            <a:r>
              <a:rPr lang="fr-FR" sz="1600" b="1" dirty="0" err="1" smtClean="0">
                <a:latin typeface="Verdana"/>
                <a:cs typeface="Verdana"/>
              </a:rPr>
              <a:t>geometry</a:t>
            </a:r>
            <a:r>
              <a:rPr lang="fr-FR" sz="1600" b="1" dirty="0" smtClean="0">
                <a:latin typeface="Verdana"/>
                <a:cs typeface="Verdana"/>
              </a:rPr>
              <a:t> of observation, location)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solidFill>
                <a:schemeClr val="bg2"/>
              </a:solidFill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latin typeface="Verdana"/>
                <a:cs typeface="Verdana"/>
              </a:rPr>
              <a:t>Any</a:t>
            </a:r>
            <a:r>
              <a:rPr lang="fr-FR" sz="1600" b="1" dirty="0" smtClean="0">
                <a:latin typeface="Verdana"/>
                <a:cs typeface="Verdana"/>
              </a:rPr>
              <a:t> output variable </a:t>
            </a:r>
            <a:r>
              <a:rPr lang="fr-FR" sz="1600" b="1" dirty="0" err="1" smtClean="0">
                <a:latin typeface="Verdana"/>
                <a:cs typeface="Verdana"/>
              </a:rPr>
              <a:t>can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be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considered</a:t>
            </a:r>
            <a:r>
              <a:rPr lang="fr-FR" sz="1600" b="1" dirty="0" smtClean="0">
                <a:latin typeface="Verdana"/>
                <a:cs typeface="Verdana"/>
              </a:rPr>
              <a:t> (</a:t>
            </a:r>
            <a:r>
              <a:rPr lang="fr-FR" sz="1600" b="1" dirty="0" err="1" smtClean="0">
                <a:latin typeface="Verdana"/>
                <a:cs typeface="Verdana"/>
              </a:rPr>
              <a:t>primary</a:t>
            </a:r>
            <a:r>
              <a:rPr lang="fr-FR" sz="1600" b="1" dirty="0" smtClean="0">
                <a:latin typeface="Verdana"/>
                <a:cs typeface="Verdana"/>
              </a:rPr>
              <a:t> or </a:t>
            </a:r>
            <a:r>
              <a:rPr lang="fr-FR" sz="1600" b="1" dirty="0" err="1" smtClean="0">
                <a:latin typeface="Verdana"/>
                <a:cs typeface="Verdana"/>
              </a:rPr>
              <a:t>secondary</a:t>
            </a:r>
            <a:r>
              <a:rPr lang="fr-FR" sz="1600" b="1" dirty="0" smtClean="0">
                <a:latin typeface="Verdana"/>
                <a:cs typeface="Verdana"/>
              </a:rPr>
              <a:t>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35542" y="1606789"/>
            <a:ext cx="8253650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lvl="1">
              <a:buClr>
                <a:srgbClr val="92D050"/>
              </a:buClr>
            </a:pPr>
            <a:r>
              <a:rPr lang="en-US" i="1" kern="0" dirty="0" smtClean="0">
                <a:solidFill>
                  <a:srgbClr val="FF9900"/>
                </a:solidFill>
              </a:rPr>
              <a:t>“The </a:t>
            </a:r>
            <a:r>
              <a:rPr lang="en-US" i="1" kern="0" dirty="0">
                <a:solidFill>
                  <a:srgbClr val="FF9900"/>
                </a:solidFill>
              </a:rPr>
              <a:t>index should be particularly sensitive to vegetative covers, insensitive to soil brightness, insensitive to soil color, little affected by atmospheric effects, environmental </a:t>
            </a:r>
            <a:r>
              <a:rPr lang="en-US" i="1" kern="0" dirty="0" smtClean="0">
                <a:solidFill>
                  <a:srgbClr val="FF9900"/>
                </a:solidFill>
              </a:rPr>
              <a:t>effects and </a:t>
            </a:r>
            <a:r>
              <a:rPr lang="en-US" i="1" kern="0" dirty="0">
                <a:solidFill>
                  <a:srgbClr val="FF9900"/>
                </a:solidFill>
              </a:rPr>
              <a:t>solar illumination geometry and sensor viewing </a:t>
            </a:r>
            <a:r>
              <a:rPr lang="en-US" i="1" kern="0" dirty="0" smtClean="0">
                <a:solidFill>
                  <a:srgbClr val="FF9900"/>
                </a:solidFill>
              </a:rPr>
              <a:t>conditions“ Jackson et al, 1983</a:t>
            </a:r>
            <a:endParaRPr lang="fr-FR" i="1" kern="0" dirty="0" smtClean="0">
              <a:solidFill>
                <a:srgbClr val="FF99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430956" y="2867991"/>
            <a:ext cx="678717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See</a:t>
            </a:r>
            <a:r>
              <a:rPr lang="fr-FR" sz="1400" dirty="0" smtClean="0"/>
              <a:t> the index </a:t>
            </a:r>
            <a:r>
              <a:rPr lang="fr-FR" sz="1400" dirty="0" err="1" smtClean="0"/>
              <a:t>database</a:t>
            </a:r>
            <a:r>
              <a:rPr lang="fr-FR" sz="1400" dirty="0" smtClean="0"/>
              <a:t>: h</a:t>
            </a:r>
            <a:r>
              <a:rPr lang="fr-FR" sz="1400" dirty="0" smtClean="0">
                <a:hlinkClick r:id="rId2"/>
              </a:rPr>
              <a:t>ttps</a:t>
            </a:r>
            <a:r>
              <a:rPr lang="fr-FR" sz="1400" dirty="0">
                <a:hlinkClick r:id="rId2"/>
              </a:rPr>
              <a:t>://www.indexdatabase.de</a:t>
            </a:r>
            <a:r>
              <a:rPr lang="fr-FR" sz="1400" dirty="0" smtClean="0">
                <a:hlinkClick r:id="rId2"/>
              </a:rPr>
              <a:t>/</a:t>
            </a:r>
            <a:endParaRPr lang="fr-FR" sz="1400" dirty="0" smtClean="0"/>
          </a:p>
          <a:p>
            <a:endParaRPr lang="fr-FR" sz="1400" dirty="0"/>
          </a:p>
          <a:p>
            <a:r>
              <a:rPr lang="fr-FR" sz="1400" dirty="0" smtClean="0"/>
              <a:t>Or </a:t>
            </a:r>
            <a:r>
              <a:rPr lang="fr-FR" sz="1400" dirty="0" err="1" smtClean="0"/>
              <a:t>Reviews</a:t>
            </a:r>
            <a:r>
              <a:rPr lang="fr-FR" sz="1400" dirty="0" smtClean="0"/>
              <a:t>:</a:t>
            </a:r>
          </a:p>
          <a:p>
            <a:pPr lvl="2"/>
            <a:r>
              <a:rPr lang="fr-FR" sz="1400" dirty="0" smtClean="0"/>
              <a:t>Baret and Guyot, RSE, 1991</a:t>
            </a:r>
          </a:p>
          <a:p>
            <a:pPr lvl="2"/>
            <a:r>
              <a:rPr lang="fr-FR" sz="1400" dirty="0" smtClean="0"/>
              <a:t>Bannari, IJRS, 1995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08080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35542" y="316028"/>
            <a:ext cx="7505108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Fitting Technique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61501" y="3745404"/>
            <a:ext cx="68430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>
              <a:latin typeface="Verdana"/>
              <a:cs typeface="Verdana"/>
            </a:endParaRPr>
          </a:p>
          <a:p>
            <a:pPr>
              <a:buClr>
                <a:srgbClr val="92D050"/>
              </a:buClr>
            </a:pPr>
            <a:r>
              <a:rPr lang="fr-FR" sz="1600" b="1" dirty="0" smtClean="0">
                <a:latin typeface="Verdana"/>
                <a:cs typeface="Verdana"/>
              </a:rPr>
              <a:t>Independent training &amp; validation </a:t>
            </a:r>
            <a:r>
              <a:rPr lang="fr-FR" sz="1600" b="1" dirty="0" err="1" smtClean="0">
                <a:latin typeface="Verdana"/>
                <a:cs typeface="Verdana"/>
              </a:rPr>
              <a:t>datasets</a:t>
            </a:r>
            <a:r>
              <a:rPr lang="fr-FR" sz="1600" b="1" dirty="0" smtClean="0">
                <a:latin typeface="Verdana"/>
                <a:cs typeface="Verdana"/>
              </a:rPr>
              <a:t> are </a:t>
            </a:r>
            <a:r>
              <a:rPr lang="fr-FR" sz="1600" b="1" dirty="0" err="1" smtClean="0">
                <a:latin typeface="Verdana"/>
                <a:cs typeface="Verdana"/>
              </a:rPr>
              <a:t>required</a:t>
            </a: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grpSp>
        <p:nvGrpSpPr>
          <p:cNvPr id="16" name="Groupe 15"/>
          <p:cNvGrpSpPr/>
          <p:nvPr/>
        </p:nvGrpSpPr>
        <p:grpSpPr>
          <a:xfrm>
            <a:off x="-260350" y="872885"/>
            <a:ext cx="3340100" cy="2566043"/>
            <a:chOff x="330200" y="2032000"/>
            <a:chExt cx="3340100" cy="2566043"/>
          </a:xfrm>
        </p:grpSpPr>
        <p:pic>
          <p:nvPicPr>
            <p:cNvPr id="12" name="Image 11"/>
            <p:cNvPicPr>
              <a:picLocks noChangeAspect="1"/>
            </p:cNvPicPr>
            <p:nvPr/>
          </p:nvPicPr>
          <p:blipFill rotWithShape="1">
            <a:blip r:embed="rId2"/>
            <a:srcRect t="9989" r="7067" b="-1"/>
            <a:stretch/>
          </p:blipFill>
          <p:spPr>
            <a:xfrm>
              <a:off x="330200" y="2171700"/>
              <a:ext cx="3340100" cy="242634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374650" y="2032000"/>
              <a:ext cx="381000" cy="238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Rectangle 14"/>
            <p:cNvSpPr/>
            <p:nvPr/>
          </p:nvSpPr>
          <p:spPr>
            <a:xfrm rot="5400000">
              <a:off x="2060253" y="3032446"/>
              <a:ext cx="260993" cy="287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3505198" y="1044016"/>
            <a:ext cx="581025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/>
                <a:cs typeface="Verdana"/>
              </a:rPr>
              <a:t>Simple </a:t>
            </a:r>
            <a:r>
              <a:rPr lang="fr-FR" sz="1600" b="1" dirty="0" err="1" smtClean="0">
                <a:latin typeface="Verdana"/>
                <a:cs typeface="Verdana"/>
              </a:rPr>
              <a:t>regression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 smtClean="0">
                <a:latin typeface="Verdana"/>
                <a:cs typeface="Verdana"/>
              </a:rPr>
              <a:t>The </a:t>
            </a:r>
            <a:r>
              <a:rPr lang="fr-FR" sz="1600" dirty="0" err="1" smtClean="0">
                <a:latin typeface="Verdana"/>
                <a:cs typeface="Verdana"/>
              </a:rPr>
              <a:t>shape</a:t>
            </a:r>
            <a:r>
              <a:rPr lang="fr-FR" sz="1600" dirty="0" smtClean="0">
                <a:latin typeface="Verdana"/>
                <a:cs typeface="Verdana"/>
              </a:rPr>
              <a:t> of the </a:t>
            </a:r>
            <a:r>
              <a:rPr lang="fr-FR" sz="1600" dirty="0" err="1" smtClean="0">
                <a:latin typeface="Verdana"/>
                <a:cs typeface="Verdana"/>
              </a:rPr>
              <a:t>function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is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known</a:t>
            </a: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 err="1" smtClean="0">
                <a:latin typeface="Verdana"/>
                <a:cs typeface="Verdana"/>
              </a:rPr>
              <a:t>Only</a:t>
            </a:r>
            <a:r>
              <a:rPr lang="fr-FR" sz="1600" dirty="0" smtClean="0">
                <a:latin typeface="Verdana"/>
                <a:cs typeface="Verdana"/>
              </a:rPr>
              <a:t> few </a:t>
            </a:r>
            <a:r>
              <a:rPr lang="fr-FR" sz="1600" dirty="0" err="1" smtClean="0">
                <a:latin typeface="Verdana"/>
                <a:cs typeface="Verdana"/>
              </a:rPr>
              <a:t>explanatory</a:t>
            </a:r>
            <a:r>
              <a:rPr lang="fr-FR" sz="1600" dirty="0" smtClean="0">
                <a:latin typeface="Verdana"/>
                <a:cs typeface="Verdana"/>
              </a:rPr>
              <a:t> variables </a:t>
            </a:r>
            <a:r>
              <a:rPr lang="fr-FR" sz="1600" dirty="0" err="1" smtClean="0">
                <a:latin typeface="Verdana"/>
                <a:cs typeface="Verdana"/>
              </a:rPr>
              <a:t>can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be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considered</a:t>
            </a:r>
            <a:endParaRPr lang="fr-FR" sz="1600" dirty="0" smtClean="0">
              <a:latin typeface="Verdana"/>
              <a:cs typeface="Verdana"/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1600" dirty="0">
              <a:latin typeface="Verdana"/>
              <a:cs typeface="Verdana"/>
            </a:endParaRPr>
          </a:p>
        </p:txBody>
      </p:sp>
      <p:grpSp>
        <p:nvGrpSpPr>
          <p:cNvPr id="21" name="Groupe 20"/>
          <p:cNvGrpSpPr/>
          <p:nvPr/>
        </p:nvGrpSpPr>
        <p:grpSpPr>
          <a:xfrm>
            <a:off x="419100" y="1385824"/>
            <a:ext cx="8674570" cy="1986728"/>
            <a:chOff x="419100" y="2487789"/>
            <a:chExt cx="8397101" cy="1986728"/>
          </a:xfrm>
        </p:grpSpPr>
        <p:sp>
          <p:nvSpPr>
            <p:cNvPr id="19" name="Forme libre 18"/>
            <p:cNvSpPr/>
            <p:nvPr/>
          </p:nvSpPr>
          <p:spPr>
            <a:xfrm>
              <a:off x="419100" y="2487789"/>
              <a:ext cx="2571750" cy="1419258"/>
            </a:xfrm>
            <a:custGeom>
              <a:avLst/>
              <a:gdLst>
                <a:gd name="connsiteX0" fmla="*/ 0 w 2571750"/>
                <a:gd name="connsiteY0" fmla="*/ 1328561 h 1419258"/>
                <a:gd name="connsiteX1" fmla="*/ 311150 w 2571750"/>
                <a:gd name="connsiteY1" fmla="*/ 1163461 h 1419258"/>
                <a:gd name="connsiteX2" fmla="*/ 819150 w 2571750"/>
                <a:gd name="connsiteY2" fmla="*/ 1404761 h 1419258"/>
                <a:gd name="connsiteX3" fmla="*/ 1676400 w 2571750"/>
                <a:gd name="connsiteY3" fmla="*/ 655461 h 1419258"/>
                <a:gd name="connsiteX4" fmla="*/ 2108200 w 2571750"/>
                <a:gd name="connsiteY4" fmla="*/ 204611 h 1419258"/>
                <a:gd name="connsiteX5" fmla="*/ 2470150 w 2571750"/>
                <a:gd name="connsiteY5" fmla="*/ 14111 h 1419258"/>
                <a:gd name="connsiteX6" fmla="*/ 2552700 w 2571750"/>
                <a:gd name="connsiteY6" fmla="*/ 14111 h 1419258"/>
                <a:gd name="connsiteX7" fmla="*/ 2571750 w 2571750"/>
                <a:gd name="connsiteY7" fmla="*/ 1411 h 1419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71750" h="1419258">
                  <a:moveTo>
                    <a:pt x="0" y="1328561"/>
                  </a:moveTo>
                  <a:cubicBezTo>
                    <a:pt x="87312" y="1239661"/>
                    <a:pt x="174625" y="1150761"/>
                    <a:pt x="311150" y="1163461"/>
                  </a:cubicBezTo>
                  <a:cubicBezTo>
                    <a:pt x="447675" y="1176161"/>
                    <a:pt x="591608" y="1489428"/>
                    <a:pt x="819150" y="1404761"/>
                  </a:cubicBezTo>
                  <a:cubicBezTo>
                    <a:pt x="1046692" y="1320094"/>
                    <a:pt x="1461558" y="855486"/>
                    <a:pt x="1676400" y="655461"/>
                  </a:cubicBezTo>
                  <a:cubicBezTo>
                    <a:pt x="1891242" y="455436"/>
                    <a:pt x="1975908" y="311503"/>
                    <a:pt x="2108200" y="204611"/>
                  </a:cubicBezTo>
                  <a:cubicBezTo>
                    <a:pt x="2240492" y="97719"/>
                    <a:pt x="2396067" y="45861"/>
                    <a:pt x="2470150" y="14111"/>
                  </a:cubicBezTo>
                  <a:cubicBezTo>
                    <a:pt x="2544233" y="-17639"/>
                    <a:pt x="2552700" y="14111"/>
                    <a:pt x="2552700" y="14111"/>
                  </a:cubicBezTo>
                  <a:cubicBezTo>
                    <a:pt x="2569633" y="11994"/>
                    <a:pt x="2570691" y="6702"/>
                    <a:pt x="2571750" y="1411"/>
                  </a:cubicBezTo>
                </a:path>
              </a:pathLst>
            </a:custGeom>
            <a:noFill/>
            <a:ln w="12700">
              <a:solidFill>
                <a:srgbClr val="FF66FF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3505199" y="3089522"/>
              <a:ext cx="5311002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>
                <a:spcAft>
                  <a:spcPts val="1200"/>
                </a:spcAft>
                <a:buClr>
                  <a:srgbClr val="92D050"/>
                </a:buClr>
              </a:pPr>
              <a:endParaRPr lang="fr-FR" sz="1600" dirty="0">
                <a:solidFill>
                  <a:schemeClr val="bg2"/>
                </a:solidFill>
                <a:latin typeface="Verdana"/>
                <a:cs typeface="Verdana"/>
              </a:endParaRPr>
            </a:p>
            <a:p>
              <a:pPr marL="285750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r>
                <a:rPr lang="fr-FR" sz="1600" b="1" dirty="0">
                  <a:latin typeface="Verdana"/>
                  <a:cs typeface="Verdana"/>
                </a:rPr>
                <a:t>Machine </a:t>
              </a:r>
              <a:r>
                <a:rPr lang="fr-FR" sz="1600" b="1" dirty="0" err="1">
                  <a:latin typeface="Verdana"/>
                  <a:cs typeface="Verdana"/>
                </a:rPr>
                <a:t>learning</a:t>
              </a:r>
              <a:r>
                <a:rPr lang="fr-FR" sz="1600" b="1" dirty="0">
                  <a:latin typeface="Verdana"/>
                  <a:cs typeface="Verdana"/>
                </a:rPr>
                <a:t> </a:t>
              </a:r>
            </a:p>
            <a:p>
              <a:pPr marL="171450" lvl="1">
                <a:spcAft>
                  <a:spcPts val="1200"/>
                </a:spcAft>
                <a:buClr>
                  <a:srgbClr val="92D050"/>
                </a:buClr>
              </a:pPr>
              <a:r>
                <a:rPr lang="fr-FR" sz="1600" dirty="0">
                  <a:latin typeface="Verdana"/>
                  <a:cs typeface="Verdana"/>
                </a:rPr>
                <a:t>    The </a:t>
              </a:r>
              <a:r>
                <a:rPr lang="fr-FR" sz="1600" dirty="0" err="1">
                  <a:latin typeface="Verdana"/>
                  <a:cs typeface="Verdana"/>
                </a:rPr>
                <a:t>shape</a:t>
              </a:r>
              <a:r>
                <a:rPr lang="fr-FR" sz="1600" dirty="0">
                  <a:latin typeface="Verdana"/>
                  <a:cs typeface="Verdana"/>
                </a:rPr>
                <a:t> of the </a:t>
              </a:r>
              <a:r>
                <a:rPr lang="fr-FR" sz="1600" dirty="0" err="1">
                  <a:latin typeface="Verdana"/>
                  <a:cs typeface="Verdana"/>
                </a:rPr>
                <a:t>function</a:t>
              </a:r>
              <a:r>
                <a:rPr lang="fr-FR" sz="1600" dirty="0">
                  <a:latin typeface="Verdana"/>
                  <a:cs typeface="Verdana"/>
                </a:rPr>
                <a:t> </a:t>
              </a:r>
              <a:r>
                <a:rPr lang="fr-FR" sz="1600" dirty="0" err="1">
                  <a:latin typeface="Verdana"/>
                  <a:cs typeface="Verdana"/>
                </a:rPr>
                <a:t>is</a:t>
              </a:r>
              <a:r>
                <a:rPr lang="fr-FR" sz="1600" dirty="0">
                  <a:latin typeface="Verdana"/>
                  <a:cs typeface="Verdana"/>
                </a:rPr>
                <a:t> more </a:t>
              </a:r>
              <a:r>
                <a:rPr lang="fr-FR" sz="1600" dirty="0" err="1" smtClean="0">
                  <a:latin typeface="Verdana"/>
                  <a:cs typeface="Verdana"/>
                </a:rPr>
                <a:t>complex</a:t>
              </a:r>
              <a:endParaRPr lang="fr-FR" sz="1600" dirty="0" smtClean="0">
                <a:latin typeface="Verdana"/>
                <a:cs typeface="Verdana"/>
              </a:endParaRPr>
            </a:p>
            <a:p>
              <a:pPr marL="171450" lvl="1">
                <a:spcAft>
                  <a:spcPts val="1200"/>
                </a:spcAft>
                <a:buClr>
                  <a:srgbClr val="92D050"/>
                </a:buClr>
              </a:pPr>
              <a:r>
                <a:rPr lang="fr-FR" sz="1600" dirty="0" smtClean="0">
                  <a:latin typeface="Verdana"/>
                  <a:cs typeface="Verdana"/>
                </a:rPr>
                <a:t>     More </a:t>
              </a:r>
              <a:r>
                <a:rPr lang="fr-FR" sz="1600" dirty="0" err="1" smtClean="0">
                  <a:latin typeface="Verdana"/>
                  <a:cs typeface="Verdana"/>
                </a:rPr>
                <a:t>explanatory</a:t>
              </a:r>
              <a:r>
                <a:rPr lang="fr-FR" sz="1600" dirty="0" smtClean="0">
                  <a:latin typeface="Verdana"/>
                  <a:cs typeface="Verdana"/>
                </a:rPr>
                <a:t> variables </a:t>
              </a:r>
              <a:r>
                <a:rPr lang="fr-FR" sz="1600" dirty="0" err="1" smtClean="0">
                  <a:latin typeface="Verdana"/>
                  <a:cs typeface="Verdana"/>
                </a:rPr>
                <a:t>can</a:t>
              </a:r>
              <a:r>
                <a:rPr lang="fr-FR" sz="1600" dirty="0" smtClean="0">
                  <a:latin typeface="Verdana"/>
                  <a:cs typeface="Verdana"/>
                </a:rPr>
                <a:t> </a:t>
              </a:r>
              <a:r>
                <a:rPr lang="fr-FR" sz="1600" dirty="0" err="1" smtClean="0">
                  <a:latin typeface="Verdana"/>
                  <a:cs typeface="Verdana"/>
                </a:rPr>
                <a:t>be</a:t>
              </a:r>
              <a:r>
                <a:rPr lang="fr-FR" sz="1600" dirty="0" smtClean="0">
                  <a:latin typeface="Verdana"/>
                  <a:cs typeface="Verdana"/>
                </a:rPr>
                <a:t> </a:t>
              </a:r>
              <a:r>
                <a:rPr lang="fr-FR" sz="1600" dirty="0" err="1" smtClean="0">
                  <a:latin typeface="Verdana"/>
                  <a:cs typeface="Verdana"/>
                </a:rPr>
                <a:t>considered</a:t>
              </a:r>
              <a:endParaRPr lang="fr-FR" sz="1600" dirty="0"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9357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Calibration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7078" y="869534"/>
            <a:ext cx="7238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latin typeface="Verdana"/>
                <a:cs typeface="Verdana"/>
              </a:rPr>
              <a:t>Many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relationships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depending</a:t>
            </a:r>
            <a:r>
              <a:rPr lang="fr-FR" sz="1600" b="1" dirty="0" smtClean="0">
                <a:latin typeface="Verdana"/>
                <a:cs typeface="Verdana"/>
              </a:rPr>
              <a:t> on the calibration </a:t>
            </a:r>
            <a:r>
              <a:rPr lang="fr-FR" sz="1600" b="1" dirty="0" err="1" smtClean="0">
                <a:latin typeface="Verdana"/>
                <a:cs typeface="Verdana"/>
              </a:rPr>
              <a:t>dataset</a:t>
            </a:r>
            <a:r>
              <a:rPr lang="fr-FR" sz="1600" b="1" dirty="0" smtClean="0">
                <a:latin typeface="Verdana"/>
                <a:cs typeface="Verdana"/>
              </a:rPr>
              <a:t>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9075352"/>
              </p:ext>
            </p:extLst>
          </p:nvPr>
        </p:nvGraphicFramePr>
        <p:xfrm>
          <a:off x="474663" y="1351246"/>
          <a:ext cx="3582987" cy="3307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4" name="Document" r:id="rId3" imgW="4714200" imgH="4352760" progId="Word.Document.8">
                  <p:embed/>
                </p:oleObj>
              </mc:Choice>
              <mc:Fallback>
                <p:oleObj name="Document" r:id="rId3" imgW="4714200" imgH="4352760" progId="Word.Document.8">
                  <p:embed/>
                  <p:pic>
                    <p:nvPicPr>
                      <p:cNvPr id="29901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1351246"/>
                        <a:ext cx="3582987" cy="33078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779125"/>
              </p:ext>
            </p:extLst>
          </p:nvPr>
        </p:nvGraphicFramePr>
        <p:xfrm>
          <a:off x="4000500" y="1374996"/>
          <a:ext cx="3542480" cy="32603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Document" r:id="rId5" imgW="4572720" imgH="4210200" progId="Word.Document.8">
                  <p:embed/>
                </p:oleObj>
              </mc:Choice>
              <mc:Fallback>
                <p:oleObj name="Document" r:id="rId5" imgW="4572720" imgH="4210200" progId="Word.Document.8">
                  <p:embed/>
                  <p:pic>
                    <p:nvPicPr>
                      <p:cNvPr id="3092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0500" y="1374996"/>
                        <a:ext cx="3542480" cy="32603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7686550" y="2543516"/>
            <a:ext cx="145745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/>
              <a:t>MODIS LAI</a:t>
            </a:r>
          </a:p>
          <a:p>
            <a:pPr algn="ctr"/>
            <a:r>
              <a:rPr lang="fr-FR" dirty="0" smtClean="0"/>
              <a:t>Backup </a:t>
            </a:r>
          </a:p>
          <a:p>
            <a:pPr algn="ctr"/>
            <a:r>
              <a:rPr lang="fr-FR" dirty="0" err="1" smtClean="0"/>
              <a:t>Algorithm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777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498758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Calibration: regression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5" y="749892"/>
            <a:ext cx="5864225" cy="3462969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01950" y="4291522"/>
            <a:ext cx="29757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Gitelson, J. Plant Physiol,2004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597375" y="2806700"/>
            <a:ext cx="12923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 smtClean="0">
                <a:solidFill>
                  <a:srgbClr val="FF9900"/>
                </a:solidFill>
              </a:rPr>
              <a:t>same</a:t>
            </a:r>
            <a:r>
              <a:rPr lang="fr-FR" sz="1600" i="1" dirty="0" smtClean="0">
                <a:solidFill>
                  <a:srgbClr val="FF9900"/>
                </a:solidFill>
              </a:rPr>
              <a:t> </a:t>
            </a:r>
            <a:r>
              <a:rPr lang="fr-FR" sz="1600" i="1" dirty="0" err="1" smtClean="0">
                <a:solidFill>
                  <a:srgbClr val="FF9900"/>
                </a:solidFill>
              </a:rPr>
              <a:t>crop</a:t>
            </a:r>
            <a:endParaRPr lang="fr-FR" sz="1600" i="1" dirty="0" smtClean="0">
              <a:solidFill>
                <a:srgbClr val="FF9900"/>
              </a:solidFill>
            </a:endParaRPr>
          </a:p>
          <a:p>
            <a:pPr algn="ctr"/>
            <a:r>
              <a:rPr lang="fr-FR" sz="1600" i="1" dirty="0" smtClean="0">
                <a:solidFill>
                  <a:srgbClr val="FF9900"/>
                </a:solidFill>
              </a:rPr>
              <a:t>2 </a:t>
            </a:r>
            <a:r>
              <a:rPr lang="fr-FR" sz="1600" i="1" dirty="0" err="1" smtClean="0">
                <a:solidFill>
                  <a:srgbClr val="FF9900"/>
                </a:solidFill>
              </a:rPr>
              <a:t>years</a:t>
            </a:r>
            <a:endParaRPr lang="fr-FR" sz="1600" i="1" dirty="0">
              <a:solidFill>
                <a:srgbClr val="FF99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ZoneTexte 7"/>
              <p:cNvSpPr txBox="1"/>
              <p:nvPr/>
            </p:nvSpPr>
            <p:spPr>
              <a:xfrm>
                <a:off x="4467075" y="1125108"/>
                <a:ext cx="5565862" cy="55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rgbClr val="FF99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𝑵𝑫𝑽𝑰</m:t>
                      </m:r>
                      <m:r>
                        <a:rPr kumimoji="0" lang="fr-F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  <m:t>𝑵𝑰𝑹</m:t>
                              </m:r>
                            </m:sub>
                          </m:sSub>
                          <m: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fr-FR" sz="1600" b="1" i="1" kern="0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𝑹𝑬𝑫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𝑵𝑰𝑹</m:t>
                              </m:r>
                            </m:sub>
                          </m:sSub>
                          <m:r>
                            <a:rPr lang="fr-FR" sz="1600" b="1" i="1" kern="0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𝝆</m:t>
                              </m:r>
                            </m:e>
                            <m:sub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𝑹𝑬𝑫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8" name="ZoneText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7075" y="1125108"/>
                <a:ext cx="5565862" cy="559127"/>
              </a:xfrm>
              <a:prstGeom prst="rect">
                <a:avLst/>
              </a:prstGeom>
              <a:blipFill>
                <a:blip r:embed="rId3"/>
                <a:stretch>
                  <a:fillRect b="-4396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/>
              <p:cNvSpPr txBox="1"/>
              <p:nvPr/>
            </p:nvSpPr>
            <p:spPr>
              <a:xfrm>
                <a:off x="4575025" y="1839505"/>
                <a:ext cx="5565862" cy="61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𝑾𝑹𝑫𝑽𝑰</m:t>
                      </m:r>
                      <m:r>
                        <a:rPr kumimoji="0" lang="fr-FR" sz="1600" b="1" i="1" u="none" strike="noStrike" kern="0" cap="none" spc="0" normalizeH="0" baseline="0" noProof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uLnTx/>
                          <a:uFillTx/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kumimoji="0" lang="fr-FR" sz="1600" b="1" i="1" u="none" strike="noStrike" kern="0" cap="none" spc="0" normalizeH="0" baseline="0" noProof="0" smtClean="0">
                              <a:ln>
                                <a:noFill/>
                              </a:ln>
                              <a:solidFill>
                                <a:schemeClr val="bg2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kern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𝑵𝑰𝑹</m:t>
                                  </m:r>
                                </m:sub>
                              </m:sSub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𝑹𝑬𝑫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kumimoji="0" lang="fr-FR" sz="1600" b="1" i="1" u="none" strike="noStrike" kern="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schemeClr val="bg2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kern="0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𝑵𝑰𝑹</m:t>
                                  </m:r>
                                </m:sub>
                              </m:sSub>
                              <m:r>
                                <a:rPr lang="fr-FR" sz="1600" b="1" i="1" ker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𝝆</m:t>
                                  </m:r>
                                </m:e>
                                <m:sub>
                                  <m:r>
                                    <a:rPr lang="fr-FR" sz="1600" b="1" i="1" ker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  <m:t>𝑹𝑬𝑫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9" name="ZoneText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5025" y="1839505"/>
                <a:ext cx="5565862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Forme libre 17"/>
          <p:cNvSpPr/>
          <p:nvPr/>
        </p:nvSpPr>
        <p:spPr>
          <a:xfrm>
            <a:off x="3133726" y="986148"/>
            <a:ext cx="2412206" cy="512594"/>
          </a:xfrm>
          <a:custGeom>
            <a:avLst/>
            <a:gdLst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19933 h 519933"/>
              <a:gd name="connsiteX1" fmla="*/ 314325 w 2409825"/>
              <a:gd name="connsiteY1" fmla="*/ 405633 h 519933"/>
              <a:gd name="connsiteX2" fmla="*/ 723900 w 2409825"/>
              <a:gd name="connsiteY2" fmla="*/ 291333 h 519933"/>
              <a:gd name="connsiteX3" fmla="*/ 1212056 w 2409825"/>
              <a:gd name="connsiteY3" fmla="*/ 169889 h 519933"/>
              <a:gd name="connsiteX4" fmla="*/ 1519238 w 2409825"/>
              <a:gd name="connsiteY4" fmla="*/ 96070 h 519933"/>
              <a:gd name="connsiteX5" fmla="*/ 1838325 w 2409825"/>
              <a:gd name="connsiteY5" fmla="*/ 38920 h 519933"/>
              <a:gd name="connsiteX6" fmla="*/ 2083594 w 2409825"/>
              <a:gd name="connsiteY6" fmla="*/ 7963 h 519933"/>
              <a:gd name="connsiteX7" fmla="*/ 2278856 w 2409825"/>
              <a:gd name="connsiteY7" fmla="*/ 820 h 519933"/>
              <a:gd name="connsiteX8" fmla="*/ 2409825 w 2409825"/>
              <a:gd name="connsiteY8" fmla="*/ 820 h 519933"/>
              <a:gd name="connsiteX0" fmla="*/ 0 w 2409825"/>
              <a:gd name="connsiteY0" fmla="*/ 526387 h 526387"/>
              <a:gd name="connsiteX1" fmla="*/ 314325 w 2409825"/>
              <a:gd name="connsiteY1" fmla="*/ 412087 h 526387"/>
              <a:gd name="connsiteX2" fmla="*/ 723900 w 2409825"/>
              <a:gd name="connsiteY2" fmla="*/ 297787 h 526387"/>
              <a:gd name="connsiteX3" fmla="*/ 1212056 w 2409825"/>
              <a:gd name="connsiteY3" fmla="*/ 176343 h 526387"/>
              <a:gd name="connsiteX4" fmla="*/ 1519238 w 2409825"/>
              <a:gd name="connsiteY4" fmla="*/ 102524 h 526387"/>
              <a:gd name="connsiteX5" fmla="*/ 1838325 w 2409825"/>
              <a:gd name="connsiteY5" fmla="*/ 45374 h 526387"/>
              <a:gd name="connsiteX6" fmla="*/ 2083594 w 2409825"/>
              <a:gd name="connsiteY6" fmla="*/ 14417 h 526387"/>
              <a:gd name="connsiteX7" fmla="*/ 2281237 w 2409825"/>
              <a:gd name="connsiteY7" fmla="*/ 130 h 526387"/>
              <a:gd name="connsiteX8" fmla="*/ 2409825 w 2409825"/>
              <a:gd name="connsiteY8" fmla="*/ 7274 h 526387"/>
              <a:gd name="connsiteX0" fmla="*/ 0 w 2412206"/>
              <a:gd name="connsiteY0" fmla="*/ 526257 h 526257"/>
              <a:gd name="connsiteX1" fmla="*/ 314325 w 2412206"/>
              <a:gd name="connsiteY1" fmla="*/ 411957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6720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9102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1959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26231 w 2412206"/>
              <a:gd name="connsiteY1" fmla="*/ 428627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26231 w 2412206"/>
              <a:gd name="connsiteY1" fmla="*/ 428627 h 526257"/>
              <a:gd name="connsiteX2" fmla="*/ 747713 w 2412206"/>
              <a:gd name="connsiteY2" fmla="*/ 311945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26231 w 2412206"/>
              <a:gd name="connsiteY1" fmla="*/ 428627 h 526257"/>
              <a:gd name="connsiteX2" fmla="*/ 747713 w 2412206"/>
              <a:gd name="connsiteY2" fmla="*/ 311945 h 526257"/>
              <a:gd name="connsiteX3" fmla="*/ 1235868 w 2412206"/>
              <a:gd name="connsiteY3" fmla="*/ 192882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26231 w 2412206"/>
              <a:gd name="connsiteY1" fmla="*/ 428627 h 526257"/>
              <a:gd name="connsiteX2" fmla="*/ 747713 w 2412206"/>
              <a:gd name="connsiteY2" fmla="*/ 311945 h 526257"/>
              <a:gd name="connsiteX3" fmla="*/ 1235868 w 2412206"/>
              <a:gd name="connsiteY3" fmla="*/ 192882 h 526257"/>
              <a:gd name="connsiteX4" fmla="*/ 1547813 w 2412206"/>
              <a:gd name="connsiteY4" fmla="*/ 126207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26231 w 2412206"/>
              <a:gd name="connsiteY1" fmla="*/ 428627 h 526257"/>
              <a:gd name="connsiteX2" fmla="*/ 747713 w 2412206"/>
              <a:gd name="connsiteY2" fmla="*/ 311945 h 526257"/>
              <a:gd name="connsiteX3" fmla="*/ 1235868 w 2412206"/>
              <a:gd name="connsiteY3" fmla="*/ 192882 h 526257"/>
              <a:gd name="connsiteX4" fmla="*/ 1547813 w 2412206"/>
              <a:gd name="connsiteY4" fmla="*/ 126207 h 526257"/>
              <a:gd name="connsiteX5" fmla="*/ 1857375 w 2412206"/>
              <a:gd name="connsiteY5" fmla="*/ 69057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752 h 526752"/>
              <a:gd name="connsiteX1" fmla="*/ 326231 w 2412206"/>
              <a:gd name="connsiteY1" fmla="*/ 429122 h 526752"/>
              <a:gd name="connsiteX2" fmla="*/ 747713 w 2412206"/>
              <a:gd name="connsiteY2" fmla="*/ 312440 h 526752"/>
              <a:gd name="connsiteX3" fmla="*/ 1235868 w 2412206"/>
              <a:gd name="connsiteY3" fmla="*/ 193377 h 526752"/>
              <a:gd name="connsiteX4" fmla="*/ 1547813 w 2412206"/>
              <a:gd name="connsiteY4" fmla="*/ 126702 h 526752"/>
              <a:gd name="connsiteX5" fmla="*/ 1857375 w 2412206"/>
              <a:gd name="connsiteY5" fmla="*/ 69552 h 526752"/>
              <a:gd name="connsiteX6" fmla="*/ 2083594 w 2412206"/>
              <a:gd name="connsiteY6" fmla="*/ 36213 h 526752"/>
              <a:gd name="connsiteX7" fmla="*/ 2281237 w 2412206"/>
              <a:gd name="connsiteY7" fmla="*/ 495 h 526752"/>
              <a:gd name="connsiteX8" fmla="*/ 2412206 w 2412206"/>
              <a:gd name="connsiteY8" fmla="*/ 14783 h 526752"/>
              <a:gd name="connsiteX0" fmla="*/ 0 w 2412206"/>
              <a:gd name="connsiteY0" fmla="*/ 513802 h 513802"/>
              <a:gd name="connsiteX1" fmla="*/ 326231 w 2412206"/>
              <a:gd name="connsiteY1" fmla="*/ 416172 h 513802"/>
              <a:gd name="connsiteX2" fmla="*/ 747713 w 2412206"/>
              <a:gd name="connsiteY2" fmla="*/ 299490 h 513802"/>
              <a:gd name="connsiteX3" fmla="*/ 1235868 w 2412206"/>
              <a:gd name="connsiteY3" fmla="*/ 180427 h 513802"/>
              <a:gd name="connsiteX4" fmla="*/ 1547813 w 2412206"/>
              <a:gd name="connsiteY4" fmla="*/ 113752 h 513802"/>
              <a:gd name="connsiteX5" fmla="*/ 1857375 w 2412206"/>
              <a:gd name="connsiteY5" fmla="*/ 56602 h 513802"/>
              <a:gd name="connsiteX6" fmla="*/ 2083594 w 2412206"/>
              <a:gd name="connsiteY6" fmla="*/ 23263 h 513802"/>
              <a:gd name="connsiteX7" fmla="*/ 2285999 w 2412206"/>
              <a:gd name="connsiteY7" fmla="*/ 1832 h 513802"/>
              <a:gd name="connsiteX8" fmla="*/ 2412206 w 2412206"/>
              <a:gd name="connsiteY8" fmla="*/ 1833 h 513802"/>
              <a:gd name="connsiteX0" fmla="*/ 0 w 2412206"/>
              <a:gd name="connsiteY0" fmla="*/ 512594 h 512594"/>
              <a:gd name="connsiteX1" fmla="*/ 326231 w 2412206"/>
              <a:gd name="connsiteY1" fmla="*/ 414964 h 512594"/>
              <a:gd name="connsiteX2" fmla="*/ 747713 w 2412206"/>
              <a:gd name="connsiteY2" fmla="*/ 298282 h 512594"/>
              <a:gd name="connsiteX3" fmla="*/ 1235868 w 2412206"/>
              <a:gd name="connsiteY3" fmla="*/ 179219 h 512594"/>
              <a:gd name="connsiteX4" fmla="*/ 1547813 w 2412206"/>
              <a:gd name="connsiteY4" fmla="*/ 112544 h 512594"/>
              <a:gd name="connsiteX5" fmla="*/ 1857375 w 2412206"/>
              <a:gd name="connsiteY5" fmla="*/ 55394 h 512594"/>
              <a:gd name="connsiteX6" fmla="*/ 2083594 w 2412206"/>
              <a:gd name="connsiteY6" fmla="*/ 22055 h 512594"/>
              <a:gd name="connsiteX7" fmla="*/ 2285999 w 2412206"/>
              <a:gd name="connsiteY7" fmla="*/ 3005 h 512594"/>
              <a:gd name="connsiteX8" fmla="*/ 2412206 w 2412206"/>
              <a:gd name="connsiteY8" fmla="*/ 625 h 5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206" h="512594">
                <a:moveTo>
                  <a:pt x="0" y="512594"/>
                </a:moveTo>
                <a:cubicBezTo>
                  <a:pt x="96837" y="474494"/>
                  <a:pt x="201612" y="450683"/>
                  <a:pt x="326231" y="414964"/>
                </a:cubicBezTo>
                <a:lnTo>
                  <a:pt x="747713" y="298282"/>
                </a:lnTo>
                <a:cubicBezTo>
                  <a:pt x="899319" y="258991"/>
                  <a:pt x="1102518" y="210175"/>
                  <a:pt x="1235868" y="179219"/>
                </a:cubicBezTo>
                <a:cubicBezTo>
                  <a:pt x="1369218" y="148263"/>
                  <a:pt x="1444229" y="133181"/>
                  <a:pt x="1547813" y="112544"/>
                </a:cubicBezTo>
                <a:cubicBezTo>
                  <a:pt x="1651397" y="91907"/>
                  <a:pt x="1768078" y="70475"/>
                  <a:pt x="1857375" y="55394"/>
                </a:cubicBezTo>
                <a:cubicBezTo>
                  <a:pt x="1946672" y="40313"/>
                  <a:pt x="2012157" y="30786"/>
                  <a:pt x="2083594" y="22055"/>
                </a:cubicBezTo>
                <a:cubicBezTo>
                  <a:pt x="2155031" y="13324"/>
                  <a:pt x="2231230" y="6577"/>
                  <a:pt x="2285999" y="3005"/>
                </a:cubicBezTo>
                <a:cubicBezTo>
                  <a:pt x="2340768" y="-567"/>
                  <a:pt x="2374106" y="-367"/>
                  <a:pt x="2412206" y="625"/>
                </a:cubicBezTo>
              </a:path>
            </a:pathLst>
          </a:cu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Forme libre 18"/>
          <p:cNvSpPr/>
          <p:nvPr/>
        </p:nvSpPr>
        <p:spPr>
          <a:xfrm>
            <a:off x="821532" y="2744771"/>
            <a:ext cx="1874044" cy="363842"/>
          </a:xfrm>
          <a:custGeom>
            <a:avLst/>
            <a:gdLst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19933 h 519933"/>
              <a:gd name="connsiteX1" fmla="*/ 314325 w 2409825"/>
              <a:gd name="connsiteY1" fmla="*/ 405633 h 519933"/>
              <a:gd name="connsiteX2" fmla="*/ 723900 w 2409825"/>
              <a:gd name="connsiteY2" fmla="*/ 291333 h 519933"/>
              <a:gd name="connsiteX3" fmla="*/ 1212056 w 2409825"/>
              <a:gd name="connsiteY3" fmla="*/ 169889 h 519933"/>
              <a:gd name="connsiteX4" fmla="*/ 1519238 w 2409825"/>
              <a:gd name="connsiteY4" fmla="*/ 96070 h 519933"/>
              <a:gd name="connsiteX5" fmla="*/ 1838325 w 2409825"/>
              <a:gd name="connsiteY5" fmla="*/ 38920 h 519933"/>
              <a:gd name="connsiteX6" fmla="*/ 2083594 w 2409825"/>
              <a:gd name="connsiteY6" fmla="*/ 7963 h 519933"/>
              <a:gd name="connsiteX7" fmla="*/ 2278856 w 2409825"/>
              <a:gd name="connsiteY7" fmla="*/ 820 h 519933"/>
              <a:gd name="connsiteX8" fmla="*/ 2409825 w 2409825"/>
              <a:gd name="connsiteY8" fmla="*/ 820 h 519933"/>
              <a:gd name="connsiteX0" fmla="*/ 0 w 2409825"/>
              <a:gd name="connsiteY0" fmla="*/ 526387 h 526387"/>
              <a:gd name="connsiteX1" fmla="*/ 314325 w 2409825"/>
              <a:gd name="connsiteY1" fmla="*/ 412087 h 526387"/>
              <a:gd name="connsiteX2" fmla="*/ 723900 w 2409825"/>
              <a:gd name="connsiteY2" fmla="*/ 297787 h 526387"/>
              <a:gd name="connsiteX3" fmla="*/ 1212056 w 2409825"/>
              <a:gd name="connsiteY3" fmla="*/ 176343 h 526387"/>
              <a:gd name="connsiteX4" fmla="*/ 1519238 w 2409825"/>
              <a:gd name="connsiteY4" fmla="*/ 102524 h 526387"/>
              <a:gd name="connsiteX5" fmla="*/ 1838325 w 2409825"/>
              <a:gd name="connsiteY5" fmla="*/ 45374 h 526387"/>
              <a:gd name="connsiteX6" fmla="*/ 2083594 w 2409825"/>
              <a:gd name="connsiteY6" fmla="*/ 14417 h 526387"/>
              <a:gd name="connsiteX7" fmla="*/ 2281237 w 2409825"/>
              <a:gd name="connsiteY7" fmla="*/ 130 h 526387"/>
              <a:gd name="connsiteX8" fmla="*/ 2409825 w 2409825"/>
              <a:gd name="connsiteY8" fmla="*/ 7274 h 526387"/>
              <a:gd name="connsiteX0" fmla="*/ 0 w 2412206"/>
              <a:gd name="connsiteY0" fmla="*/ 526257 h 526257"/>
              <a:gd name="connsiteX1" fmla="*/ 314325 w 2412206"/>
              <a:gd name="connsiteY1" fmla="*/ 411957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6720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9102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1959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42900 w 2412206"/>
              <a:gd name="connsiteY1" fmla="*/ 495303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9350"/>
              <a:gd name="connsiteY0" fmla="*/ 550070 h 550070"/>
              <a:gd name="connsiteX1" fmla="*/ 350044 w 2419350"/>
              <a:gd name="connsiteY1" fmla="*/ 495303 h 550070"/>
              <a:gd name="connsiteX2" fmla="*/ 731044 w 2419350"/>
              <a:gd name="connsiteY2" fmla="*/ 297657 h 550070"/>
              <a:gd name="connsiteX3" fmla="*/ 1219200 w 2419350"/>
              <a:gd name="connsiteY3" fmla="*/ 176213 h 550070"/>
              <a:gd name="connsiteX4" fmla="*/ 1526382 w 2419350"/>
              <a:gd name="connsiteY4" fmla="*/ 102394 h 550070"/>
              <a:gd name="connsiteX5" fmla="*/ 1845469 w 2419350"/>
              <a:gd name="connsiteY5" fmla="*/ 45244 h 550070"/>
              <a:gd name="connsiteX6" fmla="*/ 2090738 w 2419350"/>
              <a:gd name="connsiteY6" fmla="*/ 14287 h 550070"/>
              <a:gd name="connsiteX7" fmla="*/ 2288381 w 2419350"/>
              <a:gd name="connsiteY7" fmla="*/ 0 h 550070"/>
              <a:gd name="connsiteX8" fmla="*/ 2419350 w 2419350"/>
              <a:gd name="connsiteY8" fmla="*/ 14288 h 550070"/>
              <a:gd name="connsiteX0" fmla="*/ 0 w 2419350"/>
              <a:gd name="connsiteY0" fmla="*/ 550070 h 550070"/>
              <a:gd name="connsiteX1" fmla="*/ 350044 w 2419350"/>
              <a:gd name="connsiteY1" fmla="*/ 495303 h 550070"/>
              <a:gd name="connsiteX2" fmla="*/ 731044 w 2419350"/>
              <a:gd name="connsiteY2" fmla="*/ 297657 h 550070"/>
              <a:gd name="connsiteX3" fmla="*/ 1219200 w 2419350"/>
              <a:gd name="connsiteY3" fmla="*/ 176213 h 550070"/>
              <a:gd name="connsiteX4" fmla="*/ 1526382 w 2419350"/>
              <a:gd name="connsiteY4" fmla="*/ 102394 h 550070"/>
              <a:gd name="connsiteX5" fmla="*/ 1845469 w 2419350"/>
              <a:gd name="connsiteY5" fmla="*/ 45244 h 550070"/>
              <a:gd name="connsiteX6" fmla="*/ 2090738 w 2419350"/>
              <a:gd name="connsiteY6" fmla="*/ 14287 h 550070"/>
              <a:gd name="connsiteX7" fmla="*/ 2288381 w 2419350"/>
              <a:gd name="connsiteY7" fmla="*/ 0 h 550070"/>
              <a:gd name="connsiteX8" fmla="*/ 2419350 w 2419350"/>
              <a:gd name="connsiteY8" fmla="*/ 14288 h 550070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19138 w 2407444"/>
              <a:gd name="connsiteY2" fmla="*/ 297657 h 535782"/>
              <a:gd name="connsiteX3" fmla="*/ 1207294 w 2407444"/>
              <a:gd name="connsiteY3" fmla="*/ 176213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07294 w 2407444"/>
              <a:gd name="connsiteY3" fmla="*/ 176213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31106 w 2407444"/>
              <a:gd name="connsiteY3" fmla="*/ 230981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31106 w 2407444"/>
              <a:gd name="connsiteY3" fmla="*/ 230981 h 535782"/>
              <a:gd name="connsiteX4" fmla="*/ 1533526 w 2407444"/>
              <a:gd name="connsiteY4" fmla="*/ 176213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28725 w 2407444"/>
              <a:gd name="connsiteY3" fmla="*/ 242887 h 535782"/>
              <a:gd name="connsiteX4" fmla="*/ 1533526 w 2407444"/>
              <a:gd name="connsiteY4" fmla="*/ 176213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8624 h 538624"/>
              <a:gd name="connsiteX1" fmla="*/ 338138 w 2407444"/>
              <a:gd name="connsiteY1" fmla="*/ 498145 h 538624"/>
              <a:gd name="connsiteX2" fmla="*/ 773907 w 2407444"/>
              <a:gd name="connsiteY2" fmla="*/ 374317 h 538624"/>
              <a:gd name="connsiteX3" fmla="*/ 1228725 w 2407444"/>
              <a:gd name="connsiteY3" fmla="*/ 245729 h 538624"/>
              <a:gd name="connsiteX4" fmla="*/ 1533526 w 2407444"/>
              <a:gd name="connsiteY4" fmla="*/ 179055 h 538624"/>
              <a:gd name="connsiteX5" fmla="*/ 1845469 w 2407444"/>
              <a:gd name="connsiteY5" fmla="*/ 162386 h 538624"/>
              <a:gd name="connsiteX6" fmla="*/ 2078832 w 2407444"/>
              <a:gd name="connsiteY6" fmla="*/ 17129 h 538624"/>
              <a:gd name="connsiteX7" fmla="*/ 2276475 w 2407444"/>
              <a:gd name="connsiteY7" fmla="*/ 2842 h 538624"/>
              <a:gd name="connsiteX8" fmla="*/ 2407444 w 2407444"/>
              <a:gd name="connsiteY8" fmla="*/ 17130 h 538624"/>
              <a:gd name="connsiteX0" fmla="*/ 0 w 2407444"/>
              <a:gd name="connsiteY0" fmla="*/ 539957 h 539957"/>
              <a:gd name="connsiteX1" fmla="*/ 338138 w 2407444"/>
              <a:gd name="connsiteY1" fmla="*/ 499478 h 539957"/>
              <a:gd name="connsiteX2" fmla="*/ 773907 w 2407444"/>
              <a:gd name="connsiteY2" fmla="*/ 375650 h 539957"/>
              <a:gd name="connsiteX3" fmla="*/ 1228725 w 2407444"/>
              <a:gd name="connsiteY3" fmla="*/ 247062 h 539957"/>
              <a:gd name="connsiteX4" fmla="*/ 1533526 w 2407444"/>
              <a:gd name="connsiteY4" fmla="*/ 180388 h 539957"/>
              <a:gd name="connsiteX5" fmla="*/ 1874044 w 2407444"/>
              <a:gd name="connsiteY5" fmla="*/ 185150 h 539957"/>
              <a:gd name="connsiteX6" fmla="*/ 2078832 w 2407444"/>
              <a:gd name="connsiteY6" fmla="*/ 18462 h 539957"/>
              <a:gd name="connsiteX7" fmla="*/ 2276475 w 2407444"/>
              <a:gd name="connsiteY7" fmla="*/ 4175 h 539957"/>
              <a:gd name="connsiteX8" fmla="*/ 2407444 w 2407444"/>
              <a:gd name="connsiteY8" fmla="*/ 18463 h 539957"/>
              <a:gd name="connsiteX0" fmla="*/ 0 w 2407444"/>
              <a:gd name="connsiteY0" fmla="*/ 539957 h 539957"/>
              <a:gd name="connsiteX1" fmla="*/ 338138 w 2407444"/>
              <a:gd name="connsiteY1" fmla="*/ 499478 h 539957"/>
              <a:gd name="connsiteX2" fmla="*/ 773907 w 2407444"/>
              <a:gd name="connsiteY2" fmla="*/ 375650 h 539957"/>
              <a:gd name="connsiteX3" fmla="*/ 1228725 w 2407444"/>
              <a:gd name="connsiteY3" fmla="*/ 247062 h 539957"/>
              <a:gd name="connsiteX4" fmla="*/ 1533526 w 2407444"/>
              <a:gd name="connsiteY4" fmla="*/ 180388 h 539957"/>
              <a:gd name="connsiteX5" fmla="*/ 1874044 w 2407444"/>
              <a:gd name="connsiteY5" fmla="*/ 185150 h 539957"/>
              <a:gd name="connsiteX6" fmla="*/ 2078832 w 2407444"/>
              <a:gd name="connsiteY6" fmla="*/ 18462 h 539957"/>
              <a:gd name="connsiteX7" fmla="*/ 2276475 w 2407444"/>
              <a:gd name="connsiteY7" fmla="*/ 4175 h 539957"/>
              <a:gd name="connsiteX8" fmla="*/ 2407444 w 2407444"/>
              <a:gd name="connsiteY8" fmla="*/ 18463 h 539957"/>
              <a:gd name="connsiteX0" fmla="*/ 0 w 2278526"/>
              <a:gd name="connsiteY0" fmla="*/ 546493 h 546493"/>
              <a:gd name="connsiteX1" fmla="*/ 338138 w 2278526"/>
              <a:gd name="connsiteY1" fmla="*/ 506014 h 546493"/>
              <a:gd name="connsiteX2" fmla="*/ 773907 w 2278526"/>
              <a:gd name="connsiteY2" fmla="*/ 382186 h 546493"/>
              <a:gd name="connsiteX3" fmla="*/ 1228725 w 2278526"/>
              <a:gd name="connsiteY3" fmla="*/ 253598 h 546493"/>
              <a:gd name="connsiteX4" fmla="*/ 1533526 w 2278526"/>
              <a:gd name="connsiteY4" fmla="*/ 186924 h 546493"/>
              <a:gd name="connsiteX5" fmla="*/ 1874044 w 2278526"/>
              <a:gd name="connsiteY5" fmla="*/ 191686 h 546493"/>
              <a:gd name="connsiteX6" fmla="*/ 2078832 w 2278526"/>
              <a:gd name="connsiteY6" fmla="*/ 24998 h 546493"/>
              <a:gd name="connsiteX7" fmla="*/ 2276475 w 2278526"/>
              <a:gd name="connsiteY7" fmla="*/ 10711 h 546493"/>
              <a:gd name="connsiteX8" fmla="*/ 1950244 w 2278526"/>
              <a:gd name="connsiteY8" fmla="*/ 122630 h 546493"/>
              <a:gd name="connsiteX0" fmla="*/ 0 w 2278526"/>
              <a:gd name="connsiteY0" fmla="*/ 546493 h 546493"/>
              <a:gd name="connsiteX1" fmla="*/ 338138 w 2278526"/>
              <a:gd name="connsiteY1" fmla="*/ 506014 h 546493"/>
              <a:gd name="connsiteX2" fmla="*/ 773907 w 2278526"/>
              <a:gd name="connsiteY2" fmla="*/ 382186 h 546493"/>
              <a:gd name="connsiteX3" fmla="*/ 1228725 w 2278526"/>
              <a:gd name="connsiteY3" fmla="*/ 253598 h 546493"/>
              <a:gd name="connsiteX4" fmla="*/ 1533526 w 2278526"/>
              <a:gd name="connsiteY4" fmla="*/ 186924 h 546493"/>
              <a:gd name="connsiteX5" fmla="*/ 1874044 w 2278526"/>
              <a:gd name="connsiteY5" fmla="*/ 191686 h 546493"/>
              <a:gd name="connsiteX6" fmla="*/ 2078832 w 2278526"/>
              <a:gd name="connsiteY6" fmla="*/ 24998 h 546493"/>
              <a:gd name="connsiteX7" fmla="*/ 2276475 w 2278526"/>
              <a:gd name="connsiteY7" fmla="*/ 10711 h 546493"/>
              <a:gd name="connsiteX0" fmla="*/ 0 w 2078832"/>
              <a:gd name="connsiteY0" fmla="*/ 521495 h 521495"/>
              <a:gd name="connsiteX1" fmla="*/ 338138 w 2078832"/>
              <a:gd name="connsiteY1" fmla="*/ 481016 h 521495"/>
              <a:gd name="connsiteX2" fmla="*/ 773907 w 2078832"/>
              <a:gd name="connsiteY2" fmla="*/ 357188 h 521495"/>
              <a:gd name="connsiteX3" fmla="*/ 1228725 w 2078832"/>
              <a:gd name="connsiteY3" fmla="*/ 228600 h 521495"/>
              <a:gd name="connsiteX4" fmla="*/ 1533526 w 2078832"/>
              <a:gd name="connsiteY4" fmla="*/ 161926 h 521495"/>
              <a:gd name="connsiteX5" fmla="*/ 1874044 w 2078832"/>
              <a:gd name="connsiteY5" fmla="*/ 166688 h 521495"/>
              <a:gd name="connsiteX6" fmla="*/ 2078832 w 2078832"/>
              <a:gd name="connsiteY6" fmla="*/ 0 h 521495"/>
              <a:gd name="connsiteX0" fmla="*/ 0 w 1874044"/>
              <a:gd name="connsiteY0" fmla="*/ 363842 h 363842"/>
              <a:gd name="connsiteX1" fmla="*/ 338138 w 1874044"/>
              <a:gd name="connsiteY1" fmla="*/ 323363 h 363842"/>
              <a:gd name="connsiteX2" fmla="*/ 773907 w 1874044"/>
              <a:gd name="connsiteY2" fmla="*/ 199535 h 363842"/>
              <a:gd name="connsiteX3" fmla="*/ 1228725 w 1874044"/>
              <a:gd name="connsiteY3" fmla="*/ 70947 h 363842"/>
              <a:gd name="connsiteX4" fmla="*/ 1533526 w 1874044"/>
              <a:gd name="connsiteY4" fmla="*/ 4273 h 363842"/>
              <a:gd name="connsiteX5" fmla="*/ 1874044 w 1874044"/>
              <a:gd name="connsiteY5" fmla="*/ 9035 h 36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74044" h="363842">
                <a:moveTo>
                  <a:pt x="0" y="363842"/>
                </a:moveTo>
                <a:cubicBezTo>
                  <a:pt x="103981" y="347173"/>
                  <a:pt x="209154" y="350747"/>
                  <a:pt x="338138" y="323363"/>
                </a:cubicBezTo>
                <a:cubicBezTo>
                  <a:pt x="467122" y="295979"/>
                  <a:pt x="625476" y="241604"/>
                  <a:pt x="773907" y="199535"/>
                </a:cubicBezTo>
                <a:lnTo>
                  <a:pt x="1228725" y="70947"/>
                </a:lnTo>
                <a:cubicBezTo>
                  <a:pt x="1355328" y="38403"/>
                  <a:pt x="1425973" y="14592"/>
                  <a:pt x="1533526" y="4273"/>
                </a:cubicBezTo>
                <a:cubicBezTo>
                  <a:pt x="1641079" y="-6046"/>
                  <a:pt x="1778397" y="5067"/>
                  <a:pt x="1874044" y="9035"/>
                </a:cubicBezTo>
              </a:path>
            </a:pathLst>
          </a:cu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Forme libre 19"/>
          <p:cNvSpPr/>
          <p:nvPr/>
        </p:nvSpPr>
        <p:spPr>
          <a:xfrm>
            <a:off x="704850" y="942468"/>
            <a:ext cx="2281237" cy="592932"/>
          </a:xfrm>
          <a:custGeom>
            <a:avLst/>
            <a:gdLst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19933 h 519933"/>
              <a:gd name="connsiteX1" fmla="*/ 314325 w 2409825"/>
              <a:gd name="connsiteY1" fmla="*/ 405633 h 519933"/>
              <a:gd name="connsiteX2" fmla="*/ 723900 w 2409825"/>
              <a:gd name="connsiteY2" fmla="*/ 291333 h 519933"/>
              <a:gd name="connsiteX3" fmla="*/ 1212056 w 2409825"/>
              <a:gd name="connsiteY3" fmla="*/ 169889 h 519933"/>
              <a:gd name="connsiteX4" fmla="*/ 1519238 w 2409825"/>
              <a:gd name="connsiteY4" fmla="*/ 96070 h 519933"/>
              <a:gd name="connsiteX5" fmla="*/ 1838325 w 2409825"/>
              <a:gd name="connsiteY5" fmla="*/ 38920 h 519933"/>
              <a:gd name="connsiteX6" fmla="*/ 2083594 w 2409825"/>
              <a:gd name="connsiteY6" fmla="*/ 7963 h 519933"/>
              <a:gd name="connsiteX7" fmla="*/ 2278856 w 2409825"/>
              <a:gd name="connsiteY7" fmla="*/ 820 h 519933"/>
              <a:gd name="connsiteX8" fmla="*/ 2409825 w 2409825"/>
              <a:gd name="connsiteY8" fmla="*/ 820 h 519933"/>
              <a:gd name="connsiteX0" fmla="*/ 0 w 2409825"/>
              <a:gd name="connsiteY0" fmla="*/ 526387 h 526387"/>
              <a:gd name="connsiteX1" fmla="*/ 314325 w 2409825"/>
              <a:gd name="connsiteY1" fmla="*/ 412087 h 526387"/>
              <a:gd name="connsiteX2" fmla="*/ 723900 w 2409825"/>
              <a:gd name="connsiteY2" fmla="*/ 297787 h 526387"/>
              <a:gd name="connsiteX3" fmla="*/ 1212056 w 2409825"/>
              <a:gd name="connsiteY3" fmla="*/ 176343 h 526387"/>
              <a:gd name="connsiteX4" fmla="*/ 1519238 w 2409825"/>
              <a:gd name="connsiteY4" fmla="*/ 102524 h 526387"/>
              <a:gd name="connsiteX5" fmla="*/ 1838325 w 2409825"/>
              <a:gd name="connsiteY5" fmla="*/ 45374 h 526387"/>
              <a:gd name="connsiteX6" fmla="*/ 2083594 w 2409825"/>
              <a:gd name="connsiteY6" fmla="*/ 14417 h 526387"/>
              <a:gd name="connsiteX7" fmla="*/ 2281237 w 2409825"/>
              <a:gd name="connsiteY7" fmla="*/ 130 h 526387"/>
              <a:gd name="connsiteX8" fmla="*/ 2409825 w 2409825"/>
              <a:gd name="connsiteY8" fmla="*/ 7274 h 526387"/>
              <a:gd name="connsiteX0" fmla="*/ 0 w 2412206"/>
              <a:gd name="connsiteY0" fmla="*/ 526257 h 526257"/>
              <a:gd name="connsiteX1" fmla="*/ 314325 w 2412206"/>
              <a:gd name="connsiteY1" fmla="*/ 411957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6720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9102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1959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42900 w 2412206"/>
              <a:gd name="connsiteY1" fmla="*/ 495303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9350"/>
              <a:gd name="connsiteY0" fmla="*/ 550070 h 550070"/>
              <a:gd name="connsiteX1" fmla="*/ 350044 w 2419350"/>
              <a:gd name="connsiteY1" fmla="*/ 495303 h 550070"/>
              <a:gd name="connsiteX2" fmla="*/ 731044 w 2419350"/>
              <a:gd name="connsiteY2" fmla="*/ 297657 h 550070"/>
              <a:gd name="connsiteX3" fmla="*/ 1219200 w 2419350"/>
              <a:gd name="connsiteY3" fmla="*/ 176213 h 550070"/>
              <a:gd name="connsiteX4" fmla="*/ 1526382 w 2419350"/>
              <a:gd name="connsiteY4" fmla="*/ 102394 h 550070"/>
              <a:gd name="connsiteX5" fmla="*/ 1845469 w 2419350"/>
              <a:gd name="connsiteY5" fmla="*/ 45244 h 550070"/>
              <a:gd name="connsiteX6" fmla="*/ 2090738 w 2419350"/>
              <a:gd name="connsiteY6" fmla="*/ 14287 h 550070"/>
              <a:gd name="connsiteX7" fmla="*/ 2288381 w 2419350"/>
              <a:gd name="connsiteY7" fmla="*/ 0 h 550070"/>
              <a:gd name="connsiteX8" fmla="*/ 2419350 w 2419350"/>
              <a:gd name="connsiteY8" fmla="*/ 14288 h 550070"/>
              <a:gd name="connsiteX0" fmla="*/ 0 w 2419350"/>
              <a:gd name="connsiteY0" fmla="*/ 550070 h 550070"/>
              <a:gd name="connsiteX1" fmla="*/ 350044 w 2419350"/>
              <a:gd name="connsiteY1" fmla="*/ 495303 h 550070"/>
              <a:gd name="connsiteX2" fmla="*/ 731044 w 2419350"/>
              <a:gd name="connsiteY2" fmla="*/ 297657 h 550070"/>
              <a:gd name="connsiteX3" fmla="*/ 1219200 w 2419350"/>
              <a:gd name="connsiteY3" fmla="*/ 176213 h 550070"/>
              <a:gd name="connsiteX4" fmla="*/ 1526382 w 2419350"/>
              <a:gd name="connsiteY4" fmla="*/ 102394 h 550070"/>
              <a:gd name="connsiteX5" fmla="*/ 1845469 w 2419350"/>
              <a:gd name="connsiteY5" fmla="*/ 45244 h 550070"/>
              <a:gd name="connsiteX6" fmla="*/ 2090738 w 2419350"/>
              <a:gd name="connsiteY6" fmla="*/ 14287 h 550070"/>
              <a:gd name="connsiteX7" fmla="*/ 2288381 w 2419350"/>
              <a:gd name="connsiteY7" fmla="*/ 0 h 550070"/>
              <a:gd name="connsiteX8" fmla="*/ 2419350 w 2419350"/>
              <a:gd name="connsiteY8" fmla="*/ 14288 h 550070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19138 w 2407444"/>
              <a:gd name="connsiteY2" fmla="*/ 297657 h 535782"/>
              <a:gd name="connsiteX3" fmla="*/ 1207294 w 2407444"/>
              <a:gd name="connsiteY3" fmla="*/ 176213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07294 w 2407444"/>
              <a:gd name="connsiteY3" fmla="*/ 176213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31106 w 2407444"/>
              <a:gd name="connsiteY3" fmla="*/ 230981 h 535782"/>
              <a:gd name="connsiteX4" fmla="*/ 1514476 w 2407444"/>
              <a:gd name="connsiteY4" fmla="*/ 102394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31106 w 2407444"/>
              <a:gd name="connsiteY3" fmla="*/ 230981 h 535782"/>
              <a:gd name="connsiteX4" fmla="*/ 1533526 w 2407444"/>
              <a:gd name="connsiteY4" fmla="*/ 176213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5782 h 535782"/>
              <a:gd name="connsiteX1" fmla="*/ 338138 w 2407444"/>
              <a:gd name="connsiteY1" fmla="*/ 495303 h 535782"/>
              <a:gd name="connsiteX2" fmla="*/ 773907 w 2407444"/>
              <a:gd name="connsiteY2" fmla="*/ 371475 h 535782"/>
              <a:gd name="connsiteX3" fmla="*/ 1228725 w 2407444"/>
              <a:gd name="connsiteY3" fmla="*/ 242887 h 535782"/>
              <a:gd name="connsiteX4" fmla="*/ 1533526 w 2407444"/>
              <a:gd name="connsiteY4" fmla="*/ 176213 h 535782"/>
              <a:gd name="connsiteX5" fmla="*/ 1833563 w 2407444"/>
              <a:gd name="connsiteY5" fmla="*/ 45244 h 535782"/>
              <a:gd name="connsiteX6" fmla="*/ 2078832 w 2407444"/>
              <a:gd name="connsiteY6" fmla="*/ 14287 h 535782"/>
              <a:gd name="connsiteX7" fmla="*/ 2276475 w 2407444"/>
              <a:gd name="connsiteY7" fmla="*/ 0 h 535782"/>
              <a:gd name="connsiteX8" fmla="*/ 2407444 w 2407444"/>
              <a:gd name="connsiteY8" fmla="*/ 14288 h 535782"/>
              <a:gd name="connsiteX0" fmla="*/ 0 w 2407444"/>
              <a:gd name="connsiteY0" fmla="*/ 538624 h 538624"/>
              <a:gd name="connsiteX1" fmla="*/ 338138 w 2407444"/>
              <a:gd name="connsiteY1" fmla="*/ 498145 h 538624"/>
              <a:gd name="connsiteX2" fmla="*/ 773907 w 2407444"/>
              <a:gd name="connsiteY2" fmla="*/ 374317 h 538624"/>
              <a:gd name="connsiteX3" fmla="*/ 1228725 w 2407444"/>
              <a:gd name="connsiteY3" fmla="*/ 245729 h 538624"/>
              <a:gd name="connsiteX4" fmla="*/ 1533526 w 2407444"/>
              <a:gd name="connsiteY4" fmla="*/ 179055 h 538624"/>
              <a:gd name="connsiteX5" fmla="*/ 1845469 w 2407444"/>
              <a:gd name="connsiteY5" fmla="*/ 162386 h 538624"/>
              <a:gd name="connsiteX6" fmla="*/ 2078832 w 2407444"/>
              <a:gd name="connsiteY6" fmla="*/ 17129 h 538624"/>
              <a:gd name="connsiteX7" fmla="*/ 2276475 w 2407444"/>
              <a:gd name="connsiteY7" fmla="*/ 2842 h 538624"/>
              <a:gd name="connsiteX8" fmla="*/ 2407444 w 2407444"/>
              <a:gd name="connsiteY8" fmla="*/ 17130 h 538624"/>
              <a:gd name="connsiteX0" fmla="*/ 0 w 2407444"/>
              <a:gd name="connsiteY0" fmla="*/ 539957 h 539957"/>
              <a:gd name="connsiteX1" fmla="*/ 338138 w 2407444"/>
              <a:gd name="connsiteY1" fmla="*/ 499478 h 539957"/>
              <a:gd name="connsiteX2" fmla="*/ 773907 w 2407444"/>
              <a:gd name="connsiteY2" fmla="*/ 375650 h 539957"/>
              <a:gd name="connsiteX3" fmla="*/ 1228725 w 2407444"/>
              <a:gd name="connsiteY3" fmla="*/ 247062 h 539957"/>
              <a:gd name="connsiteX4" fmla="*/ 1533526 w 2407444"/>
              <a:gd name="connsiteY4" fmla="*/ 180388 h 539957"/>
              <a:gd name="connsiteX5" fmla="*/ 1874044 w 2407444"/>
              <a:gd name="connsiteY5" fmla="*/ 185150 h 539957"/>
              <a:gd name="connsiteX6" fmla="*/ 2078832 w 2407444"/>
              <a:gd name="connsiteY6" fmla="*/ 18462 h 539957"/>
              <a:gd name="connsiteX7" fmla="*/ 2276475 w 2407444"/>
              <a:gd name="connsiteY7" fmla="*/ 4175 h 539957"/>
              <a:gd name="connsiteX8" fmla="*/ 2407444 w 2407444"/>
              <a:gd name="connsiteY8" fmla="*/ 18463 h 539957"/>
              <a:gd name="connsiteX0" fmla="*/ 0 w 2407444"/>
              <a:gd name="connsiteY0" fmla="*/ 539957 h 539957"/>
              <a:gd name="connsiteX1" fmla="*/ 338138 w 2407444"/>
              <a:gd name="connsiteY1" fmla="*/ 499478 h 539957"/>
              <a:gd name="connsiteX2" fmla="*/ 773907 w 2407444"/>
              <a:gd name="connsiteY2" fmla="*/ 375650 h 539957"/>
              <a:gd name="connsiteX3" fmla="*/ 1228725 w 2407444"/>
              <a:gd name="connsiteY3" fmla="*/ 247062 h 539957"/>
              <a:gd name="connsiteX4" fmla="*/ 1533526 w 2407444"/>
              <a:gd name="connsiteY4" fmla="*/ 180388 h 539957"/>
              <a:gd name="connsiteX5" fmla="*/ 1874044 w 2407444"/>
              <a:gd name="connsiteY5" fmla="*/ 185150 h 539957"/>
              <a:gd name="connsiteX6" fmla="*/ 2078832 w 2407444"/>
              <a:gd name="connsiteY6" fmla="*/ 18462 h 539957"/>
              <a:gd name="connsiteX7" fmla="*/ 2276475 w 2407444"/>
              <a:gd name="connsiteY7" fmla="*/ 4175 h 539957"/>
              <a:gd name="connsiteX8" fmla="*/ 2407444 w 2407444"/>
              <a:gd name="connsiteY8" fmla="*/ 18463 h 539957"/>
              <a:gd name="connsiteX0" fmla="*/ 0 w 2278526"/>
              <a:gd name="connsiteY0" fmla="*/ 546493 h 546493"/>
              <a:gd name="connsiteX1" fmla="*/ 338138 w 2278526"/>
              <a:gd name="connsiteY1" fmla="*/ 506014 h 546493"/>
              <a:gd name="connsiteX2" fmla="*/ 773907 w 2278526"/>
              <a:gd name="connsiteY2" fmla="*/ 382186 h 546493"/>
              <a:gd name="connsiteX3" fmla="*/ 1228725 w 2278526"/>
              <a:gd name="connsiteY3" fmla="*/ 253598 h 546493"/>
              <a:gd name="connsiteX4" fmla="*/ 1533526 w 2278526"/>
              <a:gd name="connsiteY4" fmla="*/ 186924 h 546493"/>
              <a:gd name="connsiteX5" fmla="*/ 1874044 w 2278526"/>
              <a:gd name="connsiteY5" fmla="*/ 191686 h 546493"/>
              <a:gd name="connsiteX6" fmla="*/ 2078832 w 2278526"/>
              <a:gd name="connsiteY6" fmla="*/ 24998 h 546493"/>
              <a:gd name="connsiteX7" fmla="*/ 2276475 w 2278526"/>
              <a:gd name="connsiteY7" fmla="*/ 10711 h 546493"/>
              <a:gd name="connsiteX8" fmla="*/ 1950244 w 2278526"/>
              <a:gd name="connsiteY8" fmla="*/ 122630 h 546493"/>
              <a:gd name="connsiteX0" fmla="*/ 0 w 2278526"/>
              <a:gd name="connsiteY0" fmla="*/ 546493 h 546493"/>
              <a:gd name="connsiteX1" fmla="*/ 338138 w 2278526"/>
              <a:gd name="connsiteY1" fmla="*/ 506014 h 546493"/>
              <a:gd name="connsiteX2" fmla="*/ 773907 w 2278526"/>
              <a:gd name="connsiteY2" fmla="*/ 382186 h 546493"/>
              <a:gd name="connsiteX3" fmla="*/ 1228725 w 2278526"/>
              <a:gd name="connsiteY3" fmla="*/ 253598 h 546493"/>
              <a:gd name="connsiteX4" fmla="*/ 1533526 w 2278526"/>
              <a:gd name="connsiteY4" fmla="*/ 186924 h 546493"/>
              <a:gd name="connsiteX5" fmla="*/ 1874044 w 2278526"/>
              <a:gd name="connsiteY5" fmla="*/ 191686 h 546493"/>
              <a:gd name="connsiteX6" fmla="*/ 2078832 w 2278526"/>
              <a:gd name="connsiteY6" fmla="*/ 24998 h 546493"/>
              <a:gd name="connsiteX7" fmla="*/ 2276475 w 2278526"/>
              <a:gd name="connsiteY7" fmla="*/ 10711 h 546493"/>
              <a:gd name="connsiteX0" fmla="*/ 0 w 2078832"/>
              <a:gd name="connsiteY0" fmla="*/ 521495 h 521495"/>
              <a:gd name="connsiteX1" fmla="*/ 338138 w 2078832"/>
              <a:gd name="connsiteY1" fmla="*/ 481016 h 521495"/>
              <a:gd name="connsiteX2" fmla="*/ 773907 w 2078832"/>
              <a:gd name="connsiteY2" fmla="*/ 357188 h 521495"/>
              <a:gd name="connsiteX3" fmla="*/ 1228725 w 2078832"/>
              <a:gd name="connsiteY3" fmla="*/ 228600 h 521495"/>
              <a:gd name="connsiteX4" fmla="*/ 1533526 w 2078832"/>
              <a:gd name="connsiteY4" fmla="*/ 161926 h 521495"/>
              <a:gd name="connsiteX5" fmla="*/ 1874044 w 2078832"/>
              <a:gd name="connsiteY5" fmla="*/ 166688 h 521495"/>
              <a:gd name="connsiteX6" fmla="*/ 2078832 w 2078832"/>
              <a:gd name="connsiteY6" fmla="*/ 0 h 521495"/>
              <a:gd name="connsiteX0" fmla="*/ 0 w 1874044"/>
              <a:gd name="connsiteY0" fmla="*/ 363842 h 363842"/>
              <a:gd name="connsiteX1" fmla="*/ 338138 w 1874044"/>
              <a:gd name="connsiteY1" fmla="*/ 323363 h 363842"/>
              <a:gd name="connsiteX2" fmla="*/ 773907 w 1874044"/>
              <a:gd name="connsiteY2" fmla="*/ 199535 h 363842"/>
              <a:gd name="connsiteX3" fmla="*/ 1228725 w 1874044"/>
              <a:gd name="connsiteY3" fmla="*/ 70947 h 363842"/>
              <a:gd name="connsiteX4" fmla="*/ 1533526 w 1874044"/>
              <a:gd name="connsiteY4" fmla="*/ 4273 h 363842"/>
              <a:gd name="connsiteX5" fmla="*/ 1874044 w 1874044"/>
              <a:gd name="connsiteY5" fmla="*/ 9035 h 363842"/>
              <a:gd name="connsiteX0" fmla="*/ 0 w 1874044"/>
              <a:gd name="connsiteY0" fmla="*/ 363842 h 363842"/>
              <a:gd name="connsiteX1" fmla="*/ 388267 w 1874044"/>
              <a:gd name="connsiteY1" fmla="*/ 166201 h 363842"/>
              <a:gd name="connsiteX2" fmla="*/ 773907 w 1874044"/>
              <a:gd name="connsiteY2" fmla="*/ 199535 h 363842"/>
              <a:gd name="connsiteX3" fmla="*/ 1228725 w 1874044"/>
              <a:gd name="connsiteY3" fmla="*/ 70947 h 363842"/>
              <a:gd name="connsiteX4" fmla="*/ 1533526 w 1874044"/>
              <a:gd name="connsiteY4" fmla="*/ 4273 h 363842"/>
              <a:gd name="connsiteX5" fmla="*/ 1874044 w 1874044"/>
              <a:gd name="connsiteY5" fmla="*/ 9035 h 363842"/>
              <a:gd name="connsiteX0" fmla="*/ 0 w 1874044"/>
              <a:gd name="connsiteY0" fmla="*/ 363842 h 363842"/>
              <a:gd name="connsiteX1" fmla="*/ 388267 w 1874044"/>
              <a:gd name="connsiteY1" fmla="*/ 166201 h 363842"/>
              <a:gd name="connsiteX2" fmla="*/ 773907 w 1874044"/>
              <a:gd name="connsiteY2" fmla="*/ 199535 h 363842"/>
              <a:gd name="connsiteX3" fmla="*/ 1228725 w 1874044"/>
              <a:gd name="connsiteY3" fmla="*/ 70947 h 363842"/>
              <a:gd name="connsiteX4" fmla="*/ 1533526 w 1874044"/>
              <a:gd name="connsiteY4" fmla="*/ 4273 h 363842"/>
              <a:gd name="connsiteX5" fmla="*/ 1874044 w 1874044"/>
              <a:gd name="connsiteY5" fmla="*/ 9035 h 363842"/>
              <a:gd name="connsiteX0" fmla="*/ 0 w 1874044"/>
              <a:gd name="connsiteY0" fmla="*/ 382701 h 382701"/>
              <a:gd name="connsiteX1" fmla="*/ 388267 w 1874044"/>
              <a:gd name="connsiteY1" fmla="*/ 185060 h 382701"/>
              <a:gd name="connsiteX2" fmla="*/ 744987 w 1874044"/>
              <a:gd name="connsiteY2" fmla="*/ 1700 h 382701"/>
              <a:gd name="connsiteX3" fmla="*/ 1228725 w 1874044"/>
              <a:gd name="connsiteY3" fmla="*/ 89806 h 382701"/>
              <a:gd name="connsiteX4" fmla="*/ 1533526 w 1874044"/>
              <a:gd name="connsiteY4" fmla="*/ 23132 h 382701"/>
              <a:gd name="connsiteX5" fmla="*/ 1874044 w 1874044"/>
              <a:gd name="connsiteY5" fmla="*/ 27894 h 382701"/>
              <a:gd name="connsiteX0" fmla="*/ 0 w 1874044"/>
              <a:gd name="connsiteY0" fmla="*/ 391864 h 391864"/>
              <a:gd name="connsiteX1" fmla="*/ 388267 w 1874044"/>
              <a:gd name="connsiteY1" fmla="*/ 194223 h 391864"/>
              <a:gd name="connsiteX2" fmla="*/ 744987 w 1874044"/>
              <a:gd name="connsiteY2" fmla="*/ 10863 h 391864"/>
              <a:gd name="connsiteX3" fmla="*/ 1228725 w 1874044"/>
              <a:gd name="connsiteY3" fmla="*/ 98969 h 391864"/>
              <a:gd name="connsiteX4" fmla="*/ 1533526 w 1874044"/>
              <a:gd name="connsiteY4" fmla="*/ 32295 h 391864"/>
              <a:gd name="connsiteX5" fmla="*/ 1874044 w 1874044"/>
              <a:gd name="connsiteY5" fmla="*/ 37057 h 391864"/>
              <a:gd name="connsiteX0" fmla="*/ 0 w 1874044"/>
              <a:gd name="connsiteY0" fmla="*/ 514461 h 514461"/>
              <a:gd name="connsiteX1" fmla="*/ 388267 w 1874044"/>
              <a:gd name="connsiteY1" fmla="*/ 316820 h 514461"/>
              <a:gd name="connsiteX2" fmla="*/ 744987 w 1874044"/>
              <a:gd name="connsiteY2" fmla="*/ 133460 h 514461"/>
              <a:gd name="connsiteX3" fmla="*/ 1188236 w 1874044"/>
              <a:gd name="connsiteY3" fmla="*/ 110 h 514461"/>
              <a:gd name="connsiteX4" fmla="*/ 1533526 w 1874044"/>
              <a:gd name="connsiteY4" fmla="*/ 154892 h 514461"/>
              <a:gd name="connsiteX5" fmla="*/ 1874044 w 1874044"/>
              <a:gd name="connsiteY5" fmla="*/ 159654 h 514461"/>
              <a:gd name="connsiteX0" fmla="*/ 0 w 1874044"/>
              <a:gd name="connsiteY0" fmla="*/ 526355 h 526355"/>
              <a:gd name="connsiteX1" fmla="*/ 388267 w 1874044"/>
              <a:gd name="connsiteY1" fmla="*/ 328714 h 526355"/>
              <a:gd name="connsiteX2" fmla="*/ 744987 w 1874044"/>
              <a:gd name="connsiteY2" fmla="*/ 145354 h 526355"/>
              <a:gd name="connsiteX3" fmla="*/ 1188236 w 1874044"/>
              <a:gd name="connsiteY3" fmla="*/ 98 h 526355"/>
              <a:gd name="connsiteX4" fmla="*/ 1533526 w 1874044"/>
              <a:gd name="connsiteY4" fmla="*/ 166786 h 526355"/>
              <a:gd name="connsiteX5" fmla="*/ 1874044 w 1874044"/>
              <a:gd name="connsiteY5" fmla="*/ 171548 h 526355"/>
              <a:gd name="connsiteX0" fmla="*/ 0 w 1874044"/>
              <a:gd name="connsiteY0" fmla="*/ 526599 h 526599"/>
              <a:gd name="connsiteX1" fmla="*/ 388267 w 1874044"/>
              <a:gd name="connsiteY1" fmla="*/ 328958 h 526599"/>
              <a:gd name="connsiteX2" fmla="*/ 744987 w 1874044"/>
              <a:gd name="connsiteY2" fmla="*/ 145598 h 526599"/>
              <a:gd name="connsiteX3" fmla="*/ 1188236 w 1874044"/>
              <a:gd name="connsiteY3" fmla="*/ 342 h 526599"/>
              <a:gd name="connsiteX4" fmla="*/ 1533526 w 1874044"/>
              <a:gd name="connsiteY4" fmla="*/ 167030 h 526599"/>
              <a:gd name="connsiteX5" fmla="*/ 1874044 w 1874044"/>
              <a:gd name="connsiteY5" fmla="*/ 171792 h 526599"/>
              <a:gd name="connsiteX0" fmla="*/ 0 w 1874044"/>
              <a:gd name="connsiteY0" fmla="*/ 526564 h 526564"/>
              <a:gd name="connsiteX1" fmla="*/ 388267 w 1874044"/>
              <a:gd name="connsiteY1" fmla="*/ 328923 h 526564"/>
              <a:gd name="connsiteX2" fmla="*/ 748843 w 1874044"/>
              <a:gd name="connsiteY2" fmla="*/ 131276 h 526564"/>
              <a:gd name="connsiteX3" fmla="*/ 1188236 w 1874044"/>
              <a:gd name="connsiteY3" fmla="*/ 307 h 526564"/>
              <a:gd name="connsiteX4" fmla="*/ 1533526 w 1874044"/>
              <a:gd name="connsiteY4" fmla="*/ 166995 h 526564"/>
              <a:gd name="connsiteX5" fmla="*/ 1874044 w 1874044"/>
              <a:gd name="connsiteY5" fmla="*/ 171757 h 526564"/>
              <a:gd name="connsiteX0" fmla="*/ 0 w 1874044"/>
              <a:gd name="connsiteY0" fmla="*/ 526479 h 526479"/>
              <a:gd name="connsiteX1" fmla="*/ 388267 w 1874044"/>
              <a:gd name="connsiteY1" fmla="*/ 328838 h 526479"/>
              <a:gd name="connsiteX2" fmla="*/ 756555 w 1874044"/>
              <a:gd name="connsiteY2" fmla="*/ 135954 h 526479"/>
              <a:gd name="connsiteX3" fmla="*/ 1188236 w 1874044"/>
              <a:gd name="connsiteY3" fmla="*/ 222 h 526479"/>
              <a:gd name="connsiteX4" fmla="*/ 1533526 w 1874044"/>
              <a:gd name="connsiteY4" fmla="*/ 166910 h 526479"/>
              <a:gd name="connsiteX5" fmla="*/ 1874044 w 1874044"/>
              <a:gd name="connsiteY5" fmla="*/ 171672 h 526479"/>
              <a:gd name="connsiteX0" fmla="*/ 0 w 1874044"/>
              <a:gd name="connsiteY0" fmla="*/ 555185 h 555185"/>
              <a:gd name="connsiteX1" fmla="*/ 388267 w 1874044"/>
              <a:gd name="connsiteY1" fmla="*/ 357544 h 555185"/>
              <a:gd name="connsiteX2" fmla="*/ 756555 w 1874044"/>
              <a:gd name="connsiteY2" fmla="*/ 164660 h 555185"/>
              <a:gd name="connsiteX3" fmla="*/ 1188236 w 1874044"/>
              <a:gd name="connsiteY3" fmla="*/ 28928 h 555185"/>
              <a:gd name="connsiteX4" fmla="*/ 1523886 w 1874044"/>
              <a:gd name="connsiteY4" fmla="*/ 14641 h 555185"/>
              <a:gd name="connsiteX5" fmla="*/ 1874044 w 1874044"/>
              <a:gd name="connsiteY5" fmla="*/ 200378 h 555185"/>
              <a:gd name="connsiteX0" fmla="*/ 0 w 1847052"/>
              <a:gd name="connsiteY0" fmla="*/ 578971 h 578971"/>
              <a:gd name="connsiteX1" fmla="*/ 388267 w 1847052"/>
              <a:gd name="connsiteY1" fmla="*/ 381330 h 578971"/>
              <a:gd name="connsiteX2" fmla="*/ 756555 w 1847052"/>
              <a:gd name="connsiteY2" fmla="*/ 188446 h 578971"/>
              <a:gd name="connsiteX3" fmla="*/ 1188236 w 1847052"/>
              <a:gd name="connsiteY3" fmla="*/ 52714 h 578971"/>
              <a:gd name="connsiteX4" fmla="*/ 1523886 w 1847052"/>
              <a:gd name="connsiteY4" fmla="*/ 38427 h 578971"/>
              <a:gd name="connsiteX5" fmla="*/ 1847052 w 1847052"/>
              <a:gd name="connsiteY5" fmla="*/ 326 h 578971"/>
              <a:gd name="connsiteX0" fmla="*/ 0 w 1847052"/>
              <a:gd name="connsiteY0" fmla="*/ 580504 h 580504"/>
              <a:gd name="connsiteX1" fmla="*/ 388267 w 1847052"/>
              <a:gd name="connsiteY1" fmla="*/ 382863 h 580504"/>
              <a:gd name="connsiteX2" fmla="*/ 756555 w 1847052"/>
              <a:gd name="connsiteY2" fmla="*/ 189979 h 580504"/>
              <a:gd name="connsiteX3" fmla="*/ 1188236 w 1847052"/>
              <a:gd name="connsiteY3" fmla="*/ 54247 h 580504"/>
              <a:gd name="connsiteX4" fmla="*/ 1518102 w 1847052"/>
              <a:gd name="connsiteY4" fmla="*/ 9003 h 580504"/>
              <a:gd name="connsiteX5" fmla="*/ 1847052 w 1847052"/>
              <a:gd name="connsiteY5" fmla="*/ 1859 h 580504"/>
              <a:gd name="connsiteX0" fmla="*/ 0 w 1847052"/>
              <a:gd name="connsiteY0" fmla="*/ 593609 h 593609"/>
              <a:gd name="connsiteX1" fmla="*/ 388267 w 1847052"/>
              <a:gd name="connsiteY1" fmla="*/ 395968 h 593609"/>
              <a:gd name="connsiteX2" fmla="*/ 756555 w 1847052"/>
              <a:gd name="connsiteY2" fmla="*/ 203084 h 593609"/>
              <a:gd name="connsiteX3" fmla="*/ 1188236 w 1847052"/>
              <a:gd name="connsiteY3" fmla="*/ 67352 h 593609"/>
              <a:gd name="connsiteX4" fmla="*/ 1518102 w 1847052"/>
              <a:gd name="connsiteY4" fmla="*/ 22108 h 593609"/>
              <a:gd name="connsiteX5" fmla="*/ 1847052 w 1847052"/>
              <a:gd name="connsiteY5" fmla="*/ 677 h 593609"/>
              <a:gd name="connsiteX0" fmla="*/ 0 w 1847052"/>
              <a:gd name="connsiteY0" fmla="*/ 592932 h 592932"/>
              <a:gd name="connsiteX1" fmla="*/ 388267 w 1847052"/>
              <a:gd name="connsiteY1" fmla="*/ 395291 h 592932"/>
              <a:gd name="connsiteX2" fmla="*/ 756555 w 1847052"/>
              <a:gd name="connsiteY2" fmla="*/ 202407 h 592932"/>
              <a:gd name="connsiteX3" fmla="*/ 1188236 w 1847052"/>
              <a:gd name="connsiteY3" fmla="*/ 66675 h 592932"/>
              <a:gd name="connsiteX4" fmla="*/ 1518102 w 1847052"/>
              <a:gd name="connsiteY4" fmla="*/ 21431 h 592932"/>
              <a:gd name="connsiteX5" fmla="*/ 1847052 w 1847052"/>
              <a:gd name="connsiteY5" fmla="*/ 0 h 592932"/>
              <a:gd name="connsiteX0" fmla="*/ 0 w 1847052"/>
              <a:gd name="connsiteY0" fmla="*/ 592932 h 592932"/>
              <a:gd name="connsiteX1" fmla="*/ 394052 w 1847052"/>
              <a:gd name="connsiteY1" fmla="*/ 404816 h 592932"/>
              <a:gd name="connsiteX2" fmla="*/ 756555 w 1847052"/>
              <a:gd name="connsiteY2" fmla="*/ 202407 h 592932"/>
              <a:gd name="connsiteX3" fmla="*/ 1188236 w 1847052"/>
              <a:gd name="connsiteY3" fmla="*/ 66675 h 592932"/>
              <a:gd name="connsiteX4" fmla="*/ 1518102 w 1847052"/>
              <a:gd name="connsiteY4" fmla="*/ 21431 h 592932"/>
              <a:gd name="connsiteX5" fmla="*/ 1847052 w 1847052"/>
              <a:gd name="connsiteY5" fmla="*/ 0 h 592932"/>
              <a:gd name="connsiteX0" fmla="*/ 0 w 1847052"/>
              <a:gd name="connsiteY0" fmla="*/ 592932 h 592932"/>
              <a:gd name="connsiteX1" fmla="*/ 394052 w 1847052"/>
              <a:gd name="connsiteY1" fmla="*/ 395291 h 592932"/>
              <a:gd name="connsiteX2" fmla="*/ 756555 w 1847052"/>
              <a:gd name="connsiteY2" fmla="*/ 202407 h 592932"/>
              <a:gd name="connsiteX3" fmla="*/ 1188236 w 1847052"/>
              <a:gd name="connsiteY3" fmla="*/ 66675 h 592932"/>
              <a:gd name="connsiteX4" fmla="*/ 1518102 w 1847052"/>
              <a:gd name="connsiteY4" fmla="*/ 21431 h 592932"/>
              <a:gd name="connsiteX5" fmla="*/ 1847052 w 1847052"/>
              <a:gd name="connsiteY5" fmla="*/ 0 h 592932"/>
              <a:gd name="connsiteX0" fmla="*/ 0 w 1847052"/>
              <a:gd name="connsiteY0" fmla="*/ 592932 h 592932"/>
              <a:gd name="connsiteX1" fmla="*/ 394052 w 1847052"/>
              <a:gd name="connsiteY1" fmla="*/ 395291 h 592932"/>
              <a:gd name="connsiteX2" fmla="*/ 756555 w 1847052"/>
              <a:gd name="connsiteY2" fmla="*/ 202407 h 592932"/>
              <a:gd name="connsiteX3" fmla="*/ 1188236 w 1847052"/>
              <a:gd name="connsiteY3" fmla="*/ 66675 h 592932"/>
              <a:gd name="connsiteX4" fmla="*/ 1518102 w 1847052"/>
              <a:gd name="connsiteY4" fmla="*/ 21431 h 592932"/>
              <a:gd name="connsiteX5" fmla="*/ 1847052 w 1847052"/>
              <a:gd name="connsiteY5" fmla="*/ 0 h 592932"/>
              <a:gd name="connsiteX0" fmla="*/ 0 w 1847052"/>
              <a:gd name="connsiteY0" fmla="*/ 592932 h 592932"/>
              <a:gd name="connsiteX1" fmla="*/ 394052 w 1847052"/>
              <a:gd name="connsiteY1" fmla="*/ 395291 h 592932"/>
              <a:gd name="connsiteX2" fmla="*/ 756555 w 1847052"/>
              <a:gd name="connsiteY2" fmla="*/ 202407 h 592932"/>
              <a:gd name="connsiteX3" fmla="*/ 1188236 w 1847052"/>
              <a:gd name="connsiteY3" fmla="*/ 66675 h 592932"/>
              <a:gd name="connsiteX4" fmla="*/ 1523885 w 1847052"/>
              <a:gd name="connsiteY4" fmla="*/ 28575 h 592932"/>
              <a:gd name="connsiteX5" fmla="*/ 1847052 w 1847052"/>
              <a:gd name="connsiteY5" fmla="*/ 0 h 592932"/>
              <a:gd name="connsiteX0" fmla="*/ 0 w 1847052"/>
              <a:gd name="connsiteY0" fmla="*/ 592932 h 592932"/>
              <a:gd name="connsiteX1" fmla="*/ 394052 w 1847052"/>
              <a:gd name="connsiteY1" fmla="*/ 395291 h 592932"/>
              <a:gd name="connsiteX2" fmla="*/ 756555 w 1847052"/>
              <a:gd name="connsiteY2" fmla="*/ 202407 h 592932"/>
              <a:gd name="connsiteX3" fmla="*/ 1186308 w 1847052"/>
              <a:gd name="connsiteY3" fmla="*/ 59531 h 592932"/>
              <a:gd name="connsiteX4" fmla="*/ 1523885 w 1847052"/>
              <a:gd name="connsiteY4" fmla="*/ 28575 h 592932"/>
              <a:gd name="connsiteX5" fmla="*/ 1847052 w 1847052"/>
              <a:gd name="connsiteY5" fmla="*/ 0 h 592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7052" h="592932">
                <a:moveTo>
                  <a:pt x="0" y="592932"/>
                </a:moveTo>
                <a:cubicBezTo>
                  <a:pt x="103981" y="576263"/>
                  <a:pt x="267960" y="460379"/>
                  <a:pt x="394052" y="395291"/>
                </a:cubicBezTo>
                <a:cubicBezTo>
                  <a:pt x="520145" y="330204"/>
                  <a:pt x="624512" y="258367"/>
                  <a:pt x="756555" y="202407"/>
                </a:cubicBezTo>
                <a:cubicBezTo>
                  <a:pt x="888598" y="146447"/>
                  <a:pt x="1058420" y="88503"/>
                  <a:pt x="1186308" y="59531"/>
                </a:cubicBezTo>
                <a:cubicBezTo>
                  <a:pt x="1314196" y="30559"/>
                  <a:pt x="1413761" y="38497"/>
                  <a:pt x="1523885" y="28575"/>
                </a:cubicBezTo>
                <a:cubicBezTo>
                  <a:pt x="1634009" y="18653"/>
                  <a:pt x="1757189" y="26988"/>
                  <a:pt x="1847052" y="0"/>
                </a:cubicBezTo>
              </a:path>
            </a:pathLst>
          </a:cu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1035050" y="1104133"/>
            <a:ext cx="3429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b="1" dirty="0" smtClean="0">
                <a:solidFill>
                  <a:srgbClr val="FF9900"/>
                </a:solidFill>
              </a:rPr>
              <a:t>NDVI</a:t>
            </a:r>
            <a:endParaRPr lang="fr-FR" sz="800" b="1" dirty="0">
              <a:solidFill>
                <a:srgbClr val="FF99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4403575" y="917670"/>
            <a:ext cx="3429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b="1" dirty="0" smtClean="0">
                <a:solidFill>
                  <a:srgbClr val="FF9900"/>
                </a:solidFill>
              </a:rPr>
              <a:t>NDVI</a:t>
            </a:r>
            <a:endParaRPr lang="fr-FR" sz="800" b="1" dirty="0">
              <a:solidFill>
                <a:srgbClr val="FF9900"/>
              </a:solidFill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016161" y="2542999"/>
            <a:ext cx="3429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b="1" dirty="0" smtClean="0">
                <a:solidFill>
                  <a:srgbClr val="FF9900"/>
                </a:solidFill>
              </a:rPr>
              <a:t>NDVI</a:t>
            </a:r>
            <a:endParaRPr lang="fr-FR" sz="800" b="1" dirty="0">
              <a:solidFill>
                <a:srgbClr val="FF99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470241" y="2665223"/>
            <a:ext cx="342900" cy="12311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spAutoFit/>
          </a:bodyPr>
          <a:lstStyle/>
          <a:p>
            <a:r>
              <a:rPr lang="fr-FR" sz="800" b="1" dirty="0" smtClean="0">
                <a:solidFill>
                  <a:srgbClr val="FF9900"/>
                </a:solidFill>
              </a:rPr>
              <a:t>NDVI</a:t>
            </a:r>
            <a:endParaRPr lang="fr-FR" sz="800" b="1" dirty="0">
              <a:solidFill>
                <a:srgbClr val="FF9900"/>
              </a:solidFill>
            </a:endParaRPr>
          </a:p>
        </p:txBody>
      </p:sp>
      <p:sp>
        <p:nvSpPr>
          <p:cNvPr id="17" name="Forme libre 16"/>
          <p:cNvSpPr/>
          <p:nvPr/>
        </p:nvSpPr>
        <p:spPr>
          <a:xfrm>
            <a:off x="3133726" y="2471737"/>
            <a:ext cx="2412206" cy="526257"/>
          </a:xfrm>
          <a:custGeom>
            <a:avLst/>
            <a:gdLst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105920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20258 h 520258"/>
              <a:gd name="connsiteX1" fmla="*/ 314325 w 2409825"/>
              <a:gd name="connsiteY1" fmla="*/ 405958 h 520258"/>
              <a:gd name="connsiteX2" fmla="*/ 723900 w 2409825"/>
              <a:gd name="connsiteY2" fmla="*/ 291658 h 520258"/>
              <a:gd name="connsiteX3" fmla="*/ 1212056 w 2409825"/>
              <a:gd name="connsiteY3" fmla="*/ 170214 h 520258"/>
              <a:gd name="connsiteX4" fmla="*/ 1519238 w 2409825"/>
              <a:gd name="connsiteY4" fmla="*/ 96395 h 520258"/>
              <a:gd name="connsiteX5" fmla="*/ 1838325 w 2409825"/>
              <a:gd name="connsiteY5" fmla="*/ 39245 h 520258"/>
              <a:gd name="connsiteX6" fmla="*/ 2081213 w 2409825"/>
              <a:gd name="connsiteY6" fmla="*/ 13051 h 520258"/>
              <a:gd name="connsiteX7" fmla="*/ 2278856 w 2409825"/>
              <a:gd name="connsiteY7" fmla="*/ 1145 h 520258"/>
              <a:gd name="connsiteX8" fmla="*/ 2409825 w 2409825"/>
              <a:gd name="connsiteY8" fmla="*/ 1145 h 520258"/>
              <a:gd name="connsiteX0" fmla="*/ 0 w 2409825"/>
              <a:gd name="connsiteY0" fmla="*/ 519933 h 519933"/>
              <a:gd name="connsiteX1" fmla="*/ 314325 w 2409825"/>
              <a:gd name="connsiteY1" fmla="*/ 405633 h 519933"/>
              <a:gd name="connsiteX2" fmla="*/ 723900 w 2409825"/>
              <a:gd name="connsiteY2" fmla="*/ 291333 h 519933"/>
              <a:gd name="connsiteX3" fmla="*/ 1212056 w 2409825"/>
              <a:gd name="connsiteY3" fmla="*/ 169889 h 519933"/>
              <a:gd name="connsiteX4" fmla="*/ 1519238 w 2409825"/>
              <a:gd name="connsiteY4" fmla="*/ 96070 h 519933"/>
              <a:gd name="connsiteX5" fmla="*/ 1838325 w 2409825"/>
              <a:gd name="connsiteY5" fmla="*/ 38920 h 519933"/>
              <a:gd name="connsiteX6" fmla="*/ 2083594 w 2409825"/>
              <a:gd name="connsiteY6" fmla="*/ 7963 h 519933"/>
              <a:gd name="connsiteX7" fmla="*/ 2278856 w 2409825"/>
              <a:gd name="connsiteY7" fmla="*/ 820 h 519933"/>
              <a:gd name="connsiteX8" fmla="*/ 2409825 w 2409825"/>
              <a:gd name="connsiteY8" fmla="*/ 820 h 519933"/>
              <a:gd name="connsiteX0" fmla="*/ 0 w 2409825"/>
              <a:gd name="connsiteY0" fmla="*/ 526387 h 526387"/>
              <a:gd name="connsiteX1" fmla="*/ 314325 w 2409825"/>
              <a:gd name="connsiteY1" fmla="*/ 412087 h 526387"/>
              <a:gd name="connsiteX2" fmla="*/ 723900 w 2409825"/>
              <a:gd name="connsiteY2" fmla="*/ 297787 h 526387"/>
              <a:gd name="connsiteX3" fmla="*/ 1212056 w 2409825"/>
              <a:gd name="connsiteY3" fmla="*/ 176343 h 526387"/>
              <a:gd name="connsiteX4" fmla="*/ 1519238 w 2409825"/>
              <a:gd name="connsiteY4" fmla="*/ 102524 h 526387"/>
              <a:gd name="connsiteX5" fmla="*/ 1838325 w 2409825"/>
              <a:gd name="connsiteY5" fmla="*/ 45374 h 526387"/>
              <a:gd name="connsiteX6" fmla="*/ 2083594 w 2409825"/>
              <a:gd name="connsiteY6" fmla="*/ 14417 h 526387"/>
              <a:gd name="connsiteX7" fmla="*/ 2281237 w 2409825"/>
              <a:gd name="connsiteY7" fmla="*/ 130 h 526387"/>
              <a:gd name="connsiteX8" fmla="*/ 2409825 w 2409825"/>
              <a:gd name="connsiteY8" fmla="*/ 7274 h 526387"/>
              <a:gd name="connsiteX0" fmla="*/ 0 w 2412206"/>
              <a:gd name="connsiteY0" fmla="*/ 526257 h 526257"/>
              <a:gd name="connsiteX1" fmla="*/ 314325 w 2412206"/>
              <a:gd name="connsiteY1" fmla="*/ 411957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6720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9102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  <a:gd name="connsiteX0" fmla="*/ 0 w 2412206"/>
              <a:gd name="connsiteY0" fmla="*/ 526257 h 526257"/>
              <a:gd name="connsiteX1" fmla="*/ 314325 w 2412206"/>
              <a:gd name="connsiteY1" fmla="*/ 411959 h 526257"/>
              <a:gd name="connsiteX2" fmla="*/ 723900 w 2412206"/>
              <a:gd name="connsiteY2" fmla="*/ 297657 h 526257"/>
              <a:gd name="connsiteX3" fmla="*/ 1212056 w 2412206"/>
              <a:gd name="connsiteY3" fmla="*/ 176213 h 526257"/>
              <a:gd name="connsiteX4" fmla="*/ 1519238 w 2412206"/>
              <a:gd name="connsiteY4" fmla="*/ 102394 h 526257"/>
              <a:gd name="connsiteX5" fmla="*/ 1838325 w 2412206"/>
              <a:gd name="connsiteY5" fmla="*/ 45244 h 526257"/>
              <a:gd name="connsiteX6" fmla="*/ 2083594 w 2412206"/>
              <a:gd name="connsiteY6" fmla="*/ 14287 h 526257"/>
              <a:gd name="connsiteX7" fmla="*/ 2281237 w 2412206"/>
              <a:gd name="connsiteY7" fmla="*/ 0 h 526257"/>
              <a:gd name="connsiteX8" fmla="*/ 2412206 w 2412206"/>
              <a:gd name="connsiteY8" fmla="*/ 14288 h 5262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12206" h="526257">
                <a:moveTo>
                  <a:pt x="0" y="526257"/>
                </a:moveTo>
                <a:cubicBezTo>
                  <a:pt x="96837" y="488157"/>
                  <a:pt x="193675" y="450059"/>
                  <a:pt x="314325" y="411959"/>
                </a:cubicBezTo>
                <a:cubicBezTo>
                  <a:pt x="434975" y="373859"/>
                  <a:pt x="574278" y="336948"/>
                  <a:pt x="723900" y="297657"/>
                </a:cubicBezTo>
                <a:cubicBezTo>
                  <a:pt x="873522" y="258366"/>
                  <a:pt x="1079500" y="208757"/>
                  <a:pt x="1212056" y="176213"/>
                </a:cubicBezTo>
                <a:cubicBezTo>
                  <a:pt x="1344612" y="143669"/>
                  <a:pt x="1416844" y="123825"/>
                  <a:pt x="1519238" y="102394"/>
                </a:cubicBezTo>
                <a:cubicBezTo>
                  <a:pt x="1623616" y="80566"/>
                  <a:pt x="1744266" y="59929"/>
                  <a:pt x="1838325" y="45244"/>
                </a:cubicBezTo>
                <a:cubicBezTo>
                  <a:pt x="1932384" y="30559"/>
                  <a:pt x="2009775" y="21828"/>
                  <a:pt x="2083594" y="14287"/>
                </a:cubicBezTo>
                <a:cubicBezTo>
                  <a:pt x="2157413" y="6746"/>
                  <a:pt x="2226468" y="0"/>
                  <a:pt x="2281237" y="0"/>
                </a:cubicBezTo>
                <a:cubicBezTo>
                  <a:pt x="2336006" y="0"/>
                  <a:pt x="2374106" y="13296"/>
                  <a:pt x="2412206" y="14288"/>
                </a:cubicBezTo>
              </a:path>
            </a:pathLst>
          </a:custGeom>
          <a:noFill/>
          <a:ln w="127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8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FFFFFF"/>
                </a:solidFill>
              </a:rPr>
              <a:t>Calibration </a:t>
            </a:r>
            <a:r>
              <a:rPr lang="en-US" sz="2000" kern="0" dirty="0" smtClean="0">
                <a:solidFill>
                  <a:srgbClr val="FFFFFF"/>
                </a:solidFill>
              </a:rPr>
              <a:t>: machine learning Neural net example</a:t>
            </a:r>
          </a:p>
        </p:txBody>
      </p:sp>
      <p:sp>
        <p:nvSpPr>
          <p:cNvPr id="66" name="Oval 5"/>
          <p:cNvSpPr>
            <a:spLocks noChangeArrowheads="1"/>
          </p:cNvSpPr>
          <p:nvPr/>
        </p:nvSpPr>
        <p:spPr bwMode="auto">
          <a:xfrm>
            <a:off x="1330000" y="2047911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7" name="Oval 6"/>
          <p:cNvSpPr>
            <a:spLocks noChangeArrowheads="1"/>
          </p:cNvSpPr>
          <p:nvPr/>
        </p:nvSpPr>
        <p:spPr bwMode="auto">
          <a:xfrm>
            <a:off x="1330000" y="2377236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8" name="Oval 7"/>
          <p:cNvSpPr>
            <a:spLocks noChangeArrowheads="1"/>
          </p:cNvSpPr>
          <p:nvPr/>
        </p:nvSpPr>
        <p:spPr bwMode="auto">
          <a:xfrm>
            <a:off x="1330000" y="2706560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69" name="Oval 8"/>
          <p:cNvSpPr>
            <a:spLocks noChangeArrowheads="1"/>
          </p:cNvSpPr>
          <p:nvPr/>
        </p:nvSpPr>
        <p:spPr bwMode="auto">
          <a:xfrm>
            <a:off x="1330000" y="3035884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0" name="Rectangle 9"/>
          <p:cNvSpPr>
            <a:spLocks noChangeArrowheads="1"/>
          </p:cNvSpPr>
          <p:nvPr/>
        </p:nvSpPr>
        <p:spPr bwMode="auto">
          <a:xfrm>
            <a:off x="162486" y="1663700"/>
            <a:ext cx="286448" cy="329324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1" name="Oval 10"/>
          <p:cNvSpPr>
            <a:spLocks noChangeArrowheads="1"/>
          </p:cNvSpPr>
          <p:nvPr/>
        </p:nvSpPr>
        <p:spPr bwMode="auto">
          <a:xfrm>
            <a:off x="1330000" y="3365208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2" name="Oval 11"/>
          <p:cNvSpPr>
            <a:spLocks noChangeArrowheads="1"/>
          </p:cNvSpPr>
          <p:nvPr/>
        </p:nvSpPr>
        <p:spPr bwMode="auto">
          <a:xfrm>
            <a:off x="1982454" y="2377236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3" name="Oval 12"/>
          <p:cNvSpPr>
            <a:spLocks noChangeArrowheads="1"/>
          </p:cNvSpPr>
          <p:nvPr/>
        </p:nvSpPr>
        <p:spPr bwMode="auto">
          <a:xfrm>
            <a:off x="1982454" y="2706560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4" name="Oval 13"/>
          <p:cNvSpPr>
            <a:spLocks noChangeArrowheads="1"/>
          </p:cNvSpPr>
          <p:nvPr/>
        </p:nvSpPr>
        <p:spPr bwMode="auto">
          <a:xfrm>
            <a:off x="1982454" y="3035884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S</a:t>
            </a:r>
          </a:p>
        </p:txBody>
      </p:sp>
      <p:sp>
        <p:nvSpPr>
          <p:cNvPr id="75" name="Oval 14"/>
          <p:cNvSpPr>
            <a:spLocks noChangeArrowheads="1"/>
          </p:cNvSpPr>
          <p:nvPr/>
        </p:nvSpPr>
        <p:spPr bwMode="auto">
          <a:xfrm>
            <a:off x="2390238" y="2680260"/>
            <a:ext cx="296570" cy="219549"/>
          </a:xfrm>
          <a:prstGeom prst="ellipse">
            <a:avLst/>
          </a:prstGeom>
          <a:solidFill>
            <a:srgbClr val="99CC00"/>
          </a:solidFill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L</a:t>
            </a:r>
          </a:p>
        </p:txBody>
      </p:sp>
      <p:sp>
        <p:nvSpPr>
          <p:cNvPr id="76" name="Line 15"/>
          <p:cNvSpPr>
            <a:spLocks noChangeShapeType="1"/>
          </p:cNvSpPr>
          <p:nvPr/>
        </p:nvSpPr>
        <p:spPr bwMode="auto">
          <a:xfrm>
            <a:off x="1626570" y="2157686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7" name="Line 16"/>
          <p:cNvSpPr>
            <a:spLocks noChangeShapeType="1"/>
          </p:cNvSpPr>
          <p:nvPr/>
        </p:nvSpPr>
        <p:spPr bwMode="auto">
          <a:xfrm>
            <a:off x="1626570" y="2157686"/>
            <a:ext cx="355884" cy="65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8" name="Line 17"/>
          <p:cNvSpPr>
            <a:spLocks noChangeShapeType="1"/>
          </p:cNvSpPr>
          <p:nvPr/>
        </p:nvSpPr>
        <p:spPr bwMode="auto">
          <a:xfrm>
            <a:off x="1626570" y="2157686"/>
            <a:ext cx="355884" cy="9879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9" name="Line 18"/>
          <p:cNvSpPr>
            <a:spLocks noChangeShapeType="1"/>
          </p:cNvSpPr>
          <p:nvPr/>
        </p:nvSpPr>
        <p:spPr bwMode="auto">
          <a:xfrm>
            <a:off x="1626570" y="2487010"/>
            <a:ext cx="3558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Line 19"/>
          <p:cNvSpPr>
            <a:spLocks noChangeShapeType="1"/>
          </p:cNvSpPr>
          <p:nvPr/>
        </p:nvSpPr>
        <p:spPr bwMode="auto">
          <a:xfrm>
            <a:off x="1626570" y="2487010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1" name="Line 20"/>
          <p:cNvSpPr>
            <a:spLocks noChangeShapeType="1"/>
          </p:cNvSpPr>
          <p:nvPr/>
        </p:nvSpPr>
        <p:spPr bwMode="auto">
          <a:xfrm>
            <a:off x="1626570" y="2487010"/>
            <a:ext cx="355884" cy="65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2" name="Line 21"/>
          <p:cNvSpPr>
            <a:spLocks noChangeShapeType="1"/>
          </p:cNvSpPr>
          <p:nvPr/>
        </p:nvSpPr>
        <p:spPr bwMode="auto">
          <a:xfrm>
            <a:off x="1626570" y="2816334"/>
            <a:ext cx="3558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3" name="Line 22"/>
          <p:cNvSpPr>
            <a:spLocks noChangeShapeType="1"/>
          </p:cNvSpPr>
          <p:nvPr/>
        </p:nvSpPr>
        <p:spPr bwMode="auto">
          <a:xfrm flipV="1">
            <a:off x="2279024" y="2814048"/>
            <a:ext cx="103799" cy="22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4" name="Line 23"/>
          <p:cNvSpPr>
            <a:spLocks noChangeShapeType="1"/>
          </p:cNvSpPr>
          <p:nvPr/>
        </p:nvSpPr>
        <p:spPr bwMode="auto">
          <a:xfrm>
            <a:off x="2279024" y="2487010"/>
            <a:ext cx="222427" cy="171523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5" name="Line 24"/>
          <p:cNvSpPr>
            <a:spLocks noChangeShapeType="1"/>
          </p:cNvSpPr>
          <p:nvPr/>
        </p:nvSpPr>
        <p:spPr bwMode="auto">
          <a:xfrm flipV="1">
            <a:off x="2279024" y="2923822"/>
            <a:ext cx="187828" cy="2218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6" name="Line 25"/>
          <p:cNvSpPr>
            <a:spLocks noChangeShapeType="1"/>
          </p:cNvSpPr>
          <p:nvPr/>
        </p:nvSpPr>
        <p:spPr bwMode="auto">
          <a:xfrm flipV="1">
            <a:off x="1626570" y="2487010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7" name="Line 26"/>
          <p:cNvSpPr>
            <a:spLocks noChangeShapeType="1"/>
          </p:cNvSpPr>
          <p:nvPr/>
        </p:nvSpPr>
        <p:spPr bwMode="auto">
          <a:xfrm>
            <a:off x="1626570" y="2816334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8" name="Line 27"/>
          <p:cNvSpPr>
            <a:spLocks noChangeShapeType="1"/>
          </p:cNvSpPr>
          <p:nvPr/>
        </p:nvSpPr>
        <p:spPr bwMode="auto">
          <a:xfrm>
            <a:off x="1626570" y="3145659"/>
            <a:ext cx="355884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9" name="Line 28"/>
          <p:cNvSpPr>
            <a:spLocks noChangeShapeType="1"/>
          </p:cNvSpPr>
          <p:nvPr/>
        </p:nvSpPr>
        <p:spPr bwMode="auto">
          <a:xfrm flipV="1">
            <a:off x="1626570" y="2816334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0" name="Line 29"/>
          <p:cNvSpPr>
            <a:spLocks noChangeShapeType="1"/>
          </p:cNvSpPr>
          <p:nvPr/>
        </p:nvSpPr>
        <p:spPr bwMode="auto">
          <a:xfrm flipV="1">
            <a:off x="1626570" y="2487010"/>
            <a:ext cx="355884" cy="65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1" name="Line 30"/>
          <p:cNvSpPr>
            <a:spLocks noChangeShapeType="1"/>
          </p:cNvSpPr>
          <p:nvPr/>
        </p:nvSpPr>
        <p:spPr bwMode="auto">
          <a:xfrm flipV="1">
            <a:off x="1626570" y="3145659"/>
            <a:ext cx="355884" cy="32932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2" name="Line 31"/>
          <p:cNvSpPr>
            <a:spLocks noChangeShapeType="1"/>
          </p:cNvSpPr>
          <p:nvPr/>
        </p:nvSpPr>
        <p:spPr bwMode="auto">
          <a:xfrm flipV="1">
            <a:off x="1626570" y="2816334"/>
            <a:ext cx="355884" cy="6586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3" name="Line 32"/>
          <p:cNvSpPr>
            <a:spLocks noChangeShapeType="1"/>
          </p:cNvSpPr>
          <p:nvPr/>
        </p:nvSpPr>
        <p:spPr bwMode="auto">
          <a:xfrm flipV="1">
            <a:off x="1626570" y="2487010"/>
            <a:ext cx="355884" cy="98797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94" name="Rectangle 33"/>
          <p:cNvSpPr>
            <a:spLocks noChangeArrowheads="1"/>
          </p:cNvSpPr>
          <p:nvPr/>
        </p:nvSpPr>
        <p:spPr bwMode="auto">
          <a:xfrm>
            <a:off x="162486" y="2102799"/>
            <a:ext cx="285212" cy="329324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5" name="Rectangle 34"/>
          <p:cNvSpPr>
            <a:spLocks noChangeArrowheads="1"/>
          </p:cNvSpPr>
          <p:nvPr/>
        </p:nvSpPr>
        <p:spPr bwMode="auto">
          <a:xfrm>
            <a:off x="221800" y="3721976"/>
            <a:ext cx="237256" cy="329324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kumimoji="0" lang="fr-FR" altLang="fr-FR" sz="1600" b="0" i="0" u="none" strike="noStrike" kern="0" cap="none" spc="0" normalizeH="0" baseline="-2500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</a:p>
        </p:txBody>
      </p:sp>
      <p:sp>
        <p:nvSpPr>
          <p:cNvPr id="96" name="AutoShape 35"/>
          <p:cNvSpPr>
            <a:spLocks noChangeArrowheads="1"/>
          </p:cNvSpPr>
          <p:nvPr/>
        </p:nvSpPr>
        <p:spPr bwMode="auto">
          <a:xfrm>
            <a:off x="500840" y="1683139"/>
            <a:ext cx="415198" cy="274437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97" name="AutoShape 36"/>
          <p:cNvSpPr>
            <a:spLocks noChangeArrowheads="1"/>
          </p:cNvSpPr>
          <p:nvPr/>
        </p:nvSpPr>
        <p:spPr bwMode="auto">
          <a:xfrm>
            <a:off x="499604" y="2102799"/>
            <a:ext cx="415198" cy="274437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98" name="AutoShape 37"/>
          <p:cNvSpPr>
            <a:spLocks noChangeArrowheads="1"/>
          </p:cNvSpPr>
          <p:nvPr/>
        </p:nvSpPr>
        <p:spPr bwMode="auto">
          <a:xfrm>
            <a:off x="558918" y="3749420"/>
            <a:ext cx="415198" cy="274437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</a:p>
        </p:txBody>
      </p:sp>
      <p:sp>
        <p:nvSpPr>
          <p:cNvPr id="99" name="Line 38"/>
          <p:cNvSpPr>
            <a:spLocks noChangeShapeType="1"/>
          </p:cNvSpPr>
          <p:nvPr/>
        </p:nvSpPr>
        <p:spPr bwMode="auto">
          <a:xfrm>
            <a:off x="321662" y="3886638"/>
            <a:ext cx="50664" cy="800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0" name="Line 39"/>
          <p:cNvSpPr>
            <a:spLocks noChangeShapeType="1"/>
          </p:cNvSpPr>
          <p:nvPr/>
        </p:nvSpPr>
        <p:spPr bwMode="auto">
          <a:xfrm>
            <a:off x="436441" y="2238874"/>
            <a:ext cx="63021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1" name="Line 40"/>
          <p:cNvSpPr>
            <a:spLocks noChangeShapeType="1"/>
          </p:cNvSpPr>
          <p:nvPr/>
        </p:nvSpPr>
        <p:spPr bwMode="auto">
          <a:xfrm>
            <a:off x="436441" y="1824932"/>
            <a:ext cx="7043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1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2" name="Text Box 41"/>
          <p:cNvSpPr txBox="1">
            <a:spLocks noChangeArrowheads="1"/>
          </p:cNvSpPr>
          <p:nvPr/>
        </p:nvSpPr>
        <p:spPr bwMode="auto">
          <a:xfrm>
            <a:off x="272464" y="2814048"/>
            <a:ext cx="266913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b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  <a:b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</a:b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.</a:t>
            </a:r>
          </a:p>
          <a:p>
            <a:pPr marL="0" marR="0" lvl="0" indent="0" defTabSz="914400" eaLnBrk="0" fontAlgn="auto" latinLnBrk="0" hangingPunct="0">
              <a:lnSpc>
                <a:spcPct val="4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altLang="fr-FR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3" name="Line 42"/>
          <p:cNvSpPr>
            <a:spLocks noChangeShapeType="1"/>
          </p:cNvSpPr>
          <p:nvPr/>
        </p:nvSpPr>
        <p:spPr bwMode="auto">
          <a:xfrm>
            <a:off x="923452" y="1824932"/>
            <a:ext cx="409019" cy="30759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4" name="Line 43"/>
          <p:cNvSpPr>
            <a:spLocks noChangeShapeType="1"/>
          </p:cNvSpPr>
          <p:nvPr/>
        </p:nvSpPr>
        <p:spPr bwMode="auto">
          <a:xfrm>
            <a:off x="923452" y="1824932"/>
            <a:ext cx="409019" cy="65064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5" name="Line 44"/>
          <p:cNvSpPr>
            <a:spLocks noChangeShapeType="1"/>
          </p:cNvSpPr>
          <p:nvPr/>
        </p:nvSpPr>
        <p:spPr bwMode="auto">
          <a:xfrm>
            <a:off x="911095" y="1813497"/>
            <a:ext cx="434969" cy="10051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6" name="Line 45"/>
          <p:cNvSpPr>
            <a:spLocks noChangeShapeType="1"/>
          </p:cNvSpPr>
          <p:nvPr/>
        </p:nvSpPr>
        <p:spPr bwMode="auto">
          <a:xfrm>
            <a:off x="898738" y="1813497"/>
            <a:ext cx="447326" cy="133673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7" name="Line 46"/>
          <p:cNvSpPr>
            <a:spLocks noChangeShapeType="1"/>
          </p:cNvSpPr>
          <p:nvPr/>
        </p:nvSpPr>
        <p:spPr bwMode="auto">
          <a:xfrm>
            <a:off x="911095" y="1824932"/>
            <a:ext cx="421377" cy="165576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8" name="Line 47"/>
          <p:cNvSpPr>
            <a:spLocks noChangeShapeType="1"/>
          </p:cNvSpPr>
          <p:nvPr/>
        </p:nvSpPr>
        <p:spPr bwMode="auto">
          <a:xfrm flipV="1">
            <a:off x="975352" y="3469265"/>
            <a:ext cx="357120" cy="42537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09" name="Line 48"/>
          <p:cNvSpPr>
            <a:spLocks noChangeShapeType="1"/>
          </p:cNvSpPr>
          <p:nvPr/>
        </p:nvSpPr>
        <p:spPr bwMode="auto">
          <a:xfrm flipV="1">
            <a:off x="975352" y="3126219"/>
            <a:ext cx="370712" cy="78100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0" name="Line 49"/>
          <p:cNvSpPr>
            <a:spLocks noChangeShapeType="1"/>
          </p:cNvSpPr>
          <p:nvPr/>
        </p:nvSpPr>
        <p:spPr bwMode="auto">
          <a:xfrm flipV="1">
            <a:off x="975352" y="2794608"/>
            <a:ext cx="370712" cy="1100034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1" name="Line 50"/>
          <p:cNvSpPr>
            <a:spLocks noChangeShapeType="1"/>
          </p:cNvSpPr>
          <p:nvPr/>
        </p:nvSpPr>
        <p:spPr bwMode="auto">
          <a:xfrm flipV="1">
            <a:off x="975352" y="2475575"/>
            <a:ext cx="357120" cy="141906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2" name="Line 51"/>
          <p:cNvSpPr>
            <a:spLocks noChangeShapeType="1"/>
          </p:cNvSpPr>
          <p:nvPr/>
        </p:nvSpPr>
        <p:spPr bwMode="auto">
          <a:xfrm flipV="1">
            <a:off x="961759" y="2143964"/>
            <a:ext cx="384305" cy="176325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3" name="Line 52"/>
          <p:cNvSpPr>
            <a:spLocks noChangeShapeType="1"/>
          </p:cNvSpPr>
          <p:nvPr/>
        </p:nvSpPr>
        <p:spPr bwMode="auto">
          <a:xfrm flipV="1">
            <a:off x="923452" y="2156543"/>
            <a:ext cx="409019" cy="7089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4" name="Line 53"/>
          <p:cNvSpPr>
            <a:spLocks noChangeShapeType="1"/>
          </p:cNvSpPr>
          <p:nvPr/>
        </p:nvSpPr>
        <p:spPr bwMode="auto">
          <a:xfrm>
            <a:off x="937045" y="2227439"/>
            <a:ext cx="421377" cy="25957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5" name="Line 54"/>
          <p:cNvSpPr>
            <a:spLocks noChangeShapeType="1"/>
          </p:cNvSpPr>
          <p:nvPr/>
        </p:nvSpPr>
        <p:spPr bwMode="auto">
          <a:xfrm>
            <a:off x="923452" y="2238874"/>
            <a:ext cx="422612" cy="57974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6" name="Line 55"/>
          <p:cNvSpPr>
            <a:spLocks noChangeShapeType="1"/>
          </p:cNvSpPr>
          <p:nvPr/>
        </p:nvSpPr>
        <p:spPr bwMode="auto">
          <a:xfrm>
            <a:off x="911095" y="2238874"/>
            <a:ext cx="434969" cy="911359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7" name="Line 56"/>
          <p:cNvSpPr>
            <a:spLocks noChangeShapeType="1"/>
          </p:cNvSpPr>
          <p:nvPr/>
        </p:nvSpPr>
        <p:spPr bwMode="auto">
          <a:xfrm>
            <a:off x="911095" y="2238874"/>
            <a:ext cx="409019" cy="1241826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9" name="Line 58"/>
          <p:cNvSpPr>
            <a:spLocks noChangeShapeType="1"/>
          </p:cNvSpPr>
          <p:nvPr/>
        </p:nvSpPr>
        <p:spPr bwMode="auto">
          <a:xfrm>
            <a:off x="2686807" y="2791178"/>
            <a:ext cx="170528" cy="343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0" name="Rectangle 59"/>
          <p:cNvSpPr>
            <a:spLocks noChangeArrowheads="1"/>
          </p:cNvSpPr>
          <p:nvPr/>
        </p:nvSpPr>
        <p:spPr bwMode="auto">
          <a:xfrm>
            <a:off x="3246176" y="2475575"/>
            <a:ext cx="995624" cy="611765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Biophysical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altLang="fr-FR" sz="1600" kern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Variable</a:t>
            </a:r>
            <a:endParaRPr kumimoji="0" lang="fr-FR" altLang="fr-FR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1" name="Line 60"/>
          <p:cNvSpPr>
            <a:spLocks noChangeShapeType="1"/>
          </p:cNvSpPr>
          <p:nvPr/>
        </p:nvSpPr>
        <p:spPr bwMode="auto">
          <a:xfrm>
            <a:off x="3090477" y="2791176"/>
            <a:ext cx="155699" cy="1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2" name="Rectangle 121"/>
          <p:cNvSpPr/>
          <p:nvPr/>
        </p:nvSpPr>
        <p:spPr>
          <a:xfrm>
            <a:off x="4241800" y="1104063"/>
            <a:ext cx="4970182" cy="943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400" b="1" dirty="0" err="1" smtClean="0">
                <a:latin typeface="Verdana"/>
                <a:cs typeface="Verdana"/>
              </a:rPr>
              <a:t>Artificial</a:t>
            </a:r>
            <a:r>
              <a:rPr lang="fr-FR" sz="1400" b="1" dirty="0" smtClean="0">
                <a:latin typeface="Verdana"/>
                <a:cs typeface="Verdana"/>
              </a:rPr>
              <a:t> Neural Networks (ANN)</a:t>
            </a: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400" dirty="0" smtClean="0">
                <a:latin typeface="Verdana"/>
                <a:cs typeface="Verdana"/>
              </a:rPr>
              <a:t>Ensemble of </a:t>
            </a:r>
            <a:r>
              <a:rPr lang="fr-FR" sz="1400" dirty="0" err="1" smtClean="0">
                <a:latin typeface="Verdana"/>
                <a:cs typeface="Verdana"/>
              </a:rPr>
              <a:t>elementary</a:t>
            </a:r>
            <a:r>
              <a:rPr lang="fr-FR" sz="1400" dirty="0" smtClean="0">
                <a:latin typeface="Verdana"/>
                <a:cs typeface="Verdana"/>
              </a:rPr>
              <a:t> </a:t>
            </a:r>
            <a:r>
              <a:rPr lang="fr-FR" sz="1400" dirty="0" err="1" smtClean="0">
                <a:latin typeface="Verdana"/>
                <a:cs typeface="Verdana"/>
              </a:rPr>
              <a:t>functions</a:t>
            </a:r>
            <a:r>
              <a:rPr lang="fr-FR" sz="1400" dirty="0" smtClean="0">
                <a:latin typeface="Verdana"/>
                <a:cs typeface="Verdana"/>
              </a:rPr>
              <a:t> (</a:t>
            </a:r>
            <a:r>
              <a:rPr lang="fr-FR" sz="1400" dirty="0" err="1" smtClean="0">
                <a:latin typeface="Verdana"/>
                <a:cs typeface="Verdana"/>
              </a:rPr>
              <a:t>neurons</a:t>
            </a:r>
            <a:r>
              <a:rPr lang="fr-FR" sz="1400" dirty="0" smtClean="0">
                <a:latin typeface="Verdana"/>
                <a:cs typeface="Verdana"/>
              </a:rPr>
              <a:t>)</a:t>
            </a: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400" dirty="0" err="1" smtClean="0">
                <a:latin typeface="Verdana"/>
                <a:cs typeface="Verdana"/>
              </a:rPr>
              <a:t>characterized</a:t>
            </a:r>
            <a:r>
              <a:rPr lang="fr-FR" sz="1400" dirty="0" smtClean="0">
                <a:latin typeface="Verdana"/>
                <a:cs typeface="Verdana"/>
              </a:rPr>
              <a:t> by </a:t>
            </a:r>
            <a:r>
              <a:rPr lang="fr-FR" sz="1400" dirty="0" err="1" smtClean="0">
                <a:solidFill>
                  <a:srgbClr val="FFC000"/>
                </a:solidFill>
                <a:latin typeface="Verdana"/>
                <a:cs typeface="Verdana"/>
              </a:rPr>
              <a:t>weights</a:t>
            </a:r>
            <a:r>
              <a:rPr lang="fr-FR" sz="1400" dirty="0" smtClean="0">
                <a:solidFill>
                  <a:srgbClr val="FFC000"/>
                </a:solidFill>
                <a:latin typeface="Verdana"/>
                <a:cs typeface="Verdana"/>
              </a:rPr>
              <a:t>, </a:t>
            </a:r>
            <a:r>
              <a:rPr lang="fr-FR" sz="1400" dirty="0" err="1" smtClean="0">
                <a:solidFill>
                  <a:srgbClr val="FFC000"/>
                </a:solidFill>
                <a:latin typeface="Verdana"/>
                <a:cs typeface="Verdana"/>
              </a:rPr>
              <a:t>bias</a:t>
            </a:r>
            <a:r>
              <a:rPr lang="fr-FR" sz="1400" dirty="0" smtClean="0">
                <a:solidFill>
                  <a:srgbClr val="FFC000"/>
                </a:solidFill>
                <a:latin typeface="Verdana"/>
                <a:cs typeface="Verdana"/>
              </a:rPr>
              <a:t>, </a:t>
            </a:r>
            <a:r>
              <a:rPr lang="fr-FR" sz="1400" dirty="0" err="1" smtClean="0">
                <a:solidFill>
                  <a:srgbClr val="FFC000"/>
                </a:solidFill>
                <a:latin typeface="Verdana"/>
                <a:cs typeface="Verdana"/>
              </a:rPr>
              <a:t>transfer</a:t>
            </a:r>
            <a:r>
              <a:rPr lang="fr-FR" sz="1400" dirty="0" smtClean="0">
                <a:solidFill>
                  <a:srgbClr val="FFC000"/>
                </a:solidFill>
                <a:latin typeface="Verdana"/>
                <a:cs typeface="Verdana"/>
              </a:rPr>
              <a:t> </a:t>
            </a:r>
            <a:r>
              <a:rPr lang="fr-FR" sz="1400" dirty="0" err="1" smtClean="0">
                <a:solidFill>
                  <a:srgbClr val="FFC000"/>
                </a:solidFill>
                <a:latin typeface="Verdana"/>
                <a:cs typeface="Verdana"/>
              </a:rPr>
              <a:t>function</a:t>
            </a:r>
            <a:endParaRPr lang="en-GB" sz="1400" dirty="0">
              <a:solidFill>
                <a:srgbClr val="FFC000"/>
              </a:solidFill>
              <a:latin typeface="Verdana"/>
              <a:cs typeface="Verdana"/>
            </a:endParaRPr>
          </a:p>
        </p:txBody>
      </p:sp>
      <p:sp>
        <p:nvSpPr>
          <p:cNvPr id="123" name="Line 39"/>
          <p:cNvSpPr>
            <a:spLocks noChangeShapeType="1"/>
          </p:cNvSpPr>
          <p:nvPr/>
        </p:nvSpPr>
        <p:spPr bwMode="auto">
          <a:xfrm>
            <a:off x="463532" y="3886638"/>
            <a:ext cx="95386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18" name="AutoShape 57"/>
          <p:cNvSpPr>
            <a:spLocks noChangeArrowheads="1"/>
          </p:cNvSpPr>
          <p:nvPr/>
        </p:nvSpPr>
        <p:spPr bwMode="auto">
          <a:xfrm>
            <a:off x="2758893" y="2621941"/>
            <a:ext cx="415198" cy="336185"/>
          </a:xfrm>
          <a:prstGeom prst="flowChartDecision">
            <a:avLst/>
          </a:prstGeom>
          <a:solidFill>
            <a:srgbClr val="FFFF99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N</a:t>
            </a:r>
          </a:p>
        </p:txBody>
      </p:sp>
      <p:pic>
        <p:nvPicPr>
          <p:cNvPr id="124" name="Picture 6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525" y="2397702"/>
            <a:ext cx="40100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54097" y="861046"/>
            <a:ext cx="2845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dirty="0" smtClean="0">
                <a:solidFill>
                  <a:srgbClr val="FFC000"/>
                </a:solidFill>
              </a:rPr>
              <a:t>Architecture</a:t>
            </a:r>
            <a:r>
              <a:rPr lang="fr-FR" dirty="0" smtClean="0"/>
              <a:t> of an ANN</a:t>
            </a:r>
          </a:p>
          <a:p>
            <a:pPr algn="ctr"/>
            <a:r>
              <a:rPr lang="fr-FR" dirty="0" smtClean="0"/>
              <a:t>2 </a:t>
            </a:r>
            <a:r>
              <a:rPr lang="fr-FR" dirty="0" err="1" smtClean="0"/>
              <a:t>hidden</a:t>
            </a:r>
            <a:r>
              <a:rPr lang="fr-FR" dirty="0" smtClean="0"/>
              <a:t> </a:t>
            </a:r>
            <a:r>
              <a:rPr lang="fr-FR" dirty="0" err="1" smtClean="0"/>
              <a:t>layers</a:t>
            </a:r>
            <a:r>
              <a:rPr lang="fr-FR" dirty="0" smtClean="0"/>
              <a:t>, 5-3</a:t>
            </a:r>
            <a:endParaRPr lang="fr-FR" dirty="0"/>
          </a:p>
        </p:txBody>
      </p:sp>
      <p:sp>
        <p:nvSpPr>
          <p:cNvPr id="125" name="Rectangle 124"/>
          <p:cNvSpPr/>
          <p:nvPr/>
        </p:nvSpPr>
        <p:spPr>
          <a:xfrm>
            <a:off x="2341160" y="3357154"/>
            <a:ext cx="12506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1200" i="1" dirty="0" smtClean="0"/>
              <a:t>Data</a:t>
            </a:r>
          </a:p>
          <a:p>
            <a:pPr algn="ctr"/>
            <a:r>
              <a:rPr lang="fr-FR" sz="1200" i="1" dirty="0" err="1" smtClean="0"/>
              <a:t>Normalization</a:t>
            </a:r>
            <a:endParaRPr lang="fr-FR" sz="1200" i="1" dirty="0"/>
          </a:p>
        </p:txBody>
      </p:sp>
      <p:cxnSp>
        <p:nvCxnSpPr>
          <p:cNvPr id="127" name="Connecteur droit avec flèche 126"/>
          <p:cNvCxnSpPr>
            <a:stCxn id="125" idx="0"/>
            <a:endCxn id="118" idx="2"/>
          </p:cNvCxnSpPr>
          <p:nvPr/>
        </p:nvCxnSpPr>
        <p:spPr>
          <a:xfrm flipV="1">
            <a:off x="2966492" y="2958126"/>
            <a:ext cx="0" cy="3990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9" name="ZoneTexte 128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21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>
                <a:solidFill>
                  <a:srgbClr val="FFFFFF"/>
                </a:solidFill>
              </a:rPr>
              <a:t>Calibration </a:t>
            </a:r>
            <a:r>
              <a:rPr lang="en-US" sz="2000" kern="0" dirty="0" smtClean="0">
                <a:solidFill>
                  <a:srgbClr val="FFFFFF"/>
                </a:solidFill>
              </a:rPr>
              <a:t>: machine learning compariso</a:t>
            </a:r>
            <a:r>
              <a:rPr lang="en-US" sz="2000" kern="0" dirty="0">
                <a:solidFill>
                  <a:srgbClr val="FFFFFF"/>
                </a:solidFill>
              </a:rPr>
              <a:t>n</a:t>
            </a:r>
            <a:endParaRPr lang="en-US" sz="2000" kern="0" dirty="0" smtClean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53304"/>
            <a:ext cx="18309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Empirical</a:t>
            </a:r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Methods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071" y="777062"/>
            <a:ext cx="8343900" cy="252412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582745" y="3301187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</a:t>
            </a:r>
            <a:r>
              <a:rPr lang="fr-FR" sz="1200" i="1" dirty="0" err="1" smtClean="0">
                <a:solidFill>
                  <a:schemeClr val="tx2"/>
                </a:solidFill>
              </a:rPr>
              <a:t>Verrelst</a:t>
            </a:r>
            <a:r>
              <a:rPr lang="fr-FR" sz="1200" i="1" dirty="0" smtClean="0">
                <a:solidFill>
                  <a:schemeClr val="tx2"/>
                </a:solidFill>
              </a:rPr>
              <a:t> et al, RSE, 2012</a:t>
            </a:r>
            <a:endParaRPr lang="fr-FR" sz="1200" i="1" dirty="0">
              <a:solidFill>
                <a:schemeClr val="tx2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08548" y="3439686"/>
            <a:ext cx="393833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LR: Least Square </a:t>
            </a:r>
            <a:r>
              <a:rPr lang="fr-FR" sz="1400" dirty="0" err="1" smtClean="0"/>
              <a:t>multilinear</a:t>
            </a:r>
            <a:r>
              <a:rPr lang="fr-FR" sz="1400" dirty="0" smtClean="0"/>
              <a:t> </a:t>
            </a:r>
            <a:r>
              <a:rPr lang="fr-FR" sz="1400" dirty="0" err="1" smtClean="0"/>
              <a:t>regression</a:t>
            </a:r>
            <a:endParaRPr lang="fr-FR" sz="1400" dirty="0" smtClean="0"/>
          </a:p>
          <a:p>
            <a:r>
              <a:rPr lang="fr-FR" sz="1400" dirty="0" smtClean="0"/>
              <a:t>SVR: support </a:t>
            </a:r>
            <a:r>
              <a:rPr lang="fr-FR" sz="1400" dirty="0" err="1" smtClean="0"/>
              <a:t>vector</a:t>
            </a:r>
            <a:r>
              <a:rPr lang="fr-FR" sz="1400" dirty="0" smtClean="0"/>
              <a:t> </a:t>
            </a:r>
            <a:r>
              <a:rPr lang="fr-FR" sz="1400" dirty="0" err="1" smtClean="0"/>
              <a:t>regression</a:t>
            </a:r>
            <a:endParaRPr lang="fr-FR" sz="1400" dirty="0" smtClean="0"/>
          </a:p>
          <a:p>
            <a:r>
              <a:rPr lang="fr-FR" sz="1400" dirty="0" smtClean="0"/>
              <a:t>KRR: </a:t>
            </a:r>
            <a:r>
              <a:rPr lang="fr-FR" sz="1400" dirty="0" err="1" smtClean="0"/>
              <a:t>Kernel</a:t>
            </a:r>
            <a:r>
              <a:rPr lang="fr-FR" sz="1400" dirty="0" smtClean="0"/>
              <a:t> Ridge </a:t>
            </a:r>
            <a:r>
              <a:rPr lang="fr-FR" sz="1400" dirty="0" err="1" smtClean="0"/>
              <a:t>Regression</a:t>
            </a:r>
            <a:endParaRPr lang="fr-FR" sz="1400" dirty="0" smtClean="0"/>
          </a:p>
          <a:p>
            <a:r>
              <a:rPr lang="fr-FR" sz="1400" dirty="0" smtClean="0"/>
              <a:t>GPR: </a:t>
            </a:r>
            <a:r>
              <a:rPr lang="fr-FR" sz="1400" dirty="0" err="1" smtClean="0"/>
              <a:t>Gaussian</a:t>
            </a:r>
            <a:r>
              <a:rPr lang="fr-FR" sz="1400" dirty="0" smtClean="0"/>
              <a:t> </a:t>
            </a:r>
            <a:r>
              <a:rPr lang="fr-FR" sz="1400" dirty="0" err="1" smtClean="0"/>
              <a:t>Process</a:t>
            </a:r>
            <a:r>
              <a:rPr lang="fr-FR" sz="1400" dirty="0" smtClean="0"/>
              <a:t> </a:t>
            </a:r>
            <a:r>
              <a:rPr lang="fr-FR" sz="1400" dirty="0" err="1" smtClean="0"/>
              <a:t>Regression</a:t>
            </a:r>
            <a:endParaRPr lang="fr-FR" sz="1400" dirty="0" smtClean="0"/>
          </a:p>
          <a:p>
            <a:r>
              <a:rPr lang="fr-FR" sz="1400" dirty="0" smtClean="0"/>
              <a:t>NN: Neural Networks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3578566" y="3787991"/>
            <a:ext cx="5565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smtClean="0">
                <a:solidFill>
                  <a:srgbClr val="FF9900"/>
                </a:solidFill>
              </a:rPr>
              <a:t>Machine Learning </a:t>
            </a:r>
            <a:r>
              <a:rPr lang="fr-FR" dirty="0" err="1" smtClean="0">
                <a:solidFill>
                  <a:srgbClr val="FF9900"/>
                </a:solidFill>
              </a:rPr>
              <a:t>perform</a:t>
            </a:r>
            <a:r>
              <a:rPr lang="fr-FR" dirty="0" smtClean="0">
                <a:solidFill>
                  <a:srgbClr val="FF9900"/>
                </a:solidFill>
              </a:rPr>
              <a:t> </a:t>
            </a:r>
            <a:r>
              <a:rPr lang="fr-FR" dirty="0" err="1" smtClean="0">
                <a:solidFill>
                  <a:srgbClr val="FF9900"/>
                </a:solidFill>
              </a:rPr>
              <a:t>better</a:t>
            </a:r>
            <a:endParaRPr lang="fr-FR" dirty="0" smtClean="0">
              <a:solidFill>
                <a:srgbClr val="FF9900"/>
              </a:solidFill>
            </a:endParaRPr>
          </a:p>
          <a:p>
            <a:pPr algn="ctr"/>
            <a:r>
              <a:rPr lang="fr-FR" dirty="0" err="1" smtClean="0">
                <a:solidFill>
                  <a:srgbClr val="FF9900"/>
                </a:solidFill>
              </a:rPr>
              <a:t>Decreased</a:t>
            </a:r>
            <a:r>
              <a:rPr lang="fr-FR" dirty="0" smtClean="0">
                <a:solidFill>
                  <a:srgbClr val="FF9900"/>
                </a:solidFill>
              </a:rPr>
              <a:t> Performances on validation </a:t>
            </a:r>
            <a:r>
              <a:rPr lang="fr-FR" dirty="0" err="1" smtClean="0">
                <a:solidFill>
                  <a:srgbClr val="FF9900"/>
                </a:solidFill>
              </a:rPr>
              <a:t>dataset</a:t>
            </a:r>
            <a:endParaRPr lang="fr-FR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2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Calibrating empirical relationships: regressions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  <p:sp>
        <p:nvSpPr>
          <p:cNvPr id="5" name="Rectangle 4"/>
          <p:cNvSpPr/>
          <p:nvPr/>
        </p:nvSpPr>
        <p:spPr>
          <a:xfrm>
            <a:off x="259234" y="2728457"/>
            <a:ext cx="8927508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/>
                <a:cs typeface="Verdana"/>
              </a:rPr>
              <a:t>Drawbacks 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/>
                <a:cs typeface="Verdana"/>
              </a:rPr>
              <a:t>Training data set &amp; Domain </a:t>
            </a:r>
            <a:r>
              <a:rPr lang="fr-FR" sz="1600" dirty="0" err="1" smtClean="0">
                <a:latin typeface="Verdana"/>
                <a:cs typeface="Verdana"/>
              </a:rPr>
              <a:t>definition</a:t>
            </a:r>
            <a:r>
              <a:rPr lang="fr-FR" sz="1600" dirty="0" smtClean="0">
                <a:latin typeface="Verdana"/>
                <a:cs typeface="Verdana"/>
              </a:rPr>
              <a:t> are the key! </a:t>
            </a:r>
          </a:p>
          <a:p>
            <a:pPr marL="1200150" lvl="2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Representativeness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(</a:t>
            </a:r>
            <a:r>
              <a:rPr lang="fr-FR" sz="1600" dirty="0" err="1" smtClean="0">
                <a:latin typeface="Verdana"/>
                <a:cs typeface="Verdana"/>
              </a:rPr>
              <a:t>variability</a:t>
            </a:r>
            <a:r>
              <a:rPr lang="fr-FR" sz="1600" dirty="0" smtClean="0">
                <a:latin typeface="Verdana"/>
                <a:cs typeface="Verdana"/>
              </a:rPr>
              <a:t>, acquisition conditions, noise, ….)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Only</a:t>
            </a:r>
            <a:r>
              <a:rPr lang="fr-FR" sz="1600" dirty="0" smtClean="0">
                <a:latin typeface="Verdana"/>
                <a:cs typeface="Verdana"/>
              </a:rPr>
              <a:t> focus on the variable of </a:t>
            </a:r>
            <a:r>
              <a:rPr lang="fr-FR" sz="1600" dirty="0" err="1" smtClean="0">
                <a:latin typeface="Verdana"/>
                <a:cs typeface="Verdana"/>
              </a:rPr>
              <a:t>interest</a:t>
            </a: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>
                <a:latin typeface="Verdana"/>
                <a:cs typeface="Verdana"/>
              </a:rPr>
              <a:t>	</a:t>
            </a: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5668" y="827472"/>
            <a:ext cx="8927508" cy="19800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latin typeface="Verdana"/>
                <a:cs typeface="Verdana"/>
              </a:rPr>
              <a:t>Advantages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Very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fast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when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applied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/>
                <a:cs typeface="Verdana"/>
              </a:rPr>
              <a:t>Training for machine </a:t>
            </a:r>
            <a:r>
              <a:rPr lang="fr-FR" sz="1600" dirty="0" err="1" smtClean="0">
                <a:latin typeface="Verdana"/>
                <a:cs typeface="Verdana"/>
              </a:rPr>
              <a:t>learning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may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be</a:t>
            </a:r>
            <a:r>
              <a:rPr lang="fr-FR" sz="1600" dirty="0" smtClean="0">
                <a:latin typeface="Verdana"/>
                <a:cs typeface="Verdana"/>
              </a:rPr>
              <a:t> time </a:t>
            </a:r>
            <a:r>
              <a:rPr lang="fr-FR" sz="1600" dirty="0" err="1" smtClean="0">
                <a:latin typeface="Verdana"/>
                <a:cs typeface="Verdana"/>
              </a:rPr>
              <a:t>demanding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depending</a:t>
            </a:r>
            <a:r>
              <a:rPr lang="fr-FR" sz="1600" dirty="0" smtClean="0">
                <a:latin typeface="Verdana"/>
                <a:cs typeface="Verdana"/>
              </a:rPr>
              <a:t> on the size of the training </a:t>
            </a:r>
            <a:r>
              <a:rPr lang="fr-FR" sz="1600" dirty="0" err="1" smtClean="0">
                <a:latin typeface="Verdana"/>
                <a:cs typeface="Verdana"/>
              </a:rPr>
              <a:t>dataset</a:t>
            </a:r>
            <a:endParaRPr lang="fr-FR" sz="1600" dirty="0" smtClean="0">
              <a:latin typeface="Verdana"/>
              <a:cs typeface="Verdana"/>
            </a:endParaRP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Optimised</a:t>
            </a:r>
            <a:r>
              <a:rPr lang="fr-FR" sz="1600" dirty="0" smtClean="0">
                <a:latin typeface="Verdana"/>
                <a:cs typeface="Verdana"/>
              </a:rPr>
              <a:t> set of </a:t>
            </a:r>
            <a:r>
              <a:rPr lang="fr-FR" sz="1600" dirty="0" err="1" smtClean="0">
                <a:latin typeface="Verdana"/>
                <a:cs typeface="Verdana"/>
              </a:rPr>
              <a:t>parameters</a:t>
            </a:r>
            <a:r>
              <a:rPr lang="fr-FR" sz="1600" dirty="0" smtClean="0">
                <a:latin typeface="Verdana"/>
                <a:cs typeface="Verdana"/>
              </a:rPr>
              <a:t> to </a:t>
            </a:r>
            <a:r>
              <a:rPr lang="fr-FR" sz="1600" dirty="0" err="1" smtClean="0">
                <a:latin typeface="Verdana"/>
                <a:cs typeface="Verdana"/>
              </a:rPr>
              <a:t>be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found</a:t>
            </a:r>
            <a:r>
              <a:rPr lang="fr-FR" sz="1600" dirty="0" smtClean="0">
                <a:latin typeface="Verdana"/>
                <a:cs typeface="Verdana"/>
              </a:rPr>
              <a:t>: </a:t>
            </a:r>
            <a:r>
              <a:rPr lang="fr-FR" sz="1600" dirty="0" err="1" smtClean="0">
                <a:latin typeface="Verdana"/>
                <a:cs typeface="Verdana"/>
              </a:rPr>
              <a:t>some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tuning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is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mandatory</a:t>
            </a: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>
                <a:latin typeface="Verdana"/>
                <a:cs typeface="Verdana"/>
              </a:rPr>
              <a:t>	</a:t>
            </a:r>
            <a:endParaRPr lang="en-GB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61904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Image 60"/>
          <p:cNvPicPr>
            <a:picLocks noChangeAspect="1"/>
          </p:cNvPicPr>
          <p:nvPr/>
        </p:nvPicPr>
        <p:blipFill rotWithShape="1">
          <a:blip r:embed="rId2"/>
          <a:srcRect l="9290"/>
          <a:stretch/>
        </p:blipFill>
        <p:spPr>
          <a:xfrm rot="3327222" flipV="1">
            <a:off x="306379" y="2630718"/>
            <a:ext cx="1063500" cy="837438"/>
          </a:xfrm>
          <a:prstGeom prst="rect">
            <a:avLst/>
          </a:prstGeom>
        </p:spPr>
      </p:pic>
      <p:sp>
        <p:nvSpPr>
          <p:cNvPr id="62" name="Ellipse 61"/>
          <p:cNvSpPr/>
          <p:nvPr/>
        </p:nvSpPr>
        <p:spPr>
          <a:xfrm>
            <a:off x="5999542" y="805412"/>
            <a:ext cx="2176272" cy="1005840"/>
          </a:xfrm>
          <a:prstGeom prst="ellipse">
            <a:avLst/>
          </a:prstGeom>
          <a:solidFill>
            <a:srgbClr val="98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primary</a:t>
            </a:r>
            <a:r>
              <a:rPr lang="fr-FR" dirty="0" smtClean="0"/>
              <a:t> variables</a:t>
            </a:r>
            <a:endParaRPr lang="fr-FR" dirty="0"/>
          </a:p>
        </p:txBody>
      </p:sp>
      <p:sp>
        <p:nvSpPr>
          <p:cNvPr id="63" name="Rectangle 62"/>
          <p:cNvSpPr/>
          <p:nvPr/>
        </p:nvSpPr>
        <p:spPr>
          <a:xfrm>
            <a:off x="7461188" y="969752"/>
            <a:ext cx="2322576" cy="5381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involved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in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017738" y="3561720"/>
            <a:ext cx="1209476" cy="538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Indirectly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err="1" smtClean="0">
                <a:solidFill>
                  <a:srgbClr val="FF9900"/>
                </a:solidFill>
              </a:rPr>
              <a:t>linked</a:t>
            </a:r>
            <a:r>
              <a:rPr lang="fr-FR" sz="1400" i="1" dirty="0" smtClean="0">
                <a:solidFill>
                  <a:srgbClr val="FF9900"/>
                </a:solidFill>
              </a:rPr>
              <a:t> </a:t>
            </a:r>
          </a:p>
          <a:p>
            <a:pPr algn="ctr"/>
            <a:r>
              <a:rPr lang="fr-FR" sz="1400" i="1" dirty="0" smtClean="0">
                <a:solidFill>
                  <a:srgbClr val="FF9900"/>
                </a:solidFill>
              </a:rPr>
              <a:t>to RT</a:t>
            </a:r>
            <a:endParaRPr lang="fr-FR" sz="1400" i="1" dirty="0">
              <a:solidFill>
                <a:srgbClr val="FF9900"/>
              </a:solidFill>
            </a:endParaRPr>
          </a:p>
        </p:txBody>
      </p:sp>
      <p:sp>
        <p:nvSpPr>
          <p:cNvPr id="69" name="Ellipse 68"/>
          <p:cNvSpPr/>
          <p:nvPr/>
        </p:nvSpPr>
        <p:spPr>
          <a:xfrm>
            <a:off x="5999542" y="3524135"/>
            <a:ext cx="2176272" cy="1005840"/>
          </a:xfrm>
          <a:prstGeom prst="ellipse">
            <a:avLst/>
          </a:prstGeom>
          <a:solidFill>
            <a:srgbClr val="33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Canopy</a:t>
            </a:r>
            <a:r>
              <a:rPr lang="fr-FR" dirty="0" smtClean="0"/>
              <a:t> </a:t>
            </a:r>
            <a:r>
              <a:rPr lang="fr-FR" dirty="0" err="1" smtClean="0"/>
              <a:t>secondary</a:t>
            </a:r>
            <a:endParaRPr lang="fr-FR" dirty="0" smtClean="0"/>
          </a:p>
          <a:p>
            <a:pPr algn="ctr"/>
            <a:r>
              <a:rPr lang="fr-FR" dirty="0" smtClean="0"/>
              <a:t>variables</a:t>
            </a:r>
            <a:endParaRPr lang="fr-FR" dirty="0"/>
          </a:p>
        </p:txBody>
      </p:sp>
      <p:grpSp>
        <p:nvGrpSpPr>
          <p:cNvPr id="80" name="Groupe 79"/>
          <p:cNvGrpSpPr/>
          <p:nvPr/>
        </p:nvGrpSpPr>
        <p:grpSpPr>
          <a:xfrm>
            <a:off x="914400" y="780826"/>
            <a:ext cx="5085142" cy="1607372"/>
            <a:chOff x="914400" y="780826"/>
            <a:chExt cx="5085142" cy="1607372"/>
          </a:xfrm>
        </p:grpSpPr>
        <p:sp>
          <p:nvSpPr>
            <p:cNvPr id="65" name="Rectangle à coins arrondis 64"/>
            <p:cNvSpPr/>
            <p:nvPr/>
          </p:nvSpPr>
          <p:spPr>
            <a:xfrm>
              <a:off x="1994782" y="780826"/>
              <a:ext cx="2542032" cy="1002146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RADIATIVE TRANSFER MODEL</a:t>
              </a:r>
              <a:endParaRPr lang="fr-FR" dirty="0"/>
            </a:p>
          </p:txBody>
        </p:sp>
        <p:cxnSp>
          <p:nvCxnSpPr>
            <p:cNvPr id="66" name="Connecteur droit avec flèche 65"/>
            <p:cNvCxnSpPr/>
            <p:nvPr/>
          </p:nvCxnSpPr>
          <p:spPr>
            <a:xfrm flipV="1">
              <a:off x="914400" y="1385831"/>
              <a:ext cx="1074638" cy="1002367"/>
            </a:xfrm>
            <a:prstGeom prst="straightConnector1">
              <a:avLst/>
            </a:prstGeom>
            <a:ln w="34925">
              <a:solidFill>
                <a:srgbClr val="98B9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avec flèche 66"/>
            <p:cNvCxnSpPr>
              <a:stCxn id="65" idx="3"/>
              <a:endCxn id="62" idx="2"/>
            </p:cNvCxnSpPr>
            <p:nvPr/>
          </p:nvCxnSpPr>
          <p:spPr>
            <a:xfrm>
              <a:off x="4536814" y="1281899"/>
              <a:ext cx="1462728" cy="26433"/>
            </a:xfrm>
            <a:prstGeom prst="straightConnector1">
              <a:avLst/>
            </a:prstGeom>
            <a:ln w="34925">
              <a:solidFill>
                <a:srgbClr val="98B94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ZoneTexte 69"/>
            <p:cNvSpPr txBox="1"/>
            <p:nvPr/>
          </p:nvSpPr>
          <p:spPr>
            <a:xfrm>
              <a:off x="4758884" y="993547"/>
              <a:ext cx="117371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INVERSION</a:t>
              </a:r>
              <a:endParaRPr lang="fr-FR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8" name="Title 1"/>
          <p:cNvSpPr txBox="1">
            <a:spLocks/>
          </p:cNvSpPr>
          <p:nvPr/>
        </p:nvSpPr>
        <p:spPr bwMode="auto">
          <a:xfrm>
            <a:off x="194705" y="169277"/>
            <a:ext cx="7526075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Relating remote </a:t>
            </a:r>
            <a:r>
              <a:rPr lang="en-US" kern="0" dirty="0">
                <a:solidFill>
                  <a:srgbClr val="FFFFFF"/>
                </a:solidFill>
              </a:rPr>
              <a:t>s</a:t>
            </a:r>
            <a:r>
              <a:rPr lang="en-US" kern="0" dirty="0" smtClean="0">
                <a:solidFill>
                  <a:srgbClr val="FFFFFF"/>
                </a:solidFill>
              </a:rPr>
              <a:t>ensing data and crop traits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75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Radiative Transfer Model Inversion (1)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2" name="Oval 4"/>
          <p:cNvSpPr>
            <a:spLocks noChangeArrowheads="1"/>
          </p:cNvSpPr>
          <p:nvPr/>
        </p:nvSpPr>
        <p:spPr bwMode="auto">
          <a:xfrm>
            <a:off x="3122170" y="973015"/>
            <a:ext cx="2209800" cy="2472680"/>
          </a:xfrm>
          <a:prstGeom prst="ellipse">
            <a:avLst/>
          </a:prstGeom>
          <a:solidFill>
            <a:srgbClr val="FFCC66"/>
          </a:solidFill>
          <a:ln w="9525">
            <a:solidFill>
              <a:sysClr val="windowText" lastClr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33" name="AutoShape 5"/>
          <p:cNvCxnSpPr>
            <a:cxnSpLocks noChangeShapeType="1"/>
            <a:stCxn id="43" idx="2"/>
            <a:endCxn id="35" idx="1"/>
          </p:cNvCxnSpPr>
          <p:nvPr/>
        </p:nvCxnSpPr>
        <p:spPr bwMode="auto">
          <a:xfrm rot="16200000" flipH="1">
            <a:off x="2798245" y="2012904"/>
            <a:ext cx="266057" cy="1447006"/>
          </a:xfrm>
          <a:prstGeom prst="bentConnector2">
            <a:avLst/>
          </a:prstGeom>
          <a:noFill/>
          <a:ln w="38100">
            <a:solidFill>
              <a:sysClr val="windowText" lastClr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AutoShape 6"/>
          <p:cNvCxnSpPr>
            <a:cxnSpLocks noChangeShapeType="1"/>
            <a:endCxn id="40" idx="2"/>
          </p:cNvCxnSpPr>
          <p:nvPr/>
        </p:nvCxnSpPr>
        <p:spPr bwMode="auto">
          <a:xfrm flipV="1">
            <a:off x="4714896" y="2616079"/>
            <a:ext cx="1506074" cy="253356"/>
          </a:xfrm>
          <a:prstGeom prst="bentConnector2">
            <a:avLst/>
          </a:prstGeom>
          <a:noFill/>
          <a:ln w="38100">
            <a:solidFill>
              <a:sysClr val="windowText" lastClr="000000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 Box 8"/>
          <p:cNvSpPr txBox="1">
            <a:spLocks noChangeArrowheads="1"/>
          </p:cNvSpPr>
          <p:nvPr/>
        </p:nvSpPr>
        <p:spPr bwMode="auto">
          <a:xfrm>
            <a:off x="3654776" y="2578923"/>
            <a:ext cx="1144588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b="1" dirty="0">
                <a:solidFill>
                  <a:prstClr val="black"/>
                </a:solidFill>
                <a:latin typeface="Calibri"/>
              </a:rPr>
              <a:t>Inversion </a:t>
            </a:r>
            <a:br>
              <a:rPr lang="en-GB" sz="1600" b="1" dirty="0">
                <a:solidFill>
                  <a:prstClr val="black"/>
                </a:solidFill>
                <a:latin typeface="Calibri"/>
              </a:rPr>
            </a:br>
            <a:r>
              <a:rPr lang="en-GB" sz="1600" b="1" dirty="0">
                <a:solidFill>
                  <a:prstClr val="black"/>
                </a:solidFill>
                <a:latin typeface="Calibri"/>
              </a:rPr>
              <a:t>technique</a:t>
            </a:r>
          </a:p>
        </p:txBody>
      </p:sp>
      <p:grpSp>
        <p:nvGrpSpPr>
          <p:cNvPr id="36" name="Group 9"/>
          <p:cNvGrpSpPr>
            <a:grpSpLocks/>
          </p:cNvGrpSpPr>
          <p:nvPr/>
        </p:nvGrpSpPr>
        <p:grpSpPr bwMode="auto">
          <a:xfrm>
            <a:off x="1445770" y="820617"/>
            <a:ext cx="2095500" cy="990601"/>
            <a:chOff x="1320" y="864"/>
            <a:chExt cx="1320" cy="624"/>
          </a:xfrm>
        </p:grpSpPr>
        <p:sp>
          <p:nvSpPr>
            <p:cNvPr id="37" name="Rectangle 10"/>
            <p:cNvSpPr>
              <a:spLocks noChangeArrowheads="1"/>
            </p:cNvSpPr>
            <p:nvPr/>
          </p:nvSpPr>
          <p:spPr bwMode="auto">
            <a:xfrm>
              <a:off x="1320" y="864"/>
              <a:ext cx="960" cy="336"/>
            </a:xfrm>
            <a:prstGeom prst="rect">
              <a:avLst/>
            </a:prstGeom>
            <a:solidFill>
              <a:srgbClr val="339933"/>
            </a:solidFill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Other</a:t>
              </a:r>
            </a:p>
            <a:p>
              <a:pPr marL="0" marR="0" lvl="0" indent="0" algn="ctr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GB" sz="1600" b="1" kern="0" dirty="0" smtClean="0">
                  <a:solidFill>
                    <a:prstClr val="black"/>
                  </a:solidFill>
                  <a:latin typeface="Calibri"/>
                </a:rPr>
                <a:t>Characteristics</a:t>
              </a:r>
              <a:endParaRPr kumimoji="0" lang="en-GB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cxnSp>
          <p:nvCxnSpPr>
            <p:cNvPr id="38" name="AutoShape 11"/>
            <p:cNvCxnSpPr>
              <a:cxnSpLocks noChangeShapeType="1"/>
              <a:stCxn id="41" idx="2"/>
              <a:endCxn id="37" idx="2"/>
            </p:cNvCxnSpPr>
            <p:nvPr/>
          </p:nvCxnSpPr>
          <p:spPr bwMode="auto">
            <a:xfrm rot="10800000">
              <a:off x="1800" y="1200"/>
              <a:ext cx="840" cy="288"/>
            </a:xfrm>
            <a:prstGeom prst="bentConnector2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39" name="Group 12"/>
          <p:cNvGrpSpPr>
            <a:grpSpLocks/>
          </p:cNvGrpSpPr>
          <p:nvPr/>
        </p:nvGrpSpPr>
        <p:grpSpPr bwMode="auto">
          <a:xfrm>
            <a:off x="1445770" y="1201616"/>
            <a:ext cx="5422900" cy="1414463"/>
            <a:chOff x="1320" y="1104"/>
            <a:chExt cx="3416" cy="891"/>
          </a:xfrm>
        </p:grpSpPr>
        <p:sp>
          <p:nvSpPr>
            <p:cNvPr id="40" name="Rectangle 13"/>
            <p:cNvSpPr>
              <a:spLocks noChangeArrowheads="1"/>
            </p:cNvSpPr>
            <p:nvPr/>
          </p:nvSpPr>
          <p:spPr bwMode="auto">
            <a:xfrm>
              <a:off x="3920" y="1693"/>
              <a:ext cx="816" cy="302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Observations</a:t>
              </a:r>
            </a:p>
          </p:txBody>
        </p:sp>
        <p:sp>
          <p:nvSpPr>
            <p:cNvPr id="41" name="Oval 14"/>
            <p:cNvSpPr>
              <a:spLocks noChangeArrowheads="1"/>
            </p:cNvSpPr>
            <p:nvPr/>
          </p:nvSpPr>
          <p:spPr bwMode="auto">
            <a:xfrm>
              <a:off x="2640" y="1104"/>
              <a:ext cx="864" cy="768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ysClr val="windowText" lastClr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Radiative </a:t>
              </a:r>
            </a:p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Transfer </a:t>
              </a:r>
              <a:b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Model</a:t>
              </a:r>
            </a:p>
          </p:txBody>
        </p:sp>
        <p:cxnSp>
          <p:nvCxnSpPr>
            <p:cNvPr id="42" name="AutoShape 15"/>
            <p:cNvCxnSpPr>
              <a:cxnSpLocks noChangeShapeType="1"/>
              <a:stCxn id="40" idx="0"/>
              <a:endCxn id="41" idx="6"/>
            </p:cNvCxnSpPr>
            <p:nvPr/>
          </p:nvCxnSpPr>
          <p:spPr bwMode="auto">
            <a:xfrm rot="16200000" flipV="1">
              <a:off x="3813" y="1178"/>
              <a:ext cx="205" cy="824"/>
            </a:xfrm>
            <a:prstGeom prst="bentConnector2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3" name="Rectangle 16"/>
            <p:cNvSpPr>
              <a:spLocks noChangeArrowheads="1"/>
            </p:cNvSpPr>
            <p:nvPr/>
          </p:nvSpPr>
          <p:spPr bwMode="auto">
            <a:xfrm>
              <a:off x="1320" y="1700"/>
              <a:ext cx="960" cy="287"/>
            </a:xfrm>
            <a:prstGeom prst="rect">
              <a:avLst/>
            </a:prstGeom>
            <a:solidFill>
              <a:srgbClr val="98B940"/>
            </a:solidFill>
            <a:ln w="38100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LAI</a:t>
              </a:r>
            </a:p>
          </p:txBody>
        </p:sp>
        <p:cxnSp>
          <p:nvCxnSpPr>
            <p:cNvPr id="44" name="AutoShape 17"/>
            <p:cNvCxnSpPr>
              <a:cxnSpLocks noChangeShapeType="1"/>
              <a:stCxn id="41" idx="2"/>
              <a:endCxn id="43" idx="0"/>
            </p:cNvCxnSpPr>
            <p:nvPr/>
          </p:nvCxnSpPr>
          <p:spPr bwMode="auto">
            <a:xfrm rot="10800000" flipV="1">
              <a:off x="1800" y="1488"/>
              <a:ext cx="840" cy="212"/>
            </a:xfrm>
            <a:prstGeom prst="bentConnector2">
              <a:avLst/>
            </a:prstGeom>
            <a:noFill/>
            <a:ln w="38100">
              <a:solidFill>
                <a:sysClr val="windowText" lastClr="000000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45" name="Rectangle 19"/>
          <p:cNvSpPr>
            <a:spLocks noChangeArrowheads="1"/>
          </p:cNvSpPr>
          <p:nvPr/>
        </p:nvSpPr>
        <p:spPr bwMode="auto">
          <a:xfrm>
            <a:off x="3236470" y="4260517"/>
            <a:ext cx="1981200" cy="3048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GB" sz="1600" b="1">
                <a:solidFill>
                  <a:prstClr val="black"/>
                </a:solidFill>
                <a:latin typeface="Calibri"/>
              </a:rPr>
              <a:t>A priori information</a:t>
            </a:r>
          </a:p>
        </p:txBody>
      </p:sp>
      <p:cxnSp>
        <p:nvCxnSpPr>
          <p:cNvPr id="46" name="AutoShape 20"/>
          <p:cNvCxnSpPr>
            <a:cxnSpLocks noChangeShapeType="1"/>
          </p:cNvCxnSpPr>
          <p:nvPr/>
        </p:nvCxnSpPr>
        <p:spPr bwMode="auto">
          <a:xfrm rot="5400000" flipH="1" flipV="1">
            <a:off x="3670436" y="3710233"/>
            <a:ext cx="1106920" cy="6351"/>
          </a:xfrm>
          <a:prstGeom prst="bentConnector3">
            <a:avLst>
              <a:gd name="adj1" fmla="val 50000"/>
            </a:avLst>
          </a:prstGeom>
          <a:noFill/>
          <a:ln w="38100">
            <a:solidFill>
              <a:sysClr val="windowText" lastClr="000000"/>
            </a:solidFill>
            <a:prstDash val="sysDot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47" name="Groupe 46"/>
          <p:cNvGrpSpPr/>
          <p:nvPr/>
        </p:nvGrpSpPr>
        <p:grpSpPr>
          <a:xfrm>
            <a:off x="4732180" y="862179"/>
            <a:ext cx="3117985" cy="720436"/>
            <a:chOff x="5076056" y="1260764"/>
            <a:chExt cx="3117985" cy="720436"/>
          </a:xfrm>
        </p:grpSpPr>
        <p:cxnSp>
          <p:nvCxnSpPr>
            <p:cNvPr id="48" name="Connecteur droit avec flèche 47"/>
            <p:cNvCxnSpPr/>
            <p:nvPr/>
          </p:nvCxnSpPr>
          <p:spPr>
            <a:xfrm flipV="1">
              <a:off x="5076056" y="1485900"/>
              <a:ext cx="1008112" cy="49530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49" name="ZoneTexte 48"/>
            <p:cNvSpPr txBox="1"/>
            <p:nvPr/>
          </p:nvSpPr>
          <p:spPr>
            <a:xfrm>
              <a:off x="6084168" y="1260764"/>
              <a:ext cx="2109873" cy="369332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uLnTx/>
                  <a:uFillTx/>
                  <a:latin typeface="Calibri"/>
                </a:rPr>
                <a:t>Choice of TR model?</a:t>
              </a:r>
            </a:p>
          </p:txBody>
        </p:sp>
      </p:grpSp>
      <p:grpSp>
        <p:nvGrpSpPr>
          <p:cNvPr id="50" name="Groupe 49"/>
          <p:cNvGrpSpPr/>
          <p:nvPr/>
        </p:nvGrpSpPr>
        <p:grpSpPr>
          <a:xfrm>
            <a:off x="6462270" y="2555266"/>
            <a:ext cx="1957670" cy="993838"/>
            <a:chOff x="7112520" y="2191977"/>
            <a:chExt cx="1957670" cy="993838"/>
          </a:xfrm>
        </p:grpSpPr>
        <p:cxnSp>
          <p:nvCxnSpPr>
            <p:cNvPr id="51" name="Connecteur droit avec flèche 50"/>
            <p:cNvCxnSpPr>
              <a:endCxn id="52" idx="1"/>
            </p:cNvCxnSpPr>
            <p:nvPr/>
          </p:nvCxnSpPr>
          <p:spPr>
            <a:xfrm>
              <a:off x="7112520" y="2191977"/>
              <a:ext cx="354667" cy="532173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2" name="ZoneTexte 51"/>
            <p:cNvSpPr txBox="1"/>
            <p:nvPr/>
          </p:nvSpPr>
          <p:spPr>
            <a:xfrm>
              <a:off x="7467187" y="2262485"/>
              <a:ext cx="1603003" cy="92333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Choice of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Configuration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measurement?</a:t>
              </a:r>
            </a:p>
          </p:txBody>
        </p:sp>
      </p:grpSp>
      <p:sp>
        <p:nvSpPr>
          <p:cNvPr id="55" name="ZoneTexte 54"/>
          <p:cNvSpPr txBox="1"/>
          <p:nvPr/>
        </p:nvSpPr>
        <p:spPr>
          <a:xfrm>
            <a:off x="5254911" y="3959063"/>
            <a:ext cx="3724802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Which prior information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chemeClr val="accent1">
                    <a:lumMod val="75000"/>
                  </a:schemeClr>
                </a:solidFill>
                <a:latin typeface="Calibri"/>
              </a:rPr>
              <a:t>How to use it in the inverse process?</a:t>
            </a:r>
          </a:p>
        </p:txBody>
      </p:sp>
      <p:grpSp>
        <p:nvGrpSpPr>
          <p:cNvPr id="56" name="Groupe 55"/>
          <p:cNvGrpSpPr/>
          <p:nvPr/>
        </p:nvGrpSpPr>
        <p:grpSpPr>
          <a:xfrm>
            <a:off x="488234" y="3052185"/>
            <a:ext cx="3240361" cy="1091821"/>
            <a:chOff x="755576" y="4149080"/>
            <a:chExt cx="3240361" cy="1091821"/>
          </a:xfrm>
        </p:grpSpPr>
        <p:cxnSp>
          <p:nvCxnSpPr>
            <p:cNvPr id="57" name="Connecteur droit avec flèche 56"/>
            <p:cNvCxnSpPr/>
            <p:nvPr/>
          </p:nvCxnSpPr>
          <p:spPr>
            <a:xfrm flipH="1">
              <a:off x="2267744" y="4149080"/>
              <a:ext cx="1728193" cy="445490"/>
            </a:xfrm>
            <a:prstGeom prst="straightConnector1">
              <a:avLst/>
            </a:prstGeom>
            <a:noFill/>
            <a:ln w="9525" cap="flat" cmpd="sng" algn="ctr">
              <a:solidFill>
                <a:srgbClr val="4F81BD">
                  <a:shade val="95000"/>
                  <a:satMod val="105000"/>
                </a:srgbClr>
              </a:solidFill>
              <a:prstDash val="solid"/>
              <a:tailEnd type="arrow"/>
            </a:ln>
            <a:effectLst/>
          </p:spPr>
        </p:cxnSp>
        <p:sp>
          <p:nvSpPr>
            <p:cNvPr id="58" name="ZoneTexte 57"/>
            <p:cNvSpPr txBox="1"/>
            <p:nvPr/>
          </p:nvSpPr>
          <p:spPr>
            <a:xfrm>
              <a:off x="755576" y="4594570"/>
              <a:ext cx="2029723" cy="646331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Choice </a:t>
              </a:r>
              <a:r>
                <a:rPr lang="en-US" kern="0" dirty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of inversion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kern="0" dirty="0" smtClean="0">
                  <a:solidFill>
                    <a:schemeClr val="accent1">
                      <a:lumMod val="75000"/>
                    </a:schemeClr>
                  </a:solidFill>
                  <a:latin typeface="Calibri"/>
                </a:rPr>
                <a:t>Technique?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1708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My Area of Interest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5" name="Image 34">
            <a:extLst>
              <a:ext uri="{FF2B5EF4-FFF2-40B4-BE49-F238E27FC236}">
                <a16:creationId xmlns:a16="http://schemas.microsoft.com/office/drawing/2014/main" id="{C990BA96-B2E9-440E-9475-3957D15687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5431"/>
            <a:ext cx="4154594" cy="3275673"/>
          </a:xfrm>
          <a:prstGeom prst="rect">
            <a:avLst/>
          </a:prstGeom>
        </p:spPr>
      </p:pic>
      <p:sp>
        <p:nvSpPr>
          <p:cNvPr id="36" name="Rectangle 35"/>
          <p:cNvSpPr/>
          <p:nvPr/>
        </p:nvSpPr>
        <p:spPr>
          <a:xfrm>
            <a:off x="4297680" y="1073286"/>
            <a:ext cx="484632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</a:rPr>
              <a:t>Expertise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Radiative Transfer Modelling, Coupling with Crop functioning models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Model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Inversion (Machine learning)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Validation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</a:rPr>
              <a:t>Software </a:t>
            </a:r>
            <a:r>
              <a:rPr lang="en-US" dirty="0">
                <a:solidFill>
                  <a:prstClr val="black"/>
                </a:solidFill>
                <a:latin typeface="Calibri" panose="020F0502020204030204" pitchFamily="34" charset="0"/>
              </a:rPr>
              <a:t>development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fr-FR" dirty="0" smtClean="0">
                <a:solidFill>
                  <a:prstClr val="black"/>
                </a:solidFill>
                <a:latin typeface="Calibri" panose="020F0502020204030204" pitchFamily="34" charset="0"/>
              </a:rPr>
              <a:t>Applications</a:t>
            </a: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fr-FR" dirty="0" err="1" smtClean="0">
                <a:solidFill>
                  <a:prstClr val="black"/>
                </a:solidFill>
                <a:latin typeface="Calibri" panose="020F0502020204030204" pitchFamily="34" charset="0"/>
              </a:rPr>
              <a:t>Phenotyping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Support for 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</a:rPr>
              <a:t>decision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</a:rPr>
              <a:t>making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800100" lvl="1" indent="-342900" fontAlgn="auto">
              <a:spcBef>
                <a:spcPts val="0"/>
              </a:spcBef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Resource management at the 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</a:rPr>
              <a:t>territory</a:t>
            </a:r>
            <a:r>
              <a:rPr lang="fr-FR" dirty="0">
                <a:solidFill>
                  <a:prstClr val="black"/>
                </a:solidFill>
                <a:latin typeface="Calibri" panose="020F0502020204030204" pitchFamily="34" charset="0"/>
              </a:rPr>
              <a:t> </a:t>
            </a:r>
            <a:r>
              <a:rPr lang="fr-FR" dirty="0" err="1">
                <a:solidFill>
                  <a:prstClr val="black"/>
                </a:solidFill>
                <a:latin typeface="Calibri" panose="020F0502020204030204" pitchFamily="34" charset="0"/>
              </a:rPr>
              <a:t>scale</a:t>
            </a:r>
            <a:endParaRPr lang="fr-FR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5785" y="9065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1" kern="0" dirty="0" err="1"/>
              <a:t>Choice</a:t>
            </a:r>
            <a:r>
              <a:rPr lang="fr-FR" b="1" kern="0" dirty="0"/>
              <a:t> of the RT model</a:t>
            </a:r>
          </a:p>
          <a:p>
            <a:pPr lvl="1"/>
            <a:r>
              <a:rPr lang="fr-FR" kern="0" dirty="0" err="1"/>
              <a:t>Minimizing</a:t>
            </a:r>
            <a:r>
              <a:rPr lang="fr-FR" kern="0" dirty="0"/>
              <a:t> model </a:t>
            </a:r>
            <a:r>
              <a:rPr lang="fr-FR" kern="0" dirty="0" err="1"/>
              <a:t>uncertainties</a:t>
            </a:r>
            <a:endParaRPr lang="fr-FR" kern="0" dirty="0"/>
          </a:p>
          <a:p>
            <a:r>
              <a:rPr lang="fr-FR" b="1" kern="0" dirty="0" err="1" smtClean="0"/>
              <a:t>Choice</a:t>
            </a:r>
            <a:r>
              <a:rPr lang="fr-FR" b="1" kern="0" dirty="0" smtClean="0"/>
              <a:t> of the inversion </a:t>
            </a:r>
            <a:r>
              <a:rPr lang="fr-FR" b="1" kern="0" dirty="0" err="1" smtClean="0"/>
              <a:t>method</a:t>
            </a:r>
            <a:endParaRPr lang="fr-FR" b="1" kern="0" dirty="0" smtClean="0"/>
          </a:p>
          <a:p>
            <a:pPr lvl="1"/>
            <a:r>
              <a:rPr lang="fr-FR" kern="0" dirty="0" err="1" smtClean="0"/>
              <a:t>Minimization</a:t>
            </a:r>
            <a:r>
              <a:rPr lang="fr-FR" kern="0" dirty="0" smtClean="0"/>
              <a:t> on </a:t>
            </a:r>
            <a:r>
              <a:rPr lang="fr-FR" kern="0" dirty="0" err="1" smtClean="0"/>
              <a:t>reflectances</a:t>
            </a:r>
            <a:r>
              <a:rPr lang="fr-FR" kern="0" dirty="0" smtClean="0"/>
              <a:t> or variable?</a:t>
            </a:r>
          </a:p>
          <a:p>
            <a:r>
              <a:rPr lang="fr-FR" b="1" kern="0" dirty="0" err="1" smtClean="0"/>
              <a:t>Choice</a:t>
            </a:r>
            <a:r>
              <a:rPr lang="fr-FR" b="1" kern="0" dirty="0" smtClean="0"/>
              <a:t> of </a:t>
            </a:r>
            <a:r>
              <a:rPr lang="fr-FR" b="1" kern="0" dirty="0" err="1" smtClean="0"/>
              <a:t>obervational</a:t>
            </a:r>
            <a:r>
              <a:rPr lang="fr-FR" b="1" kern="0" dirty="0" smtClean="0"/>
              <a:t> configuration</a:t>
            </a:r>
          </a:p>
          <a:p>
            <a:pPr lvl="1"/>
            <a:r>
              <a:rPr lang="fr-FR" kern="0" dirty="0" smtClean="0"/>
              <a:t>Limited </a:t>
            </a:r>
            <a:r>
              <a:rPr lang="fr-FR" kern="0" dirty="0" err="1" smtClean="0"/>
              <a:t>dimensionality</a:t>
            </a:r>
            <a:r>
              <a:rPr lang="fr-FR" kern="0" dirty="0" smtClean="0"/>
              <a:t>, maximum </a:t>
            </a:r>
            <a:r>
              <a:rPr lang="fr-FR" kern="0" dirty="0" err="1" smtClean="0"/>
              <a:t>sensitivity</a:t>
            </a:r>
            <a:endParaRPr lang="fr-FR" kern="0" dirty="0" smtClean="0"/>
          </a:p>
          <a:p>
            <a:r>
              <a:rPr lang="fr-FR" b="1" kern="0" dirty="0" err="1" smtClean="0"/>
              <a:t>Exploiting</a:t>
            </a:r>
            <a:r>
              <a:rPr lang="fr-FR" b="1" kern="0" dirty="0" smtClean="0"/>
              <a:t> all the information</a:t>
            </a:r>
          </a:p>
          <a:p>
            <a:pPr lvl="1"/>
            <a:r>
              <a:rPr lang="fr-FR" kern="0" dirty="0" err="1" smtClean="0"/>
              <a:t>Integration</a:t>
            </a:r>
            <a:r>
              <a:rPr lang="fr-FR" kern="0" dirty="0" smtClean="0"/>
              <a:t> of </a:t>
            </a:r>
            <a:r>
              <a:rPr lang="fr-FR" kern="0" dirty="0" err="1" smtClean="0"/>
              <a:t>prior</a:t>
            </a:r>
            <a:r>
              <a:rPr lang="fr-FR" kern="0" dirty="0" smtClean="0"/>
              <a:t> information</a:t>
            </a:r>
          </a:p>
          <a:p>
            <a:pPr lvl="1"/>
            <a:r>
              <a:rPr lang="fr-FR" kern="0" dirty="0" err="1" smtClean="0"/>
              <a:t>Exploiting</a:t>
            </a:r>
            <a:r>
              <a:rPr lang="fr-FR" kern="0" dirty="0" smtClean="0"/>
              <a:t> temporal </a:t>
            </a:r>
            <a:r>
              <a:rPr lang="fr-FR" kern="0" dirty="0" err="1" smtClean="0"/>
              <a:t>constraints</a:t>
            </a:r>
            <a:endParaRPr lang="fr-FR" kern="0" dirty="0" smtClean="0"/>
          </a:p>
          <a:p>
            <a:pPr lvl="1"/>
            <a:r>
              <a:rPr lang="fr-FR" kern="0" dirty="0" err="1" smtClean="0"/>
              <a:t>Exploiting</a:t>
            </a:r>
            <a:r>
              <a:rPr lang="fr-FR" kern="0" dirty="0" smtClean="0"/>
              <a:t> Spatial </a:t>
            </a:r>
            <a:r>
              <a:rPr lang="fr-FR" kern="0" dirty="0" err="1" smtClean="0"/>
              <a:t>constraints</a:t>
            </a:r>
            <a:endParaRPr lang="fr-FR" kern="0" dirty="0" smtClean="0"/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Radiative Transfer Model Inversion (2)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5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47265" y="25447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What is a radiative transfer model (RTM)?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图片 2" descr="C:\Users\Jiang Jingyi\Desktop\无标题.jpg">
            <a:extLst>
              <a:ext uri="{FF2B5EF4-FFF2-40B4-BE49-F238E27FC236}">
                <a16:creationId xmlns:a16="http://schemas.microsoft.com/office/drawing/2014/main" id="{3C570BA9-0803-4C96-85C8-BBFAE0FAFC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/>
          <a:stretch/>
        </p:blipFill>
        <p:spPr bwMode="auto">
          <a:xfrm>
            <a:off x="2943726" y="1299411"/>
            <a:ext cx="3168316" cy="11936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ZoneTexte 5"/>
          <p:cNvSpPr txBox="1"/>
          <p:nvPr/>
        </p:nvSpPr>
        <p:spPr>
          <a:xfrm>
            <a:off x="103194" y="993137"/>
            <a:ext cx="2885726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Boundary</a:t>
            </a:r>
            <a:r>
              <a:rPr lang="fr-FR" b="1" dirty="0" smtClean="0"/>
              <a:t> Conditions</a:t>
            </a:r>
          </a:p>
          <a:p>
            <a:endParaRPr lang="fr-FR" dirty="0"/>
          </a:p>
          <a:p>
            <a:r>
              <a:rPr lang="fr-FR" dirty="0" smtClean="0"/>
              <a:t>Illumination</a:t>
            </a:r>
          </a:p>
          <a:p>
            <a:r>
              <a:rPr lang="fr-FR" dirty="0" smtClean="0"/>
              <a:t>(direction/diffuse)</a:t>
            </a:r>
          </a:p>
          <a:p>
            <a:endParaRPr lang="fr-FR" dirty="0" smtClean="0"/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  <a:p>
            <a:endParaRPr lang="fr-FR" dirty="0"/>
          </a:p>
          <a:p>
            <a:r>
              <a:rPr lang="fr-FR" dirty="0" err="1" smtClean="0"/>
              <a:t>Soil</a:t>
            </a:r>
            <a:r>
              <a:rPr lang="fr-FR" dirty="0" smtClean="0"/>
              <a:t> Background</a:t>
            </a:r>
          </a:p>
          <a:p>
            <a:r>
              <a:rPr lang="fr-FR" dirty="0" err="1" smtClean="0"/>
              <a:t>reflectance</a:t>
            </a:r>
            <a:endParaRPr lang="fr-FR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6313802" y="1131636"/>
            <a:ext cx="28301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dirty="0" err="1" smtClean="0"/>
              <a:t>Canopy</a:t>
            </a:r>
            <a:r>
              <a:rPr lang="fr-FR" b="1" dirty="0" smtClean="0"/>
              <a:t> Description</a:t>
            </a:r>
          </a:p>
          <a:p>
            <a:endParaRPr lang="fr-FR" dirty="0"/>
          </a:p>
          <a:p>
            <a:r>
              <a:rPr lang="fr-FR" b="1" i="1" dirty="0" smtClean="0"/>
              <a:t>Structure</a:t>
            </a:r>
          </a:p>
          <a:p>
            <a:r>
              <a:rPr lang="fr-FR" dirty="0" err="1" smtClean="0"/>
              <a:t>Vegetation</a:t>
            </a:r>
            <a:r>
              <a:rPr lang="fr-FR" dirty="0" smtClean="0"/>
              <a:t> </a:t>
            </a:r>
            <a:r>
              <a:rPr lang="fr-FR" dirty="0" err="1" smtClean="0"/>
              <a:t>elements</a:t>
            </a:r>
            <a:endParaRPr lang="fr-FR" dirty="0" smtClean="0"/>
          </a:p>
          <a:p>
            <a:r>
              <a:rPr lang="fr-FR" dirty="0" smtClean="0"/>
              <a:t>architecture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i="1" dirty="0" smtClean="0"/>
              <a:t>Optical </a:t>
            </a:r>
            <a:r>
              <a:rPr lang="fr-FR" b="1" i="1" dirty="0" err="1" smtClean="0"/>
              <a:t>properties</a:t>
            </a:r>
            <a:endParaRPr lang="fr-FR" b="1" i="1" dirty="0"/>
          </a:p>
          <a:p>
            <a:r>
              <a:rPr lang="fr-FR" dirty="0" err="1" smtClean="0"/>
              <a:t>Driven</a:t>
            </a:r>
            <a:r>
              <a:rPr lang="fr-FR" dirty="0" smtClean="0"/>
              <a:t> by </a:t>
            </a:r>
            <a:r>
              <a:rPr lang="fr-FR" dirty="0" err="1" smtClean="0"/>
              <a:t>biochemical</a:t>
            </a:r>
            <a:r>
              <a:rPr lang="fr-FR" dirty="0" smtClean="0"/>
              <a:t> </a:t>
            </a:r>
          </a:p>
          <a:p>
            <a:r>
              <a:rPr lang="fr-FR" dirty="0" smtClean="0"/>
              <a:t>content</a:t>
            </a: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3726" y="2638323"/>
            <a:ext cx="3117606" cy="200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00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RTM: Canopy Structure Description (1)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4" name="图片 2" descr="C:\Users\Jiang Jingyi\Desktop\无标题.jpg">
            <a:extLst>
              <a:ext uri="{FF2B5EF4-FFF2-40B4-BE49-F238E27FC236}">
                <a16:creationId xmlns:a16="http://schemas.microsoft.com/office/drawing/2014/main" id="{3C570BA9-0803-4C96-85C8-BBFAE0FAFCBE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/>
          <a:stretch/>
        </p:blipFill>
        <p:spPr bwMode="auto">
          <a:xfrm>
            <a:off x="5606013" y="928338"/>
            <a:ext cx="1642965" cy="10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04" y="1005287"/>
            <a:ext cx="2057874" cy="1085545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390604" y="2422959"/>
            <a:ext cx="140775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b="1" dirty="0" smtClean="0">
                <a:latin typeface="Arial" panose="020B0604020202020204" pitchFamily="34" charset="0"/>
              </a:rPr>
              <a:t>Simplified</a:t>
            </a:r>
            <a:endParaRPr lang="en-US" altLang="fr-FR" sz="2000" b="1" dirty="0">
              <a:latin typeface="Arial" panose="020B0604020202020204" pitchFamily="34" charset="0"/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73311" y="2089195"/>
            <a:ext cx="130837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2000" b="1" dirty="0">
                <a:latin typeface="Arial" panose="020B0604020202020204" pitchFamily="34" charset="0"/>
              </a:rPr>
              <a:t> </a:t>
            </a:r>
            <a:r>
              <a:rPr lang="en-US" altLang="fr-FR" sz="2000" b="1" dirty="0" smtClean="0">
                <a:latin typeface="Arial" panose="020B0604020202020204" pitchFamily="34" charset="0"/>
              </a:rPr>
              <a:t>Realistic</a:t>
            </a:r>
            <a:endParaRPr lang="en-US" altLang="fr-FR" sz="2000" b="1" dirty="0">
              <a:latin typeface="Arial" panose="020B0604020202020204" pitchFamily="34" charset="0"/>
            </a:endParaRPr>
          </a:p>
        </p:txBody>
      </p:sp>
      <p:sp>
        <p:nvSpPr>
          <p:cNvPr id="19" name="Text Box 8"/>
          <p:cNvSpPr txBox="1">
            <a:spLocks noChangeArrowheads="1"/>
          </p:cNvSpPr>
          <p:nvPr/>
        </p:nvSpPr>
        <p:spPr bwMode="auto">
          <a:xfrm>
            <a:off x="1140253" y="2934433"/>
            <a:ext cx="1928733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Area Index</a:t>
            </a:r>
          </a:p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Inclination</a:t>
            </a:r>
          </a:p>
          <a:p>
            <a:r>
              <a:rPr lang="fr-FR" altLang="fr-FR" dirty="0" smtClean="0">
                <a:latin typeface="Arial" panose="020B0604020202020204" pitchFamily="34" charset="0"/>
              </a:rPr>
              <a:t>Relative </a:t>
            </a:r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size</a:t>
            </a:r>
            <a:endParaRPr lang="fr-FR" altLang="fr-FR" dirty="0">
              <a:latin typeface="Arial" panose="020B0604020202020204" pitchFamily="34" charset="0"/>
            </a:endParaRPr>
          </a:p>
        </p:txBody>
      </p:sp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5512716" y="2623014"/>
            <a:ext cx="196720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area index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Inclination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Size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Shape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 smtClean="0">
                <a:latin typeface="Arial" panose="020B0604020202020204" pitchFamily="34" charset="0"/>
              </a:rPr>
              <a:t>Plant </a:t>
            </a:r>
            <a:r>
              <a:rPr lang="fr-FR" altLang="fr-FR" dirty="0" err="1" smtClean="0">
                <a:latin typeface="Arial" panose="020B0604020202020204" pitchFamily="34" charset="0"/>
              </a:rPr>
              <a:t>density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 smtClean="0">
                <a:latin typeface="Arial" panose="020B0604020202020204" pitchFamily="34" charset="0"/>
              </a:rPr>
              <a:t>Crown </a:t>
            </a:r>
            <a:r>
              <a:rPr lang="fr-FR" altLang="fr-FR" dirty="0" err="1" smtClean="0">
                <a:latin typeface="Arial" panose="020B0604020202020204" pitchFamily="34" charset="0"/>
              </a:rPr>
              <a:t>Diameters</a:t>
            </a:r>
            <a:endParaRPr lang="fr-FR" altLang="fr-FR" dirty="0">
              <a:latin typeface="Arial" panose="020B0604020202020204" pitchFamily="34" charset="0"/>
            </a:endParaRPr>
          </a:p>
          <a:p>
            <a:r>
              <a:rPr lang="fr-FR" altLang="fr-FR" dirty="0">
                <a:latin typeface="Arial" panose="020B0604020202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582449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RTM: canopy optical properties model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3338" y="4283501"/>
            <a:ext cx="85507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More information on </a:t>
            </a:r>
            <a:r>
              <a:rPr lang="fr-FR" sz="1200" i="1" dirty="0" err="1" smtClean="0">
                <a:solidFill>
                  <a:schemeClr val="tx2"/>
                </a:solidFill>
              </a:rPr>
              <a:t>modelling</a:t>
            </a:r>
            <a:r>
              <a:rPr lang="fr-FR" sz="1200" i="1" dirty="0" smtClean="0">
                <a:solidFill>
                  <a:schemeClr val="tx2"/>
                </a:solidFill>
              </a:rPr>
              <a:t> </a:t>
            </a:r>
            <a:r>
              <a:rPr lang="fr-FR" sz="1200" i="1" dirty="0" err="1" smtClean="0">
                <a:solidFill>
                  <a:schemeClr val="tx2"/>
                </a:solidFill>
              </a:rPr>
              <a:t>leaf</a:t>
            </a:r>
            <a:r>
              <a:rPr lang="fr-FR" sz="1200" i="1" dirty="0" smtClean="0">
                <a:solidFill>
                  <a:schemeClr val="tx2"/>
                </a:solidFill>
              </a:rPr>
              <a:t> </a:t>
            </a:r>
            <a:r>
              <a:rPr lang="fr-FR" sz="1200" i="1" dirty="0" err="1" smtClean="0">
                <a:solidFill>
                  <a:schemeClr val="tx2"/>
                </a:solidFill>
              </a:rPr>
              <a:t>otical</a:t>
            </a:r>
            <a:r>
              <a:rPr lang="fr-FR" sz="1200" i="1" dirty="0" smtClean="0">
                <a:solidFill>
                  <a:schemeClr val="tx2"/>
                </a:solidFill>
              </a:rPr>
              <a:t> </a:t>
            </a:r>
            <a:r>
              <a:rPr lang="fr-FR" sz="1200" i="1" dirty="0" err="1" smtClean="0">
                <a:solidFill>
                  <a:schemeClr val="tx2"/>
                </a:solidFill>
              </a:rPr>
              <a:t>properties</a:t>
            </a:r>
            <a:r>
              <a:rPr lang="fr-FR" sz="1200" i="1" dirty="0" smtClean="0">
                <a:solidFill>
                  <a:schemeClr val="tx2"/>
                </a:solidFill>
              </a:rPr>
              <a:t>: Jacquemoud and </a:t>
            </a:r>
            <a:r>
              <a:rPr lang="fr-FR" sz="1200" i="1" dirty="0" err="1" smtClean="0">
                <a:solidFill>
                  <a:schemeClr val="tx2"/>
                </a:solidFill>
              </a:rPr>
              <a:t>Ustin</a:t>
            </a:r>
            <a:r>
              <a:rPr lang="fr-FR" sz="1200" i="1" dirty="0" smtClean="0">
                <a:solidFill>
                  <a:schemeClr val="tx2"/>
                </a:solidFill>
              </a:rPr>
              <a:t>, 2008, </a:t>
            </a:r>
            <a:r>
              <a:rPr lang="fr-FR" sz="1200" i="1" dirty="0" err="1" smtClean="0">
                <a:solidFill>
                  <a:schemeClr val="tx2"/>
                </a:solidFill>
              </a:rPr>
              <a:t>Photobiological</a:t>
            </a:r>
            <a:r>
              <a:rPr lang="fr-FR" sz="1200" i="1" dirty="0" smtClean="0">
                <a:solidFill>
                  <a:schemeClr val="tx2"/>
                </a:solidFill>
              </a:rPr>
              <a:t> Science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6146" name="Picture 2" descr="RÃ©sultat de recherche d'images pour &quot;PROSPECT leaf optical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761" y="894096"/>
            <a:ext cx="29718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860917" y="999993"/>
            <a:ext cx="14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PROSPECT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06750" y="3113950"/>
            <a:ext cx="302961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b="1" i="1" dirty="0" err="1" smtClean="0"/>
              <a:t>Leaf</a:t>
            </a:r>
            <a:r>
              <a:rPr lang="fr-FR" sz="1400" b="1" i="1" dirty="0" smtClean="0"/>
              <a:t> </a:t>
            </a:r>
            <a:r>
              <a:rPr lang="fr-FR" sz="1400" b="1" i="1" dirty="0" err="1" smtClean="0"/>
              <a:t>Biochemical</a:t>
            </a:r>
            <a:r>
              <a:rPr lang="fr-FR" sz="1400" b="1" i="1" dirty="0" smtClean="0"/>
              <a:t> content: </a:t>
            </a:r>
          </a:p>
          <a:p>
            <a:r>
              <a:rPr lang="fr-FR" sz="1400" dirty="0" err="1" smtClean="0"/>
              <a:t>Chlorophyll</a:t>
            </a:r>
            <a:r>
              <a:rPr lang="fr-FR" sz="1400" dirty="0" smtClean="0"/>
              <a:t>, Water, Dry </a:t>
            </a:r>
            <a:r>
              <a:rPr lang="fr-FR" sz="1400" dirty="0" err="1" smtClean="0"/>
              <a:t>Matter</a:t>
            </a:r>
            <a:r>
              <a:rPr lang="fr-FR" sz="1400" dirty="0" smtClean="0"/>
              <a:t>, </a:t>
            </a:r>
          </a:p>
          <a:p>
            <a:r>
              <a:rPr lang="fr-FR" sz="1400" dirty="0" smtClean="0"/>
              <a:t>Brown pigments, …</a:t>
            </a:r>
          </a:p>
          <a:p>
            <a:r>
              <a:rPr lang="fr-FR" sz="1400" b="1" i="1" dirty="0" err="1"/>
              <a:t>Leaf</a:t>
            </a:r>
            <a:r>
              <a:rPr lang="fr-FR" sz="1400" b="1" i="1" dirty="0"/>
              <a:t> </a:t>
            </a:r>
            <a:r>
              <a:rPr lang="fr-FR" sz="1400" b="1" i="1" dirty="0" err="1" smtClean="0"/>
              <a:t>Refraction</a:t>
            </a:r>
            <a:r>
              <a:rPr lang="fr-FR" sz="1400" b="1" i="1" dirty="0" smtClean="0"/>
              <a:t> Index: </a:t>
            </a:r>
            <a:r>
              <a:rPr lang="fr-FR" sz="1400" dirty="0" smtClean="0"/>
              <a:t>n</a:t>
            </a:r>
            <a:endParaRPr lang="fr-FR" sz="1400" dirty="0"/>
          </a:p>
          <a:p>
            <a:r>
              <a:rPr lang="fr-FR" sz="1400" b="1" i="1" dirty="0" err="1"/>
              <a:t>Leaf</a:t>
            </a:r>
            <a:r>
              <a:rPr lang="fr-FR" sz="1400" b="1" i="1" dirty="0"/>
              <a:t> Structure </a:t>
            </a:r>
            <a:r>
              <a:rPr lang="fr-FR" sz="1400" dirty="0" smtClean="0"/>
              <a:t>: N</a:t>
            </a:r>
            <a:endParaRPr lang="fr-FR" sz="1400" dirty="0"/>
          </a:p>
        </p:txBody>
      </p:sp>
      <p:pic>
        <p:nvPicPr>
          <p:cNvPr id="6148" name="Picture 4" descr="RÃ©sultat de recherche d'images pour &quot;PROSPECT leaf optical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9301" y="1304199"/>
            <a:ext cx="2752725" cy="180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Ã©sultat de recherche d'images pour &quot;PROSPECT leaf optical&quot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288" y="1061511"/>
            <a:ext cx="3092475" cy="2360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628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998" y="957743"/>
            <a:ext cx="6463934" cy="3445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289152" y="2120509"/>
            <a:ext cx="399366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      </a:t>
            </a:r>
            <a:r>
              <a:rPr lang="fr-FR" sz="1400" dirty="0" err="1" smtClean="0"/>
              <a:t>Turbid</a:t>
            </a:r>
            <a:r>
              <a:rPr lang="fr-FR" sz="1400" dirty="0" smtClean="0"/>
              <a:t> medium          </a:t>
            </a:r>
            <a:r>
              <a:rPr lang="fr-FR" sz="1400" dirty="0" err="1" smtClean="0"/>
              <a:t>Geometrical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5038966" y="2141415"/>
            <a:ext cx="1019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Hybrids</a:t>
            </a:r>
            <a:endParaRPr lang="fr-FR" sz="1400" dirty="0"/>
          </a:p>
        </p:txBody>
      </p:sp>
      <p:sp>
        <p:nvSpPr>
          <p:cNvPr id="8" name="ZoneTexte 7"/>
          <p:cNvSpPr txBox="1"/>
          <p:nvPr/>
        </p:nvSpPr>
        <p:spPr>
          <a:xfrm>
            <a:off x="6324596" y="2164861"/>
            <a:ext cx="101990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3D</a:t>
            </a:r>
            <a:endParaRPr lang="fr-FR" sz="1400" dirty="0"/>
          </a:p>
        </p:txBody>
      </p:sp>
      <p:sp>
        <p:nvSpPr>
          <p:cNvPr id="10" name="ZoneTexte 9"/>
          <p:cNvSpPr txBox="1"/>
          <p:nvPr/>
        </p:nvSpPr>
        <p:spPr>
          <a:xfrm>
            <a:off x="5992953" y="2540531"/>
            <a:ext cx="241640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 </a:t>
            </a:r>
            <a:r>
              <a:rPr lang="fr-FR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Tracing</a:t>
            </a:r>
            <a:r>
              <a:rPr lang="fr-FR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i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Radiosity</a:t>
            </a:r>
            <a:endParaRPr lang="fr-FR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120858" y="3152910"/>
            <a:ext cx="876074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66"/>
                </a:solidFill>
              </a:rPr>
              <a:t>Accuracy</a:t>
            </a:r>
            <a:endParaRPr lang="fr-FR" sz="1200" dirty="0">
              <a:solidFill>
                <a:srgbClr val="FF0066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124001" y="3512731"/>
            <a:ext cx="107914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66"/>
                </a:solidFill>
              </a:rPr>
              <a:t>Computing</a:t>
            </a:r>
            <a:r>
              <a:rPr lang="fr-FR" sz="1200" dirty="0" smtClean="0">
                <a:solidFill>
                  <a:srgbClr val="FF0066"/>
                </a:solidFill>
              </a:rPr>
              <a:t> </a:t>
            </a:r>
          </a:p>
          <a:p>
            <a:r>
              <a:rPr lang="fr-FR" sz="1200" dirty="0" smtClean="0">
                <a:solidFill>
                  <a:srgbClr val="FF0066"/>
                </a:solidFill>
              </a:rPr>
              <a:t>Power</a:t>
            </a:r>
            <a:endParaRPr lang="fr-FR" sz="1200" dirty="0">
              <a:solidFill>
                <a:srgbClr val="FF0066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7146443" y="3958105"/>
            <a:ext cx="105670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200" dirty="0" err="1" smtClean="0">
                <a:solidFill>
                  <a:srgbClr val="FF0066"/>
                </a:solidFill>
              </a:rPr>
              <a:t>Number</a:t>
            </a:r>
            <a:r>
              <a:rPr lang="fr-FR" sz="1200" dirty="0" smtClean="0">
                <a:solidFill>
                  <a:srgbClr val="FF0066"/>
                </a:solidFill>
              </a:rPr>
              <a:t> of </a:t>
            </a:r>
          </a:p>
          <a:p>
            <a:r>
              <a:rPr lang="fr-FR" sz="1200" dirty="0" smtClean="0">
                <a:solidFill>
                  <a:srgbClr val="FF0066"/>
                </a:solidFill>
              </a:rPr>
              <a:t>variables</a:t>
            </a:r>
            <a:endParaRPr lang="fr-FR" sz="1200" dirty="0">
              <a:solidFill>
                <a:srgbClr val="FF0066"/>
              </a:solidFill>
            </a:endParaRPr>
          </a:p>
        </p:txBody>
      </p:sp>
      <p:pic>
        <p:nvPicPr>
          <p:cNvPr id="14" name="图片 2" descr="C:\Users\Jiang Jingyi\Desktop\无标题.jpg">
            <a:extLst>
              <a:ext uri="{FF2B5EF4-FFF2-40B4-BE49-F238E27FC236}">
                <a16:creationId xmlns:a16="http://schemas.microsoft.com/office/drawing/2014/main" id="{3C570BA9-0803-4C96-85C8-BBFAE0FAFCBE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96"/>
          <a:stretch/>
        </p:blipFill>
        <p:spPr bwMode="auto">
          <a:xfrm>
            <a:off x="6148974" y="1109461"/>
            <a:ext cx="1642965" cy="10698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01" y="1016793"/>
            <a:ext cx="1530794" cy="807506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RTM: Canopy Structure Description (2)</a:t>
            </a:r>
          </a:p>
        </p:txBody>
      </p:sp>
      <p:sp>
        <p:nvSpPr>
          <p:cNvPr id="17" name="Rectangle 16"/>
          <p:cNvSpPr/>
          <p:nvPr/>
        </p:nvSpPr>
        <p:spPr>
          <a:xfrm>
            <a:off x="-156841" y="3062354"/>
            <a:ext cx="21540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b="1" dirty="0"/>
              <a:t>Balance between realism and </a:t>
            </a:r>
            <a:r>
              <a:rPr lang="en-US" b="1" dirty="0" smtClean="0"/>
              <a:t>complexity!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7934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5785" y="9065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RT model</a:t>
            </a:r>
          </a:p>
          <a:p>
            <a:pPr lvl="1"/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Minimizing</a:t>
            </a:r>
            <a:r>
              <a:rPr lang="fr-FR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model </a:t>
            </a:r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uncertainties</a:t>
            </a:r>
            <a:endParaRPr lang="fr-FR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fr-FR" b="1" kern="0" dirty="0" err="1" smtClean="0"/>
              <a:t>Choice</a:t>
            </a:r>
            <a:r>
              <a:rPr lang="fr-FR" b="1" kern="0" dirty="0" smtClean="0"/>
              <a:t> of the inversion </a:t>
            </a:r>
            <a:r>
              <a:rPr lang="fr-FR" b="1" kern="0" dirty="0" err="1" smtClean="0"/>
              <a:t>method</a:t>
            </a:r>
            <a:endParaRPr lang="fr-FR" b="1" kern="0" dirty="0" smtClean="0"/>
          </a:p>
          <a:p>
            <a:pPr lvl="1"/>
            <a:r>
              <a:rPr lang="fr-FR" kern="0" dirty="0" err="1" smtClean="0"/>
              <a:t>Minimization</a:t>
            </a:r>
            <a:r>
              <a:rPr lang="fr-FR" kern="0" dirty="0" smtClean="0"/>
              <a:t> on </a:t>
            </a:r>
            <a:r>
              <a:rPr lang="fr-FR" kern="0" dirty="0" err="1" smtClean="0"/>
              <a:t>reflectances</a:t>
            </a:r>
            <a:r>
              <a:rPr lang="fr-FR" kern="0" dirty="0" smtClean="0"/>
              <a:t> or variable?</a:t>
            </a:r>
          </a:p>
          <a:p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</a:t>
            </a:r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obervational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configuration</a:t>
            </a:r>
          </a:p>
          <a:p>
            <a:pPr lvl="1"/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Limited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dimensionality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, maximum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sensitivity</a:t>
            </a:r>
            <a:endParaRPr lang="fr-FR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all the information</a:t>
            </a: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Integration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prior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information</a:t>
            </a: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temporal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constraints</a:t>
            </a:r>
            <a:endParaRPr lang="fr-FR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Spatial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constraints</a:t>
            </a:r>
            <a:endParaRPr lang="fr-FR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Radiative Transfer Model Inversion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74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e la date 3"/>
          <p:cNvSpPr txBox="1">
            <a:spLocks/>
          </p:cNvSpPr>
          <p:nvPr/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23-Janvier-2009</a:t>
            </a:r>
          </a:p>
        </p:txBody>
      </p:sp>
      <p:sp>
        <p:nvSpPr>
          <p:cNvPr id="48" name="Espace réservé du pied de page 4"/>
          <p:cNvSpPr txBox="1">
            <a:spLocks/>
          </p:cNvSpPr>
          <p:nvPr/>
        </p:nvSpPr>
        <p:spPr bwMode="auto">
          <a:xfrm>
            <a:off x="2771775" y="6248400"/>
            <a:ext cx="3671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Cours M2 - Estimation de variables biophysiques</a:t>
            </a:r>
          </a:p>
        </p:txBody>
      </p:sp>
      <p:sp>
        <p:nvSpPr>
          <p:cNvPr id="49" name="Espace réservé du numéro de diapositive 5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Verdana" panose="020B0604030504040204" pitchFamily="34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BB81B7F-62A4-4023-A6BF-58D32E263C8D}" type="slidenum">
              <a:rPr kumimoji="0" lang="fr-FR" altLang="fr-FR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fr-FR" altLang="fr-FR" sz="10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50" name="Rectangle 4"/>
          <p:cNvSpPr>
            <a:spLocks noChangeArrowheads="1"/>
          </p:cNvSpPr>
          <p:nvPr/>
        </p:nvSpPr>
        <p:spPr bwMode="auto">
          <a:xfrm>
            <a:off x="178695" y="3935597"/>
            <a:ext cx="8826500" cy="656198"/>
          </a:xfrm>
          <a:prstGeom prst="rect">
            <a:avLst/>
          </a:prstGeom>
          <a:solidFill>
            <a:srgbClr val="CCCC66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51" name="Text Box 5"/>
          <p:cNvSpPr txBox="1">
            <a:spLocks noChangeArrowheads="1"/>
          </p:cNvSpPr>
          <p:nvPr/>
        </p:nvSpPr>
        <p:spPr bwMode="auto">
          <a:xfrm>
            <a:off x="1735603" y="2866345"/>
            <a:ext cx="323518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Minimizing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fr-FR" altLang="fr-FR" sz="1400" b="1" dirty="0" err="1" smtClean="0">
                <a:solidFill>
                  <a:srgbClr val="FF9900"/>
                </a:solidFill>
                <a:latin typeface="Arial" panose="020B0604020202020204" pitchFamily="34" charset="0"/>
              </a:rPr>
              <a:t>biophysical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variables</a:t>
            </a:r>
          </a:p>
        </p:txBody>
      </p:sp>
      <p:grpSp>
        <p:nvGrpSpPr>
          <p:cNvPr id="52" name="Group 6"/>
          <p:cNvGrpSpPr>
            <a:grpSpLocks/>
          </p:cNvGrpSpPr>
          <p:nvPr/>
        </p:nvGrpSpPr>
        <p:grpSpPr bwMode="auto">
          <a:xfrm>
            <a:off x="1857088" y="797533"/>
            <a:ext cx="3268663" cy="2046366"/>
            <a:chOff x="79" y="354"/>
            <a:chExt cx="2595" cy="1481"/>
          </a:xfrm>
        </p:grpSpPr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79" y="393"/>
              <a:ext cx="2595" cy="633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altLang="fr-FR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147" y="606"/>
              <a:ext cx="592" cy="34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Surface</a:t>
              </a:r>
            </a:p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55" name="Rectangle 9"/>
            <p:cNvSpPr>
              <a:spLocks noChangeArrowheads="1"/>
            </p:cNvSpPr>
            <p:nvPr/>
          </p:nvSpPr>
          <p:spPr bwMode="auto">
            <a:xfrm>
              <a:off x="1856" y="595"/>
              <a:ext cx="764" cy="3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Reflectance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6" name="AutoShape 10"/>
            <p:cNvSpPr>
              <a:spLocks noChangeArrowheads="1"/>
            </p:cNvSpPr>
            <p:nvPr/>
          </p:nvSpPr>
          <p:spPr bwMode="auto">
            <a:xfrm>
              <a:off x="251" y="1072"/>
              <a:ext cx="384" cy="288"/>
            </a:xfrm>
            <a:prstGeom prst="flowChartDecision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DS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900" y="1100"/>
              <a:ext cx="826" cy="240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Coefficients</a:t>
              </a:r>
            </a:p>
          </p:txBody>
        </p:sp>
        <p:cxnSp>
          <p:nvCxnSpPr>
            <p:cNvPr id="58" name="AutoShape 12"/>
            <p:cNvCxnSpPr>
              <a:cxnSpLocks noChangeShapeType="1"/>
              <a:stCxn id="67" idx="0"/>
              <a:endCxn id="56" idx="2"/>
            </p:cNvCxnSpPr>
            <p:nvPr/>
          </p:nvCxnSpPr>
          <p:spPr bwMode="auto">
            <a:xfrm flipV="1">
              <a:off x="443" y="1360"/>
              <a:ext cx="0" cy="65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59" name="AutoShape 13"/>
            <p:cNvCxnSpPr>
              <a:cxnSpLocks noChangeShapeType="1"/>
              <a:stCxn id="54" idx="2"/>
              <a:endCxn id="56" idx="0"/>
            </p:cNvCxnSpPr>
            <p:nvPr/>
          </p:nvCxnSpPr>
          <p:spPr bwMode="auto">
            <a:xfrm>
              <a:off x="443" y="948"/>
              <a:ext cx="0" cy="12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0" name="AutoShape 14"/>
            <p:cNvCxnSpPr>
              <a:cxnSpLocks noChangeShapeType="1"/>
              <a:stCxn id="57" idx="2"/>
              <a:endCxn id="68" idx="0"/>
            </p:cNvCxnSpPr>
            <p:nvPr/>
          </p:nvCxnSpPr>
          <p:spPr bwMode="auto">
            <a:xfrm>
              <a:off x="1313" y="1340"/>
              <a:ext cx="7" cy="76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1" name="AutoShape 15"/>
            <p:cNvCxnSpPr>
              <a:cxnSpLocks noChangeShapeType="1"/>
            </p:cNvCxnSpPr>
            <p:nvPr/>
          </p:nvCxnSpPr>
          <p:spPr bwMode="auto">
            <a:xfrm rot="10800000">
              <a:off x="762" y="1592"/>
              <a:ext cx="28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2" name="AutoShape 16"/>
            <p:cNvCxnSpPr>
              <a:cxnSpLocks noChangeShapeType="1"/>
              <a:stCxn id="56" idx="3"/>
              <a:endCxn id="57" idx="1"/>
            </p:cNvCxnSpPr>
            <p:nvPr/>
          </p:nvCxnSpPr>
          <p:spPr bwMode="auto">
            <a:xfrm>
              <a:off x="635" y="1216"/>
              <a:ext cx="265" cy="4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3" name="Oval 17"/>
            <p:cNvSpPr>
              <a:spLocks noChangeArrowheads="1"/>
            </p:cNvSpPr>
            <p:nvPr/>
          </p:nvSpPr>
          <p:spPr bwMode="auto">
            <a:xfrm>
              <a:off x="977" y="579"/>
              <a:ext cx="672" cy="3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RTM</a:t>
              </a:r>
            </a:p>
          </p:txBody>
        </p:sp>
        <p:cxnSp>
          <p:nvCxnSpPr>
            <p:cNvPr id="64" name="AutoShape 18"/>
            <p:cNvCxnSpPr>
              <a:cxnSpLocks noChangeShapeType="1"/>
              <a:stCxn id="54" idx="3"/>
              <a:endCxn id="63" idx="2"/>
            </p:cNvCxnSpPr>
            <p:nvPr/>
          </p:nvCxnSpPr>
          <p:spPr bwMode="auto">
            <a:xfrm>
              <a:off x="739" y="777"/>
              <a:ext cx="238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19"/>
            <p:cNvCxnSpPr>
              <a:cxnSpLocks noChangeShapeType="1"/>
              <a:stCxn id="55" idx="2"/>
              <a:endCxn id="68" idx="6"/>
            </p:cNvCxnSpPr>
            <p:nvPr/>
          </p:nvCxnSpPr>
          <p:spPr bwMode="auto">
            <a:xfrm rot="5400000">
              <a:off x="1614" y="1001"/>
              <a:ext cx="666" cy="582"/>
            </a:xfrm>
            <a:prstGeom prst="bentConnector2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20"/>
            <p:cNvCxnSpPr>
              <a:cxnSpLocks noChangeShapeType="1"/>
              <a:stCxn id="63" idx="6"/>
              <a:endCxn id="55" idx="1"/>
            </p:cNvCxnSpPr>
            <p:nvPr/>
          </p:nvCxnSpPr>
          <p:spPr bwMode="auto">
            <a:xfrm>
              <a:off x="1649" y="777"/>
              <a:ext cx="207" cy="0"/>
            </a:xfrm>
            <a:prstGeom prst="straightConnector1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7" name="Rectangle 21"/>
            <p:cNvSpPr>
              <a:spLocks noChangeArrowheads="1"/>
            </p:cNvSpPr>
            <p:nvPr/>
          </p:nvSpPr>
          <p:spPr bwMode="auto">
            <a:xfrm>
              <a:off x="124" y="1425"/>
              <a:ext cx="638" cy="34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Surface*</a:t>
              </a:r>
            </a:p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68" name="Oval 22"/>
            <p:cNvSpPr>
              <a:spLocks noChangeArrowheads="1"/>
            </p:cNvSpPr>
            <p:nvPr/>
          </p:nvSpPr>
          <p:spPr bwMode="auto">
            <a:xfrm>
              <a:off x="984" y="1416"/>
              <a:ext cx="672" cy="419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Inverse</a:t>
              </a:r>
            </a:p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fr-FR" altLang="fr-FR" sz="1400" kern="0" noProof="0" dirty="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Model</a:t>
              </a:r>
              <a:endParaRPr kumimoji="0" lang="fr-FR" altLang="fr-FR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675" y="354"/>
              <a:ext cx="1340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1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Training </a:t>
              </a:r>
              <a:r>
                <a:rPr kumimoji="0" lang="fr-FR" altLang="fr-FR" sz="1600" b="0" i="1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Dataset</a:t>
              </a:r>
              <a:endParaRPr kumimoji="0" lang="fr-FR" alt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Rectangle 24"/>
          <p:cNvSpPr>
            <a:spLocks noChangeArrowheads="1"/>
          </p:cNvSpPr>
          <p:nvPr/>
        </p:nvSpPr>
        <p:spPr bwMode="auto">
          <a:xfrm>
            <a:off x="1767795" y="810232"/>
            <a:ext cx="7234444" cy="3781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1" name="Rectangle 25"/>
          <p:cNvSpPr>
            <a:spLocks noChangeArrowheads="1"/>
          </p:cNvSpPr>
          <p:nvPr/>
        </p:nvSpPr>
        <p:spPr bwMode="auto">
          <a:xfrm>
            <a:off x="161637" y="3263292"/>
            <a:ext cx="8840601" cy="132850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72" name="Text Box 26"/>
          <p:cNvSpPr txBox="1">
            <a:spLocks noChangeArrowheads="1"/>
          </p:cNvSpPr>
          <p:nvPr/>
        </p:nvSpPr>
        <p:spPr bwMode="auto">
          <a:xfrm>
            <a:off x="202494" y="3263291"/>
            <a:ext cx="1531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600" b="1" dirty="0" err="1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Experimental</a:t>
            </a:r>
            <a:r>
              <a:rPr lang="fr-FR" altLang="fr-FR" sz="1600" b="1" dirty="0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r>
              <a:rPr lang="fr-FR" altLang="fr-FR" sz="1600" b="1" dirty="0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Calibration</a:t>
            </a:r>
            <a:endParaRPr lang="fr-FR" altLang="fr-FR" sz="1600" dirty="0" smtClean="0">
              <a:solidFill>
                <a:schemeClr val="accent2">
                  <a:lumMod val="9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73" name="Text Box 27"/>
          <p:cNvSpPr txBox="1">
            <a:spLocks noChangeArrowheads="1"/>
          </p:cNvSpPr>
          <p:nvPr/>
        </p:nvSpPr>
        <p:spPr bwMode="auto">
          <a:xfrm>
            <a:off x="175739" y="4012259"/>
            <a:ext cx="162256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Calibration on </a:t>
            </a:r>
          </a:p>
          <a:p>
            <a:pPr algn="ctr"/>
            <a:r>
              <a:rPr lang="fr-FR" altLang="fr-FR" sz="16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simulations</a:t>
            </a:r>
            <a:endParaRPr lang="fr-FR" altLang="fr-FR" sz="1600" dirty="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4" name="Text Box 28"/>
          <p:cNvSpPr txBox="1">
            <a:spLocks noChangeArrowheads="1"/>
          </p:cNvSpPr>
          <p:nvPr/>
        </p:nvSpPr>
        <p:spPr bwMode="auto">
          <a:xfrm>
            <a:off x="1845067" y="3326339"/>
            <a:ext cx="32346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Machine </a:t>
            </a:r>
            <a:r>
              <a:rPr lang="fr-FR" altLang="fr-FR" dirty="0" err="1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learning</a:t>
            </a:r>
            <a:r>
              <a:rPr lang="fr-FR" altLang="fr-FR" dirty="0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fr-FR" altLang="fr-FR" dirty="0" err="1" smtClean="0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regressio</a:t>
            </a:r>
            <a:r>
              <a:rPr lang="fr-FR" altLang="fr-FR" dirty="0" err="1">
                <a:solidFill>
                  <a:schemeClr val="accent2">
                    <a:lumMod val="90000"/>
                  </a:schemeClr>
                </a:solidFill>
                <a:latin typeface="Arial" panose="020B0604020202020204" pitchFamily="34" charset="0"/>
              </a:rPr>
              <a:t>n</a:t>
            </a:r>
            <a:endParaRPr lang="fr-FR" altLang="fr-FR" dirty="0" smtClean="0">
              <a:solidFill>
                <a:schemeClr val="accent2">
                  <a:lumMod val="90000"/>
                </a:schemeClr>
              </a:solidFill>
              <a:latin typeface="Arial" panose="020B0604020202020204" pitchFamily="34" charset="0"/>
            </a:endParaRPr>
          </a:p>
        </p:txBody>
      </p:sp>
      <p:grpSp>
        <p:nvGrpSpPr>
          <p:cNvPr id="77" name="Group 31"/>
          <p:cNvGrpSpPr>
            <a:grpSpLocks/>
          </p:cNvGrpSpPr>
          <p:nvPr/>
        </p:nvGrpSpPr>
        <p:grpSpPr bwMode="auto">
          <a:xfrm>
            <a:off x="5277339" y="849999"/>
            <a:ext cx="3617913" cy="1841924"/>
            <a:chOff x="3009" y="605"/>
            <a:chExt cx="2663" cy="1212"/>
          </a:xfrm>
        </p:grpSpPr>
        <p:cxnSp>
          <p:nvCxnSpPr>
            <p:cNvPr id="81" name="AutoShape 32"/>
            <p:cNvCxnSpPr>
              <a:cxnSpLocks noChangeShapeType="1"/>
              <a:stCxn id="87" idx="3"/>
              <a:endCxn id="88" idx="2"/>
            </p:cNvCxnSpPr>
            <p:nvPr/>
          </p:nvCxnSpPr>
          <p:spPr bwMode="auto">
            <a:xfrm flipV="1">
              <a:off x="3647" y="803"/>
              <a:ext cx="254" cy="6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2" name="AutoShape 33"/>
            <p:cNvCxnSpPr>
              <a:cxnSpLocks noChangeShapeType="1"/>
              <a:stCxn id="88" idx="6"/>
              <a:endCxn id="89" idx="1"/>
            </p:cNvCxnSpPr>
            <p:nvPr/>
          </p:nvCxnSpPr>
          <p:spPr bwMode="auto">
            <a:xfrm>
              <a:off x="4573" y="803"/>
              <a:ext cx="265" cy="2"/>
            </a:xfrm>
            <a:prstGeom prst="bentConnector3">
              <a:avLst>
                <a:gd name="adj1" fmla="val 49810"/>
              </a:avLst>
            </a:prstGeom>
            <a:noFill/>
            <a:ln w="28575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3" name="AutoShape 34"/>
            <p:cNvSpPr>
              <a:spLocks noChangeArrowheads="1"/>
            </p:cNvSpPr>
            <p:nvPr/>
          </p:nvSpPr>
          <p:spPr bwMode="auto">
            <a:xfrm>
              <a:off x="5053" y="1071"/>
              <a:ext cx="384" cy="288"/>
            </a:xfrm>
            <a:prstGeom prst="flowChartDecision">
              <a:avLst/>
            </a:prstGeom>
            <a:solidFill>
              <a:srgbClr val="99FF99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DR</a:t>
              </a:r>
            </a:p>
          </p:txBody>
        </p:sp>
        <p:cxnSp>
          <p:nvCxnSpPr>
            <p:cNvPr id="84" name="AutoShape 35"/>
            <p:cNvCxnSpPr>
              <a:cxnSpLocks noChangeShapeType="1"/>
              <a:stCxn id="90" idx="0"/>
              <a:endCxn id="83" idx="2"/>
            </p:cNvCxnSpPr>
            <p:nvPr/>
          </p:nvCxnSpPr>
          <p:spPr bwMode="auto">
            <a:xfrm flipH="1" flipV="1">
              <a:off x="5245" y="1359"/>
              <a:ext cx="5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5" name="AutoShape 36"/>
            <p:cNvCxnSpPr>
              <a:cxnSpLocks noChangeShapeType="1"/>
              <a:endCxn id="83" idx="0"/>
            </p:cNvCxnSpPr>
            <p:nvPr/>
          </p:nvCxnSpPr>
          <p:spPr bwMode="auto">
            <a:xfrm>
              <a:off x="5245" y="927"/>
              <a:ext cx="0" cy="14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86" name="AutoShape 37"/>
            <p:cNvCxnSpPr>
              <a:cxnSpLocks noChangeShapeType="1"/>
              <a:stCxn id="83" idx="1"/>
              <a:endCxn id="87" idx="2"/>
            </p:cNvCxnSpPr>
            <p:nvPr/>
          </p:nvCxnSpPr>
          <p:spPr bwMode="auto">
            <a:xfrm rot="10800000">
              <a:off x="3328" y="980"/>
              <a:ext cx="1725" cy="235"/>
            </a:xfrm>
            <a:prstGeom prst="bentConnector2">
              <a:avLst/>
            </a:prstGeom>
            <a:noFill/>
            <a:ln w="28575">
              <a:solidFill>
                <a:srgbClr val="000000"/>
              </a:solidFill>
              <a:prstDash val="sysDot"/>
              <a:miter lim="800000"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87" name="Rectangle 38"/>
            <p:cNvSpPr>
              <a:spLocks noChangeArrowheads="1"/>
            </p:cNvSpPr>
            <p:nvPr/>
          </p:nvSpPr>
          <p:spPr bwMode="auto">
            <a:xfrm>
              <a:off x="3009" y="638"/>
              <a:ext cx="638" cy="342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Surface*</a:t>
              </a:r>
            </a:p>
            <a:p>
              <a:pPr marL="0" marR="0" lvl="0" indent="0" algn="ctr" defTabSz="914400" eaLnBrk="1" fontAlgn="auto" latinLnBrk="0" hangingPunct="1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variables</a:t>
              </a:r>
            </a:p>
          </p:txBody>
        </p:sp>
        <p:sp>
          <p:nvSpPr>
            <p:cNvPr id="88" name="Oval 39"/>
            <p:cNvSpPr>
              <a:spLocks noChangeArrowheads="1"/>
            </p:cNvSpPr>
            <p:nvPr/>
          </p:nvSpPr>
          <p:spPr bwMode="auto">
            <a:xfrm>
              <a:off x="3901" y="605"/>
              <a:ext cx="672" cy="396"/>
            </a:xfrm>
            <a:prstGeom prst="ellipse">
              <a:avLst/>
            </a:prstGeom>
            <a:solidFill>
              <a:srgbClr val="FF9966"/>
            </a:solidFill>
            <a:ln w="95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7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RTM</a:t>
              </a:r>
            </a:p>
          </p:txBody>
        </p:sp>
        <p:sp>
          <p:nvSpPr>
            <p:cNvPr id="90" name="Rectangle 41"/>
            <p:cNvSpPr>
              <a:spLocks noChangeArrowheads="1"/>
            </p:cNvSpPr>
            <p:nvPr/>
          </p:nvSpPr>
          <p:spPr bwMode="auto">
            <a:xfrm>
              <a:off x="4833" y="1453"/>
              <a:ext cx="834" cy="3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Réflectance</a:t>
              </a:r>
            </a:p>
          </p:txBody>
        </p:sp>
        <p:sp>
          <p:nvSpPr>
            <p:cNvPr id="89" name="Rectangle 40"/>
            <p:cNvSpPr>
              <a:spLocks noChangeArrowheads="1"/>
            </p:cNvSpPr>
            <p:nvPr/>
          </p:nvSpPr>
          <p:spPr bwMode="auto">
            <a:xfrm>
              <a:off x="4838" y="623"/>
              <a:ext cx="834" cy="364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altLang="fr-FR" sz="14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Réflectance*</a:t>
              </a:r>
            </a:p>
          </p:txBody>
        </p:sp>
      </p:grpSp>
      <p:sp>
        <p:nvSpPr>
          <p:cNvPr id="78" name="Rectangle 42"/>
          <p:cNvSpPr>
            <a:spLocks noChangeArrowheads="1"/>
          </p:cNvSpPr>
          <p:nvPr/>
        </p:nvSpPr>
        <p:spPr bwMode="auto">
          <a:xfrm>
            <a:off x="5224951" y="810234"/>
            <a:ext cx="3777287" cy="3781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80" name="Rectangle 44"/>
          <p:cNvSpPr>
            <a:spLocks noChangeArrowheads="1"/>
          </p:cNvSpPr>
          <p:nvPr/>
        </p:nvSpPr>
        <p:spPr bwMode="auto">
          <a:xfrm>
            <a:off x="5558206" y="3920860"/>
            <a:ext cx="18261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Optimisation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alt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Look-Up-Tables</a:t>
            </a:r>
          </a:p>
        </p:txBody>
      </p:sp>
      <p:sp>
        <p:nvSpPr>
          <p:cNvPr id="91" name="Text Box 45"/>
          <p:cNvSpPr txBox="1">
            <a:spLocks noChangeArrowheads="1"/>
          </p:cNvSpPr>
          <p:nvPr/>
        </p:nvSpPr>
        <p:spPr bwMode="auto">
          <a:xfrm>
            <a:off x="1897499" y="4072691"/>
            <a:ext cx="330633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66FF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dirty="0">
                <a:solidFill>
                  <a:srgbClr val="000000"/>
                </a:solidFill>
                <a:latin typeface="Arial" panose="020B0604020202020204" pitchFamily="34" charset="0"/>
              </a:rPr>
              <a:t>Machine L</a:t>
            </a:r>
            <a:r>
              <a:rPr lang="fr-FR" altLang="fr-FR" dirty="0" smtClean="0">
                <a:solidFill>
                  <a:srgbClr val="000000"/>
                </a:solidFill>
                <a:latin typeface="Arial" panose="020B0604020202020204" pitchFamily="34" charset="0"/>
              </a:rPr>
              <a:t>earning </a:t>
            </a:r>
            <a:r>
              <a:rPr lang="fr-FR" altLang="fr-FR" dirty="0" err="1">
                <a:solidFill>
                  <a:srgbClr val="000000"/>
                </a:solidFill>
                <a:latin typeface="Arial" panose="020B0604020202020204" pitchFamily="34" charset="0"/>
              </a:rPr>
              <a:t>regression</a:t>
            </a:r>
            <a:endParaRPr lang="fr-FR" altLang="fr-FR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6" name="Text Box 5"/>
          <p:cNvSpPr txBox="1">
            <a:spLocks noChangeArrowheads="1"/>
          </p:cNvSpPr>
          <p:nvPr/>
        </p:nvSpPr>
        <p:spPr bwMode="auto">
          <a:xfrm>
            <a:off x="5509216" y="2866345"/>
            <a:ext cx="322876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1400" b="1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Minimizing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on </a:t>
            </a:r>
            <a:r>
              <a:rPr lang="fr-FR" altLang="fr-FR" sz="1400" b="1" dirty="0" err="1" smtClean="0">
                <a:solidFill>
                  <a:srgbClr val="FF9900"/>
                </a:solidFill>
                <a:latin typeface="Arial" panose="020B0604020202020204" pitchFamily="34" charset="0"/>
              </a:rPr>
              <a:t>radiometric</a:t>
            </a:r>
            <a:r>
              <a:rPr lang="fr-FR" altLang="fr-FR" sz="14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 variables</a:t>
            </a:r>
          </a:p>
        </p:txBody>
      </p:sp>
      <p:sp>
        <p:nvSpPr>
          <p:cNvPr id="117" name="ZoneTexte 116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8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Choice of the inversion method</a:t>
            </a:r>
          </a:p>
        </p:txBody>
      </p:sp>
    </p:spTree>
    <p:extLst>
      <p:ext uri="{BB962C8B-B14F-4D97-AF65-F5344CB8AC3E}">
        <p14:creationId xmlns:p14="http://schemas.microsoft.com/office/powerpoint/2010/main" val="2639099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05336" y="107534"/>
            <a:ext cx="7755964" cy="707886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Choice of the inversion method: minimizing on radiometric variables</a:t>
            </a:r>
          </a:p>
        </p:txBody>
      </p:sp>
      <p:sp>
        <p:nvSpPr>
          <p:cNvPr id="4" name="Rectangle 3"/>
          <p:cNvSpPr/>
          <p:nvPr/>
        </p:nvSpPr>
        <p:spPr>
          <a:xfrm>
            <a:off x="216492" y="3060879"/>
            <a:ext cx="8927508" cy="20826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/>
                <a:cs typeface="Verdana"/>
              </a:rPr>
              <a:t>Look-Up-Table 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/>
                <a:cs typeface="Verdana"/>
              </a:rPr>
              <a:t>Training data set &amp; Domain </a:t>
            </a:r>
            <a:r>
              <a:rPr lang="fr-FR" sz="1600" dirty="0" err="1" smtClean="0">
                <a:latin typeface="Verdana"/>
                <a:cs typeface="Verdana"/>
              </a:rPr>
              <a:t>definition</a:t>
            </a:r>
            <a:r>
              <a:rPr lang="fr-FR" sz="1600" dirty="0" smtClean="0">
                <a:latin typeface="Verdana"/>
                <a:cs typeface="Verdana"/>
              </a:rPr>
              <a:t> are the key! </a:t>
            </a:r>
          </a:p>
          <a:p>
            <a:pPr marL="1200150" lvl="2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Representativeness</a:t>
            </a: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(</a:t>
            </a:r>
            <a:r>
              <a:rPr lang="fr-FR" sz="1600" dirty="0" err="1" smtClean="0">
                <a:latin typeface="Verdana"/>
                <a:cs typeface="Verdana"/>
              </a:rPr>
              <a:t>variability</a:t>
            </a:r>
            <a:r>
              <a:rPr lang="fr-FR" sz="1600" dirty="0" smtClean="0">
                <a:latin typeface="Verdana"/>
                <a:cs typeface="Verdana"/>
              </a:rPr>
              <a:t>, acquisition conditions, noise, ….)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Only</a:t>
            </a:r>
            <a:r>
              <a:rPr lang="fr-FR" sz="1600" dirty="0" smtClean="0">
                <a:latin typeface="Verdana"/>
                <a:cs typeface="Verdana"/>
              </a:rPr>
              <a:t> focus on the variable of </a:t>
            </a:r>
            <a:r>
              <a:rPr lang="fr-FR" sz="1600" dirty="0" err="1" smtClean="0">
                <a:latin typeface="Verdana"/>
                <a:cs typeface="Verdana"/>
              </a:rPr>
              <a:t>interest</a:t>
            </a: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endParaRPr lang="fr-FR" sz="1600" dirty="0" smtClean="0">
              <a:latin typeface="Verdana"/>
              <a:cs typeface="Verdana"/>
            </a:endParaRP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>
                <a:latin typeface="Verdana"/>
                <a:cs typeface="Verdana"/>
              </a:rPr>
              <a:t>	</a:t>
            </a:r>
            <a:endParaRPr lang="en-GB" sz="1600" dirty="0">
              <a:latin typeface="Verdana"/>
              <a:cs typeface="Verdan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14407" y="818040"/>
            <a:ext cx="89275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err="1" smtClean="0">
                <a:latin typeface="Verdana"/>
                <a:cs typeface="Verdana"/>
              </a:rPr>
              <a:t>Allow</a:t>
            </a:r>
            <a:r>
              <a:rPr lang="fr-FR" sz="1600" b="1" dirty="0" smtClean="0">
                <a:latin typeface="Verdana"/>
                <a:cs typeface="Verdana"/>
              </a:rPr>
              <a:t> </a:t>
            </a:r>
            <a:r>
              <a:rPr lang="fr-FR" sz="1600" b="1" dirty="0" err="1" smtClean="0">
                <a:latin typeface="Verdana"/>
                <a:cs typeface="Verdana"/>
              </a:rPr>
              <a:t>assessing</a:t>
            </a:r>
            <a:r>
              <a:rPr lang="fr-FR" sz="1600" b="1" dirty="0" smtClean="0">
                <a:latin typeface="Verdana"/>
                <a:cs typeface="Verdana"/>
              </a:rPr>
              <a:t> all the variables </a:t>
            </a:r>
            <a:r>
              <a:rPr lang="fr-FR" sz="1600" b="1" dirty="0" err="1" smtClean="0">
                <a:latin typeface="Verdana"/>
                <a:cs typeface="Verdana"/>
              </a:rPr>
              <a:t>involved</a:t>
            </a:r>
            <a:r>
              <a:rPr lang="fr-FR" sz="1600" b="1" dirty="0" smtClean="0">
                <a:latin typeface="Verdana"/>
                <a:cs typeface="Verdana"/>
              </a:rPr>
              <a:t> in RTM</a:t>
            </a:r>
          </a:p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sz="1600" b="1" dirty="0" smtClean="0">
              <a:latin typeface="Verdana"/>
              <a:cs typeface="Verdana"/>
            </a:endParaRPr>
          </a:p>
          <a:p>
            <a:pPr marL="285750" indent="-285750">
              <a:spcAft>
                <a:spcPts val="800"/>
              </a:spcAft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sz="1600" b="1" dirty="0" smtClean="0">
                <a:latin typeface="Verdana"/>
                <a:cs typeface="Verdana"/>
              </a:rPr>
              <a:t>Optimisation 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err="1" smtClean="0">
                <a:latin typeface="Verdana"/>
                <a:cs typeface="Verdana"/>
              </a:rPr>
              <a:t>Iterative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method</a:t>
            </a:r>
            <a:r>
              <a:rPr lang="fr-FR" sz="1600" dirty="0" smtClean="0">
                <a:latin typeface="Verdana"/>
                <a:cs typeface="Verdana"/>
              </a:rPr>
              <a:t> =&gt; time </a:t>
            </a:r>
            <a:r>
              <a:rPr lang="fr-FR" sz="1600" dirty="0" err="1" smtClean="0">
                <a:latin typeface="Verdana"/>
                <a:cs typeface="Verdana"/>
              </a:rPr>
              <a:t>demanding</a:t>
            </a:r>
            <a:r>
              <a:rPr lang="fr-FR" sz="1600" dirty="0" smtClean="0">
                <a:latin typeface="Verdana"/>
                <a:cs typeface="Verdana"/>
              </a:rPr>
              <a:t> (adjoint?)</a:t>
            </a: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/>
                <a:cs typeface="Verdana"/>
              </a:rPr>
              <a:t>Sensitive to local minima =&gt; </a:t>
            </a:r>
            <a:r>
              <a:rPr lang="fr-FR" sz="1600" dirty="0" err="1" smtClean="0">
                <a:latin typeface="Verdana"/>
                <a:cs typeface="Verdana"/>
              </a:rPr>
              <a:t>several</a:t>
            </a:r>
            <a:r>
              <a:rPr lang="fr-FR" sz="1600" dirty="0" smtClean="0">
                <a:latin typeface="Verdana"/>
                <a:cs typeface="Verdana"/>
              </a:rPr>
              <a:t> initial </a:t>
            </a:r>
            <a:r>
              <a:rPr lang="fr-FR" sz="1600" dirty="0" err="1" smtClean="0">
                <a:latin typeface="Verdana"/>
                <a:cs typeface="Verdana"/>
              </a:rPr>
              <a:t>guess</a:t>
            </a:r>
            <a:r>
              <a:rPr lang="fr-FR" sz="1600" dirty="0" smtClean="0">
                <a:latin typeface="Verdana"/>
                <a:cs typeface="Verdana"/>
              </a:rPr>
              <a:t> must </a:t>
            </a:r>
            <a:r>
              <a:rPr lang="fr-FR" sz="1600" dirty="0" err="1" smtClean="0">
                <a:latin typeface="Verdana"/>
                <a:cs typeface="Verdana"/>
              </a:rPr>
              <a:t>be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tested</a:t>
            </a:r>
            <a:endParaRPr lang="fr-FR" sz="1600" dirty="0" smtClean="0">
              <a:latin typeface="Verdana"/>
              <a:cs typeface="Verdana"/>
            </a:endParaRPr>
          </a:p>
          <a:p>
            <a:pPr marL="742950" lvl="1" indent="-285750">
              <a:spcAft>
                <a:spcPts val="800"/>
              </a:spcAft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fr-FR" sz="1600" dirty="0" smtClean="0">
                <a:latin typeface="Verdana"/>
                <a:cs typeface="Verdana"/>
              </a:rPr>
              <a:t>Flexible (spectral &amp; </a:t>
            </a:r>
            <a:r>
              <a:rPr lang="fr-FR" sz="1600" dirty="0" err="1" smtClean="0">
                <a:latin typeface="Verdana"/>
                <a:cs typeface="Verdana"/>
              </a:rPr>
              <a:t>directional</a:t>
            </a:r>
            <a:r>
              <a:rPr lang="fr-FR" sz="1600" dirty="0" smtClean="0">
                <a:latin typeface="Verdana"/>
                <a:cs typeface="Verdana"/>
              </a:rPr>
              <a:t> configuration)</a:t>
            </a:r>
          </a:p>
          <a:p>
            <a:pPr lvl="1">
              <a:spcAft>
                <a:spcPts val="800"/>
              </a:spcAft>
              <a:buClr>
                <a:srgbClr val="92D050"/>
              </a:buClr>
            </a:pPr>
            <a:r>
              <a:rPr lang="fr-FR" sz="1600" dirty="0">
                <a:latin typeface="Verdana"/>
                <a:cs typeface="Verdana"/>
              </a:rPr>
              <a:t>	</a:t>
            </a:r>
            <a:endParaRPr lang="en-GB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762586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105336" y="261422"/>
            <a:ext cx="7755964" cy="40011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sz="2000" kern="0" dirty="0" smtClean="0">
                <a:solidFill>
                  <a:srgbClr val="FFFFFF"/>
                </a:solidFill>
              </a:rPr>
              <a:t>Choice of the inversion method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l="18494" r="13959"/>
          <a:stretch/>
        </p:blipFill>
        <p:spPr>
          <a:xfrm>
            <a:off x="0" y="836247"/>
            <a:ext cx="4537188" cy="3626338"/>
          </a:xfrm>
          <a:prstGeom prst="rect">
            <a:avLst/>
          </a:prstGeom>
        </p:spPr>
      </p:pic>
      <p:sp>
        <p:nvSpPr>
          <p:cNvPr id="10" name="Espace réservé du contenu 2"/>
          <p:cNvSpPr txBox="1">
            <a:spLocks/>
          </p:cNvSpPr>
          <p:nvPr/>
        </p:nvSpPr>
        <p:spPr>
          <a:xfrm>
            <a:off x="4537188" y="1180056"/>
            <a:ext cx="4246017" cy="12505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indent="0" algn="ctr">
              <a:buNone/>
            </a:pPr>
            <a:r>
              <a:rPr lang="fr-FR" b="1" kern="0" dirty="0" smtClean="0"/>
              <a:t>Method </a:t>
            </a:r>
            <a:r>
              <a:rPr lang="fr-FR" b="1" kern="0" dirty="0" err="1" smtClean="0"/>
              <a:t>Intercomparison</a:t>
            </a:r>
            <a:r>
              <a:rPr lang="fr-FR" b="1" kern="0" dirty="0" smtClean="0"/>
              <a:t> </a:t>
            </a:r>
            <a:r>
              <a:rPr lang="fr-FR" b="1" kern="0" dirty="0" err="1" smtClean="0"/>
              <a:t>results</a:t>
            </a:r>
            <a:endParaRPr lang="fr-FR" b="1" kern="0" dirty="0" smtClean="0"/>
          </a:p>
          <a:p>
            <a:pPr indent="0" algn="ctr">
              <a:buNone/>
            </a:pPr>
            <a:r>
              <a:rPr lang="fr-FR" b="1" kern="0" dirty="0" err="1" smtClean="0"/>
              <a:t>largely</a:t>
            </a:r>
            <a:r>
              <a:rPr lang="fr-FR" b="1" kern="0" dirty="0" smtClean="0"/>
              <a:t> </a:t>
            </a:r>
            <a:r>
              <a:rPr lang="fr-FR" b="1" kern="0" dirty="0" err="1" smtClean="0"/>
              <a:t>depends</a:t>
            </a:r>
            <a:r>
              <a:rPr lang="fr-FR" b="1" kern="0" dirty="0" smtClean="0"/>
              <a:t> on the </a:t>
            </a:r>
            <a:r>
              <a:rPr lang="fr-FR" b="1" kern="0" dirty="0" err="1" smtClean="0"/>
              <a:t>way</a:t>
            </a:r>
            <a:r>
              <a:rPr lang="fr-FR" b="1" kern="0" dirty="0" smtClean="0"/>
              <a:t> the </a:t>
            </a:r>
          </a:p>
          <a:p>
            <a:pPr indent="0" algn="ctr">
              <a:buNone/>
            </a:pPr>
            <a:r>
              <a:rPr lang="fr-FR" b="1" kern="0" dirty="0" smtClean="0"/>
              <a:t>inversion </a:t>
            </a:r>
            <a:r>
              <a:rPr lang="fr-FR" b="1" kern="0" dirty="0" err="1" smtClean="0"/>
              <a:t>method</a:t>
            </a:r>
            <a:r>
              <a:rPr lang="fr-FR" b="1" kern="0" dirty="0" smtClean="0"/>
              <a:t> </a:t>
            </a:r>
            <a:r>
              <a:rPr lang="fr-FR" b="1" kern="0" dirty="0" err="1" smtClean="0"/>
              <a:t>is</a:t>
            </a:r>
            <a:r>
              <a:rPr lang="fr-FR" b="1" kern="0" dirty="0"/>
              <a:t> </a:t>
            </a:r>
            <a:r>
              <a:rPr lang="fr-FR" b="1" kern="0" dirty="0" err="1" smtClean="0"/>
              <a:t>implemented</a:t>
            </a:r>
            <a:endParaRPr lang="fr-FR" b="1" kern="0" dirty="0" smtClean="0"/>
          </a:p>
        </p:txBody>
      </p:sp>
      <p:sp>
        <p:nvSpPr>
          <p:cNvPr id="11" name="Espace réservé du contenu 2"/>
          <p:cNvSpPr txBox="1">
            <a:spLocks/>
          </p:cNvSpPr>
          <p:nvPr/>
        </p:nvSpPr>
        <p:spPr>
          <a:xfrm>
            <a:off x="4849447" y="2575719"/>
            <a:ext cx="4140303" cy="120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kern="0" dirty="0" smtClean="0">
                <a:solidFill>
                  <a:schemeClr val="tx1"/>
                </a:solidFill>
              </a:rPr>
              <a:t>Prior Information</a:t>
            </a:r>
            <a:endParaRPr lang="fr-FR" kern="0" dirty="0">
              <a:solidFill>
                <a:schemeClr val="tx1"/>
              </a:solidFill>
            </a:endParaRPr>
          </a:p>
          <a:p>
            <a:r>
              <a:rPr lang="fr-FR" kern="0" dirty="0" smtClean="0">
                <a:solidFill>
                  <a:schemeClr val="tx1"/>
                </a:solidFill>
              </a:rPr>
              <a:t>Model </a:t>
            </a:r>
            <a:r>
              <a:rPr lang="fr-FR" kern="0" dirty="0" err="1" smtClean="0">
                <a:solidFill>
                  <a:schemeClr val="tx1"/>
                </a:solidFill>
              </a:rPr>
              <a:t>Uncertainties</a:t>
            </a:r>
            <a:endParaRPr lang="fr-FR" kern="0" dirty="0" smtClean="0">
              <a:solidFill>
                <a:schemeClr val="tx1"/>
              </a:solidFill>
            </a:endParaRPr>
          </a:p>
          <a:p>
            <a:r>
              <a:rPr lang="fr-FR" kern="0" dirty="0" err="1" smtClean="0">
                <a:solidFill>
                  <a:schemeClr val="tx1"/>
                </a:solidFill>
              </a:rPr>
              <a:t>Constraints</a:t>
            </a:r>
            <a:r>
              <a:rPr lang="fr-FR" kern="0" dirty="0" smtClean="0">
                <a:solidFill>
                  <a:schemeClr val="tx1"/>
                </a:solidFill>
              </a:rPr>
              <a:t> (</a:t>
            </a:r>
            <a:r>
              <a:rPr lang="fr-FR" kern="0" dirty="0" err="1" smtClean="0">
                <a:solidFill>
                  <a:schemeClr val="tx1"/>
                </a:solidFill>
              </a:rPr>
              <a:t>e.g</a:t>
            </a:r>
            <a:r>
              <a:rPr lang="fr-FR" kern="0" dirty="0" smtClean="0">
                <a:solidFill>
                  <a:schemeClr val="tx1"/>
                </a:solidFill>
              </a:rPr>
              <a:t>. </a:t>
            </a:r>
            <a:r>
              <a:rPr lang="fr-FR" kern="0" dirty="0" err="1" smtClean="0">
                <a:solidFill>
                  <a:schemeClr val="tx1"/>
                </a:solidFill>
              </a:rPr>
              <a:t>Computing</a:t>
            </a:r>
            <a:r>
              <a:rPr lang="fr-FR" kern="0" dirty="0" smtClean="0">
                <a:solidFill>
                  <a:schemeClr val="tx1"/>
                </a:solidFill>
              </a:rPr>
              <a:t> time)</a:t>
            </a:r>
          </a:p>
          <a:p>
            <a:endParaRPr lang="fr-FR" kern="0" dirty="0" smtClean="0">
              <a:solidFill>
                <a:schemeClr val="tx1"/>
              </a:solidFill>
            </a:endParaRPr>
          </a:p>
          <a:p>
            <a:endParaRPr lang="fr-FR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32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4526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62897" y="254473"/>
            <a:ext cx="7364918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Generic Model vs Crop specific Model: experiment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4" name="Picture 2" descr="D:\programe\paper\Optimal_inversion\Figure\1D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65358" b="7279"/>
          <a:stretch/>
        </p:blipFill>
        <p:spPr bwMode="auto">
          <a:xfrm>
            <a:off x="483745" y="767738"/>
            <a:ext cx="2033301" cy="3869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programe\paper\Optimal_inversion\Figure\3D_8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2" r="64750" b="7290"/>
          <a:stretch/>
        </p:blipFill>
        <p:spPr bwMode="auto">
          <a:xfrm>
            <a:off x="2790081" y="784131"/>
            <a:ext cx="1901800" cy="3859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818665" y="2699386"/>
            <a:ext cx="1268797" cy="17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3106583" y="2699386"/>
            <a:ext cx="1268797" cy="1780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5620"/>
            <a:ext cx="419173" cy="1100185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015" y="852882"/>
            <a:ext cx="451766" cy="672739"/>
          </a:xfrm>
          <a:prstGeom prst="rect">
            <a:avLst/>
          </a:prstGeom>
        </p:spPr>
      </p:pic>
      <p:sp>
        <p:nvSpPr>
          <p:cNvPr id="14" name="Espace réservé du contenu 2"/>
          <p:cNvSpPr txBox="1">
            <a:spLocks/>
          </p:cNvSpPr>
          <p:nvPr/>
        </p:nvSpPr>
        <p:spPr>
          <a:xfrm>
            <a:off x="5448242" y="3135620"/>
            <a:ext cx="3108553" cy="1660524"/>
          </a:xfrm>
        </p:spPr>
        <p:txBody>
          <a:bodyPr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Similar results on wheat</a:t>
            </a:r>
          </a:p>
          <a:p>
            <a:pPr lvl="1">
              <a:buClr>
                <a:srgbClr val="6F9D2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3D Significant improvement on maize</a:t>
            </a:r>
          </a:p>
          <a:p>
            <a:pPr marL="0" indent="0" algn="ctr">
              <a:buClr>
                <a:srgbClr val="6F9D20"/>
              </a:buClr>
              <a:buNone/>
            </a:pPr>
            <a:r>
              <a:rPr lang="en-US" sz="2000" dirty="0" smtClean="0"/>
              <a:t>    </a:t>
            </a:r>
            <a:endParaRPr lang="en-US" sz="1600" dirty="0" smtClean="0"/>
          </a:p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15" name="Espace réservé du contenu 2"/>
          <p:cNvSpPr txBox="1">
            <a:spLocks/>
          </p:cNvSpPr>
          <p:nvPr/>
        </p:nvSpPr>
        <p:spPr>
          <a:xfrm>
            <a:off x="5448240" y="767738"/>
            <a:ext cx="3108553" cy="757883"/>
          </a:xfr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6F9D20"/>
              </a:buClr>
              <a:buNone/>
            </a:pPr>
            <a:r>
              <a:rPr lang="en-US" sz="2000" dirty="0" smtClean="0">
                <a:solidFill>
                  <a:srgbClr val="FF9900"/>
                </a:solidFill>
              </a:rPr>
              <a:t>NNETS Trained on 1D and 3D</a:t>
            </a:r>
          </a:p>
          <a:p>
            <a:pPr lvl="1" algn="ctr">
              <a:buClr>
                <a:srgbClr val="6F9D20"/>
              </a:buClr>
              <a:buFont typeface="Wingdings" panose="05000000000000000000" pitchFamily="2" charset="2"/>
              <a:buChar char="§"/>
            </a:pPr>
            <a:endParaRPr lang="en-US" sz="1600" dirty="0" smtClean="0">
              <a:solidFill>
                <a:srgbClr val="FF9900"/>
              </a:solidFill>
            </a:endParaRPr>
          </a:p>
          <a:p>
            <a:pPr algn="ctr"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srgbClr val="FF9900"/>
              </a:solidFill>
            </a:endParaRPr>
          </a:p>
        </p:txBody>
      </p:sp>
      <p:sp>
        <p:nvSpPr>
          <p:cNvPr id="16" name="Espace réservé du contenu 2"/>
          <p:cNvSpPr txBox="1">
            <a:spLocks/>
          </p:cNvSpPr>
          <p:nvPr/>
        </p:nvSpPr>
        <p:spPr>
          <a:xfrm>
            <a:off x="5448239" y="1601805"/>
            <a:ext cx="3108553" cy="1522379"/>
          </a:xfr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1D =40mns</a:t>
            </a:r>
          </a:p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2000" dirty="0" smtClean="0"/>
          </a:p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000" dirty="0" smtClean="0"/>
              <a:t>3D = 1 month + 3D architecture model</a:t>
            </a:r>
          </a:p>
          <a:p>
            <a:pPr lvl="1">
              <a:buClr>
                <a:srgbClr val="6F9D20"/>
              </a:buClr>
              <a:buFont typeface="Wingdings" panose="05000000000000000000" pitchFamily="2" charset="2"/>
              <a:buChar char="§"/>
            </a:pPr>
            <a:endParaRPr lang="en-US" sz="2000" dirty="0"/>
          </a:p>
          <a:p>
            <a:pPr marL="0" indent="0" algn="ctr">
              <a:buClr>
                <a:srgbClr val="6F9D20"/>
              </a:buClr>
              <a:buNone/>
            </a:pPr>
            <a:r>
              <a:rPr lang="en-US" sz="2000" dirty="0" smtClean="0"/>
              <a:t>    </a:t>
            </a:r>
            <a:endParaRPr lang="en-US" sz="1600" dirty="0" smtClean="0"/>
          </a:p>
          <a:p>
            <a:pPr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2887504" y="4581701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Jiang et al, in </a:t>
            </a:r>
            <a:r>
              <a:rPr lang="fr-FR" sz="1200" i="1" dirty="0" err="1" smtClean="0">
                <a:solidFill>
                  <a:schemeClr val="tx2"/>
                </a:solidFill>
              </a:rPr>
              <a:t>prep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683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Outline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187" y="865266"/>
            <a:ext cx="8748000" cy="413520"/>
          </a:xfrm>
        </p:spPr>
        <p:txBody>
          <a:bodyPr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/>
              <a:t>Biophysical Variables of interest for agriculture: some definitions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 smtClean="0"/>
          </a:p>
        </p:txBody>
      </p:sp>
      <p:sp>
        <p:nvSpPr>
          <p:cNvPr id="2" name="Rectangle 1"/>
          <p:cNvSpPr/>
          <p:nvPr/>
        </p:nvSpPr>
        <p:spPr>
          <a:xfrm>
            <a:off x="592187" y="3014043"/>
            <a:ext cx="73967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Generating temporal series 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Statistical temporal smoothing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Smoothing &amp; Prediction with a crop functioning model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Temporal sampling impact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187" y="1696194"/>
            <a:ext cx="723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Estimating Biophysical Variables from optical data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Vegetation Indices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Radiative transfer model </a:t>
            </a: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inversion</a:t>
            </a:r>
          </a:p>
          <a:p>
            <a:pPr marL="810000" lvl="1">
              <a:buClr>
                <a:srgbClr val="92D050"/>
              </a:buClr>
            </a:pP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92186" y="1696194"/>
            <a:ext cx="7396781" cy="2672066"/>
            <a:chOff x="592186" y="1696194"/>
            <a:chExt cx="7396781" cy="2672066"/>
          </a:xfrm>
        </p:grpSpPr>
        <p:sp>
          <p:nvSpPr>
            <p:cNvPr id="6" name="Rectangle 5"/>
            <p:cNvSpPr/>
            <p:nvPr/>
          </p:nvSpPr>
          <p:spPr>
            <a:xfrm>
              <a:off x="592186" y="3014043"/>
              <a:ext cx="7396781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endParaRPr lang="en-GB" dirty="0">
                <a:solidFill>
                  <a:schemeClr val="accent2"/>
                </a:solidFill>
              </a:endParaRPr>
            </a:p>
            <a:p>
              <a:pPr marL="285750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Generating temporal series 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Statistical temporal smoothing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Smoothing &amp; Prediction with a crop functioning model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Temporal sampling impact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2187" y="1696194"/>
              <a:ext cx="723865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Estimating Biophysical Variables from optical data</a:t>
              </a:r>
            </a:p>
            <a:p>
              <a:pPr marL="1095750" lvl="1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accent2"/>
                  </a:solidFill>
                  <a:latin typeface="Verdana"/>
                  <a:cs typeface="Verdana"/>
                </a:rPr>
                <a:t>Empirical Methods</a:t>
              </a:r>
              <a:endParaRPr lang="en-GB" sz="1600" dirty="0">
                <a:solidFill>
                  <a:schemeClr val="accent2"/>
                </a:solidFill>
                <a:latin typeface="Verdana"/>
                <a:cs typeface="Verdana"/>
              </a:endParaRPr>
            </a:p>
            <a:p>
              <a:pPr marL="1095750" lvl="1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Radiative transfer model </a:t>
              </a:r>
              <a:r>
                <a:rPr lang="en-GB" sz="1600" dirty="0" smtClean="0">
                  <a:solidFill>
                    <a:schemeClr val="accent2"/>
                  </a:solidFill>
                  <a:latin typeface="Verdana"/>
                  <a:cs typeface="Verdana"/>
                </a:rPr>
                <a:t>inversion</a:t>
              </a:r>
              <a:endParaRPr lang="en-GB" sz="1600" dirty="0">
                <a:solidFill>
                  <a:schemeClr val="accent2"/>
                </a:solidFill>
                <a:latin typeface="Verdana"/>
                <a:cs typeface="Verdana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75327" y="184186"/>
            <a:ext cx="7771319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Generic Model vs Crop specific Model: experiment (1)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44168" y="744547"/>
            <a:ext cx="7704856" cy="4033523"/>
          </a:xfrm>
        </p:spPr>
        <p:txBody>
          <a:bodyPr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IMAGINES database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LANDSAT8 + Ground: DHP,LAI2200, ACCUPAR</a:t>
            </a:r>
          </a:p>
          <a:p>
            <a:pPr marL="457200" lvl="1" indent="0" fontAlgn="auto">
              <a:spcAft>
                <a:spcPts val="0"/>
              </a:spcAft>
              <a:buClr>
                <a:srgbClr val="6F9D20"/>
              </a:buClr>
              <a:buFont typeface="Arial" pitchFamily="34" charset="0"/>
              <a:buNone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(CEOS protocol): GAI, </a:t>
            </a:r>
            <a:r>
              <a:rPr lang="en-US" sz="2000" dirty="0" err="1" smtClean="0">
                <a:solidFill>
                  <a:prstClr val="black"/>
                </a:solidFill>
                <a:latin typeface="Calibri"/>
              </a:rPr>
              <a:t>fAPAR</a:t>
            </a: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, 20 sites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000" dirty="0" smtClean="0">
                <a:solidFill>
                  <a:prstClr val="black"/>
                </a:solidFill>
                <a:latin typeface="Calibri"/>
              </a:rPr>
              <a:t>PROSAIL Simulations</a:t>
            </a:r>
          </a:p>
          <a:p>
            <a:pPr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Several algorithms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NDVI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Ordinary Least Square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Machine Learning: Gaussian Process Regression (GPR)/ Support Vector Machine (SVM)/Neural Networks (NN)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Training 2/3, Validation 1/3: statistics computed</a:t>
            </a:r>
          </a:p>
          <a:p>
            <a:pPr marL="457200" lvl="1" indent="0" fontAlgn="auto">
              <a:spcAft>
                <a:spcPts val="0"/>
              </a:spcAft>
              <a:buClr>
                <a:srgbClr val="6F9D20"/>
              </a:buClr>
              <a:buFont typeface="Arial" pitchFamily="34" charset="0"/>
              <a:buNone/>
            </a:pPr>
            <a:r>
              <a:rPr lang="en-US" sz="2200" dirty="0" smtClean="0">
                <a:solidFill>
                  <a:prstClr val="black"/>
                </a:solidFill>
                <a:latin typeface="Calibri"/>
              </a:rPr>
              <a:t>    PROSAIL: size of the learning database optimized for each method</a:t>
            </a:r>
          </a:p>
          <a:p>
            <a:pPr lvl="1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§"/>
            </a:pPr>
            <a:endParaRPr lang="en-US" sz="2200" dirty="0">
              <a:solidFill>
                <a:prstClr val="black"/>
              </a:solidFill>
              <a:latin typeface="Calibri"/>
            </a:endParaRPr>
          </a:p>
          <a:p>
            <a:pPr lvl="2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 smtClean="0">
              <a:solidFill>
                <a:prstClr val="black"/>
              </a:solidFill>
              <a:latin typeface="Calibri"/>
            </a:endParaRPr>
          </a:p>
          <a:p>
            <a:pPr lvl="2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6" name="image18.png"/>
          <p:cNvPicPr/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349" y="1197839"/>
            <a:ext cx="2736304" cy="165618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879429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64" y="1019922"/>
            <a:ext cx="2593328" cy="227991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03290" y="934524"/>
            <a:ext cx="216024" cy="144016"/>
          </a:xfrm>
          <a:prstGeom prst="rect">
            <a:avLst/>
          </a:prstGeom>
          <a:solidFill>
            <a:srgbClr val="008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05815" y="1150548"/>
            <a:ext cx="216024" cy="144016"/>
          </a:xfrm>
          <a:prstGeom prst="rect">
            <a:avLst/>
          </a:prstGeom>
          <a:solidFill>
            <a:srgbClr val="F79646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6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591322" y="1061333"/>
            <a:ext cx="19124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Learning on PROSAIL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3588797" y="770628"/>
            <a:ext cx="22207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Learning on </a:t>
            </a:r>
            <a:r>
              <a:rPr lang="fr-FR" sz="1600" dirty="0" err="1" smtClean="0">
                <a:solidFill>
                  <a:prstClr val="black"/>
                </a:solidFill>
                <a:latin typeface="Calibri"/>
              </a:rPr>
              <a:t>ground</a:t>
            </a:r>
            <a:r>
              <a:rPr lang="fr-FR" sz="1600" dirty="0" smtClean="0">
                <a:solidFill>
                  <a:prstClr val="black"/>
                </a:solidFill>
                <a:latin typeface="Calibri"/>
              </a:rPr>
              <a:t> data</a:t>
            </a:r>
            <a:endParaRPr lang="fr-FR" sz="1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372918" y="672147"/>
            <a:ext cx="108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GAI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crops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20" name="Imagen 7" descr="G:\WORKING\TFM\Bea\RESULTS\comparison\GPR\GPR_bars_R2_RMSE_GAI.png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70996" y="1078540"/>
            <a:ext cx="2846705" cy="22637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6944732" y="492824"/>
            <a:ext cx="13623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GAI per </a:t>
            </a:r>
            <a:r>
              <a:rPr lang="fr-FR" dirty="0" err="1" smtClean="0">
                <a:solidFill>
                  <a:prstClr val="black"/>
                </a:solidFill>
                <a:latin typeface="Calibri"/>
              </a:rPr>
              <a:t>crop</a:t>
            </a:r>
            <a:endParaRPr lang="fr-FR" dirty="0" smtClean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fr-FR" dirty="0" smtClean="0">
                <a:solidFill>
                  <a:prstClr val="black"/>
                </a:solidFill>
                <a:latin typeface="Calibri"/>
              </a:rPr>
              <a:t>(GPR)</a:t>
            </a:r>
            <a:endParaRPr lang="fr-FR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lèche droite 21"/>
          <p:cNvSpPr/>
          <p:nvPr/>
        </p:nvSpPr>
        <p:spPr>
          <a:xfrm>
            <a:off x="3952492" y="1814199"/>
            <a:ext cx="936104" cy="370757"/>
          </a:xfrm>
          <a:prstGeom prst="rightArrow">
            <a:avLst/>
          </a:prstGeom>
          <a:gradFill rotWithShape="1">
            <a:gsLst>
              <a:gs pos="0">
                <a:srgbClr val="9BBB59">
                  <a:shade val="51000"/>
                  <a:satMod val="130000"/>
                </a:srgbClr>
              </a:gs>
              <a:gs pos="80000">
                <a:srgbClr val="9BBB59">
                  <a:shade val="93000"/>
                  <a:satMod val="130000"/>
                </a:srgbClr>
              </a:gs>
              <a:gs pos="100000">
                <a:srgbClr val="9BBB59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Espace réservé du contenu 2"/>
          <p:cNvSpPr txBox="1">
            <a:spLocks/>
          </p:cNvSpPr>
          <p:nvPr/>
        </p:nvSpPr>
        <p:spPr>
          <a:xfrm>
            <a:off x="1475656" y="3590545"/>
            <a:ext cx="7704856" cy="880200"/>
          </a:xfrm>
        </p:spPr>
        <p:txBody>
          <a:bodyPr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 Generic algorithms perform better when trained on ground data</a:t>
            </a:r>
          </a:p>
          <a:p>
            <a:pPr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Larger scattering for high GAI values when trained on simulations</a:t>
            </a:r>
          </a:p>
          <a:p>
            <a:pPr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GPR outperforms the other methods</a:t>
            </a:r>
          </a:p>
          <a:p>
            <a:pPr lvl="2" fontAlgn="auto">
              <a:spcAft>
                <a:spcPts val="0"/>
              </a:spcAft>
              <a:buClr>
                <a:srgbClr val="6F9D20"/>
              </a:buClr>
              <a:buFont typeface="Wingdings" panose="05000000000000000000" pitchFamily="2" charset="2"/>
              <a:buChar char="Ø"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cxnSp>
        <p:nvCxnSpPr>
          <p:cNvPr id="24" name="Connecteur droit avec flèche 23"/>
          <p:cNvCxnSpPr/>
          <p:nvPr/>
        </p:nvCxnSpPr>
        <p:spPr>
          <a:xfrm flipV="1">
            <a:off x="6084168" y="3147814"/>
            <a:ext cx="288032" cy="72008"/>
          </a:xfrm>
          <a:prstGeom prst="straightConnector1">
            <a:avLst/>
          </a:prstGeom>
          <a:noFill/>
          <a:ln w="28575" cap="flat" cmpd="sng" algn="ctr">
            <a:solidFill>
              <a:srgbClr val="9BBB59">
                <a:shade val="95000"/>
                <a:satMod val="105000"/>
              </a:srgbClr>
            </a:solidFill>
            <a:prstDash val="solid"/>
            <a:tailEnd type="triangle"/>
          </a:ln>
          <a:effectLst/>
        </p:spPr>
      </p:cxnSp>
      <p:sp>
        <p:nvSpPr>
          <p:cNvPr id="25" name="ZoneTexte 24"/>
          <p:cNvSpPr txBox="1"/>
          <p:nvPr/>
        </p:nvSpPr>
        <p:spPr>
          <a:xfrm>
            <a:off x="4909127" y="2976069"/>
            <a:ext cx="1367682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Calibri"/>
              </a:rPr>
              <a:t>No water background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fr-FR" sz="1050" dirty="0" smtClean="0">
                <a:solidFill>
                  <a:prstClr val="black"/>
                </a:solidFill>
                <a:latin typeface="Calibri"/>
              </a:rPr>
              <a:t>In PROSAIL</a:t>
            </a:r>
            <a:endParaRPr lang="fr-FR" sz="105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Title 1"/>
          <p:cNvSpPr txBox="1">
            <a:spLocks/>
          </p:cNvSpPr>
          <p:nvPr/>
        </p:nvSpPr>
        <p:spPr bwMode="auto">
          <a:xfrm>
            <a:off x="-1" y="188705"/>
            <a:ext cx="7557477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>
                <a:solidFill>
                  <a:srgbClr val="FFFFFF"/>
                </a:solidFill>
              </a:rPr>
              <a:t>Emprirical</a:t>
            </a:r>
            <a:r>
              <a:rPr lang="en-US" kern="0" dirty="0" smtClean="0">
                <a:solidFill>
                  <a:srgbClr val="FFFFFF"/>
                </a:solidFill>
              </a:rPr>
              <a:t> vs Model inversion: machine learning (2)</a:t>
            </a:r>
            <a:endParaRPr lang="en-US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1354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5785" y="9065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RT model</a:t>
            </a:r>
          </a:p>
          <a:p>
            <a:pPr lvl="1"/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Minimizing</a:t>
            </a:r>
            <a:r>
              <a:rPr lang="fr-FR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model </a:t>
            </a:r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uncertainties</a:t>
            </a:r>
            <a:endParaRPr lang="fr-FR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inversion </a:t>
            </a:r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method</a:t>
            </a:r>
            <a:endParaRPr lang="fr-FR" b="1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Minimization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on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reflectances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or variable?</a:t>
            </a:r>
          </a:p>
          <a:p>
            <a:r>
              <a:rPr lang="fr-FR" b="1" kern="0" dirty="0" err="1"/>
              <a:t>Choice</a:t>
            </a:r>
            <a:r>
              <a:rPr lang="fr-FR" b="1" kern="0" dirty="0"/>
              <a:t> of </a:t>
            </a:r>
            <a:r>
              <a:rPr lang="fr-FR" b="1" kern="0" dirty="0" err="1"/>
              <a:t>obervational</a:t>
            </a:r>
            <a:r>
              <a:rPr lang="fr-FR" b="1" kern="0" dirty="0"/>
              <a:t> configuration</a:t>
            </a:r>
          </a:p>
          <a:p>
            <a:pPr lvl="1"/>
            <a:r>
              <a:rPr lang="fr-FR" kern="0" dirty="0"/>
              <a:t>Limited </a:t>
            </a:r>
            <a:r>
              <a:rPr lang="fr-FR" kern="0" dirty="0" err="1"/>
              <a:t>dimensionality</a:t>
            </a:r>
            <a:r>
              <a:rPr lang="fr-FR" kern="0" dirty="0"/>
              <a:t>, maximum </a:t>
            </a:r>
            <a:r>
              <a:rPr lang="fr-FR" kern="0" dirty="0" err="1"/>
              <a:t>sensitivity</a:t>
            </a:r>
            <a:endParaRPr lang="fr-FR" kern="0" dirty="0"/>
          </a:p>
          <a:p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all the information</a:t>
            </a: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Integration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prior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information</a:t>
            </a: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temporal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constraints</a:t>
            </a:r>
            <a:endParaRPr lang="fr-FR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Exploiting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Spatial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constraints</a:t>
            </a:r>
            <a:endParaRPr lang="fr-FR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endParaRPr lang="fr-FR" kern="0" dirty="0" smtClean="0"/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Radiative Transfer Model Inversion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15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893" y="671040"/>
            <a:ext cx="5455570" cy="243948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Choice of observational configuration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3724" y="3167997"/>
            <a:ext cx="7713353" cy="1202198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kern="0" dirty="0" err="1" smtClean="0">
                <a:solidFill>
                  <a:schemeClr val="tx1"/>
                </a:solidFill>
              </a:rPr>
              <a:t>Choice</a:t>
            </a:r>
            <a:r>
              <a:rPr lang="fr-FR" kern="0" dirty="0" smtClean="0">
                <a:solidFill>
                  <a:schemeClr val="tx1"/>
                </a:solidFill>
              </a:rPr>
              <a:t> </a:t>
            </a:r>
            <a:r>
              <a:rPr lang="fr-FR" kern="0" dirty="0" err="1" smtClean="0">
                <a:solidFill>
                  <a:schemeClr val="tx1"/>
                </a:solidFill>
              </a:rPr>
              <a:t>is</a:t>
            </a:r>
            <a:r>
              <a:rPr lang="fr-FR" kern="0" dirty="0" smtClean="0">
                <a:solidFill>
                  <a:schemeClr val="tx1"/>
                </a:solidFill>
              </a:rPr>
              <a:t> </a:t>
            </a:r>
            <a:r>
              <a:rPr lang="fr-FR" kern="0" dirty="0" err="1" smtClean="0">
                <a:solidFill>
                  <a:schemeClr val="tx1"/>
                </a:solidFill>
              </a:rPr>
              <a:t>limited</a:t>
            </a:r>
            <a:r>
              <a:rPr lang="fr-FR" kern="0" dirty="0" smtClean="0">
                <a:solidFill>
                  <a:schemeClr val="tx1"/>
                </a:solidFill>
              </a:rPr>
              <a:t> </a:t>
            </a:r>
            <a:r>
              <a:rPr lang="fr-FR" kern="0" dirty="0" err="1" smtClean="0">
                <a:solidFill>
                  <a:schemeClr val="tx1"/>
                </a:solidFill>
              </a:rPr>
              <a:t>when</a:t>
            </a:r>
            <a:r>
              <a:rPr lang="fr-FR" kern="0" dirty="0" smtClean="0">
                <a:solidFill>
                  <a:schemeClr val="tx1"/>
                </a:solidFill>
              </a:rPr>
              <a:t> </a:t>
            </a:r>
            <a:r>
              <a:rPr lang="fr-FR" kern="0" dirty="0" err="1" smtClean="0">
                <a:solidFill>
                  <a:schemeClr val="tx1"/>
                </a:solidFill>
              </a:rPr>
              <a:t>using</a:t>
            </a:r>
            <a:r>
              <a:rPr lang="fr-FR" kern="0" dirty="0" smtClean="0">
                <a:solidFill>
                  <a:schemeClr val="tx1"/>
                </a:solidFill>
              </a:rPr>
              <a:t> satellite data</a:t>
            </a:r>
            <a:endParaRPr lang="fr-FR" kern="0" dirty="0">
              <a:solidFill>
                <a:schemeClr val="tx1"/>
              </a:solidFill>
            </a:endParaRPr>
          </a:p>
          <a:p>
            <a:r>
              <a:rPr lang="fr-FR" kern="0" dirty="0" smtClean="0">
                <a:solidFill>
                  <a:schemeClr val="tx1"/>
                </a:solidFill>
              </a:rPr>
              <a:t>Noise (</a:t>
            </a:r>
            <a:r>
              <a:rPr lang="fr-FR" kern="0" dirty="0" err="1" smtClean="0">
                <a:solidFill>
                  <a:schemeClr val="tx1"/>
                </a:solidFill>
              </a:rPr>
              <a:t>atmosphere</a:t>
            </a:r>
            <a:r>
              <a:rPr lang="fr-FR" kern="0" dirty="0" smtClean="0">
                <a:solidFill>
                  <a:schemeClr val="tx1"/>
                </a:solidFill>
              </a:rPr>
              <a:t> for </a:t>
            </a:r>
            <a:r>
              <a:rPr lang="fr-FR" kern="0" dirty="0" err="1" smtClean="0">
                <a:solidFill>
                  <a:schemeClr val="tx1"/>
                </a:solidFill>
              </a:rPr>
              <a:t>blue</a:t>
            </a:r>
            <a:r>
              <a:rPr lang="fr-FR" kern="0" dirty="0" smtClean="0">
                <a:solidFill>
                  <a:schemeClr val="tx1"/>
                </a:solidFill>
              </a:rPr>
              <a:t> band)</a:t>
            </a:r>
          </a:p>
          <a:p>
            <a:r>
              <a:rPr lang="fr-FR" kern="0" dirty="0" smtClean="0">
                <a:solidFill>
                  <a:schemeClr val="tx1"/>
                </a:solidFill>
              </a:rPr>
              <a:t>Use the </a:t>
            </a:r>
            <a:r>
              <a:rPr lang="fr-FR" kern="0" dirty="0" err="1" smtClean="0">
                <a:solidFill>
                  <a:schemeClr val="tx1"/>
                </a:solidFill>
              </a:rPr>
              <a:t>most</a:t>
            </a:r>
            <a:r>
              <a:rPr lang="fr-FR" kern="0" dirty="0" smtClean="0">
                <a:solidFill>
                  <a:schemeClr val="tx1"/>
                </a:solidFill>
              </a:rPr>
              <a:t> sensitive spectral bands and </a:t>
            </a:r>
            <a:r>
              <a:rPr lang="fr-FR" kern="0" dirty="0" err="1" smtClean="0">
                <a:solidFill>
                  <a:schemeClr val="tx1"/>
                </a:solidFill>
              </a:rPr>
              <a:t>directionnal</a:t>
            </a:r>
            <a:r>
              <a:rPr lang="fr-FR" kern="0" dirty="0" smtClean="0">
                <a:solidFill>
                  <a:schemeClr val="tx1"/>
                </a:solidFill>
              </a:rPr>
              <a:t> observations </a:t>
            </a:r>
          </a:p>
          <a:p>
            <a:endParaRPr lang="fr-FR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0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Choice of observational configuration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4" y="1096406"/>
            <a:ext cx="4833815" cy="331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5101157" y="2266462"/>
            <a:ext cx="3550474" cy="4867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kern="0" dirty="0" err="1" smtClean="0">
                <a:solidFill>
                  <a:schemeClr val="tx1"/>
                </a:solidFill>
              </a:rPr>
              <a:t>Leaf</a:t>
            </a:r>
            <a:r>
              <a:rPr lang="fr-FR" kern="0" dirty="0" smtClean="0">
                <a:solidFill>
                  <a:schemeClr val="tx1"/>
                </a:solidFill>
              </a:rPr>
              <a:t> Optical </a:t>
            </a:r>
            <a:r>
              <a:rPr lang="fr-FR" kern="0" dirty="0" err="1" smtClean="0">
                <a:solidFill>
                  <a:schemeClr val="tx1"/>
                </a:solidFill>
              </a:rPr>
              <a:t>Properties</a:t>
            </a:r>
            <a:endParaRPr lang="fr-FR" kern="0" dirty="0" smtClean="0">
              <a:solidFill>
                <a:schemeClr val="tx1"/>
              </a:solidFill>
            </a:endParaRPr>
          </a:p>
          <a:p>
            <a:pPr indent="0">
              <a:buNone/>
            </a:pPr>
            <a:endParaRPr lang="fr-FR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824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Choice of observational configuration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560" y="2856347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460" y="3072247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360" y="3288147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36458" r="1546" b="24306"/>
          <a:stretch>
            <a:fillRect/>
          </a:stretch>
        </p:blipFill>
        <p:spPr bwMode="auto">
          <a:xfrm>
            <a:off x="4051300" y="877090"/>
            <a:ext cx="4827588" cy="145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342" y="849547"/>
            <a:ext cx="2566988" cy="118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7855073" y="2792847"/>
            <a:ext cx="43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>
                <a:latin typeface="Arial" panose="020B0604020202020204" pitchFamily="34" charset="0"/>
              </a:rPr>
              <a:t>nir</a:t>
            </a:r>
          </a:p>
        </p:txBody>
      </p:sp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62" y="1985198"/>
            <a:ext cx="1835743" cy="2605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" t="2289" r="2477" b="9935"/>
          <a:stretch>
            <a:fillRect/>
          </a:stretch>
        </p:blipFill>
        <p:spPr bwMode="auto">
          <a:xfrm>
            <a:off x="4212799" y="2424091"/>
            <a:ext cx="4343400" cy="2373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14"/>
          <p:cNvSpPr txBox="1">
            <a:spLocks noChangeArrowheads="1"/>
          </p:cNvSpPr>
          <p:nvPr/>
        </p:nvSpPr>
        <p:spPr bwMode="auto">
          <a:xfrm rot="16200000">
            <a:off x="3113210" y="3735822"/>
            <a:ext cx="1200150" cy="304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altLang="fr-FR" sz="1400" b="1">
                <a:latin typeface="Arial" panose="020B0604020202020204" pitchFamily="34" charset="0"/>
              </a:rPr>
              <a:t>Reflectance</a:t>
            </a:r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 flipV="1">
            <a:off x="7548685" y="2049897"/>
            <a:ext cx="1588" cy="54133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8246026" y="2232460"/>
            <a:ext cx="239713" cy="625475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H="1" flipV="1">
            <a:off x="6062052" y="2180987"/>
            <a:ext cx="477105" cy="1635798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H="1" flipV="1">
            <a:off x="5010273" y="2049897"/>
            <a:ext cx="569912" cy="144358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1912652" y="2129570"/>
            <a:ext cx="2098651" cy="92333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fr-FR" altLang="fr-FR" dirty="0" smtClean="0">
                <a:latin typeface="Arial" panose="020B0604020202020204" pitchFamily="34" charset="0"/>
              </a:rPr>
              <a:t>Shadow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fr-FR" altLang="fr-FR" dirty="0" err="1" smtClean="0">
                <a:latin typeface="Arial" panose="020B0604020202020204" pitchFamily="34" charset="0"/>
              </a:rPr>
              <a:t>Soil</a:t>
            </a:r>
            <a:r>
              <a:rPr lang="fr-FR" altLang="fr-FR" dirty="0" smtClean="0">
                <a:latin typeface="Arial" panose="020B0604020202020204" pitchFamily="34" charset="0"/>
              </a:rPr>
              <a:t>/</a:t>
            </a:r>
            <a:r>
              <a:rPr lang="fr-FR" altLang="fr-FR" dirty="0" err="1" smtClean="0">
                <a:latin typeface="Arial" panose="020B0604020202020204" pitchFamily="34" charset="0"/>
              </a:rPr>
              <a:t>leaf</a:t>
            </a:r>
            <a:r>
              <a:rPr lang="fr-FR" altLang="fr-FR" dirty="0" smtClean="0">
                <a:latin typeface="Arial" panose="020B0604020202020204" pitchFamily="34" charset="0"/>
              </a:rPr>
              <a:t> </a:t>
            </a:r>
            <a:r>
              <a:rPr lang="fr-FR" altLang="fr-FR" dirty="0" err="1" smtClean="0">
                <a:latin typeface="Arial" panose="020B0604020202020204" pitchFamily="34" charset="0"/>
              </a:rPr>
              <a:t>contrast</a:t>
            </a:r>
            <a:endParaRPr lang="fr-FR" altLang="fr-FR" dirty="0">
              <a:latin typeface="Arial" panose="020B0604020202020204" pitchFamily="34" charset="0"/>
            </a:endParaRPr>
          </a:p>
          <a:p>
            <a:pPr>
              <a:buFontTx/>
              <a:buChar char="•"/>
            </a:pPr>
            <a:r>
              <a:rPr lang="fr-FR" altLang="fr-FR" dirty="0" err="1" smtClean="0">
                <a:latin typeface="Arial" panose="020B0604020202020204" pitchFamily="34" charset="0"/>
              </a:rPr>
              <a:t>MultipleScattering</a:t>
            </a: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6625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855785" y="906516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fr-FR" b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RT model</a:t>
            </a:r>
          </a:p>
          <a:p>
            <a:pPr lvl="1"/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Minimizing</a:t>
            </a:r>
            <a:r>
              <a:rPr lang="fr-FR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model </a:t>
            </a:r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uncertainties</a:t>
            </a:r>
            <a:endParaRPr lang="fr-FR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of the inversion </a:t>
            </a:r>
            <a:r>
              <a:rPr lang="fr-FR" b="1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method</a:t>
            </a:r>
            <a:endParaRPr lang="fr-FR" b="1" kern="0" dirty="0" smtClean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pPr lvl="1"/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Minimization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on </a:t>
            </a:r>
            <a:r>
              <a:rPr lang="fr-FR" kern="0" dirty="0" err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reflectances</a:t>
            </a:r>
            <a:r>
              <a:rPr lang="fr-FR" kern="0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or variable?</a:t>
            </a:r>
          </a:p>
          <a:p>
            <a:r>
              <a:rPr lang="fr-FR" b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Choice</a:t>
            </a:r>
            <a:r>
              <a:rPr lang="fr-FR" b="1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of </a:t>
            </a:r>
            <a:r>
              <a:rPr lang="fr-FR" b="1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obervational</a:t>
            </a:r>
            <a:r>
              <a:rPr lang="fr-FR" b="1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 configuration</a:t>
            </a:r>
          </a:p>
          <a:p>
            <a:pPr lvl="1"/>
            <a:r>
              <a:rPr lang="fr-FR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Limited </a:t>
            </a:r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dimensionality</a:t>
            </a:r>
            <a:r>
              <a:rPr lang="fr-FR" kern="0" dirty="0">
                <a:solidFill>
                  <a:schemeClr val="bg2">
                    <a:lumMod val="40000"/>
                    <a:lumOff val="60000"/>
                  </a:schemeClr>
                </a:solidFill>
              </a:rPr>
              <a:t>, maximum </a:t>
            </a:r>
            <a:r>
              <a:rPr lang="fr-FR" kern="0" dirty="0" err="1">
                <a:solidFill>
                  <a:schemeClr val="bg2">
                    <a:lumMod val="40000"/>
                    <a:lumOff val="60000"/>
                  </a:schemeClr>
                </a:solidFill>
              </a:rPr>
              <a:t>sensitivity</a:t>
            </a:r>
            <a:endParaRPr lang="fr-FR" kern="0" dirty="0">
              <a:solidFill>
                <a:schemeClr val="bg2">
                  <a:lumMod val="40000"/>
                  <a:lumOff val="60000"/>
                </a:schemeClr>
              </a:solidFill>
            </a:endParaRPr>
          </a:p>
          <a:p>
            <a:r>
              <a:rPr lang="fr-FR" b="1" kern="0" dirty="0" err="1" smtClean="0">
                <a:solidFill>
                  <a:schemeClr val="tx1"/>
                </a:solidFill>
              </a:rPr>
              <a:t>Exploiting</a:t>
            </a:r>
            <a:r>
              <a:rPr lang="fr-FR" b="1" kern="0" dirty="0" smtClean="0">
                <a:solidFill>
                  <a:schemeClr val="tx1"/>
                </a:solidFill>
              </a:rPr>
              <a:t> all the information</a:t>
            </a:r>
          </a:p>
          <a:p>
            <a:pPr lvl="1"/>
            <a:r>
              <a:rPr lang="fr-FR" kern="0" dirty="0" err="1" smtClean="0">
                <a:solidFill>
                  <a:schemeClr val="tx1"/>
                </a:solidFill>
              </a:rPr>
              <a:t>Integration</a:t>
            </a:r>
            <a:r>
              <a:rPr lang="fr-FR" kern="0" dirty="0" smtClean="0">
                <a:solidFill>
                  <a:schemeClr val="tx1"/>
                </a:solidFill>
              </a:rPr>
              <a:t> of </a:t>
            </a:r>
            <a:r>
              <a:rPr lang="fr-FR" kern="0" dirty="0" err="1" smtClean="0">
                <a:solidFill>
                  <a:schemeClr val="tx1"/>
                </a:solidFill>
              </a:rPr>
              <a:t>prior</a:t>
            </a:r>
            <a:r>
              <a:rPr lang="fr-FR" kern="0" dirty="0" smtClean="0">
                <a:solidFill>
                  <a:schemeClr val="tx1"/>
                </a:solidFill>
              </a:rPr>
              <a:t> information</a:t>
            </a:r>
          </a:p>
          <a:p>
            <a:pPr lvl="1"/>
            <a:r>
              <a:rPr lang="fr-FR" kern="0" dirty="0" err="1" smtClean="0">
                <a:solidFill>
                  <a:schemeClr val="tx1"/>
                </a:solidFill>
              </a:rPr>
              <a:t>Exploiting</a:t>
            </a:r>
            <a:r>
              <a:rPr lang="fr-FR" kern="0" dirty="0" smtClean="0">
                <a:solidFill>
                  <a:schemeClr val="tx1"/>
                </a:solidFill>
              </a:rPr>
              <a:t> temporal </a:t>
            </a:r>
            <a:r>
              <a:rPr lang="fr-FR" kern="0" dirty="0" err="1" smtClean="0">
                <a:solidFill>
                  <a:schemeClr val="tx1"/>
                </a:solidFill>
              </a:rPr>
              <a:t>constraints</a:t>
            </a:r>
            <a:endParaRPr lang="fr-FR" kern="0" dirty="0" smtClean="0">
              <a:solidFill>
                <a:schemeClr val="tx1"/>
              </a:solidFill>
            </a:endParaRPr>
          </a:p>
          <a:p>
            <a:pPr lvl="1"/>
            <a:r>
              <a:rPr lang="fr-FR" kern="0" dirty="0" err="1" smtClean="0">
                <a:solidFill>
                  <a:schemeClr val="tx1"/>
                </a:solidFill>
              </a:rPr>
              <a:t>Exploiting</a:t>
            </a:r>
            <a:r>
              <a:rPr lang="fr-FR" kern="0" dirty="0" smtClean="0">
                <a:solidFill>
                  <a:schemeClr val="tx1"/>
                </a:solidFill>
              </a:rPr>
              <a:t> Spatial </a:t>
            </a:r>
            <a:r>
              <a:rPr lang="fr-FR" kern="0" dirty="0" err="1" smtClean="0">
                <a:solidFill>
                  <a:schemeClr val="tx1"/>
                </a:solidFill>
              </a:rPr>
              <a:t>constraints</a:t>
            </a:r>
            <a:endParaRPr lang="fr-FR" kern="0" dirty="0" smtClean="0">
              <a:solidFill>
                <a:schemeClr val="tx1"/>
              </a:solidFill>
            </a:endParaRPr>
          </a:p>
          <a:p>
            <a:pPr lvl="1"/>
            <a:endParaRPr lang="fr-FR" kern="0" dirty="0" smtClean="0">
              <a:solidFill>
                <a:schemeClr val="tx1"/>
              </a:solidFill>
            </a:endParaRPr>
          </a:p>
          <a:p>
            <a:endParaRPr lang="fr-FR" kern="0" dirty="0" smtClean="0"/>
          </a:p>
          <a:p>
            <a:endParaRPr lang="fr-FR" kern="0" dirty="0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Radiative Transfer Model Inversion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150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>
                <a:solidFill>
                  <a:srgbClr val="FFFFFF"/>
                </a:solidFill>
              </a:rPr>
              <a:t>Exploitating</a:t>
            </a:r>
            <a:r>
              <a:rPr lang="en-US" kern="0" dirty="0" smtClean="0">
                <a:solidFill>
                  <a:srgbClr val="FFFFFF"/>
                </a:solidFill>
              </a:rPr>
              <a:t> prior information: regressions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9354"/>
            <a:ext cx="5314621" cy="4275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5314621" y="849547"/>
            <a:ext cx="3735594" cy="3589591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b="1" dirty="0" err="1" smtClean="0"/>
              <a:t>Optimizing</a:t>
            </a:r>
            <a:r>
              <a:rPr lang="fr-FR" b="1" dirty="0" smtClean="0"/>
              <a:t> the training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fr-FR" b="1" dirty="0" err="1" smtClean="0"/>
              <a:t>Dataset</a:t>
            </a:r>
            <a:endParaRPr lang="fr-FR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400" dirty="0"/>
          </a:p>
          <a:p>
            <a:pPr marL="0" indent="0">
              <a:lnSpc>
                <a:spcPct val="80000"/>
              </a:lnSpc>
              <a:buNone/>
            </a:pPr>
            <a:endParaRPr lang="fr-FR" sz="2400" dirty="0" smtClean="0"/>
          </a:p>
          <a:p>
            <a:pPr marL="571500" indent="-457200">
              <a:lnSpc>
                <a:spcPct val="120000"/>
              </a:lnSpc>
              <a:buClr>
                <a:srgbClr val="98B940"/>
              </a:buClr>
              <a:buFont typeface="Wingdings" panose="05000000000000000000" pitchFamily="2" charset="2"/>
              <a:buChar char="Ø"/>
            </a:pPr>
            <a:r>
              <a:rPr lang="fr-FR" sz="2600" dirty="0" smtClean="0"/>
              <a:t>Distribution of variables</a:t>
            </a:r>
          </a:p>
          <a:p>
            <a:pPr marL="857250" lvl="1" indent="-342900">
              <a:lnSpc>
                <a:spcPct val="120000"/>
              </a:lnSpc>
              <a:buClr>
                <a:srgbClr val="98B940"/>
              </a:buClr>
              <a:buFont typeface="Arial" panose="020B0604020202020204" pitchFamily="34" charset="0"/>
              <a:buChar char="•"/>
            </a:pPr>
            <a:r>
              <a:rPr lang="fr-FR" sz="2400" dirty="0" smtClean="0"/>
              <a:t>Prior Distributions &amp; Co</a:t>
            </a:r>
          </a:p>
          <a:p>
            <a:pPr marL="857250" lvl="1" indent="-342900">
              <a:lnSpc>
                <a:spcPct val="120000"/>
              </a:lnSpc>
              <a:buClr>
                <a:srgbClr val="98B940"/>
              </a:buClr>
              <a:buFont typeface="Arial" panose="020B0604020202020204" pitchFamily="34" charset="0"/>
              <a:buChar char="•"/>
            </a:pPr>
            <a:r>
              <a:rPr lang="fr-FR" sz="2400" dirty="0" err="1" smtClean="0"/>
              <a:t>Streamlining</a:t>
            </a:r>
            <a:r>
              <a:rPr lang="fr-FR" sz="2400" dirty="0" smtClean="0"/>
              <a:t> the distributions </a:t>
            </a:r>
            <a:r>
              <a:rPr lang="fr-FR" sz="2400" dirty="0" err="1" smtClean="0"/>
              <a:t>based</a:t>
            </a:r>
            <a:r>
              <a:rPr lang="fr-FR" sz="2400" dirty="0" smtClean="0"/>
              <a:t> on </a:t>
            </a:r>
            <a:r>
              <a:rPr lang="fr-FR" sz="2400" dirty="0" err="1" smtClean="0"/>
              <a:t>reflectance</a:t>
            </a:r>
            <a:r>
              <a:rPr lang="fr-FR" sz="2400" dirty="0" smtClean="0"/>
              <a:t> </a:t>
            </a:r>
            <a:r>
              <a:rPr lang="fr-FR" sz="2400" dirty="0" err="1" smtClean="0"/>
              <a:t>measurements</a:t>
            </a:r>
            <a:endParaRPr lang="fr-FR" sz="2400" dirty="0" smtClean="0"/>
          </a:p>
          <a:p>
            <a:pPr marL="857250" lvl="1" indent="-342900">
              <a:lnSpc>
                <a:spcPct val="120000"/>
              </a:lnSpc>
              <a:buClr>
                <a:srgbClr val="98B940"/>
              </a:buClr>
              <a:buFont typeface="Arial" panose="020B0604020202020204" pitchFamily="34" charset="0"/>
              <a:buChar char="•"/>
            </a:pPr>
            <a:endParaRPr lang="fr-FR" sz="2400" dirty="0" smtClean="0"/>
          </a:p>
          <a:p>
            <a:pPr marL="571500" indent="-457200">
              <a:lnSpc>
                <a:spcPct val="120000"/>
              </a:lnSpc>
              <a:buClr>
                <a:srgbClr val="98B940"/>
              </a:buClr>
              <a:buFont typeface="Wingdings" panose="05000000000000000000" pitchFamily="2" charset="2"/>
              <a:buChar char="Ø"/>
            </a:pPr>
            <a:r>
              <a:rPr lang="fr-FR" sz="2600" dirty="0" err="1" smtClean="0"/>
              <a:t>Uncertainties</a:t>
            </a:r>
            <a:r>
              <a:rPr lang="fr-FR" sz="2600" dirty="0" smtClean="0"/>
              <a:t> on the </a:t>
            </a:r>
            <a:r>
              <a:rPr lang="fr-FR" sz="2600" dirty="0" err="1" smtClean="0"/>
              <a:t>radiometric</a:t>
            </a:r>
            <a:r>
              <a:rPr lang="fr-FR" sz="2600" dirty="0" smtClean="0"/>
              <a:t> data (model, </a:t>
            </a:r>
            <a:r>
              <a:rPr lang="fr-FR" sz="2600" dirty="0" err="1" smtClean="0"/>
              <a:t>measurements</a:t>
            </a:r>
            <a:r>
              <a:rPr lang="fr-FR" sz="2600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699001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>
                <a:solidFill>
                  <a:srgbClr val="FFFFFF"/>
                </a:solidFill>
              </a:rPr>
              <a:t>Exploitating</a:t>
            </a:r>
            <a:r>
              <a:rPr lang="en-US" kern="0" dirty="0" smtClean="0">
                <a:solidFill>
                  <a:srgbClr val="FFFFFF"/>
                </a:solidFill>
              </a:rPr>
              <a:t> prior information: optimization/LUT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>
          <a:xfrm>
            <a:off x="286342" y="849548"/>
            <a:ext cx="8763873" cy="47906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fr-FR" b="1" dirty="0" err="1" smtClean="0"/>
              <a:t>Bayesian</a:t>
            </a:r>
            <a:r>
              <a:rPr lang="fr-FR" b="1" dirty="0" smtClean="0"/>
              <a:t> </a:t>
            </a:r>
            <a:r>
              <a:rPr lang="fr-FR" b="1" dirty="0" err="1" smtClean="0"/>
              <a:t>Methods</a:t>
            </a:r>
            <a:r>
              <a:rPr lang="fr-FR" b="1" dirty="0" smtClean="0"/>
              <a:t>: </a:t>
            </a:r>
            <a:r>
              <a:rPr lang="fr-FR" b="1" dirty="0" err="1" smtClean="0"/>
              <a:t>cost</a:t>
            </a:r>
            <a:r>
              <a:rPr lang="fr-FR" b="1" dirty="0" smtClean="0"/>
              <a:t> </a:t>
            </a:r>
            <a:r>
              <a:rPr lang="fr-FR" b="1" dirty="0" err="1" smtClean="0"/>
              <a:t>function</a:t>
            </a:r>
            <a:endParaRPr lang="fr-FR" b="1" dirty="0" smtClean="0"/>
          </a:p>
          <a:p>
            <a:pPr marL="0" indent="0">
              <a:lnSpc>
                <a:spcPct val="80000"/>
              </a:lnSpc>
              <a:buNone/>
            </a:pPr>
            <a:endParaRPr lang="fr-FR" sz="2400" dirty="0"/>
          </a:p>
        </p:txBody>
      </p:sp>
      <p:grpSp>
        <p:nvGrpSpPr>
          <p:cNvPr id="21" name="Groupe 20"/>
          <p:cNvGrpSpPr/>
          <p:nvPr/>
        </p:nvGrpSpPr>
        <p:grpSpPr>
          <a:xfrm>
            <a:off x="314435" y="3662007"/>
            <a:ext cx="8352726" cy="1955232"/>
            <a:chOff x="285066" y="4296808"/>
            <a:chExt cx="8352726" cy="1955232"/>
          </a:xfrm>
        </p:grpSpPr>
        <p:sp>
          <p:nvSpPr>
            <p:cNvPr id="22" name="Text Box 6"/>
            <p:cNvSpPr txBox="1">
              <a:spLocks noChangeArrowheads="1"/>
            </p:cNvSpPr>
            <p:nvPr/>
          </p:nvSpPr>
          <p:spPr bwMode="auto">
            <a:xfrm>
              <a:off x="640025" y="4296808"/>
              <a:ext cx="7997767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Main </a:t>
              </a:r>
              <a:r>
                <a:rPr kumimoji="0" lang="fr-FR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Problem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: how to </a:t>
              </a:r>
              <a:r>
                <a:rPr kumimoji="0" lang="fr-FR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get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FR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these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FR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priors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?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Capitalizing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on 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past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observations / 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dedicated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</a:t>
              </a:r>
              <a:r>
                <a:rPr kumimoji="0" lang="fr-FR" sz="20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experiments</a:t>
              </a:r>
              <a:r>
                <a:rPr kumimoji="0" lang="fr-FR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 /phenotyping</a:t>
              </a:r>
            </a:p>
          </p:txBody>
        </p:sp>
        <p:sp>
          <p:nvSpPr>
            <p:cNvPr id="23" name="AutoShape 7"/>
            <p:cNvSpPr>
              <a:spLocks noChangeArrowheads="1"/>
            </p:cNvSpPr>
            <p:nvPr/>
          </p:nvSpPr>
          <p:spPr bwMode="auto">
            <a:xfrm>
              <a:off x="285066" y="5855165"/>
              <a:ext cx="565150" cy="396875"/>
            </a:xfrm>
            <a:prstGeom prst="rightArrow">
              <a:avLst>
                <a:gd name="adj1" fmla="val 50000"/>
                <a:gd name="adj2" fmla="val 35600"/>
              </a:avLst>
            </a:prstGeom>
            <a:solidFill>
              <a:srgbClr val="4F81BD"/>
            </a:solidFill>
            <a:ln w="9525" algn="ctr">
              <a:solidFill>
                <a:sysClr val="windowText" lastClr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</p:grpSp>
      <p:grpSp>
        <p:nvGrpSpPr>
          <p:cNvPr id="24" name="Groupe 23"/>
          <p:cNvGrpSpPr/>
          <p:nvPr/>
        </p:nvGrpSpPr>
        <p:grpSpPr>
          <a:xfrm>
            <a:off x="1228328" y="1464333"/>
            <a:ext cx="6232860" cy="1886525"/>
            <a:chOff x="1710184" y="3528501"/>
            <a:chExt cx="6232860" cy="1886525"/>
          </a:xfrm>
        </p:grpSpPr>
        <p:sp>
          <p:nvSpPr>
            <p:cNvPr id="26" name="Text Box 8"/>
            <p:cNvSpPr txBox="1">
              <a:spLocks noChangeArrowheads="1"/>
            </p:cNvSpPr>
            <p:nvPr/>
          </p:nvSpPr>
          <p:spPr bwMode="auto">
            <a:xfrm>
              <a:off x="2809256" y="4830251"/>
              <a:ext cx="1724446" cy="584775"/>
            </a:xfrm>
            <a:prstGeom prst="rect">
              <a:avLst/>
            </a:prstGeom>
            <a:noFill/>
            <a:ln w="25400">
              <a:solidFill>
                <a:srgbClr val="4F81BD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Covariance matrix</a:t>
              </a:r>
              <a:b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of uncertainties</a:t>
              </a:r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2627759" y="3541201"/>
              <a:ext cx="2401887" cy="963612"/>
            </a:xfrm>
            <a:prstGeom prst="rect">
              <a:avLst/>
            </a:prstGeom>
            <a:noFill/>
            <a:ln w="25400">
              <a:solidFill>
                <a:srgbClr val="6699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8" name="Text Box 13"/>
            <p:cNvSpPr txBox="1">
              <a:spLocks noChangeArrowheads="1"/>
            </p:cNvSpPr>
            <p:nvPr/>
          </p:nvSpPr>
          <p:spPr bwMode="auto">
            <a:xfrm>
              <a:off x="2580134" y="3550726"/>
              <a:ext cx="2439987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F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Calibri"/>
                </a:rPr>
                <a:t>Radiometric  Part</a:t>
              </a:r>
            </a:p>
          </p:txBody>
        </p:sp>
        <p:sp>
          <p:nvSpPr>
            <p:cNvPr id="29" name="Line 17"/>
            <p:cNvSpPr>
              <a:spLocks noChangeShapeType="1"/>
            </p:cNvSpPr>
            <p:nvPr/>
          </p:nvSpPr>
          <p:spPr bwMode="auto">
            <a:xfrm>
              <a:off x="3689796" y="4347651"/>
              <a:ext cx="0" cy="450850"/>
            </a:xfrm>
            <a:prstGeom prst="line">
              <a:avLst/>
            </a:prstGeom>
            <a:noFill/>
            <a:ln w="28575">
              <a:solidFill>
                <a:srgbClr val="6699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0" name="Text Box 10"/>
            <p:cNvSpPr txBox="1">
              <a:spLocks noChangeArrowheads="1"/>
            </p:cNvSpPr>
            <p:nvPr/>
          </p:nvSpPr>
          <p:spPr bwMode="auto">
            <a:xfrm>
              <a:off x="5898370" y="4822313"/>
              <a:ext cx="1724447" cy="584775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algn="ctr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Covariance matrix</a:t>
              </a:r>
              <a:b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</a:br>
              <a:r>
                <a:rPr kumimoji="0" lang="en-GB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on variables</a:t>
              </a:r>
            </a:p>
          </p:txBody>
        </p:sp>
        <p:sp>
          <p:nvSpPr>
            <p:cNvPr id="31" name="Rectangle 14"/>
            <p:cNvSpPr>
              <a:spLocks noChangeArrowheads="1"/>
            </p:cNvSpPr>
            <p:nvPr/>
          </p:nvSpPr>
          <p:spPr bwMode="auto">
            <a:xfrm>
              <a:off x="5220072" y="3528501"/>
              <a:ext cx="2700337" cy="974725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2" name="Text Box 15"/>
            <p:cNvSpPr txBox="1">
              <a:spLocks noChangeArrowheads="1"/>
            </p:cNvSpPr>
            <p:nvPr/>
          </p:nvSpPr>
          <p:spPr bwMode="auto">
            <a:xfrm>
              <a:off x="5305871" y="3538026"/>
              <a:ext cx="2522037" cy="40011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Calibri"/>
                </a:rPr>
                <a:t>Prior information Part</a:t>
              </a:r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>
              <a:off x="6644134" y="4369876"/>
              <a:ext cx="0" cy="450850"/>
            </a:xfrm>
            <a:prstGeom prst="line">
              <a:avLst/>
            </a:prstGeom>
            <a:noFill/>
            <a:ln w="28575">
              <a:solidFill>
                <a:srgbClr val="4F81BD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34" name="Rectangle 22"/>
            <p:cNvSpPr>
              <a:spLocks noChangeArrowheads="1"/>
            </p:cNvSpPr>
            <p:nvPr/>
          </p:nvSpPr>
          <p:spPr bwMode="auto">
            <a:xfrm>
              <a:off x="1710184" y="3982526"/>
              <a:ext cx="6232860" cy="4370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J(v) = (R-R)</a:t>
              </a:r>
              <a:r>
                <a:rPr kumimoji="0" lang="fr-FR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W</a:t>
              </a:r>
              <a:r>
                <a:rPr kumimoji="0" lang="fr-FR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-1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.(R-R)  +  (V-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Vp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  <a:r>
                <a:rPr kumimoji="0" lang="fr-FR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t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</a:t>
              </a:r>
              <a:r>
                <a:rPr kumimoji="0" lang="fr-FR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C</a:t>
              </a:r>
              <a:r>
                <a:rPr kumimoji="0" lang="fr-FR" sz="2800" b="0" i="0" u="none" strike="noStrike" kern="0" cap="none" spc="0" normalizeH="0" baseline="3000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-1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.(V-</a:t>
              </a:r>
              <a:r>
                <a:rPr kumimoji="0" lang="fr-FR" sz="2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Vp</a:t>
              </a:r>
              <a:r>
                <a:rPr kumimoji="0" lang="fr-FR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462529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508" y="780254"/>
            <a:ext cx="6418010" cy="4283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err="1" smtClean="0">
                <a:solidFill>
                  <a:srgbClr val="FFFFFF"/>
                </a:solidFill>
              </a:rPr>
              <a:t>Exploitating</a:t>
            </a:r>
            <a:r>
              <a:rPr lang="en-US" kern="0" dirty="0" smtClean="0">
                <a:solidFill>
                  <a:srgbClr val="FFFFFF"/>
                </a:solidFill>
              </a:rPr>
              <a:t> prior information: optimization/LUT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6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Biophysical Variables of interest for agriculture</a:t>
            </a:r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28" y="915440"/>
            <a:ext cx="7999413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852928" y="2176272"/>
            <a:ext cx="1563624" cy="2386584"/>
          </a:xfrm>
          <a:prstGeom prst="rect">
            <a:avLst/>
          </a:prstGeom>
          <a:solidFill>
            <a:srgbClr val="CCFF99">
              <a:alpha val="23922"/>
            </a:srgbClr>
          </a:solidFill>
          <a:ln>
            <a:solidFill>
              <a:srgbClr val="00542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133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Temporal constraints (1)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5" t="4045" r="54651" b="51759"/>
          <a:stretch/>
        </p:blipFill>
        <p:spPr bwMode="auto">
          <a:xfrm>
            <a:off x="2764117" y="2834423"/>
            <a:ext cx="3109652" cy="1976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Espace réservé du contenu 2"/>
          <p:cNvSpPr txBox="1">
            <a:spLocks/>
          </p:cNvSpPr>
          <p:nvPr/>
        </p:nvSpPr>
        <p:spPr>
          <a:xfrm>
            <a:off x="81220" y="703384"/>
            <a:ext cx="8881119" cy="58621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Vegetation structure (LAI) results from incremental processes : smooth dynamics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LAI(t) = LAI(t-1) +    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 DM.SLA   -    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LAI</a:t>
            </a:r>
            <a:r>
              <a:rPr kumimoji="0" lang="en-US" sz="24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/>
              </a:rPr>
              <a:t>sen</a:t>
            </a:r>
            <a:endParaRPr kumimoji="0" lang="en-US" sz="2400" b="0" i="0" u="none" strike="noStrike" kern="120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Courier New" pitchFamily="49" charset="0"/>
              <a:buChar char="o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  <a:sym typeface="Symbol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017328" y="2221384"/>
            <a:ext cx="1181734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Leaf duration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5649176" y="2221384"/>
            <a:ext cx="1152128" cy="5232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Specific Leaf Area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469593" y="2221384"/>
            <a:ext cx="2069848" cy="523220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Daily Biomass produced &amp; allocated to the leaves</a:t>
            </a:r>
          </a:p>
        </p:txBody>
      </p:sp>
      <p:cxnSp>
        <p:nvCxnSpPr>
          <p:cNvPr id="13" name="Connecteur droit avec flèche 12"/>
          <p:cNvCxnSpPr>
            <a:endCxn id="12" idx="0"/>
          </p:cNvCxnSpPr>
          <p:nvPr/>
        </p:nvCxnSpPr>
        <p:spPr>
          <a:xfrm flipH="1">
            <a:off x="4504517" y="2005360"/>
            <a:ext cx="712612" cy="216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4" name="Connecteur droit avec flèche 13"/>
          <p:cNvCxnSpPr>
            <a:endCxn id="11" idx="0"/>
          </p:cNvCxnSpPr>
          <p:nvPr/>
        </p:nvCxnSpPr>
        <p:spPr>
          <a:xfrm>
            <a:off x="6009216" y="2005360"/>
            <a:ext cx="216024" cy="216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cxnSp>
        <p:nvCxnSpPr>
          <p:cNvPr id="15" name="Connecteur droit avec flèche 14"/>
          <p:cNvCxnSpPr>
            <a:endCxn id="10" idx="0"/>
          </p:cNvCxnSpPr>
          <p:nvPr/>
        </p:nvCxnSpPr>
        <p:spPr>
          <a:xfrm>
            <a:off x="7265070" y="2005360"/>
            <a:ext cx="343125" cy="216024"/>
          </a:xfrm>
          <a:prstGeom prst="straightConnector1">
            <a:avLst/>
          </a:prstGeom>
          <a:noFill/>
          <a:ln w="9525" cap="flat" cmpd="sng" algn="ctr">
            <a:solidFill>
              <a:srgbClr val="4F81BD">
                <a:shade val="95000"/>
                <a:satMod val="105000"/>
              </a:srgbClr>
            </a:solidFill>
            <a:prstDash val="solid"/>
            <a:tailEnd type="arrow"/>
          </a:ln>
          <a:effectLst/>
        </p:spPr>
      </p:cxnSp>
      <p:sp>
        <p:nvSpPr>
          <p:cNvPr id="16" name="ZoneTexte 15"/>
          <p:cNvSpPr txBox="1"/>
          <p:nvPr/>
        </p:nvSpPr>
        <p:spPr>
          <a:xfrm rot="16200000">
            <a:off x="2321033" y="3486469"/>
            <a:ext cx="521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GAI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288665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37" t="50000"/>
          <a:stretch/>
        </p:blipFill>
        <p:spPr bwMode="auto">
          <a:xfrm>
            <a:off x="2923247" y="909376"/>
            <a:ext cx="5904046" cy="301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8" r="48688" b="50000"/>
          <a:stretch/>
        </p:blipFill>
        <p:spPr bwMode="auto">
          <a:xfrm>
            <a:off x="148492" y="909377"/>
            <a:ext cx="2774755" cy="30147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429460" y="3916615"/>
            <a:ext cx="261802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Independent Estimation</a:t>
            </a:r>
            <a:endParaRPr lang="en-US" sz="1400" b="1" dirty="0"/>
          </a:p>
          <a:p>
            <a:pPr algn="ctr"/>
            <a:r>
              <a:rPr lang="en-US" sz="1400" b="1" dirty="0" smtClean="0"/>
              <a:t>For each</a:t>
            </a:r>
          </a:p>
          <a:p>
            <a:pPr algn="ctr"/>
            <a:r>
              <a:rPr lang="en-US" sz="1400" b="1" dirty="0" smtClean="0"/>
              <a:t>Observation date</a:t>
            </a:r>
            <a:endParaRPr lang="en-US" sz="14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493770" y="3916615"/>
            <a:ext cx="209063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Estimation using</a:t>
            </a:r>
            <a:endParaRPr lang="en-US" sz="1400" b="1" dirty="0"/>
          </a:p>
          <a:p>
            <a:pPr algn="ctr"/>
            <a:r>
              <a:rPr lang="en-US" sz="1400" b="1" dirty="0" smtClean="0"/>
              <a:t>a model describing</a:t>
            </a:r>
          </a:p>
          <a:p>
            <a:pPr algn="ctr"/>
            <a:r>
              <a:rPr lang="en-US" sz="1400" b="1" dirty="0" smtClean="0"/>
              <a:t>LAI dynamics</a:t>
            </a:r>
            <a:endParaRPr lang="en-US" sz="14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6903197" y="3916615"/>
            <a:ext cx="1252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Simple</a:t>
            </a:r>
            <a:endParaRPr lang="en-US" sz="1400" b="1" dirty="0"/>
          </a:p>
          <a:p>
            <a:r>
              <a:rPr lang="en-US" sz="1400" b="1" dirty="0" smtClean="0"/>
              <a:t>Temporal</a:t>
            </a:r>
          </a:p>
          <a:p>
            <a:r>
              <a:rPr lang="en-US" sz="1400" b="1" dirty="0" smtClean="0"/>
              <a:t>smoothing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656492" y="976923"/>
            <a:ext cx="284154" cy="2579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431247" y="824523"/>
            <a:ext cx="284154" cy="4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348079" y="771769"/>
            <a:ext cx="284154" cy="410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Temporal constraints (2)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6632233" y="751172"/>
            <a:ext cx="23871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</a:t>
            </a:r>
            <a:r>
              <a:rPr lang="fr-FR" sz="1200" i="1" dirty="0" err="1" smtClean="0">
                <a:solidFill>
                  <a:schemeClr val="tx2"/>
                </a:solidFill>
              </a:rPr>
              <a:t>Koetz</a:t>
            </a:r>
            <a:r>
              <a:rPr lang="fr-FR" sz="1200" i="1" dirty="0" smtClean="0">
                <a:solidFill>
                  <a:schemeClr val="tx2"/>
                </a:solidFill>
              </a:rPr>
              <a:t> et al, RSE, 2005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29470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RTM Inversion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Spatial constraints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228600" y="761553"/>
            <a:ext cx="8686800" cy="4381947"/>
          </a:xfrm>
          <a:prstGeom prst="rect">
            <a:avLst/>
          </a:prstGeom>
        </p:spPr>
        <p:txBody>
          <a:bodyPr>
            <a:normAutofit/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Wingdings" panose="05000000000000000000" pitchFamily="2" charset="2"/>
              <a:buChar char="Ø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10957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6933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2909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888550" indent="-28575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rgbClr val="92D050"/>
              </a:buClr>
              <a:buFont typeface="Arial" panose="020B0604020202020204" pitchFamily="34" charset="0"/>
              <a:buChar char="•"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r>
              <a:rPr lang="en-US" sz="2000" kern="0" dirty="0" smtClean="0"/>
              <a:t>In a patch (few pixels of the same object), pixels show generally a local gradient of their properties due to:</a:t>
            </a:r>
          </a:p>
          <a:p>
            <a:pPr lvl="1"/>
            <a:r>
              <a:rPr lang="en-US" sz="1800" kern="0" dirty="0"/>
              <a:t>Local factors of variability (soil …)</a:t>
            </a:r>
          </a:p>
          <a:p>
            <a:pPr lvl="1"/>
            <a:r>
              <a:rPr lang="en-US" sz="1800" kern="0" dirty="0" smtClean="0"/>
              <a:t>Instrument and Processing (PSF, </a:t>
            </a:r>
            <a:r>
              <a:rPr lang="en-US" sz="1800" kern="0" dirty="0" err="1" smtClean="0"/>
              <a:t>reprojection</a:t>
            </a:r>
            <a:r>
              <a:rPr lang="en-US" sz="1800" kern="0" dirty="0" smtClean="0"/>
              <a:t>)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985" y="2355554"/>
            <a:ext cx="3366477" cy="2397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ZoneTexte 9"/>
          <p:cNvSpPr txBox="1"/>
          <p:nvPr/>
        </p:nvSpPr>
        <p:spPr>
          <a:xfrm>
            <a:off x="5018595" y="2579788"/>
            <a:ext cx="37033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working per patch (3x3, 5x5 …) reduces registration problems within multi-temporal approaches and reduces the effect of measurement errors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19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161296" y="0"/>
            <a:ext cx="7505596" cy="7694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Few words about data assimilation in crop functioning models</a:t>
            </a:r>
          </a:p>
        </p:txBody>
      </p:sp>
      <p:pic>
        <p:nvPicPr>
          <p:cNvPr id="101" name="Image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2985" y="769441"/>
            <a:ext cx="5884253" cy="3935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39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 txBox="1">
            <a:spLocks/>
          </p:cNvSpPr>
          <p:nvPr/>
        </p:nvSpPr>
        <p:spPr bwMode="auto">
          <a:xfrm>
            <a:off x="161296" y="0"/>
            <a:ext cx="7505596" cy="769441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Few words about data assimilation in crop functioning models (some results)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92" y="789611"/>
            <a:ext cx="4454769" cy="2040696"/>
          </a:xfrm>
          <a:prstGeom prst="rect">
            <a:avLst/>
          </a:prstGeom>
        </p:spPr>
      </p:pic>
      <p:pic>
        <p:nvPicPr>
          <p:cNvPr id="30" name="Imag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2092" y="789610"/>
            <a:ext cx="4158258" cy="2046763"/>
          </a:xfrm>
          <a:prstGeom prst="rect">
            <a:avLst/>
          </a:prstGeom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723781" y="3408240"/>
            <a:ext cx="316464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2800" dirty="0" smtClean="0">
                <a:latin typeface="Arial" panose="020B0604020202020204" pitchFamily="34" charset="0"/>
              </a:rPr>
              <a:t>Reduce Bias</a:t>
            </a:r>
            <a:endParaRPr lang="en-GB" altLang="fr-FR" sz="2800" dirty="0">
              <a:latin typeface="Arial" panose="020B0604020202020204" pitchFamily="34" charset="0"/>
            </a:endParaRPr>
          </a:p>
          <a:p>
            <a:r>
              <a:rPr lang="en-GB" altLang="fr-FR" sz="2800" dirty="0" err="1" smtClean="0">
                <a:latin typeface="Arial" panose="020B0604020202020204" pitchFamily="34" charset="0"/>
              </a:rPr>
              <a:t>Intrafield</a:t>
            </a:r>
            <a:r>
              <a:rPr lang="en-GB" altLang="fr-FR" sz="2800" smtClean="0">
                <a:latin typeface="Arial" panose="020B0604020202020204" pitchFamily="34" charset="0"/>
              </a:rPr>
              <a:t> variability</a:t>
            </a:r>
            <a:endParaRPr lang="en-GB" altLang="fr-FR" sz="2800" dirty="0">
              <a:latin typeface="Arial" panose="020B0604020202020204" pitchFamily="34" charset="0"/>
            </a:endParaRPr>
          </a:p>
        </p:txBody>
      </p:sp>
      <p:sp>
        <p:nvSpPr>
          <p:cNvPr id="32" name="AutoShape 18"/>
          <p:cNvSpPr>
            <a:spLocks noChangeArrowheads="1"/>
          </p:cNvSpPr>
          <p:nvPr/>
        </p:nvSpPr>
        <p:spPr bwMode="auto">
          <a:xfrm>
            <a:off x="749056" y="3543178"/>
            <a:ext cx="849313" cy="315912"/>
          </a:xfrm>
          <a:prstGeom prst="rightArrow">
            <a:avLst>
              <a:gd name="adj1" fmla="val 50000"/>
              <a:gd name="adj2" fmla="val 672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3" name="AutoShape 19"/>
          <p:cNvSpPr>
            <a:spLocks noChangeArrowheads="1"/>
          </p:cNvSpPr>
          <p:nvPr/>
        </p:nvSpPr>
        <p:spPr bwMode="auto">
          <a:xfrm>
            <a:off x="741119" y="3965453"/>
            <a:ext cx="849312" cy="315912"/>
          </a:xfrm>
          <a:prstGeom prst="rightArrow">
            <a:avLst>
              <a:gd name="adj1" fmla="val 50000"/>
              <a:gd name="adj2" fmla="val 67211"/>
            </a:avLst>
          </a:prstGeom>
          <a:solidFill>
            <a:srgbClr val="0099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96240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000" y="147600"/>
            <a:ext cx="7174800" cy="430887"/>
          </a:xfrm>
        </p:spPr>
        <p:txBody>
          <a:bodyPr/>
          <a:lstStyle/>
          <a:p>
            <a:r>
              <a:rPr lang="en-GB" dirty="0" smtClean="0">
                <a:solidFill>
                  <a:srgbClr val="FFFFFF"/>
                </a:solidFill>
              </a:rPr>
              <a:t>Outline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92187" y="865266"/>
            <a:ext cx="8748000" cy="413520"/>
          </a:xfrm>
        </p:spPr>
        <p:txBody>
          <a:bodyPr/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dirty="0" smtClean="0">
                <a:solidFill>
                  <a:schemeClr val="tx2">
                    <a:lumMod val="40000"/>
                    <a:lumOff val="60000"/>
                  </a:schemeClr>
                </a:solidFill>
              </a:rPr>
              <a:t>Biophysical Variables of interest for agriculture: some definitions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 smtClean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2187" y="3014043"/>
            <a:ext cx="7396781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Generating temporal series 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Statistical temporal smoothing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Smoothing &amp; Prediction with a crop functioning model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Temporal sampling impact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2187" y="1696194"/>
            <a:ext cx="72386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Estimating Biophysical Variables from optical data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Vegetation Indices</a:t>
            </a:r>
          </a:p>
          <a:p>
            <a:pPr marL="1095750" lvl="1" indent="-285750">
              <a:buClr>
                <a:srgbClr val="92D050"/>
              </a:buClr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chemeClr val="bg2"/>
                </a:solidFill>
                <a:latin typeface="Verdana"/>
                <a:cs typeface="Verdana"/>
              </a:rPr>
              <a:t>Radiative transfer model </a:t>
            </a:r>
            <a:r>
              <a:rPr lang="en-GB" sz="1600" dirty="0" smtClean="0">
                <a:solidFill>
                  <a:schemeClr val="bg2"/>
                </a:solidFill>
                <a:latin typeface="Verdana"/>
                <a:cs typeface="Verdana"/>
              </a:rPr>
              <a:t>inversion</a:t>
            </a:r>
          </a:p>
          <a:p>
            <a:pPr marL="810000" lvl="1">
              <a:buClr>
                <a:srgbClr val="92D050"/>
              </a:buClr>
            </a:pPr>
            <a:endParaRPr lang="en-GB" sz="1600" dirty="0">
              <a:solidFill>
                <a:schemeClr val="bg2"/>
              </a:solidFill>
              <a:latin typeface="Verdana"/>
              <a:cs typeface="Verdana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592186" y="1696194"/>
            <a:ext cx="7396781" cy="2672066"/>
            <a:chOff x="592186" y="1696194"/>
            <a:chExt cx="7396781" cy="2672066"/>
          </a:xfrm>
        </p:grpSpPr>
        <p:sp>
          <p:nvSpPr>
            <p:cNvPr id="6" name="Rectangle 5"/>
            <p:cNvSpPr/>
            <p:nvPr/>
          </p:nvSpPr>
          <p:spPr>
            <a:xfrm>
              <a:off x="592186" y="3014043"/>
              <a:ext cx="7396781" cy="13542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endParaRPr lang="en-GB" dirty="0">
                <a:solidFill>
                  <a:schemeClr val="accent2"/>
                </a:solidFill>
              </a:endParaRPr>
            </a:p>
            <a:p>
              <a:pPr marL="285750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r>
                <a:rPr lang="en-GB" sz="1600" dirty="0" smtClean="0">
                  <a:latin typeface="Verdana"/>
                  <a:cs typeface="Verdana"/>
                </a:rPr>
                <a:t>Compositing : Generating </a:t>
              </a:r>
              <a:r>
                <a:rPr lang="en-GB" sz="1600" dirty="0">
                  <a:latin typeface="Verdana"/>
                  <a:cs typeface="Verdana"/>
                </a:rPr>
                <a:t>temporal series 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latin typeface="Verdana"/>
                  <a:cs typeface="Verdana"/>
                </a:rPr>
                <a:t>Statistical temporal smoothing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latin typeface="Verdana"/>
                  <a:cs typeface="Verdana"/>
                </a:rPr>
                <a:t>Smoothing &amp; Prediction with a crop functioning model</a:t>
              </a:r>
            </a:p>
            <a:p>
              <a:pPr marL="1095750" lvl="1" indent="-285750">
                <a:buClr>
                  <a:srgbClr val="92D050"/>
                </a:buClr>
                <a:buFont typeface="Wingdings" panose="05000000000000000000" pitchFamily="2" charset="2"/>
                <a:buChar char="§"/>
              </a:pPr>
              <a:r>
                <a:rPr lang="en-GB" sz="1600" dirty="0">
                  <a:latin typeface="Verdana"/>
                  <a:cs typeface="Verdana"/>
                </a:rPr>
                <a:t>Temporal sampling impact 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592187" y="1696194"/>
              <a:ext cx="7238652" cy="83099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285750" indent="-285750">
                <a:buClr>
                  <a:srgbClr val="92D050"/>
                </a:buClr>
                <a:buFont typeface="Wingdings" panose="05000000000000000000" pitchFamily="2" charset="2"/>
                <a:buChar char="Ø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Estimating Biophysical Variables from optical data</a:t>
              </a:r>
            </a:p>
            <a:p>
              <a:pPr marL="1095750" lvl="1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r>
                <a:rPr lang="en-GB" sz="1600" dirty="0" smtClean="0">
                  <a:solidFill>
                    <a:schemeClr val="accent2"/>
                  </a:solidFill>
                  <a:latin typeface="Verdana"/>
                  <a:cs typeface="Verdana"/>
                </a:rPr>
                <a:t>Empirical Methods</a:t>
              </a:r>
              <a:endParaRPr lang="en-GB" sz="1600" dirty="0">
                <a:solidFill>
                  <a:schemeClr val="accent2"/>
                </a:solidFill>
                <a:latin typeface="Verdana"/>
                <a:cs typeface="Verdana"/>
              </a:endParaRPr>
            </a:p>
            <a:p>
              <a:pPr marL="1095750" lvl="1" indent="-285750">
                <a:buClr>
                  <a:srgbClr val="92D050"/>
                </a:buClr>
                <a:buFont typeface="Arial" panose="020B0604020202020204" pitchFamily="34" charset="0"/>
                <a:buChar char="•"/>
              </a:pPr>
              <a:r>
                <a:rPr lang="en-GB" sz="1600" dirty="0">
                  <a:solidFill>
                    <a:schemeClr val="accent2"/>
                  </a:solidFill>
                  <a:latin typeface="Verdana"/>
                  <a:cs typeface="Verdana"/>
                </a:rPr>
                <a:t>Radiative transfer model </a:t>
              </a:r>
              <a:r>
                <a:rPr lang="en-GB" sz="1600" dirty="0" smtClean="0">
                  <a:solidFill>
                    <a:schemeClr val="accent2"/>
                  </a:solidFill>
                  <a:latin typeface="Verdana"/>
                  <a:cs typeface="Verdana"/>
                </a:rPr>
                <a:t>inversion</a:t>
              </a:r>
              <a:endParaRPr lang="en-GB" sz="1600" dirty="0">
                <a:solidFill>
                  <a:schemeClr val="accent2"/>
                </a:solidFill>
                <a:latin typeface="Verdana"/>
                <a:cs typeface="Verdan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153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Compositing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Objectives &amp; Problematic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6" name="Picture 5" descr="C:\Users\verger\Desktop\DAILY_geov2.png"/>
          <p:cNvPicPr>
            <a:picLocks noChangeAspect="1" noChangeArrowheads="1"/>
          </p:cNvPicPr>
          <p:nvPr/>
        </p:nvPicPr>
        <p:blipFill rotWithShape="1">
          <a:blip r:embed="rId2"/>
          <a:srcRect l="58159" t="4680" r="8277" b="50647"/>
          <a:stretch/>
        </p:blipFill>
        <p:spPr bwMode="auto">
          <a:xfrm>
            <a:off x="395757" y="947524"/>
            <a:ext cx="5370479" cy="2258885"/>
          </a:xfrm>
          <a:prstGeom prst="rect">
            <a:avLst/>
          </a:prstGeom>
          <a:noFill/>
        </p:spPr>
      </p:pic>
      <p:sp>
        <p:nvSpPr>
          <p:cNvPr id="8" name="Rectangle 4"/>
          <p:cNvSpPr txBox="1">
            <a:spLocks noChangeArrowheads="1"/>
          </p:cNvSpPr>
          <p:nvPr/>
        </p:nvSpPr>
        <p:spPr>
          <a:xfrm>
            <a:off x="380127" y="2784378"/>
            <a:ext cx="8763873" cy="13208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80000"/>
              </a:lnSpc>
              <a:buNone/>
            </a:pPr>
            <a:endParaRPr lang="fr-FR" sz="1400" dirty="0"/>
          </a:p>
          <a:p>
            <a:pPr marL="0" indent="0">
              <a:lnSpc>
                <a:spcPct val="80000"/>
              </a:lnSpc>
              <a:buNone/>
            </a:pPr>
            <a:endParaRPr lang="fr-FR" sz="1400" dirty="0" smtClean="0"/>
          </a:p>
          <a:p>
            <a:pPr marL="571500" indent="-457200">
              <a:lnSpc>
                <a:spcPct val="120000"/>
              </a:lnSpc>
              <a:buClr>
                <a:srgbClr val="98B94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Acquisition dates are </a:t>
            </a:r>
            <a:r>
              <a:rPr lang="fr-FR" sz="1600" dirty="0" err="1" smtClean="0"/>
              <a:t>discontinuous</a:t>
            </a:r>
            <a:r>
              <a:rPr lang="fr-FR" sz="1600" dirty="0" smtClean="0"/>
              <a:t>: </a:t>
            </a:r>
            <a:r>
              <a:rPr lang="fr-FR" sz="1600" dirty="0" err="1" smtClean="0"/>
              <a:t>Revisit</a:t>
            </a:r>
            <a:r>
              <a:rPr lang="fr-FR" sz="1600" dirty="0" smtClean="0"/>
              <a:t> </a:t>
            </a:r>
            <a:r>
              <a:rPr lang="fr-FR" sz="1600" dirty="0" err="1" smtClean="0"/>
              <a:t>frequency</a:t>
            </a:r>
            <a:r>
              <a:rPr lang="fr-FR" sz="1600" dirty="0" smtClean="0"/>
              <a:t> </a:t>
            </a:r>
            <a:r>
              <a:rPr lang="fr-FR" sz="1600" dirty="0" err="1" smtClean="0"/>
              <a:t>combined</a:t>
            </a:r>
            <a:r>
              <a:rPr lang="fr-FR" sz="1600" dirty="0" smtClean="0"/>
              <a:t> </a:t>
            </a:r>
            <a:r>
              <a:rPr lang="fr-FR" sz="1600" dirty="0" err="1" smtClean="0"/>
              <a:t>with</a:t>
            </a:r>
            <a:r>
              <a:rPr lang="fr-FR" sz="1600" dirty="0" smtClean="0"/>
              <a:t> cloud (</a:t>
            </a:r>
            <a:r>
              <a:rPr lang="fr-FR" sz="1600" dirty="0" err="1" smtClean="0"/>
              <a:t>snow</a:t>
            </a:r>
            <a:r>
              <a:rPr lang="fr-FR" sz="1600" dirty="0" smtClean="0"/>
              <a:t>) occurrence)</a:t>
            </a:r>
            <a:endParaRPr lang="fr-FR" sz="1200" dirty="0" smtClean="0"/>
          </a:p>
          <a:p>
            <a:pPr marL="857250" lvl="1" indent="-342900">
              <a:lnSpc>
                <a:spcPct val="120000"/>
              </a:lnSpc>
              <a:buClr>
                <a:srgbClr val="98B940"/>
              </a:buClr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571500" indent="-457200">
              <a:lnSpc>
                <a:spcPct val="120000"/>
              </a:lnSpc>
              <a:buClr>
                <a:srgbClr val="98B940"/>
              </a:buClr>
              <a:buFont typeface="Wingdings" panose="05000000000000000000" pitchFamily="2" charset="2"/>
              <a:buChar char="Ø"/>
            </a:pPr>
            <a:r>
              <a:rPr lang="fr-FR" sz="1600" dirty="0" smtClean="0"/>
              <a:t>Noise in the data: </a:t>
            </a:r>
            <a:r>
              <a:rPr lang="fr-FR" sz="1600" dirty="0" err="1" smtClean="0"/>
              <a:t>pre-processing</a:t>
            </a:r>
            <a:r>
              <a:rPr lang="fr-FR" sz="1600" dirty="0" smtClean="0"/>
              <a:t>, inversion </a:t>
            </a:r>
            <a:r>
              <a:rPr lang="fr-FR" sz="1600" dirty="0" err="1" smtClean="0"/>
              <a:t>algorithm</a:t>
            </a:r>
            <a:r>
              <a:rPr lang="fr-FR" sz="1600" dirty="0" smtClean="0"/>
              <a:t>, mis-cloud </a:t>
            </a:r>
            <a:r>
              <a:rPr lang="fr-FR" sz="1600" dirty="0" err="1" smtClean="0"/>
              <a:t>detection</a:t>
            </a:r>
            <a:endParaRPr lang="fr-FR" sz="1600" dirty="0" smtClean="0"/>
          </a:p>
        </p:txBody>
      </p:sp>
      <p:sp>
        <p:nvSpPr>
          <p:cNvPr id="9" name="Rectangle 8"/>
          <p:cNvSpPr/>
          <p:nvPr/>
        </p:nvSpPr>
        <p:spPr>
          <a:xfrm>
            <a:off x="5970954" y="1238430"/>
            <a:ext cx="2692343" cy="10358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i="1" dirty="0" smtClean="0">
                <a:solidFill>
                  <a:srgbClr val="FF9900"/>
                </a:solidFill>
              </a:rPr>
              <a:t>A </a:t>
            </a:r>
            <a:r>
              <a:rPr lang="fr-FR" i="1" dirty="0" err="1" smtClean="0">
                <a:solidFill>
                  <a:srgbClr val="FF9900"/>
                </a:solidFill>
              </a:rPr>
              <a:t>Smooth</a:t>
            </a:r>
            <a:r>
              <a:rPr lang="fr-FR" i="1" dirty="0" smtClean="0">
                <a:solidFill>
                  <a:srgbClr val="FF9900"/>
                </a:solidFill>
              </a:rPr>
              <a:t> temporal profile </a:t>
            </a:r>
            <a:r>
              <a:rPr lang="fr-FR" i="1" dirty="0" err="1" smtClean="0">
                <a:solidFill>
                  <a:srgbClr val="FF9900"/>
                </a:solidFill>
              </a:rPr>
              <a:t>is</a:t>
            </a:r>
            <a:r>
              <a:rPr lang="fr-FR" i="1" dirty="0" smtClean="0">
                <a:solidFill>
                  <a:srgbClr val="FF9900"/>
                </a:solidFill>
              </a:rPr>
              <a:t> </a:t>
            </a:r>
            <a:r>
              <a:rPr lang="fr-FR" i="1" dirty="0" err="1" smtClean="0">
                <a:solidFill>
                  <a:srgbClr val="FF9900"/>
                </a:solidFill>
              </a:rPr>
              <a:t>expected</a:t>
            </a:r>
            <a:r>
              <a:rPr lang="fr-FR" i="1" dirty="0" smtClean="0">
                <a:solidFill>
                  <a:srgbClr val="FF9900"/>
                </a:solidFill>
              </a:rPr>
              <a:t>!</a:t>
            </a:r>
            <a:endParaRPr lang="fr-FR" i="1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45269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Compositing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94158" y="25447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Temporal smoothing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1417" y="763578"/>
            <a:ext cx="8372060" cy="38164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/>
                <a:cs typeface="Verdana"/>
              </a:rPr>
              <a:t>No assumption on the LAI temporal profile (coarse resolution): Statistical Methods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sz="1600" dirty="0" smtClean="0"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Interpolators (spline)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Decomposition methods (whole time series)</a:t>
            </a:r>
          </a:p>
          <a:p>
            <a:pPr marL="1552950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Split the signal into additive components</a:t>
            </a:r>
          </a:p>
          <a:p>
            <a:pPr marL="1552950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Retain informative component (remove noise = high frequency)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endParaRPr lang="en-GB" sz="1600" dirty="0">
              <a:latin typeface="Verdana"/>
              <a:cs typeface="Verdana"/>
            </a:endParaRP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Curve fitting on limited temporal window</a:t>
            </a:r>
          </a:p>
          <a:p>
            <a:pPr marL="1552950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Optimization </a:t>
            </a:r>
          </a:p>
          <a:p>
            <a:pPr marL="1552950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err="1" smtClean="0">
                <a:latin typeface="Verdana"/>
                <a:cs typeface="Verdana"/>
              </a:rPr>
              <a:t>Savistsky</a:t>
            </a:r>
            <a:r>
              <a:rPr lang="en-GB" sz="1600" dirty="0" smtClean="0">
                <a:latin typeface="Verdana"/>
                <a:cs typeface="Verdana"/>
              </a:rPr>
              <a:t> </a:t>
            </a:r>
            <a:r>
              <a:rPr lang="en-GB" sz="1600" dirty="0" err="1" smtClean="0">
                <a:latin typeface="Verdana"/>
                <a:cs typeface="Verdana"/>
              </a:rPr>
              <a:t>Golay</a:t>
            </a:r>
            <a:r>
              <a:rPr lang="en-GB" sz="1600" dirty="0" smtClean="0">
                <a:latin typeface="Verdana"/>
                <a:cs typeface="Verdana"/>
              </a:rPr>
              <a:t>: local polynomial fitting (window size &amp; polynomial order) </a:t>
            </a:r>
          </a:p>
          <a:p>
            <a:pPr marL="1552950" lvl="2" indent="-285750"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Asymmetric Gaussian Filtering (</a:t>
            </a:r>
            <a:r>
              <a:rPr lang="en-GB" sz="1600" dirty="0" err="1" smtClean="0">
                <a:latin typeface="Verdana"/>
                <a:cs typeface="Verdana"/>
              </a:rPr>
              <a:t>timesat</a:t>
            </a:r>
            <a:r>
              <a:rPr lang="en-GB" sz="1600" dirty="0" smtClean="0">
                <a:latin typeface="Verdana"/>
                <a:cs typeface="Verdana"/>
              </a:rPr>
              <a:t> toolbox)</a:t>
            </a:r>
            <a:endParaRPr lang="en-GB" sz="16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0243912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Compositing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94158" y="25447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Temporal smoothing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175" y="993137"/>
            <a:ext cx="7362825" cy="13335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688" y="3910842"/>
            <a:ext cx="4581525" cy="24765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234229" y="716138"/>
            <a:ext cx="2768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</a:t>
            </a:r>
            <a:r>
              <a:rPr lang="fr-FR" sz="1200" i="1" dirty="0" err="1" smtClean="0">
                <a:solidFill>
                  <a:schemeClr val="tx2"/>
                </a:solidFill>
              </a:rPr>
              <a:t>Kandasamy</a:t>
            </a:r>
            <a:r>
              <a:rPr lang="fr-FR" sz="1200" i="1" dirty="0" smtClean="0">
                <a:solidFill>
                  <a:schemeClr val="tx2"/>
                </a:solidFill>
              </a:rPr>
              <a:t> et al, BG, 2013</a:t>
            </a:r>
            <a:endParaRPr lang="fr-FR" sz="1200" i="1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3977688" y="4008778"/>
            <a:ext cx="15632" cy="4825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H="1">
            <a:off x="5252451" y="3944248"/>
            <a:ext cx="11724" cy="54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3985504" y="4158492"/>
            <a:ext cx="13211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Decomposition</a:t>
            </a:r>
            <a:endParaRPr lang="fr-FR" sz="1200" dirty="0" smtClean="0"/>
          </a:p>
          <a:p>
            <a:r>
              <a:rPr lang="fr-FR" sz="1200" dirty="0" smtClean="0"/>
              <a:t>technique</a:t>
            </a:r>
            <a:endParaRPr lang="fr-FR" sz="1200" dirty="0"/>
          </a:p>
        </p:txBody>
      </p:sp>
      <p:cxnSp>
        <p:nvCxnSpPr>
          <p:cNvPr id="14" name="Connecteur droit 13"/>
          <p:cNvCxnSpPr/>
          <p:nvPr/>
        </p:nvCxnSpPr>
        <p:spPr>
          <a:xfrm flipH="1">
            <a:off x="7968298" y="3910842"/>
            <a:ext cx="11724" cy="5470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6067911" y="4158491"/>
            <a:ext cx="11787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Curve</a:t>
            </a:r>
            <a:r>
              <a:rPr lang="fr-FR" sz="1200" dirty="0" smtClean="0"/>
              <a:t> </a:t>
            </a:r>
            <a:r>
              <a:rPr lang="fr-FR" sz="1200" dirty="0" err="1" smtClean="0"/>
              <a:t>Fitting</a:t>
            </a:r>
            <a:endParaRPr lang="fr-FR" sz="12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050431" y="4158490"/>
            <a:ext cx="10935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Climatology</a:t>
            </a:r>
            <a:endParaRPr lang="fr-FR" sz="1200" dirty="0"/>
          </a:p>
        </p:txBody>
      </p:sp>
      <p:pic>
        <p:nvPicPr>
          <p:cNvPr id="18" name="Imag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511" y="2222333"/>
            <a:ext cx="2895600" cy="2752725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321172" y="2681351"/>
            <a:ext cx="42828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Compromise to be found between smoothness and accuracy</a:t>
            </a:r>
            <a:endParaRPr lang="en-US" dirty="0">
              <a:solidFill>
                <a:srgbClr val="FF99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21717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1303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Compositing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262897" y="254473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Temporal smoothing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755763"/>
            <a:ext cx="9292492" cy="241604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GB" dirty="0">
              <a:solidFill>
                <a:schemeClr val="accent2"/>
              </a:solidFill>
            </a:endParaRP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GB" sz="1600" dirty="0" smtClean="0">
                <a:latin typeface="Verdana"/>
                <a:cs typeface="Verdana"/>
              </a:rPr>
              <a:t>The crop type is known, a LAI temporal profile is expected (S2-Crops):</a:t>
            </a:r>
          </a:p>
          <a:p>
            <a:pPr marL="10957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en-GB" sz="1600" dirty="0" smtClean="0">
                <a:latin typeface="Verdana"/>
                <a:cs typeface="Verdana"/>
              </a:rPr>
              <a:t>Climatology (if available)</a:t>
            </a:r>
            <a:endParaRPr lang="en-GB" sz="1600" dirty="0">
              <a:latin typeface="Verdana"/>
              <a:cs typeface="Verdana"/>
            </a:endParaRPr>
          </a:p>
          <a:p>
            <a:pPr marL="1095750" lvl="1" indent="-285750">
              <a:lnSpc>
                <a:spcPct val="150000"/>
              </a:lnSpc>
              <a:buClr>
                <a:srgbClr val="92D050"/>
              </a:buClr>
              <a:buFont typeface="Wingdings" panose="05000000000000000000" pitchFamily="2" charset="2"/>
              <a:buChar char="§"/>
            </a:pPr>
            <a:r>
              <a:rPr lang="fr-FR" sz="1600" dirty="0" err="1" smtClean="0"/>
              <a:t>Canopy</a:t>
            </a:r>
            <a:r>
              <a:rPr lang="fr-FR" sz="1600" dirty="0" smtClean="0"/>
              <a:t> Structural </a:t>
            </a:r>
            <a:r>
              <a:rPr lang="fr-FR" sz="1600" dirty="0" err="1" smtClean="0"/>
              <a:t>Dynamic</a:t>
            </a:r>
            <a:r>
              <a:rPr lang="fr-FR" sz="1600" dirty="0" smtClean="0"/>
              <a:t> Model</a:t>
            </a:r>
            <a:r>
              <a:rPr lang="fr-FR" sz="1600" dirty="0"/>
              <a:t> </a:t>
            </a:r>
            <a:r>
              <a:rPr lang="fr-FR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(</a:t>
            </a:r>
            <a:r>
              <a:rPr lang="fr-FR" sz="1400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Koetz</a:t>
            </a:r>
            <a:r>
              <a:rPr lang="fr-FR" sz="1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et al, RSE, 2005 – Duveiller et al, AFM, 2012)</a:t>
            </a:r>
            <a:endParaRPr lang="fr-FR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810000" lvl="1">
              <a:lnSpc>
                <a:spcPct val="150000"/>
              </a:lnSpc>
              <a:buClr>
                <a:srgbClr val="92D050"/>
              </a:buClr>
            </a:pPr>
            <a:r>
              <a:rPr lang="fr-FR" sz="1600" dirty="0">
                <a:latin typeface="Verdana"/>
                <a:cs typeface="Verdana"/>
              </a:rPr>
              <a:t> </a:t>
            </a:r>
            <a:r>
              <a:rPr lang="fr-FR" sz="1600" dirty="0" smtClean="0">
                <a:latin typeface="Verdana"/>
                <a:cs typeface="Verdana"/>
              </a:rPr>
              <a:t>    Basic </a:t>
            </a:r>
            <a:r>
              <a:rPr lang="fr-FR" sz="1600" dirty="0" err="1" smtClean="0">
                <a:latin typeface="Verdana"/>
                <a:cs typeface="Verdana"/>
              </a:rPr>
              <a:t>crop</a:t>
            </a:r>
            <a:r>
              <a:rPr lang="fr-FR" sz="1600" dirty="0" smtClean="0">
                <a:latin typeface="Verdana"/>
                <a:cs typeface="Verdana"/>
              </a:rPr>
              <a:t> </a:t>
            </a:r>
            <a:r>
              <a:rPr lang="fr-FR" sz="1600" dirty="0" err="1" smtClean="0">
                <a:latin typeface="Verdana"/>
                <a:cs typeface="Verdana"/>
              </a:rPr>
              <a:t>functionning</a:t>
            </a:r>
            <a:r>
              <a:rPr lang="fr-FR" sz="1600" dirty="0" smtClean="0">
                <a:latin typeface="Verdana"/>
                <a:cs typeface="Verdana"/>
              </a:rPr>
              <a:t> model (</a:t>
            </a:r>
            <a:r>
              <a:rPr lang="fr-FR" sz="1600" dirty="0" err="1" smtClean="0">
                <a:latin typeface="Verdana"/>
                <a:cs typeface="Verdana"/>
              </a:rPr>
              <a:t>Growth</a:t>
            </a:r>
            <a:r>
              <a:rPr lang="fr-FR" sz="1600" dirty="0" smtClean="0">
                <a:latin typeface="Verdana"/>
                <a:cs typeface="Verdana"/>
              </a:rPr>
              <a:t> &amp; Senescence </a:t>
            </a:r>
            <a:r>
              <a:rPr lang="fr-FR" sz="1600" dirty="0" err="1" smtClean="0">
                <a:latin typeface="Verdana"/>
                <a:cs typeface="Verdana"/>
              </a:rPr>
              <a:t>based</a:t>
            </a:r>
            <a:r>
              <a:rPr lang="fr-FR" sz="1600" dirty="0" smtClean="0">
                <a:latin typeface="Verdana"/>
                <a:cs typeface="Verdana"/>
              </a:rPr>
              <a:t> on thermal time)</a:t>
            </a:r>
            <a:endParaRPr lang="en-GB" sz="1600" dirty="0">
              <a:latin typeface="Verdana"/>
              <a:cs typeface="Verdan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2385099" y="3242212"/>
                <a:ext cx="4905382" cy="6163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𝐺𝐴𝐼</m:t>
                      </m:r>
                      <m:d>
                        <m:d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fr-F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FR" b="1" i="1" smtClean="0">
                          <a:solidFill>
                            <a:srgbClr val="FF9900"/>
                          </a:solidFill>
                          <a:latin typeface="Cambria Math" panose="02040503050406030204" pitchFamily="18" charset="0"/>
                        </a:rPr>
                        <m:t>𝒌</m:t>
                      </m:r>
                      <m:d>
                        <m:dPr>
                          <m:begChr m:val="["/>
                          <m:endChr m:val="]"/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sSup>
                                <m:sSup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fr-FR" b="1" i="1" smtClean="0">
                                      <a:solidFill>
                                        <a:srgbClr val="FF9900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𝐺𝐷𝐷</m:t>
                                  </m:r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𝒐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fr-FR" b="1" i="1" smtClean="0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fr-FR" b="1" i="1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𝑻</m:t>
                                      </m:r>
                                    </m:e>
                                    <m:sub>
                                      <m:r>
                                        <a:rPr lang="fr-FR" b="1" i="1">
                                          <a:solidFill>
                                            <a:srgbClr val="339933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sub>
                                  </m:s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</m:den>
                          </m:f>
                          <m:r>
                            <a:rPr lang="fr-FR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fr-F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fr-FR" b="1" i="1" smtClean="0">
                                  <a:solidFill>
                                    <a:srgbClr val="FF9900"/>
                                  </a:solidFill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𝐺𝐷𝐷</m:t>
                              </m:r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fr-FR" i="1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fr-FR" b="1" i="1" smtClean="0">
                                      <a:solidFill>
                                        <a:srgbClr val="339933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b="1" i="1">
                                      <a:solidFill>
                                        <a:srgbClr val="339933"/>
                                      </a:solidFill>
                                      <a:latin typeface="Cambria Math" panose="02040503050406030204" pitchFamily="18" charset="0"/>
                                    </a:rPr>
                                    <m:t>𝑻</m:t>
                                  </m:r>
                                </m:e>
                                <m:sub>
                                  <m:r>
                                    <a:rPr lang="fr-FR" b="1" i="1">
                                      <a:solidFill>
                                        <a:srgbClr val="339933"/>
                                      </a:solidFill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  <m:r>
                                <a:rPr lang="fr-FR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5099" y="3242212"/>
                <a:ext cx="4905382" cy="6163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necteur droit avec flèche 8"/>
          <p:cNvCxnSpPr/>
          <p:nvPr/>
        </p:nvCxnSpPr>
        <p:spPr>
          <a:xfrm flipV="1">
            <a:off x="3827702" y="3784431"/>
            <a:ext cx="502920" cy="502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 flipV="1">
            <a:off x="6135624" y="3673100"/>
            <a:ext cx="539496" cy="4645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839045" y="4235231"/>
            <a:ext cx="1271847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Growth rate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6495366" y="4289487"/>
            <a:ext cx="1577925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Senescence rate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3145090" y="2849674"/>
            <a:ext cx="705230" cy="307777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scaling</a:t>
            </a:r>
          </a:p>
        </p:txBody>
      </p:sp>
      <p:cxnSp>
        <p:nvCxnSpPr>
          <p:cNvPr id="17" name="Connecteur droit avec flèche 16"/>
          <p:cNvCxnSpPr>
            <a:stCxn id="16" idx="2"/>
          </p:cNvCxnSpPr>
          <p:nvPr/>
        </p:nvCxnSpPr>
        <p:spPr>
          <a:xfrm flipH="1">
            <a:off x="3474968" y="3157451"/>
            <a:ext cx="22737" cy="18350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/>
          <p:cNvSpPr txBox="1"/>
          <p:nvPr/>
        </p:nvSpPr>
        <p:spPr>
          <a:xfrm>
            <a:off x="86258" y="3536048"/>
            <a:ext cx="2164744" cy="73866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To : GDD at</a:t>
            </a:r>
            <a:r>
              <a:rPr kumimoji="0" lang="en-US" sz="1400" b="1" i="1" u="none" strike="noStrike" kern="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emergence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1" kern="0" dirty="0" smtClean="0">
                <a:solidFill>
                  <a:prstClr val="black"/>
                </a:solidFill>
                <a:latin typeface="Calibri"/>
              </a:rPr>
              <a:t>Ta: GDD at mid-growth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1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Tb: GDD at end senescence</a:t>
            </a:r>
          </a:p>
        </p:txBody>
      </p:sp>
    </p:spTree>
    <p:extLst>
      <p:ext uri="{BB962C8B-B14F-4D97-AF65-F5344CB8AC3E}">
        <p14:creationId xmlns:p14="http://schemas.microsoft.com/office/powerpoint/2010/main" val="17061751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Leaf area index: several definitions (1)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779718"/>
              </p:ext>
            </p:extLst>
          </p:nvPr>
        </p:nvGraphicFramePr>
        <p:xfrm>
          <a:off x="611560" y="862782"/>
          <a:ext cx="5688632" cy="1112520"/>
        </p:xfrm>
        <a:graphic>
          <a:graphicData uri="http://schemas.openxmlformats.org/drawingml/2006/table">
            <a:tbl>
              <a:tblPr firstRow="1" bandRow="1"/>
              <a:tblGrid>
                <a:gridCol w="1896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41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 err="1" smtClean="0"/>
                        <a:t>Only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leaf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 smtClean="0"/>
                        <a:t>All </a:t>
                      </a:r>
                      <a:r>
                        <a:rPr lang="fr-FR" dirty="0" err="1" smtClean="0"/>
                        <a:t>vegetation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elem</a:t>
                      </a:r>
                      <a:r>
                        <a:rPr lang="fr-FR" dirty="0" smtClean="0"/>
                        <a:t>.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dirty="0" err="1" smtClean="0"/>
                        <a:t>Green+non</a:t>
                      </a:r>
                      <a:r>
                        <a:rPr lang="fr-FR" dirty="0" smtClean="0"/>
                        <a:t> green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LAI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PAI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>
                        <a:lumMod val="75000"/>
                      </a:sys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fr-FR" b="1" dirty="0" smtClean="0"/>
                        <a:t>Green</a:t>
                      </a:r>
                      <a:endParaRPr lang="fr-FR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dirty="0" smtClean="0"/>
                        <a:t>GLAI</a:t>
                      </a:r>
                      <a:endParaRPr lang="fr-FR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fr-FR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GAI</a:t>
                      </a:r>
                      <a:endParaRPr lang="fr-FR" b="1" dirty="0">
                        <a:solidFill>
                          <a:schemeClr val="accent3">
                            <a:lumMod val="50000"/>
                          </a:schemeClr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"/>
          <a:stretch/>
        </p:blipFill>
        <p:spPr bwMode="auto">
          <a:xfrm>
            <a:off x="2259832" y="2618149"/>
            <a:ext cx="4197736" cy="208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1159148" y="2916894"/>
            <a:ext cx="1286968" cy="1487677"/>
            <a:chOff x="368096" y="3788917"/>
            <a:chExt cx="1765005" cy="2133600"/>
          </a:xfrm>
        </p:grpSpPr>
        <p:sp>
          <p:nvSpPr>
            <p:cNvPr id="6" name="Arc 5"/>
            <p:cNvSpPr/>
            <p:nvPr/>
          </p:nvSpPr>
          <p:spPr>
            <a:xfrm>
              <a:off x="368096" y="5008117"/>
              <a:ext cx="91440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Arc 6"/>
            <p:cNvSpPr/>
            <p:nvPr/>
          </p:nvSpPr>
          <p:spPr>
            <a:xfrm flipH="1">
              <a:off x="1307305" y="4550917"/>
              <a:ext cx="59188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Arc 7"/>
            <p:cNvSpPr/>
            <p:nvPr/>
          </p:nvSpPr>
          <p:spPr>
            <a:xfrm>
              <a:off x="368099" y="4246117"/>
              <a:ext cx="91440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9" name="Connecteur droit 8"/>
            <p:cNvCxnSpPr/>
            <p:nvPr/>
          </p:nvCxnSpPr>
          <p:spPr>
            <a:xfrm flipV="1">
              <a:off x="1282496" y="4246117"/>
              <a:ext cx="0" cy="1676400"/>
            </a:xfrm>
            <a:prstGeom prst="line">
              <a:avLst/>
            </a:prstGeom>
            <a:noFill/>
            <a:ln w="57150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/>
          </p:spPr>
        </p:cxnSp>
        <p:sp>
          <p:nvSpPr>
            <p:cNvPr id="10" name="Arc 9"/>
            <p:cNvSpPr/>
            <p:nvPr/>
          </p:nvSpPr>
          <p:spPr>
            <a:xfrm flipH="1">
              <a:off x="1307305" y="3788917"/>
              <a:ext cx="825796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2" name="Groupe 21"/>
          <p:cNvGrpSpPr/>
          <p:nvPr/>
        </p:nvGrpSpPr>
        <p:grpSpPr>
          <a:xfrm>
            <a:off x="6330669" y="2866603"/>
            <a:ext cx="1183409" cy="1588260"/>
            <a:chOff x="7247359" y="3788917"/>
            <a:chExt cx="1765005" cy="2133600"/>
          </a:xfrm>
        </p:grpSpPr>
        <p:sp>
          <p:nvSpPr>
            <p:cNvPr id="11" name="Arc 10"/>
            <p:cNvSpPr/>
            <p:nvPr/>
          </p:nvSpPr>
          <p:spPr>
            <a:xfrm>
              <a:off x="7247359" y="5008117"/>
              <a:ext cx="91440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Arc 11"/>
            <p:cNvSpPr/>
            <p:nvPr/>
          </p:nvSpPr>
          <p:spPr>
            <a:xfrm flipH="1">
              <a:off x="8186568" y="4550917"/>
              <a:ext cx="59188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Arc 12"/>
            <p:cNvSpPr/>
            <p:nvPr/>
          </p:nvSpPr>
          <p:spPr>
            <a:xfrm>
              <a:off x="7247362" y="4246117"/>
              <a:ext cx="914400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4" name="Connecteur droit 13"/>
            <p:cNvCxnSpPr/>
            <p:nvPr/>
          </p:nvCxnSpPr>
          <p:spPr>
            <a:xfrm flipV="1">
              <a:off x="8161759" y="4246117"/>
              <a:ext cx="0" cy="1676400"/>
            </a:xfrm>
            <a:prstGeom prst="line">
              <a:avLst/>
            </a:prstGeom>
            <a:noFill/>
            <a:ln w="57150" cap="flat" cmpd="sng" algn="ctr">
              <a:solidFill>
                <a:srgbClr val="00B050"/>
              </a:solidFill>
              <a:prstDash val="solid"/>
            </a:ln>
            <a:effectLst/>
          </p:spPr>
        </p:cxnSp>
        <p:sp>
          <p:nvSpPr>
            <p:cNvPr id="15" name="Arc 14"/>
            <p:cNvSpPr/>
            <p:nvPr/>
          </p:nvSpPr>
          <p:spPr>
            <a:xfrm flipH="1">
              <a:off x="8186568" y="3788917"/>
              <a:ext cx="825796" cy="914400"/>
            </a:xfrm>
            <a:prstGeom prst="arc">
              <a:avLst/>
            </a:prstGeom>
            <a:noFill/>
            <a:ln w="1905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fr-F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Rectangle à coins arrondis 15"/>
          <p:cNvSpPr/>
          <p:nvPr/>
        </p:nvSpPr>
        <p:spPr>
          <a:xfrm>
            <a:off x="1307305" y="2129313"/>
            <a:ext cx="1656184" cy="522611"/>
          </a:xfrm>
          <a:prstGeom prst="wedgeRoundRectCallout">
            <a:avLst>
              <a:gd name="adj1" fmla="val 53648"/>
              <a:gd name="adj2" fmla="val -106006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Destructive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ectangle à coins arrondis 16"/>
          <p:cNvSpPr/>
          <p:nvPr/>
        </p:nvSpPr>
        <p:spPr>
          <a:xfrm>
            <a:off x="1307305" y="2129312"/>
            <a:ext cx="1656184" cy="522611"/>
          </a:xfrm>
          <a:prstGeom prst="wedgeRoundRectCallout">
            <a:avLst>
              <a:gd name="adj1" fmla="val 51018"/>
              <a:gd name="adj2" fmla="val -197656"/>
              <a:gd name="adj3" fmla="val 16667"/>
            </a:avLst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Destructive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measurements</a:t>
            </a:r>
            <a:endParaRPr kumimoji="0" lang="fr-FR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922374" y="911117"/>
            <a:ext cx="2089990" cy="776339"/>
          </a:xfrm>
          <a:prstGeom prst="wedgeRoundRectCallout">
            <a:avLst>
              <a:gd name="adj1" fmla="val -108210"/>
              <a:gd name="adj2" fmla="val 14044"/>
              <a:gd name="adj3" fmla="val 16667"/>
            </a:avLst>
          </a:prstGeom>
          <a:solidFill>
            <a:sysClr val="window" lastClr="FFFFFF">
              <a:lumMod val="75000"/>
            </a:sys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Upward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Indirect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DHP, LAI2000, TRAC… 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6914768" y="1788723"/>
            <a:ext cx="2097596" cy="838915"/>
          </a:xfrm>
          <a:prstGeom prst="wedgeRoundRectCallout">
            <a:avLst>
              <a:gd name="adj1" fmla="val -102564"/>
              <a:gd name="adj2" fmla="val -43518"/>
              <a:gd name="adj3" fmla="val 16667"/>
            </a:avLst>
          </a:prstGeom>
          <a:solidFill>
            <a:srgbClr val="92D05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lIns="0" tIns="3600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downward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looking</a:t>
            </a:r>
            <a:r>
              <a:rPr kumimoji="0" lang="fr-FR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Indirect </a:t>
            </a:r>
            <a:r>
              <a:rPr kumimoji="0" lang="fr-FR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methods</a:t>
            </a:r>
            <a:endParaRPr kumimoji="0" lang="fr-FR" sz="1600" b="1" i="0" u="none" strike="noStrike" kern="0" cap="none" spc="0" normalizeH="0" baseline="0" noProof="0" dirty="0" smtClean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Remote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fr-FR" sz="1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Sensing</a:t>
            </a:r>
            <a:r>
              <a:rPr kumimoji="0" lang="fr-F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…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2191537" y="2909387"/>
            <a:ext cx="184666" cy="120513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fr-FR" sz="1200" dirty="0" smtClean="0"/>
              <a:t>SPOT GAII </a:t>
            </a:r>
            <a:endParaRPr lang="fr-FR" sz="1200" dirty="0"/>
          </a:p>
        </p:txBody>
      </p:sp>
      <p:sp>
        <p:nvSpPr>
          <p:cNvPr id="23" name="ZoneTexte 22"/>
          <p:cNvSpPr txBox="1"/>
          <p:nvPr/>
        </p:nvSpPr>
        <p:spPr>
          <a:xfrm>
            <a:off x="4358700" y="2951903"/>
            <a:ext cx="184666" cy="1205134"/>
          </a:xfrm>
          <a:prstGeom prst="rect">
            <a:avLst/>
          </a:prstGeom>
          <a:solidFill>
            <a:schemeClr val="bg1"/>
          </a:solidFill>
        </p:spPr>
        <p:txBody>
          <a:bodyPr vert="vert270" wrap="square" lIns="0" tIns="0" rIns="0" bIns="0" rtlCol="0">
            <a:spAutoFit/>
          </a:bodyPr>
          <a:lstStyle/>
          <a:p>
            <a:pPr algn="ctr"/>
            <a:r>
              <a:rPr lang="fr-FR" sz="1200" dirty="0" smtClean="0"/>
              <a:t>SPOT GAII </a:t>
            </a:r>
            <a:endParaRPr lang="fr-FR" sz="1200" dirty="0"/>
          </a:p>
        </p:txBody>
      </p:sp>
      <p:sp>
        <p:nvSpPr>
          <p:cNvPr id="24" name="ZoneTexte 23"/>
          <p:cNvSpPr txBox="1"/>
          <p:nvPr/>
        </p:nvSpPr>
        <p:spPr>
          <a:xfrm>
            <a:off x="6998197" y="4356931"/>
            <a:ext cx="201689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solidFill>
                  <a:schemeClr val="accent2">
                    <a:lumMod val="75000"/>
                  </a:schemeClr>
                </a:solidFill>
              </a:rPr>
              <a:t>Duveiller et al, 2011, RSE</a:t>
            </a:r>
            <a:endParaRPr lang="fr-FR" sz="11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227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What do you need to check when using a product?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Definition</a:t>
            </a:r>
            <a:r>
              <a:rPr lang="fr-FR" kern="0" dirty="0" smtClean="0"/>
              <a:t> of the </a:t>
            </a:r>
            <a:r>
              <a:rPr lang="fr-FR" kern="0" dirty="0" err="1" smtClean="0"/>
              <a:t>product</a:t>
            </a:r>
            <a:r>
              <a:rPr lang="fr-FR" kern="0" dirty="0" smtClean="0"/>
              <a:t> : </a:t>
            </a:r>
            <a:r>
              <a:rPr lang="fr-FR" kern="0" dirty="0" err="1" smtClean="0"/>
              <a:t>is</a:t>
            </a:r>
            <a:r>
              <a:rPr lang="fr-FR" kern="0" dirty="0" smtClean="0"/>
              <a:t> </a:t>
            </a:r>
            <a:r>
              <a:rPr lang="fr-FR" kern="0" dirty="0" err="1" smtClean="0"/>
              <a:t>it</a:t>
            </a:r>
            <a:r>
              <a:rPr lang="fr-FR" kern="0" dirty="0" smtClean="0"/>
              <a:t> in agreement </a:t>
            </a:r>
            <a:r>
              <a:rPr lang="fr-FR" kern="0" dirty="0" err="1" smtClean="0"/>
              <a:t>with</a:t>
            </a:r>
            <a:r>
              <a:rPr lang="fr-FR" kern="0" dirty="0" smtClean="0"/>
              <a:t> </a:t>
            </a:r>
            <a:r>
              <a:rPr lang="fr-FR" kern="0" dirty="0" err="1" smtClean="0"/>
              <a:t>your</a:t>
            </a:r>
            <a:r>
              <a:rPr lang="fr-FR" kern="0" dirty="0" smtClean="0"/>
              <a:t> </a:t>
            </a:r>
            <a:r>
              <a:rPr lang="fr-FR" kern="0" dirty="0" err="1" smtClean="0"/>
              <a:t>own</a:t>
            </a:r>
            <a:r>
              <a:rPr lang="fr-FR" kern="0" dirty="0" smtClean="0"/>
              <a:t> objective?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Inversion </a:t>
            </a:r>
            <a:r>
              <a:rPr lang="fr-FR" b="1" kern="0" dirty="0" err="1" smtClean="0"/>
              <a:t>Algorithm</a:t>
            </a:r>
            <a:r>
              <a:rPr lang="fr-FR" b="1" kern="0" dirty="0" smtClean="0"/>
              <a:t>: </a:t>
            </a:r>
            <a:endParaRPr lang="fr-FR" kern="0" dirty="0"/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/>
              <a:t>Are </a:t>
            </a:r>
            <a:r>
              <a:rPr lang="fr-FR" kern="0" dirty="0" err="1"/>
              <a:t>your</a:t>
            </a:r>
            <a:r>
              <a:rPr lang="fr-FR" kern="0" dirty="0"/>
              <a:t> observation conditions in </a:t>
            </a:r>
            <a:r>
              <a:rPr lang="fr-FR" kern="0" dirty="0" err="1"/>
              <a:t>adequation</a:t>
            </a:r>
            <a:r>
              <a:rPr lang="fr-FR" kern="0" dirty="0"/>
              <a:t> </a:t>
            </a:r>
            <a:r>
              <a:rPr lang="fr-FR" kern="0" dirty="0" err="1"/>
              <a:t>with</a:t>
            </a:r>
            <a:r>
              <a:rPr lang="fr-FR" kern="0" dirty="0"/>
              <a:t> the training data set?</a:t>
            </a:r>
            <a:endParaRPr lang="en-US" kern="0" dirty="0"/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smtClean="0"/>
              <a:t>Are the model </a:t>
            </a:r>
            <a:r>
              <a:rPr lang="fr-FR" kern="0" dirty="0" err="1" smtClean="0"/>
              <a:t>assumptions</a:t>
            </a:r>
            <a:r>
              <a:rPr lang="fr-FR" kern="0" dirty="0" smtClean="0"/>
              <a:t> in </a:t>
            </a:r>
            <a:r>
              <a:rPr lang="fr-FR" kern="0" dirty="0" err="1" smtClean="0"/>
              <a:t>adequation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the structure of the </a:t>
            </a:r>
            <a:r>
              <a:rPr lang="fr-FR" kern="0" dirty="0" err="1" smtClean="0"/>
              <a:t>observed</a:t>
            </a:r>
            <a:r>
              <a:rPr lang="fr-FR" kern="0" dirty="0" smtClean="0"/>
              <a:t> </a:t>
            </a:r>
            <a:r>
              <a:rPr lang="fr-FR" kern="0" dirty="0" err="1" smtClean="0"/>
              <a:t>canopy</a:t>
            </a:r>
            <a:r>
              <a:rPr lang="fr-FR" kern="0" dirty="0" smtClean="0"/>
              <a:t>?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smtClean="0"/>
              <a:t>If </a:t>
            </a:r>
            <a:r>
              <a:rPr lang="fr-FR" kern="0" dirty="0" err="1" smtClean="0"/>
              <a:t>prior</a:t>
            </a:r>
            <a:r>
              <a:rPr lang="fr-FR" kern="0" dirty="0" smtClean="0"/>
              <a:t> information </a:t>
            </a:r>
            <a:r>
              <a:rPr lang="fr-FR" kern="0" dirty="0" err="1" smtClean="0"/>
              <a:t>is</a:t>
            </a:r>
            <a:r>
              <a:rPr lang="fr-FR" kern="0" dirty="0" smtClean="0"/>
              <a:t> </a:t>
            </a:r>
            <a:r>
              <a:rPr lang="fr-FR" kern="0" dirty="0" err="1" smtClean="0"/>
              <a:t>used</a:t>
            </a:r>
            <a:r>
              <a:rPr lang="fr-FR" kern="0" dirty="0" smtClean="0"/>
              <a:t>, </a:t>
            </a:r>
            <a:r>
              <a:rPr lang="fr-FR" kern="0" dirty="0" err="1" smtClean="0"/>
              <a:t>is</a:t>
            </a:r>
            <a:r>
              <a:rPr lang="fr-FR" kern="0" dirty="0" smtClean="0"/>
              <a:t> </a:t>
            </a:r>
            <a:r>
              <a:rPr lang="fr-FR" kern="0" dirty="0" err="1" smtClean="0"/>
              <a:t>this</a:t>
            </a:r>
            <a:r>
              <a:rPr lang="fr-FR" kern="0" dirty="0" smtClean="0"/>
              <a:t> </a:t>
            </a:r>
            <a:r>
              <a:rPr lang="fr-FR" kern="0" dirty="0" err="1" smtClean="0"/>
              <a:t>prior</a:t>
            </a:r>
            <a:r>
              <a:rPr lang="fr-FR" kern="0" dirty="0" smtClean="0"/>
              <a:t> information </a:t>
            </a:r>
            <a:r>
              <a:rPr lang="fr-FR" kern="0" dirty="0" err="1" smtClean="0"/>
              <a:t>realistic</a:t>
            </a:r>
            <a:r>
              <a:rPr lang="fr-FR" kern="0" dirty="0" smtClean="0"/>
              <a:t>?</a:t>
            </a:r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Was</a:t>
            </a:r>
            <a:r>
              <a:rPr lang="fr-FR" kern="0" dirty="0" smtClean="0"/>
              <a:t> the </a:t>
            </a:r>
            <a:r>
              <a:rPr lang="fr-FR" kern="0" dirty="0" err="1" smtClean="0"/>
              <a:t>algorithm</a:t>
            </a:r>
            <a:r>
              <a:rPr lang="fr-FR" kern="0" dirty="0" smtClean="0"/>
              <a:t> </a:t>
            </a:r>
            <a:r>
              <a:rPr lang="fr-FR" kern="0" dirty="0" err="1" smtClean="0"/>
              <a:t>validated</a:t>
            </a:r>
            <a:r>
              <a:rPr lang="fr-FR" kern="0" dirty="0" smtClean="0"/>
              <a:t>? </a:t>
            </a:r>
            <a:r>
              <a:rPr lang="fr-FR" kern="0" dirty="0" err="1" smtClean="0"/>
              <a:t>Which</a:t>
            </a:r>
            <a:r>
              <a:rPr lang="fr-FR" kern="0" dirty="0" smtClean="0"/>
              <a:t> </a:t>
            </a:r>
            <a:r>
              <a:rPr lang="fr-FR" kern="0" dirty="0" err="1" smtClean="0"/>
              <a:t>acuracy</a:t>
            </a:r>
            <a:r>
              <a:rPr lang="fr-FR" kern="0" dirty="0" smtClean="0"/>
              <a:t> </a:t>
            </a:r>
            <a:r>
              <a:rPr lang="fr-FR" kern="0" dirty="0" err="1" smtClean="0"/>
              <a:t>can</a:t>
            </a:r>
            <a:r>
              <a:rPr lang="fr-FR" kern="0" dirty="0" smtClean="0"/>
              <a:t> I </a:t>
            </a:r>
            <a:r>
              <a:rPr lang="fr-FR" kern="0" dirty="0" err="1" smtClean="0"/>
              <a:t>expect</a:t>
            </a:r>
            <a:r>
              <a:rPr lang="fr-FR" kern="0" dirty="0" smtClean="0"/>
              <a:t>?</a:t>
            </a: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Sensor</a:t>
            </a:r>
            <a:r>
              <a:rPr lang="fr-FR" b="1" kern="0" dirty="0" smtClean="0"/>
              <a:t> spatial </a:t>
            </a:r>
            <a:r>
              <a:rPr lang="fr-FR" b="1" kern="0" dirty="0" err="1" smtClean="0"/>
              <a:t>resolution</a:t>
            </a:r>
            <a:endParaRPr lang="fr-FR" b="1" kern="0" dirty="0"/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Footprint</a:t>
            </a:r>
            <a:r>
              <a:rPr lang="fr-FR" kern="0" dirty="0" smtClean="0"/>
              <a:t> of the pixel (PSF)</a:t>
            </a: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sp>
        <p:nvSpPr>
          <p:cNvPr id="6" name="ZoneTexte 5"/>
          <p:cNvSpPr txBox="1"/>
          <p:nvPr/>
        </p:nvSpPr>
        <p:spPr>
          <a:xfrm>
            <a:off x="4546800" y="4049043"/>
            <a:ext cx="42828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9900"/>
                </a:solidFill>
              </a:rPr>
              <a:t>Check the flags!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-53304"/>
            <a:ext cx="1752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Recommendation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Cover_2003143_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237517"/>
            <a:ext cx="1763713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6"/>
          <p:cNvSpPr>
            <a:spLocks noChangeAspect="1" noChangeArrowheads="1"/>
          </p:cNvSpPr>
          <p:nvPr/>
        </p:nvSpPr>
        <p:spPr bwMode="auto">
          <a:xfrm>
            <a:off x="576263" y="1285142"/>
            <a:ext cx="1631950" cy="1566863"/>
          </a:xfrm>
          <a:prstGeom prst="ellipse">
            <a:avLst/>
          </a:prstGeom>
          <a:solidFill>
            <a:srgbClr val="CCFFFF">
              <a:alpha val="43921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z="1800"/>
          </a:p>
        </p:txBody>
      </p:sp>
      <p:sp>
        <p:nvSpPr>
          <p:cNvPr id="4" name="Rectangle 7"/>
          <p:cNvSpPr>
            <a:spLocks noChangeAspect="1" noChangeArrowheads="1"/>
          </p:cNvSpPr>
          <p:nvPr/>
        </p:nvSpPr>
        <p:spPr bwMode="auto">
          <a:xfrm>
            <a:off x="977900" y="1661380"/>
            <a:ext cx="774700" cy="825500"/>
          </a:xfrm>
          <a:prstGeom prst="rect">
            <a:avLst/>
          </a:prstGeom>
          <a:solidFill>
            <a:srgbClr val="CCCCFF">
              <a:alpha val="3098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endParaRPr lang="en-US" altLang="fr-FR" sz="1800"/>
          </a:p>
        </p:txBody>
      </p:sp>
      <p:sp>
        <p:nvSpPr>
          <p:cNvPr id="5" name="Text Box 16"/>
          <p:cNvSpPr txBox="1">
            <a:spLocks noChangeAspect="1" noChangeArrowheads="1"/>
          </p:cNvSpPr>
          <p:nvPr/>
        </p:nvSpPr>
        <p:spPr bwMode="auto">
          <a:xfrm>
            <a:off x="1954213" y="2966305"/>
            <a:ext cx="12001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Arial" panose="020B0604020202020204" pitchFamily="34" charset="0"/>
              </a:rPr>
              <a:t>Sensor Grid</a:t>
            </a:r>
          </a:p>
        </p:txBody>
      </p:sp>
      <p:sp>
        <p:nvSpPr>
          <p:cNvPr id="6" name="Text Box 17"/>
          <p:cNvSpPr txBox="1">
            <a:spLocks noChangeAspect="1" noChangeArrowheads="1"/>
          </p:cNvSpPr>
          <p:nvPr/>
        </p:nvSpPr>
        <p:spPr bwMode="auto">
          <a:xfrm>
            <a:off x="514350" y="2872642"/>
            <a:ext cx="142557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/>
            <a:r>
              <a:rPr lang="fr-FR" altLang="fr-FR" sz="1400" b="1">
                <a:latin typeface="Arial" panose="020B0604020202020204" pitchFamily="34" charset="0"/>
              </a:rPr>
              <a:t>Sensor Actual </a:t>
            </a:r>
          </a:p>
          <a:p>
            <a:pPr eaLnBrk="1" hangingPunct="1"/>
            <a:r>
              <a:rPr lang="fr-FR" altLang="fr-FR" sz="1400" b="1">
                <a:latin typeface="Arial" panose="020B0604020202020204" pitchFamily="34" charset="0"/>
              </a:rPr>
              <a:t>Resolution</a:t>
            </a:r>
          </a:p>
        </p:txBody>
      </p:sp>
      <p:sp>
        <p:nvSpPr>
          <p:cNvPr id="7" name="Line 19"/>
          <p:cNvSpPr>
            <a:spLocks noChangeShapeType="1"/>
          </p:cNvSpPr>
          <p:nvPr/>
        </p:nvSpPr>
        <p:spPr bwMode="auto">
          <a:xfrm flipH="1" flipV="1">
            <a:off x="1477963" y="2090005"/>
            <a:ext cx="908050" cy="8032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" name="Line 20"/>
          <p:cNvSpPr>
            <a:spLocks noChangeShapeType="1"/>
          </p:cNvSpPr>
          <p:nvPr/>
        </p:nvSpPr>
        <p:spPr bwMode="auto">
          <a:xfrm flipV="1">
            <a:off x="1090613" y="2605942"/>
            <a:ext cx="287337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PSF</a:t>
            </a:r>
            <a:endParaRPr lang="en-US" kern="0" dirty="0">
              <a:solidFill>
                <a:srgbClr val="FFFFFF"/>
              </a:solidFill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993" y="1073394"/>
            <a:ext cx="4065099" cy="3183454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oneTexte 10"/>
          <p:cNvSpPr txBox="1"/>
          <p:nvPr/>
        </p:nvSpPr>
        <p:spPr>
          <a:xfrm>
            <a:off x="5220677" y="4275550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Coarse</a:t>
            </a:r>
            <a:r>
              <a:rPr lang="fr-FR" dirty="0" smtClean="0"/>
              <a:t> </a:t>
            </a:r>
            <a:r>
              <a:rPr lang="fr-FR" dirty="0" err="1" smtClean="0"/>
              <a:t>resolution</a:t>
            </a:r>
            <a:r>
              <a:rPr lang="fr-FR" dirty="0" smtClean="0"/>
              <a:t> </a:t>
            </a:r>
            <a:r>
              <a:rPr lang="fr-FR" dirty="0" err="1" smtClean="0"/>
              <a:t>sensor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8339658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-53304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SENTINEL2 ALGORITHM (SNAP/SEN2-AGRI)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3" name="Imag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283" y="993137"/>
            <a:ext cx="3571533" cy="2874156"/>
          </a:xfrm>
          <a:prstGeom prst="rect">
            <a:avLst/>
          </a:prstGeom>
          <a:noFill/>
          <a:ln w="6350" cmpd="sng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087445" y="953408"/>
            <a:ext cx="510571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RTM= PROSAIL model</a:t>
            </a:r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          1D – </a:t>
            </a:r>
            <a:r>
              <a:rPr lang="fr-FR" b="1" kern="0" dirty="0" err="1" smtClean="0"/>
              <a:t>Turbid</a:t>
            </a:r>
            <a:r>
              <a:rPr lang="fr-FR" b="1" kern="0" dirty="0" smtClean="0"/>
              <a:t> medium</a:t>
            </a:r>
          </a:p>
          <a:p>
            <a:pPr marL="34290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Inputs (20m)</a:t>
            </a:r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	</a:t>
            </a:r>
            <a:r>
              <a:rPr lang="fr-FR" b="1" kern="0" dirty="0" err="1" smtClean="0"/>
              <a:t>Reflectances</a:t>
            </a:r>
            <a:r>
              <a:rPr lang="fr-FR" b="1" kern="0" dirty="0" smtClean="0"/>
              <a:t> + </a:t>
            </a:r>
            <a:r>
              <a:rPr lang="fr-FR" b="1" kern="0" dirty="0" err="1" smtClean="0"/>
              <a:t>geometry</a:t>
            </a:r>
            <a:r>
              <a:rPr lang="fr-FR" b="1" kern="0" dirty="0" smtClean="0"/>
              <a:t> (</a:t>
            </a:r>
            <a:r>
              <a:rPr lang="fr-FR" b="1" kern="0" dirty="0" err="1" smtClean="0"/>
              <a:t>cosine</a:t>
            </a:r>
            <a:r>
              <a:rPr lang="fr-FR" b="1" kern="0" dirty="0" smtClean="0"/>
              <a:t>)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7336895"/>
              </p:ext>
            </p:extLst>
          </p:nvPr>
        </p:nvGraphicFramePr>
        <p:xfrm>
          <a:off x="4961586" y="2468376"/>
          <a:ext cx="3815090" cy="18858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5852">
                  <a:extLst>
                    <a:ext uri="{9D8B030D-6E8A-4147-A177-3AD203B41FA5}">
                      <a16:colId xmlns:a16="http://schemas.microsoft.com/office/drawing/2014/main" val="3388943625"/>
                    </a:ext>
                  </a:extLst>
                </a:gridCol>
                <a:gridCol w="830047">
                  <a:extLst>
                    <a:ext uri="{9D8B030D-6E8A-4147-A177-3AD203B41FA5}">
                      <a16:colId xmlns:a16="http://schemas.microsoft.com/office/drawing/2014/main" val="286765298"/>
                    </a:ext>
                  </a:extLst>
                </a:gridCol>
                <a:gridCol w="791844">
                  <a:extLst>
                    <a:ext uri="{9D8B030D-6E8A-4147-A177-3AD203B41FA5}">
                      <a16:colId xmlns:a16="http://schemas.microsoft.com/office/drawing/2014/main" val="2323820109"/>
                    </a:ext>
                  </a:extLst>
                </a:gridCol>
                <a:gridCol w="1177347">
                  <a:extLst>
                    <a:ext uri="{9D8B030D-6E8A-4147-A177-3AD203B41FA5}">
                      <a16:colId xmlns:a16="http://schemas.microsoft.com/office/drawing/2014/main" val="732722297"/>
                    </a:ext>
                  </a:extLst>
                </a:gridCol>
              </a:tblGrid>
              <a:tr h="29827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Acronym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Central (nm)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Width (nm)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Spatial resolution (m)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3783194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533970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B4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665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22693691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4748234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B6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740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67116668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B7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783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9108585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B8a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865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9537058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B11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1610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7390813"/>
                  </a:ext>
                </a:extLst>
              </a:tr>
              <a:tr h="197633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B12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2190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fr-FR" sz="11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fr-FR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7128845"/>
                  </a:ext>
                </a:extLst>
              </a:tr>
            </a:tbl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NEURAL NETS TRAINED ON 1D SIMULATIONS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8954" y="3961297"/>
            <a:ext cx="5763846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kern="0" dirty="0" smtClean="0"/>
              <a:t>Biophysical Variables: GAI, </a:t>
            </a:r>
            <a:r>
              <a:rPr lang="en-US" kern="0" dirty="0" err="1" smtClean="0"/>
              <a:t>fAPAR</a:t>
            </a:r>
            <a:r>
              <a:rPr lang="en-US" kern="0" dirty="0" smtClean="0"/>
              <a:t>, </a:t>
            </a:r>
            <a:r>
              <a:rPr lang="en-US" kern="0" dirty="0" err="1" smtClean="0"/>
              <a:t>fCover</a:t>
            </a:r>
            <a:endParaRPr lang="en-US" kern="0" dirty="0" smtClean="0"/>
          </a:p>
          <a:p>
            <a:pPr indent="0">
              <a:buClr>
                <a:srgbClr val="92D050"/>
              </a:buClr>
            </a:pPr>
            <a:r>
              <a:rPr lang="en-US" kern="0" dirty="0" smtClean="0"/>
              <a:t>Canopy Chlorophyll Content, Canopy Water Content</a:t>
            </a:r>
          </a:p>
        </p:txBody>
      </p:sp>
    </p:spTree>
    <p:extLst>
      <p:ext uri="{BB962C8B-B14F-4D97-AF65-F5344CB8AC3E}">
        <p14:creationId xmlns:p14="http://schemas.microsoft.com/office/powerpoint/2010/main" val="33059301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Soil_Spectr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9960" y="1148861"/>
            <a:ext cx="2711178" cy="1661816"/>
          </a:xfrm>
          <a:prstGeom prst="rect">
            <a:avLst/>
          </a:prstGeom>
          <a:noFill/>
          <a:ln w="6350" cmpd="sng">
            <a:noFill/>
            <a:miter lim="800000"/>
            <a:headEnd/>
            <a:tailEnd/>
          </a:ln>
          <a:effectLst/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79753" y="947217"/>
            <a:ext cx="689317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Soil</a:t>
            </a:r>
            <a:r>
              <a:rPr lang="fr-FR" b="1" kern="0" dirty="0" smtClean="0"/>
              <a:t> Background: </a:t>
            </a:r>
            <a:r>
              <a:rPr lang="fr-FR" kern="0" dirty="0"/>
              <a:t>7</a:t>
            </a:r>
            <a:r>
              <a:rPr lang="fr-FR" kern="0" dirty="0" smtClean="0"/>
              <a:t> </a:t>
            </a:r>
            <a:r>
              <a:rPr lang="fr-FR" kern="0" dirty="0" err="1" smtClean="0"/>
              <a:t>reference</a:t>
            </a:r>
            <a:r>
              <a:rPr lang="fr-FR" kern="0" dirty="0" smtClean="0"/>
              <a:t> </a:t>
            </a:r>
            <a:r>
              <a:rPr lang="fr-FR" kern="0" dirty="0" err="1" smtClean="0"/>
              <a:t>spectra</a:t>
            </a:r>
            <a:r>
              <a:rPr lang="fr-FR" kern="0" dirty="0" smtClean="0"/>
              <a:t> &amp; </a:t>
            </a:r>
            <a:r>
              <a:rPr lang="fr-FR" kern="0" dirty="0" err="1" smtClean="0"/>
              <a:t>Brightness</a:t>
            </a:r>
            <a:r>
              <a:rPr lang="fr-FR" kern="0" dirty="0" smtClean="0"/>
              <a:t> index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GAI, Inclination, </a:t>
            </a:r>
            <a:r>
              <a:rPr lang="fr-FR" b="1" kern="0" dirty="0" err="1" smtClean="0"/>
              <a:t>Leaf</a:t>
            </a:r>
            <a:r>
              <a:rPr lang="fr-FR" b="1" kern="0" dirty="0" smtClean="0"/>
              <a:t> Optical </a:t>
            </a:r>
            <a:r>
              <a:rPr lang="fr-FR" b="1" kern="0" dirty="0" err="1" smtClean="0"/>
              <a:t>properties</a:t>
            </a:r>
            <a:r>
              <a:rPr lang="fr-FR" b="1" kern="0" dirty="0" smtClean="0"/>
              <a:t>: </a:t>
            </a:r>
          </a:p>
          <a:p>
            <a:pPr indent="0">
              <a:buClr>
                <a:srgbClr val="92D050"/>
              </a:buClr>
            </a:pPr>
            <a:r>
              <a:rPr lang="fr-FR" b="1" kern="0" dirty="0"/>
              <a:t> </a:t>
            </a:r>
            <a:r>
              <a:rPr lang="fr-FR" b="1" kern="0" dirty="0" smtClean="0"/>
              <a:t>    </a:t>
            </a:r>
            <a:r>
              <a:rPr lang="fr-FR" kern="0" dirty="0" smtClean="0"/>
              <a:t>distribution </a:t>
            </a:r>
            <a:r>
              <a:rPr lang="fr-FR" kern="0" dirty="0" err="1" smtClean="0"/>
              <a:t>parameters</a:t>
            </a:r>
            <a:r>
              <a:rPr lang="fr-FR" kern="0" dirty="0" smtClean="0"/>
              <a:t> </a:t>
            </a:r>
            <a:r>
              <a:rPr lang="fr-FR" kern="0" dirty="0" err="1" smtClean="0"/>
              <a:t>taken</a:t>
            </a:r>
            <a:r>
              <a:rPr lang="fr-FR" kern="0" dirty="0" smtClean="0"/>
              <a:t> </a:t>
            </a:r>
            <a:r>
              <a:rPr lang="fr-FR" kern="0" dirty="0" err="1" smtClean="0"/>
              <a:t>from</a:t>
            </a:r>
            <a:r>
              <a:rPr lang="fr-FR" kern="0" dirty="0" smtClean="0"/>
              <a:t> littérature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Co-distribution</a:t>
            </a:r>
            <a:r>
              <a:rPr lang="fr-FR" kern="0" dirty="0" smtClean="0"/>
              <a:t> </a:t>
            </a:r>
            <a:r>
              <a:rPr lang="fr-FR" kern="0" dirty="0" err="1" smtClean="0"/>
              <a:t>based</a:t>
            </a:r>
            <a:r>
              <a:rPr lang="fr-FR" kern="0" dirty="0" smtClean="0"/>
              <a:t> on a simple </a:t>
            </a:r>
            <a:r>
              <a:rPr lang="fr-FR" kern="0" dirty="0" err="1" smtClean="0"/>
              <a:t>assumption</a:t>
            </a:r>
            <a:r>
              <a:rPr lang="fr-FR" kern="0" dirty="0" smtClean="0"/>
              <a:t> (saturation)</a:t>
            </a: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sp>
        <p:nvSpPr>
          <p:cNvPr id="2" name="ZoneTexte 1"/>
          <p:cNvSpPr txBox="1"/>
          <p:nvPr/>
        </p:nvSpPr>
        <p:spPr>
          <a:xfrm>
            <a:off x="0" y="-53304"/>
            <a:ext cx="41905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i="1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SENTINEL2 ALGORITHM (SNAP/SEN2-AGRI)</a:t>
            </a:r>
            <a:endParaRPr lang="fr-FR" sz="1400" i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Composition of the training dataset</a:t>
            </a:r>
          </a:p>
        </p:txBody>
      </p:sp>
      <p:pic>
        <p:nvPicPr>
          <p:cNvPr id="10" name="Image 9"/>
          <p:cNvPicPr/>
          <p:nvPr/>
        </p:nvPicPr>
        <p:blipFill>
          <a:blip r:embed="rId3" cstate="print"/>
          <a:srcRect t="13588" b="30786"/>
          <a:stretch>
            <a:fillRect/>
          </a:stretch>
        </p:blipFill>
        <p:spPr bwMode="auto">
          <a:xfrm>
            <a:off x="3003918" y="3061971"/>
            <a:ext cx="3421090" cy="1730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842586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1" t="5686" r="8736" b="2872"/>
          <a:stretch/>
        </p:blipFill>
        <p:spPr bwMode="auto">
          <a:xfrm>
            <a:off x="1483921" y="0"/>
            <a:ext cx="5738495" cy="460311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6466211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Theoretical performances</a:t>
            </a:r>
          </a:p>
        </p:txBody>
      </p:sp>
      <p:pic>
        <p:nvPicPr>
          <p:cNvPr id="3" name="Image 2" descr="D:\Home\mweiss\Documents\SENTINEL2\S2_Toolbox\BV_NET\Report_S2_V2.0_SL2T\Perf_LAI.pn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95" t="2946" r="11832" b="3450"/>
          <a:stretch/>
        </p:blipFill>
        <p:spPr bwMode="auto">
          <a:xfrm>
            <a:off x="600808" y="807183"/>
            <a:ext cx="3784600" cy="34353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 3" descr="D:\Home\mweiss\Documents\SENTINEL2\S2_Toolbox\BV_NET\Report_S2_V2.0_SL2T\Perf_FAPAR.pn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4" t="2947" r="11181" b="3447"/>
          <a:stretch/>
        </p:blipFill>
        <p:spPr bwMode="auto">
          <a:xfrm>
            <a:off x="4571999" y="807183"/>
            <a:ext cx="3956979" cy="3435350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69626" y="4242533"/>
            <a:ext cx="66640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kern="0" dirty="0" smtClean="0"/>
              <a:t>Pseudo-</a:t>
            </a:r>
            <a:r>
              <a:rPr lang="fr-FR" kern="0" dirty="0" err="1" smtClean="0"/>
              <a:t>independent</a:t>
            </a:r>
            <a:r>
              <a:rPr lang="fr-FR" kern="0" dirty="0" smtClean="0"/>
              <a:t> </a:t>
            </a:r>
            <a:r>
              <a:rPr lang="fr-FR" kern="0" dirty="0" err="1" smtClean="0"/>
              <a:t>database</a:t>
            </a:r>
            <a:r>
              <a:rPr lang="fr-FR" kern="0" dirty="0" smtClean="0"/>
              <a:t>, </a:t>
            </a:r>
            <a:r>
              <a:rPr lang="fr-FR" kern="0" dirty="0" err="1" smtClean="0"/>
              <a:t>still</a:t>
            </a:r>
            <a:r>
              <a:rPr lang="fr-FR" kern="0" dirty="0" smtClean="0"/>
              <a:t> </a:t>
            </a:r>
            <a:r>
              <a:rPr lang="fr-FR" kern="0" dirty="0" err="1" smtClean="0"/>
              <a:t>simulated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SAIL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876630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Validation against measurements (GAI)</a:t>
            </a:r>
          </a:p>
        </p:txBody>
      </p:sp>
      <p:pic>
        <p:nvPicPr>
          <p:cNvPr id="3" name="Picture 2" descr="D:\programe\paper\Optimal_inversion\Figure\1D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4" r="65358" b="7279"/>
          <a:stretch/>
        </p:blipFill>
        <p:spPr bwMode="auto">
          <a:xfrm>
            <a:off x="262896" y="875569"/>
            <a:ext cx="1845240" cy="3511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199012" y="4387477"/>
            <a:ext cx="208422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Jiang et al, in </a:t>
            </a:r>
            <a:r>
              <a:rPr lang="fr-FR" sz="1200" i="1" dirty="0" err="1" smtClean="0">
                <a:solidFill>
                  <a:schemeClr val="tx2"/>
                </a:solidFill>
              </a:rPr>
              <a:t>prep</a:t>
            </a:r>
            <a:endParaRPr lang="fr-FR" sz="1200" i="1" dirty="0">
              <a:solidFill>
                <a:schemeClr val="tx2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2020" y="875569"/>
            <a:ext cx="1860306" cy="1967045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235688" y="2842614"/>
            <a:ext cx="25234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</a:t>
            </a:r>
            <a:r>
              <a:rPr lang="fr-FR" sz="1200" i="1" dirty="0" err="1" smtClean="0">
                <a:solidFill>
                  <a:schemeClr val="tx2"/>
                </a:solidFill>
              </a:rPr>
              <a:t>Delloye</a:t>
            </a:r>
            <a:r>
              <a:rPr lang="fr-FR" sz="1200" i="1" dirty="0" smtClean="0">
                <a:solidFill>
                  <a:schemeClr val="tx2"/>
                </a:solidFill>
              </a:rPr>
              <a:t> et al, RSE, 2018</a:t>
            </a:r>
            <a:endParaRPr lang="fr-FR" sz="1200" i="1" dirty="0">
              <a:solidFill>
                <a:schemeClr val="tx2"/>
              </a:solidFill>
            </a:endParaRPr>
          </a:p>
        </p:txBody>
      </p:sp>
      <p:cxnSp>
        <p:nvCxnSpPr>
          <p:cNvPr id="8" name="Connecteur droit 7"/>
          <p:cNvCxnSpPr/>
          <p:nvPr/>
        </p:nvCxnSpPr>
        <p:spPr>
          <a:xfrm flipH="1">
            <a:off x="4032738" y="945663"/>
            <a:ext cx="7816" cy="1662415"/>
          </a:xfrm>
          <a:prstGeom prst="line">
            <a:avLst/>
          </a:prstGeom>
          <a:ln>
            <a:solidFill>
              <a:schemeClr val="accent4">
                <a:lumMod val="50000"/>
                <a:lumOff val="50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3377980" y="2259419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 smtClean="0"/>
              <a:t>wheat</a:t>
            </a:r>
            <a:endParaRPr lang="fr-FR" sz="1200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4804" y="876342"/>
            <a:ext cx="3259504" cy="2423042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6869710" y="3299384"/>
            <a:ext cx="22878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i="1" dirty="0" smtClean="0">
                <a:solidFill>
                  <a:schemeClr val="tx2"/>
                </a:solidFill>
              </a:rPr>
              <a:t>From Vuolo et al, RS, 2016</a:t>
            </a:r>
            <a:endParaRPr lang="fr-FR" sz="1200" i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4325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262896" y="254473"/>
            <a:ext cx="7325841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Flag Meaning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753" y="947217"/>
            <a:ext cx="4572001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Definition</a:t>
            </a:r>
            <a:r>
              <a:rPr lang="fr-FR" b="1" kern="0" dirty="0" smtClean="0"/>
              <a:t> Domain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 </a:t>
            </a:r>
            <a:r>
              <a:rPr lang="fr-FR" kern="0" dirty="0" smtClean="0"/>
              <a:t>     </a:t>
            </a:r>
            <a:r>
              <a:rPr lang="fr-FR" kern="0" dirty="0" err="1" smtClean="0"/>
              <a:t>Adequation</a:t>
            </a:r>
            <a:r>
              <a:rPr lang="fr-FR" kern="0" dirty="0" smtClean="0"/>
              <a:t> </a:t>
            </a:r>
            <a:r>
              <a:rPr lang="fr-FR" kern="0" dirty="0" err="1" smtClean="0"/>
              <a:t>with</a:t>
            </a:r>
            <a:r>
              <a:rPr lang="fr-FR" kern="0" dirty="0" smtClean="0"/>
              <a:t> the training </a:t>
            </a:r>
            <a:r>
              <a:rPr lang="fr-FR" kern="0" dirty="0" err="1" smtClean="0"/>
              <a:t>dataset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grpSp>
        <p:nvGrpSpPr>
          <p:cNvPr id="7" name="Zone de dessin 335"/>
          <p:cNvGrpSpPr/>
          <p:nvPr/>
        </p:nvGrpSpPr>
        <p:grpSpPr>
          <a:xfrm>
            <a:off x="829824" y="1813300"/>
            <a:ext cx="3721223" cy="2365008"/>
            <a:chOff x="0" y="0"/>
            <a:chExt cx="4410075" cy="2994025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4410075" cy="2994025"/>
            </a:xfrm>
            <a:prstGeom prst="rect">
              <a:avLst/>
            </a:prstGeom>
            <a:noFill/>
            <a:ln>
              <a:noFill/>
            </a:ln>
          </p:spPr>
        </p:sp>
        <p:grpSp>
          <p:nvGrpSpPr>
            <p:cNvPr id="9" name="Group 24"/>
            <p:cNvGrpSpPr>
              <a:grpSpLocks/>
            </p:cNvGrpSpPr>
            <p:nvPr/>
          </p:nvGrpSpPr>
          <p:grpSpPr bwMode="auto">
            <a:xfrm>
              <a:off x="809625" y="542925"/>
              <a:ext cx="2486025" cy="2005330"/>
              <a:chOff x="1275" y="855"/>
              <a:chExt cx="3915" cy="3158"/>
            </a:xfrm>
          </p:grpSpPr>
          <p:grpSp>
            <p:nvGrpSpPr>
              <p:cNvPr id="30" name="Group 25"/>
              <p:cNvGrpSpPr>
                <a:grpSpLocks/>
              </p:cNvGrpSpPr>
              <p:nvPr/>
            </p:nvGrpSpPr>
            <p:grpSpPr bwMode="auto">
              <a:xfrm>
                <a:off x="1275" y="855"/>
                <a:ext cx="3915" cy="3158"/>
                <a:chOff x="1275" y="855"/>
                <a:chExt cx="3915" cy="3158"/>
              </a:xfrm>
            </p:grpSpPr>
            <p:sp>
              <p:nvSpPr>
                <p:cNvPr id="40" name="Rectangle 39"/>
                <p:cNvSpPr>
                  <a:spLocks noChangeArrowheads="1"/>
                </p:cNvSpPr>
                <p:nvPr/>
              </p:nvSpPr>
              <p:spPr bwMode="auto">
                <a:xfrm>
                  <a:off x="2052" y="855"/>
                  <a:ext cx="403" cy="612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1" name="Rectangle 40"/>
                <p:cNvSpPr>
                  <a:spLocks noChangeArrowheads="1"/>
                </p:cNvSpPr>
                <p:nvPr/>
              </p:nvSpPr>
              <p:spPr bwMode="auto">
                <a:xfrm>
                  <a:off x="1664" y="1452"/>
                  <a:ext cx="791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2" name="Rectangle 41"/>
                <p:cNvSpPr>
                  <a:spLocks noChangeArrowheads="1"/>
                </p:cNvSpPr>
                <p:nvPr/>
              </p:nvSpPr>
              <p:spPr bwMode="auto">
                <a:xfrm>
                  <a:off x="1664" y="1751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3" name="Rectangle 42"/>
                <p:cNvSpPr>
                  <a:spLocks noChangeArrowheads="1"/>
                </p:cNvSpPr>
                <p:nvPr/>
              </p:nvSpPr>
              <p:spPr bwMode="auto">
                <a:xfrm>
                  <a:off x="4383" y="1751"/>
                  <a:ext cx="792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4" name="Rectangle 43"/>
                <p:cNvSpPr>
                  <a:spLocks noChangeArrowheads="1"/>
                </p:cNvSpPr>
                <p:nvPr/>
              </p:nvSpPr>
              <p:spPr bwMode="auto">
                <a:xfrm>
                  <a:off x="1664" y="2049"/>
                  <a:ext cx="1568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5" name="Rectangle 44"/>
                <p:cNvSpPr>
                  <a:spLocks noChangeArrowheads="1"/>
                </p:cNvSpPr>
                <p:nvPr/>
              </p:nvSpPr>
              <p:spPr bwMode="auto">
                <a:xfrm>
                  <a:off x="3995" y="2049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6" name="Rectangle 45"/>
                <p:cNvSpPr>
                  <a:spLocks noChangeArrowheads="1"/>
                </p:cNvSpPr>
                <p:nvPr/>
              </p:nvSpPr>
              <p:spPr bwMode="auto">
                <a:xfrm>
                  <a:off x="1664" y="2348"/>
                  <a:ext cx="3511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7" name="Rectangle 46"/>
                <p:cNvSpPr>
                  <a:spLocks noChangeArrowheads="1"/>
                </p:cNvSpPr>
                <p:nvPr/>
              </p:nvSpPr>
              <p:spPr bwMode="auto">
                <a:xfrm>
                  <a:off x="1664" y="2646"/>
                  <a:ext cx="2734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8" name="Rectangle 47"/>
                <p:cNvSpPr>
                  <a:spLocks noChangeArrowheads="1"/>
                </p:cNvSpPr>
                <p:nvPr/>
              </p:nvSpPr>
              <p:spPr bwMode="auto">
                <a:xfrm>
                  <a:off x="1664" y="2945"/>
                  <a:ext cx="2345" cy="611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49" name="Rectangle 48"/>
                <p:cNvSpPr>
                  <a:spLocks noChangeArrowheads="1"/>
                </p:cNvSpPr>
                <p:nvPr/>
              </p:nvSpPr>
              <p:spPr bwMode="auto">
                <a:xfrm>
                  <a:off x="1275" y="3542"/>
                  <a:ext cx="1180" cy="313"/>
                </a:xfrm>
                <a:prstGeom prst="rect">
                  <a:avLst/>
                </a:prstGeom>
                <a:solidFill>
                  <a:srgbClr val="D8D8D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50" name="Rectangle 49"/>
                <p:cNvSpPr>
                  <a:spLocks noChangeArrowheads="1"/>
                </p:cNvSpPr>
                <p:nvPr/>
              </p:nvSpPr>
              <p:spPr bwMode="auto">
                <a:xfrm>
                  <a:off x="1424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1" name="Rectangle 50"/>
                <p:cNvSpPr>
                  <a:spLocks noChangeArrowheads="1"/>
                </p:cNvSpPr>
                <p:nvPr/>
              </p:nvSpPr>
              <p:spPr bwMode="auto">
                <a:xfrm>
                  <a:off x="1813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201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3" name="Rectangle 52"/>
                <p:cNvSpPr>
                  <a:spLocks noChangeArrowheads="1"/>
                </p:cNvSpPr>
                <p:nvPr/>
              </p:nvSpPr>
              <p:spPr bwMode="auto">
                <a:xfrm>
                  <a:off x="2590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2978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5" name="Rectangle 54"/>
                <p:cNvSpPr>
                  <a:spLocks noChangeArrowheads="1"/>
                </p:cNvSpPr>
                <p:nvPr/>
              </p:nvSpPr>
              <p:spPr bwMode="auto">
                <a:xfrm>
                  <a:off x="3367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3755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7" name="Rectangle 56"/>
                <p:cNvSpPr>
                  <a:spLocks noChangeArrowheads="1"/>
                </p:cNvSpPr>
                <p:nvPr/>
              </p:nvSpPr>
              <p:spPr bwMode="auto">
                <a:xfrm>
                  <a:off x="4144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8" name="Rectangle 57"/>
                <p:cNvSpPr>
                  <a:spLocks noChangeArrowheads="1"/>
                </p:cNvSpPr>
                <p:nvPr/>
              </p:nvSpPr>
              <p:spPr bwMode="auto">
                <a:xfrm>
                  <a:off x="4532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59" name="Rectangle 58"/>
                <p:cNvSpPr>
                  <a:spLocks noChangeArrowheads="1"/>
                </p:cNvSpPr>
                <p:nvPr/>
              </p:nvSpPr>
              <p:spPr bwMode="auto">
                <a:xfrm>
                  <a:off x="4921" y="885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0" name="Rectangle 59"/>
                <p:cNvSpPr>
                  <a:spLocks noChangeArrowheads="1"/>
                </p:cNvSpPr>
                <p:nvPr/>
              </p:nvSpPr>
              <p:spPr bwMode="auto">
                <a:xfrm>
                  <a:off x="1424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1" name="Rectangle 60"/>
                <p:cNvSpPr>
                  <a:spLocks noChangeArrowheads="1"/>
                </p:cNvSpPr>
                <p:nvPr/>
              </p:nvSpPr>
              <p:spPr bwMode="auto">
                <a:xfrm>
                  <a:off x="1813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2" name="Rectangle 61"/>
                <p:cNvSpPr>
                  <a:spLocks noChangeArrowheads="1"/>
                </p:cNvSpPr>
                <p:nvPr/>
              </p:nvSpPr>
              <p:spPr bwMode="auto">
                <a:xfrm>
                  <a:off x="2201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3" name="Rectangle 62"/>
                <p:cNvSpPr>
                  <a:spLocks noChangeArrowheads="1"/>
                </p:cNvSpPr>
                <p:nvPr/>
              </p:nvSpPr>
              <p:spPr bwMode="auto">
                <a:xfrm>
                  <a:off x="2590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4" name="Rectangle 63"/>
                <p:cNvSpPr>
                  <a:spLocks noChangeArrowheads="1"/>
                </p:cNvSpPr>
                <p:nvPr/>
              </p:nvSpPr>
              <p:spPr bwMode="auto">
                <a:xfrm>
                  <a:off x="2978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5" name="Rectangle 64"/>
                <p:cNvSpPr>
                  <a:spLocks noChangeArrowheads="1"/>
                </p:cNvSpPr>
                <p:nvPr/>
              </p:nvSpPr>
              <p:spPr bwMode="auto">
                <a:xfrm>
                  <a:off x="3367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6" name="Rectangle 65"/>
                <p:cNvSpPr>
                  <a:spLocks noChangeArrowheads="1"/>
                </p:cNvSpPr>
                <p:nvPr/>
              </p:nvSpPr>
              <p:spPr bwMode="auto">
                <a:xfrm>
                  <a:off x="3755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7" name="Rectangle 66"/>
                <p:cNvSpPr>
                  <a:spLocks noChangeArrowheads="1"/>
                </p:cNvSpPr>
                <p:nvPr/>
              </p:nvSpPr>
              <p:spPr bwMode="auto">
                <a:xfrm>
                  <a:off x="4144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 dirty="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8" name="Rectangle 67"/>
                <p:cNvSpPr>
                  <a:spLocks noChangeArrowheads="1"/>
                </p:cNvSpPr>
                <p:nvPr/>
              </p:nvSpPr>
              <p:spPr bwMode="auto">
                <a:xfrm>
                  <a:off x="4532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69" name="Rectangle 68"/>
                <p:cNvSpPr>
                  <a:spLocks noChangeArrowheads="1"/>
                </p:cNvSpPr>
                <p:nvPr/>
              </p:nvSpPr>
              <p:spPr bwMode="auto">
                <a:xfrm>
                  <a:off x="4921" y="118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0" name="Rectangle 69"/>
                <p:cNvSpPr>
                  <a:spLocks noChangeArrowheads="1"/>
                </p:cNvSpPr>
                <p:nvPr/>
              </p:nvSpPr>
              <p:spPr bwMode="auto">
                <a:xfrm>
                  <a:off x="1424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1" name="Rectangle 70"/>
                <p:cNvSpPr>
                  <a:spLocks noChangeArrowheads="1"/>
                </p:cNvSpPr>
                <p:nvPr/>
              </p:nvSpPr>
              <p:spPr bwMode="auto">
                <a:xfrm>
                  <a:off x="1813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2" name="Rectangle 71"/>
                <p:cNvSpPr>
                  <a:spLocks noChangeArrowheads="1"/>
                </p:cNvSpPr>
                <p:nvPr/>
              </p:nvSpPr>
              <p:spPr bwMode="auto">
                <a:xfrm>
                  <a:off x="2201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3" name="Rectangle 72"/>
                <p:cNvSpPr>
                  <a:spLocks noChangeArrowheads="1"/>
                </p:cNvSpPr>
                <p:nvPr/>
              </p:nvSpPr>
              <p:spPr bwMode="auto">
                <a:xfrm>
                  <a:off x="2590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4" name="Rectangle 73"/>
                <p:cNvSpPr>
                  <a:spLocks noChangeArrowheads="1"/>
                </p:cNvSpPr>
                <p:nvPr/>
              </p:nvSpPr>
              <p:spPr bwMode="auto">
                <a:xfrm>
                  <a:off x="2978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5" name="Rectangle 74"/>
                <p:cNvSpPr>
                  <a:spLocks noChangeArrowheads="1"/>
                </p:cNvSpPr>
                <p:nvPr/>
              </p:nvSpPr>
              <p:spPr bwMode="auto">
                <a:xfrm>
                  <a:off x="3367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6" name="Rectangle 75"/>
                <p:cNvSpPr>
                  <a:spLocks noChangeArrowheads="1"/>
                </p:cNvSpPr>
                <p:nvPr/>
              </p:nvSpPr>
              <p:spPr bwMode="auto">
                <a:xfrm>
                  <a:off x="3755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7" name="Rectangle 76"/>
                <p:cNvSpPr>
                  <a:spLocks noChangeArrowheads="1"/>
                </p:cNvSpPr>
                <p:nvPr/>
              </p:nvSpPr>
              <p:spPr bwMode="auto">
                <a:xfrm>
                  <a:off x="4144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8" name="Rectangle 77"/>
                <p:cNvSpPr>
                  <a:spLocks noChangeArrowheads="1"/>
                </p:cNvSpPr>
                <p:nvPr/>
              </p:nvSpPr>
              <p:spPr bwMode="auto">
                <a:xfrm>
                  <a:off x="4532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79" name="Rectangle 78"/>
                <p:cNvSpPr>
                  <a:spLocks noChangeArrowheads="1"/>
                </p:cNvSpPr>
                <p:nvPr/>
              </p:nvSpPr>
              <p:spPr bwMode="auto">
                <a:xfrm>
                  <a:off x="4921" y="1482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0" name="Rectangle 79"/>
                <p:cNvSpPr>
                  <a:spLocks noChangeArrowheads="1"/>
                </p:cNvSpPr>
                <p:nvPr/>
              </p:nvSpPr>
              <p:spPr bwMode="auto">
                <a:xfrm>
                  <a:off x="1424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1" name="Rectangle 80"/>
                <p:cNvSpPr>
                  <a:spLocks noChangeArrowheads="1"/>
                </p:cNvSpPr>
                <p:nvPr/>
              </p:nvSpPr>
              <p:spPr bwMode="auto">
                <a:xfrm>
                  <a:off x="1813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2" name="Rectangle 81"/>
                <p:cNvSpPr>
                  <a:spLocks noChangeArrowheads="1"/>
                </p:cNvSpPr>
                <p:nvPr/>
              </p:nvSpPr>
              <p:spPr bwMode="auto">
                <a:xfrm>
                  <a:off x="2201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Rectangle 82"/>
                <p:cNvSpPr>
                  <a:spLocks noChangeArrowheads="1"/>
                </p:cNvSpPr>
                <p:nvPr/>
              </p:nvSpPr>
              <p:spPr bwMode="auto">
                <a:xfrm>
                  <a:off x="2590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4" name="Rectangle 83"/>
                <p:cNvSpPr>
                  <a:spLocks noChangeArrowheads="1"/>
                </p:cNvSpPr>
                <p:nvPr/>
              </p:nvSpPr>
              <p:spPr bwMode="auto">
                <a:xfrm>
                  <a:off x="2978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5" name="Rectangle 84"/>
                <p:cNvSpPr>
                  <a:spLocks noChangeArrowheads="1"/>
                </p:cNvSpPr>
                <p:nvPr/>
              </p:nvSpPr>
              <p:spPr bwMode="auto">
                <a:xfrm>
                  <a:off x="3367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6" name="Rectangle 85"/>
                <p:cNvSpPr>
                  <a:spLocks noChangeArrowheads="1"/>
                </p:cNvSpPr>
                <p:nvPr/>
              </p:nvSpPr>
              <p:spPr bwMode="auto">
                <a:xfrm>
                  <a:off x="3755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7" name="Rectangle 86"/>
                <p:cNvSpPr>
                  <a:spLocks noChangeArrowheads="1"/>
                </p:cNvSpPr>
                <p:nvPr/>
              </p:nvSpPr>
              <p:spPr bwMode="auto">
                <a:xfrm>
                  <a:off x="4144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8" name="Rectangle 87"/>
                <p:cNvSpPr>
                  <a:spLocks noChangeArrowheads="1"/>
                </p:cNvSpPr>
                <p:nvPr/>
              </p:nvSpPr>
              <p:spPr bwMode="auto">
                <a:xfrm>
                  <a:off x="4532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9" name="Rectangle 88"/>
                <p:cNvSpPr>
                  <a:spLocks noChangeArrowheads="1"/>
                </p:cNvSpPr>
                <p:nvPr/>
              </p:nvSpPr>
              <p:spPr bwMode="auto">
                <a:xfrm>
                  <a:off x="4921" y="1780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0" name="Rectangle 89"/>
                <p:cNvSpPr>
                  <a:spLocks noChangeArrowheads="1"/>
                </p:cNvSpPr>
                <p:nvPr/>
              </p:nvSpPr>
              <p:spPr bwMode="auto">
                <a:xfrm>
                  <a:off x="1424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1" name="Rectangle 90"/>
                <p:cNvSpPr>
                  <a:spLocks noChangeArrowheads="1"/>
                </p:cNvSpPr>
                <p:nvPr/>
              </p:nvSpPr>
              <p:spPr bwMode="auto">
                <a:xfrm>
                  <a:off x="1813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2" name="Rectangle 91"/>
                <p:cNvSpPr>
                  <a:spLocks noChangeArrowheads="1"/>
                </p:cNvSpPr>
                <p:nvPr/>
              </p:nvSpPr>
              <p:spPr bwMode="auto">
                <a:xfrm>
                  <a:off x="2201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3" name="Rectangle 92"/>
                <p:cNvSpPr>
                  <a:spLocks noChangeArrowheads="1"/>
                </p:cNvSpPr>
                <p:nvPr/>
              </p:nvSpPr>
              <p:spPr bwMode="auto">
                <a:xfrm>
                  <a:off x="2590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4" name="Rectangle 93"/>
                <p:cNvSpPr>
                  <a:spLocks noChangeArrowheads="1"/>
                </p:cNvSpPr>
                <p:nvPr/>
              </p:nvSpPr>
              <p:spPr bwMode="auto">
                <a:xfrm>
                  <a:off x="2978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5" name="Rectangle 94"/>
                <p:cNvSpPr>
                  <a:spLocks noChangeArrowheads="1"/>
                </p:cNvSpPr>
                <p:nvPr/>
              </p:nvSpPr>
              <p:spPr bwMode="auto">
                <a:xfrm>
                  <a:off x="3367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6" name="Rectangle 95"/>
                <p:cNvSpPr>
                  <a:spLocks noChangeArrowheads="1"/>
                </p:cNvSpPr>
                <p:nvPr/>
              </p:nvSpPr>
              <p:spPr bwMode="auto">
                <a:xfrm>
                  <a:off x="3755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7" name="Rectangle 96"/>
                <p:cNvSpPr>
                  <a:spLocks noChangeArrowheads="1"/>
                </p:cNvSpPr>
                <p:nvPr/>
              </p:nvSpPr>
              <p:spPr bwMode="auto">
                <a:xfrm>
                  <a:off x="4144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8" name="Rectangle 97"/>
                <p:cNvSpPr>
                  <a:spLocks noChangeArrowheads="1"/>
                </p:cNvSpPr>
                <p:nvPr/>
              </p:nvSpPr>
              <p:spPr bwMode="auto">
                <a:xfrm>
                  <a:off x="4532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99" name="Rectangle 98"/>
                <p:cNvSpPr>
                  <a:spLocks noChangeArrowheads="1"/>
                </p:cNvSpPr>
                <p:nvPr/>
              </p:nvSpPr>
              <p:spPr bwMode="auto">
                <a:xfrm>
                  <a:off x="4921" y="2079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0" name="Rectangle 99"/>
                <p:cNvSpPr>
                  <a:spLocks noChangeArrowheads="1"/>
                </p:cNvSpPr>
                <p:nvPr/>
              </p:nvSpPr>
              <p:spPr bwMode="auto">
                <a:xfrm>
                  <a:off x="1424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1" name="Rectangle 100"/>
                <p:cNvSpPr>
                  <a:spLocks noChangeArrowheads="1"/>
                </p:cNvSpPr>
                <p:nvPr/>
              </p:nvSpPr>
              <p:spPr bwMode="auto">
                <a:xfrm>
                  <a:off x="1813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2" name="Rectangle 101"/>
                <p:cNvSpPr>
                  <a:spLocks noChangeArrowheads="1"/>
                </p:cNvSpPr>
                <p:nvPr/>
              </p:nvSpPr>
              <p:spPr bwMode="auto">
                <a:xfrm>
                  <a:off x="2201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3" name="Rectangle 102"/>
                <p:cNvSpPr>
                  <a:spLocks noChangeArrowheads="1"/>
                </p:cNvSpPr>
                <p:nvPr/>
              </p:nvSpPr>
              <p:spPr bwMode="auto">
                <a:xfrm>
                  <a:off x="2590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4" name="Rectangle 103"/>
                <p:cNvSpPr>
                  <a:spLocks noChangeArrowheads="1"/>
                </p:cNvSpPr>
                <p:nvPr/>
              </p:nvSpPr>
              <p:spPr bwMode="auto">
                <a:xfrm>
                  <a:off x="2978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5" name="Rectangle 104"/>
                <p:cNvSpPr>
                  <a:spLocks noChangeArrowheads="1"/>
                </p:cNvSpPr>
                <p:nvPr/>
              </p:nvSpPr>
              <p:spPr bwMode="auto">
                <a:xfrm>
                  <a:off x="3367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6" name="Rectangle 105"/>
                <p:cNvSpPr>
                  <a:spLocks noChangeArrowheads="1"/>
                </p:cNvSpPr>
                <p:nvPr/>
              </p:nvSpPr>
              <p:spPr bwMode="auto">
                <a:xfrm>
                  <a:off x="3755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7" name="Rectangle 106"/>
                <p:cNvSpPr>
                  <a:spLocks noChangeArrowheads="1"/>
                </p:cNvSpPr>
                <p:nvPr/>
              </p:nvSpPr>
              <p:spPr bwMode="auto">
                <a:xfrm>
                  <a:off x="4144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8" name="Rectangle 107"/>
                <p:cNvSpPr>
                  <a:spLocks noChangeArrowheads="1"/>
                </p:cNvSpPr>
                <p:nvPr/>
              </p:nvSpPr>
              <p:spPr bwMode="auto">
                <a:xfrm>
                  <a:off x="4532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9" name="Rectangle 108"/>
                <p:cNvSpPr>
                  <a:spLocks noChangeArrowheads="1"/>
                </p:cNvSpPr>
                <p:nvPr/>
              </p:nvSpPr>
              <p:spPr bwMode="auto">
                <a:xfrm>
                  <a:off x="4921" y="2377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0" name="Rectangle 109"/>
                <p:cNvSpPr>
                  <a:spLocks noChangeArrowheads="1"/>
                </p:cNvSpPr>
                <p:nvPr/>
              </p:nvSpPr>
              <p:spPr bwMode="auto">
                <a:xfrm>
                  <a:off x="1424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1" name="Rectangle 110"/>
                <p:cNvSpPr>
                  <a:spLocks noChangeArrowheads="1"/>
                </p:cNvSpPr>
                <p:nvPr/>
              </p:nvSpPr>
              <p:spPr bwMode="auto">
                <a:xfrm>
                  <a:off x="1813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2" name="Rectangle 111"/>
                <p:cNvSpPr>
                  <a:spLocks noChangeArrowheads="1"/>
                </p:cNvSpPr>
                <p:nvPr/>
              </p:nvSpPr>
              <p:spPr bwMode="auto">
                <a:xfrm>
                  <a:off x="2201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3" name="Rectangle 112"/>
                <p:cNvSpPr>
                  <a:spLocks noChangeArrowheads="1"/>
                </p:cNvSpPr>
                <p:nvPr/>
              </p:nvSpPr>
              <p:spPr bwMode="auto">
                <a:xfrm>
                  <a:off x="2590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4" name="Rectangle 113"/>
                <p:cNvSpPr>
                  <a:spLocks noChangeArrowheads="1"/>
                </p:cNvSpPr>
                <p:nvPr/>
              </p:nvSpPr>
              <p:spPr bwMode="auto">
                <a:xfrm>
                  <a:off x="2978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5" name="Rectangle 114"/>
                <p:cNvSpPr>
                  <a:spLocks noChangeArrowheads="1"/>
                </p:cNvSpPr>
                <p:nvPr/>
              </p:nvSpPr>
              <p:spPr bwMode="auto">
                <a:xfrm>
                  <a:off x="3367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6" name="Rectangle 115"/>
                <p:cNvSpPr>
                  <a:spLocks noChangeArrowheads="1"/>
                </p:cNvSpPr>
                <p:nvPr/>
              </p:nvSpPr>
              <p:spPr bwMode="auto">
                <a:xfrm>
                  <a:off x="3755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7" name="Rectangle 116"/>
                <p:cNvSpPr>
                  <a:spLocks noChangeArrowheads="1"/>
                </p:cNvSpPr>
                <p:nvPr/>
              </p:nvSpPr>
              <p:spPr bwMode="auto">
                <a:xfrm>
                  <a:off x="4144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8" name="Rectangle 117"/>
                <p:cNvSpPr>
                  <a:spLocks noChangeArrowheads="1"/>
                </p:cNvSpPr>
                <p:nvPr/>
              </p:nvSpPr>
              <p:spPr bwMode="auto">
                <a:xfrm>
                  <a:off x="4532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19" name="Rectangle 118"/>
                <p:cNvSpPr>
                  <a:spLocks noChangeArrowheads="1"/>
                </p:cNvSpPr>
                <p:nvPr/>
              </p:nvSpPr>
              <p:spPr bwMode="auto">
                <a:xfrm>
                  <a:off x="4921" y="2676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0" name="Rectangle 119"/>
                <p:cNvSpPr>
                  <a:spLocks noChangeArrowheads="1"/>
                </p:cNvSpPr>
                <p:nvPr/>
              </p:nvSpPr>
              <p:spPr bwMode="auto">
                <a:xfrm>
                  <a:off x="1424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1" name="Rectangle 120"/>
                <p:cNvSpPr>
                  <a:spLocks noChangeArrowheads="1"/>
                </p:cNvSpPr>
                <p:nvPr/>
              </p:nvSpPr>
              <p:spPr bwMode="auto">
                <a:xfrm>
                  <a:off x="1813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2" name="Rectangle 121"/>
                <p:cNvSpPr>
                  <a:spLocks noChangeArrowheads="1"/>
                </p:cNvSpPr>
                <p:nvPr/>
              </p:nvSpPr>
              <p:spPr bwMode="auto">
                <a:xfrm>
                  <a:off x="2201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3" name="Rectangle 122"/>
                <p:cNvSpPr>
                  <a:spLocks noChangeArrowheads="1"/>
                </p:cNvSpPr>
                <p:nvPr/>
              </p:nvSpPr>
              <p:spPr bwMode="auto">
                <a:xfrm>
                  <a:off x="2590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4" name="Rectangle 123"/>
                <p:cNvSpPr>
                  <a:spLocks noChangeArrowheads="1"/>
                </p:cNvSpPr>
                <p:nvPr/>
              </p:nvSpPr>
              <p:spPr bwMode="auto">
                <a:xfrm>
                  <a:off x="2978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5" name="Rectangle 124"/>
                <p:cNvSpPr>
                  <a:spLocks noChangeArrowheads="1"/>
                </p:cNvSpPr>
                <p:nvPr/>
              </p:nvSpPr>
              <p:spPr bwMode="auto">
                <a:xfrm>
                  <a:off x="3367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6" name="Rectangle 125"/>
                <p:cNvSpPr>
                  <a:spLocks noChangeArrowheads="1"/>
                </p:cNvSpPr>
                <p:nvPr/>
              </p:nvSpPr>
              <p:spPr bwMode="auto">
                <a:xfrm>
                  <a:off x="3755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7" name="Rectangle 126"/>
                <p:cNvSpPr>
                  <a:spLocks noChangeArrowheads="1"/>
                </p:cNvSpPr>
                <p:nvPr/>
              </p:nvSpPr>
              <p:spPr bwMode="auto">
                <a:xfrm>
                  <a:off x="4144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8" name="Rectangle 127"/>
                <p:cNvSpPr>
                  <a:spLocks noChangeArrowheads="1"/>
                </p:cNvSpPr>
                <p:nvPr/>
              </p:nvSpPr>
              <p:spPr bwMode="auto">
                <a:xfrm>
                  <a:off x="4532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29" name="Rectangle 128"/>
                <p:cNvSpPr>
                  <a:spLocks noChangeArrowheads="1"/>
                </p:cNvSpPr>
                <p:nvPr/>
              </p:nvSpPr>
              <p:spPr bwMode="auto">
                <a:xfrm>
                  <a:off x="4921" y="2974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0" name="Rectangle 129"/>
                <p:cNvSpPr>
                  <a:spLocks noChangeArrowheads="1"/>
                </p:cNvSpPr>
                <p:nvPr/>
              </p:nvSpPr>
              <p:spPr bwMode="auto">
                <a:xfrm>
                  <a:off x="1424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1" name="Rectangle 130"/>
                <p:cNvSpPr>
                  <a:spLocks noChangeArrowheads="1"/>
                </p:cNvSpPr>
                <p:nvPr/>
              </p:nvSpPr>
              <p:spPr bwMode="auto">
                <a:xfrm>
                  <a:off x="1813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2" name="Rectangle 131"/>
                <p:cNvSpPr>
                  <a:spLocks noChangeArrowheads="1"/>
                </p:cNvSpPr>
                <p:nvPr/>
              </p:nvSpPr>
              <p:spPr bwMode="auto">
                <a:xfrm>
                  <a:off x="2201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3" name="Rectangle 132"/>
                <p:cNvSpPr>
                  <a:spLocks noChangeArrowheads="1"/>
                </p:cNvSpPr>
                <p:nvPr/>
              </p:nvSpPr>
              <p:spPr bwMode="auto">
                <a:xfrm>
                  <a:off x="2590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4" name="Rectangle 133"/>
                <p:cNvSpPr>
                  <a:spLocks noChangeArrowheads="1"/>
                </p:cNvSpPr>
                <p:nvPr/>
              </p:nvSpPr>
              <p:spPr bwMode="auto">
                <a:xfrm>
                  <a:off x="2978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5" name="Rectangle 134"/>
                <p:cNvSpPr>
                  <a:spLocks noChangeArrowheads="1"/>
                </p:cNvSpPr>
                <p:nvPr/>
              </p:nvSpPr>
              <p:spPr bwMode="auto">
                <a:xfrm>
                  <a:off x="3367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6" name="Rectangle 135"/>
                <p:cNvSpPr>
                  <a:spLocks noChangeArrowheads="1"/>
                </p:cNvSpPr>
                <p:nvPr/>
              </p:nvSpPr>
              <p:spPr bwMode="auto">
                <a:xfrm>
                  <a:off x="3755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7" name="Rectangle 136"/>
                <p:cNvSpPr>
                  <a:spLocks noChangeArrowheads="1"/>
                </p:cNvSpPr>
                <p:nvPr/>
              </p:nvSpPr>
              <p:spPr bwMode="auto">
                <a:xfrm>
                  <a:off x="4144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8" name="Rectangle 137"/>
                <p:cNvSpPr>
                  <a:spLocks noChangeArrowheads="1"/>
                </p:cNvSpPr>
                <p:nvPr/>
              </p:nvSpPr>
              <p:spPr bwMode="auto">
                <a:xfrm>
                  <a:off x="4532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39" name="Rectangle 138"/>
                <p:cNvSpPr>
                  <a:spLocks noChangeArrowheads="1"/>
                </p:cNvSpPr>
                <p:nvPr/>
              </p:nvSpPr>
              <p:spPr bwMode="auto">
                <a:xfrm>
                  <a:off x="4921" y="3273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0" name="Rectangle 139"/>
                <p:cNvSpPr>
                  <a:spLocks noChangeArrowheads="1"/>
                </p:cNvSpPr>
                <p:nvPr/>
              </p:nvSpPr>
              <p:spPr bwMode="auto">
                <a:xfrm>
                  <a:off x="1424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1" name="Rectangle 140"/>
                <p:cNvSpPr>
                  <a:spLocks noChangeArrowheads="1"/>
                </p:cNvSpPr>
                <p:nvPr/>
              </p:nvSpPr>
              <p:spPr bwMode="auto">
                <a:xfrm>
                  <a:off x="1813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2" name="Rectangle 141"/>
                <p:cNvSpPr>
                  <a:spLocks noChangeArrowheads="1"/>
                </p:cNvSpPr>
                <p:nvPr/>
              </p:nvSpPr>
              <p:spPr bwMode="auto">
                <a:xfrm>
                  <a:off x="2201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1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3" name="Rectangle 142"/>
                <p:cNvSpPr>
                  <a:spLocks noChangeArrowheads="1"/>
                </p:cNvSpPr>
                <p:nvPr/>
              </p:nvSpPr>
              <p:spPr bwMode="auto">
                <a:xfrm>
                  <a:off x="2590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4" name="Rectangle 143"/>
                <p:cNvSpPr>
                  <a:spLocks noChangeArrowheads="1"/>
                </p:cNvSpPr>
                <p:nvPr/>
              </p:nvSpPr>
              <p:spPr bwMode="auto">
                <a:xfrm>
                  <a:off x="2978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5" name="Rectangle 144"/>
                <p:cNvSpPr>
                  <a:spLocks noChangeArrowheads="1"/>
                </p:cNvSpPr>
                <p:nvPr/>
              </p:nvSpPr>
              <p:spPr bwMode="auto">
                <a:xfrm>
                  <a:off x="3367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6" name="Rectangle 145"/>
                <p:cNvSpPr>
                  <a:spLocks noChangeArrowheads="1"/>
                </p:cNvSpPr>
                <p:nvPr/>
              </p:nvSpPr>
              <p:spPr bwMode="auto">
                <a:xfrm>
                  <a:off x="3755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7" name="Rectangle 146"/>
                <p:cNvSpPr>
                  <a:spLocks noChangeArrowheads="1"/>
                </p:cNvSpPr>
                <p:nvPr/>
              </p:nvSpPr>
              <p:spPr bwMode="auto">
                <a:xfrm>
                  <a:off x="4144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8" name="Rectangle 147"/>
                <p:cNvSpPr>
                  <a:spLocks noChangeArrowheads="1"/>
                </p:cNvSpPr>
                <p:nvPr/>
              </p:nvSpPr>
              <p:spPr bwMode="auto">
                <a:xfrm>
                  <a:off x="4532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49" name="Rectangle 148"/>
                <p:cNvSpPr>
                  <a:spLocks noChangeArrowheads="1"/>
                </p:cNvSpPr>
                <p:nvPr/>
              </p:nvSpPr>
              <p:spPr bwMode="auto">
                <a:xfrm>
                  <a:off x="4921" y="3571"/>
                  <a:ext cx="112" cy="4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none" lIns="0" tIns="0" rIns="0" bIns="0" anchor="t" anchorCtr="0" upright="1">
                  <a:spAutoFit/>
                </a:bodyPr>
                <a:lstStyle/>
                <a:p>
                  <a:pPr algn="just">
                    <a:spcBef>
                      <a:spcPts val="300"/>
                    </a:spcBef>
                    <a:spcAft>
                      <a:spcPts val="600"/>
                    </a:spcAft>
                  </a:pPr>
                  <a:r>
                    <a:rPr lang="en-US" sz="1100">
                      <a:solidFill>
                        <a:srgbClr val="000000"/>
                      </a:solidFill>
                      <a:effectLst/>
                      <a:latin typeface="Calibri" panose="020F0502020204030204" pitchFamily="34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  <a:endParaRPr lang="fr-FR" sz="11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50" name="Rectangle 149"/>
                <p:cNvSpPr>
                  <a:spLocks noChangeArrowheads="1"/>
                </p:cNvSpPr>
                <p:nvPr/>
              </p:nvSpPr>
              <p:spPr bwMode="auto">
                <a:xfrm>
                  <a:off x="1275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1" name="Rectangle 150"/>
                <p:cNvSpPr>
                  <a:spLocks noChangeArrowheads="1"/>
                </p:cNvSpPr>
                <p:nvPr/>
              </p:nvSpPr>
              <p:spPr bwMode="auto">
                <a:xfrm>
                  <a:off x="1664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2" name="Rectangle 151"/>
                <p:cNvSpPr>
                  <a:spLocks noChangeArrowheads="1"/>
                </p:cNvSpPr>
                <p:nvPr/>
              </p:nvSpPr>
              <p:spPr bwMode="auto">
                <a:xfrm>
                  <a:off x="2052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3" name="Rectangle 152"/>
                <p:cNvSpPr>
                  <a:spLocks noChangeArrowheads="1"/>
                </p:cNvSpPr>
                <p:nvPr/>
              </p:nvSpPr>
              <p:spPr bwMode="auto">
                <a:xfrm>
                  <a:off x="2441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4" name="Rectangle 153"/>
                <p:cNvSpPr>
                  <a:spLocks noChangeArrowheads="1"/>
                </p:cNvSpPr>
                <p:nvPr/>
              </p:nvSpPr>
              <p:spPr bwMode="auto">
                <a:xfrm>
                  <a:off x="2829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5" name="Rectangle 154"/>
                <p:cNvSpPr>
                  <a:spLocks noChangeArrowheads="1"/>
                </p:cNvSpPr>
                <p:nvPr/>
              </p:nvSpPr>
              <p:spPr bwMode="auto">
                <a:xfrm>
                  <a:off x="3218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6" name="Rectangle 155"/>
                <p:cNvSpPr>
                  <a:spLocks noChangeArrowheads="1"/>
                </p:cNvSpPr>
                <p:nvPr/>
              </p:nvSpPr>
              <p:spPr bwMode="auto">
                <a:xfrm>
                  <a:off x="3606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7" name="Rectangle 156"/>
                <p:cNvSpPr>
                  <a:spLocks noChangeArrowheads="1"/>
                </p:cNvSpPr>
                <p:nvPr/>
              </p:nvSpPr>
              <p:spPr bwMode="auto">
                <a:xfrm>
                  <a:off x="3995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8" name="Rectangle 157"/>
                <p:cNvSpPr>
                  <a:spLocks noChangeArrowheads="1"/>
                </p:cNvSpPr>
                <p:nvPr/>
              </p:nvSpPr>
              <p:spPr bwMode="auto">
                <a:xfrm>
                  <a:off x="4383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59" name="Rectangle 158"/>
                <p:cNvSpPr>
                  <a:spLocks noChangeArrowheads="1"/>
                </p:cNvSpPr>
                <p:nvPr/>
              </p:nvSpPr>
              <p:spPr bwMode="auto">
                <a:xfrm>
                  <a:off x="4772" y="855"/>
                  <a:ext cx="14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0" name="Line 146"/>
                <p:cNvCxnSpPr>
                  <a:cxnSpLocks noChangeShapeType="1"/>
                </p:cNvCxnSpPr>
                <p:nvPr/>
              </p:nvCxnSpPr>
              <p:spPr bwMode="auto">
                <a:xfrm>
                  <a:off x="1290" y="855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1" name="Rectangle 160"/>
                <p:cNvSpPr>
                  <a:spLocks noChangeArrowheads="1"/>
                </p:cNvSpPr>
                <p:nvPr/>
              </p:nvSpPr>
              <p:spPr bwMode="auto">
                <a:xfrm>
                  <a:off x="1290" y="855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sp>
              <p:nvSpPr>
                <p:cNvPr id="162" name="Rectangle 161"/>
                <p:cNvSpPr>
                  <a:spLocks noChangeArrowheads="1"/>
                </p:cNvSpPr>
                <p:nvPr/>
              </p:nvSpPr>
              <p:spPr bwMode="auto">
                <a:xfrm>
                  <a:off x="5160" y="855"/>
                  <a:ext cx="15" cy="1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3" name="Line 149"/>
                <p:cNvCxnSpPr>
                  <a:cxnSpLocks noChangeShapeType="1"/>
                </p:cNvCxnSpPr>
                <p:nvPr/>
              </p:nvCxnSpPr>
              <p:spPr bwMode="auto">
                <a:xfrm>
                  <a:off x="1290" y="1154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4" name="Rectangle 163"/>
                <p:cNvSpPr>
                  <a:spLocks noChangeArrowheads="1"/>
                </p:cNvSpPr>
                <p:nvPr/>
              </p:nvSpPr>
              <p:spPr bwMode="auto">
                <a:xfrm>
                  <a:off x="1290" y="1154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5" name="Line 151"/>
                <p:cNvCxnSpPr>
                  <a:cxnSpLocks noChangeShapeType="1"/>
                </p:cNvCxnSpPr>
                <p:nvPr/>
              </p:nvCxnSpPr>
              <p:spPr bwMode="auto">
                <a:xfrm>
                  <a:off x="1290" y="1452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6" name="Rectangle 165"/>
                <p:cNvSpPr>
                  <a:spLocks noChangeArrowheads="1"/>
                </p:cNvSpPr>
                <p:nvPr/>
              </p:nvSpPr>
              <p:spPr bwMode="auto">
                <a:xfrm>
                  <a:off x="1290" y="1452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7" name="Line 153"/>
                <p:cNvCxnSpPr>
                  <a:cxnSpLocks noChangeShapeType="1"/>
                </p:cNvCxnSpPr>
                <p:nvPr/>
              </p:nvCxnSpPr>
              <p:spPr bwMode="auto">
                <a:xfrm>
                  <a:off x="1290" y="1751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68" name="Rectangle 167"/>
                <p:cNvSpPr>
                  <a:spLocks noChangeArrowheads="1"/>
                </p:cNvSpPr>
                <p:nvPr/>
              </p:nvSpPr>
              <p:spPr bwMode="auto">
                <a:xfrm>
                  <a:off x="1290" y="1751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69" name="Line 155"/>
                <p:cNvCxnSpPr>
                  <a:cxnSpLocks noChangeShapeType="1"/>
                </p:cNvCxnSpPr>
                <p:nvPr/>
              </p:nvCxnSpPr>
              <p:spPr bwMode="auto">
                <a:xfrm>
                  <a:off x="1290" y="2049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0" name="Rectangle 169"/>
                <p:cNvSpPr>
                  <a:spLocks noChangeArrowheads="1"/>
                </p:cNvSpPr>
                <p:nvPr/>
              </p:nvSpPr>
              <p:spPr bwMode="auto">
                <a:xfrm>
                  <a:off x="1290" y="2049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1" name="Line 157"/>
                <p:cNvCxnSpPr>
                  <a:cxnSpLocks noChangeShapeType="1"/>
                </p:cNvCxnSpPr>
                <p:nvPr/>
              </p:nvCxnSpPr>
              <p:spPr bwMode="auto">
                <a:xfrm>
                  <a:off x="1290" y="2348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2" name="Rectangle 171"/>
                <p:cNvSpPr>
                  <a:spLocks noChangeArrowheads="1"/>
                </p:cNvSpPr>
                <p:nvPr/>
              </p:nvSpPr>
              <p:spPr bwMode="auto">
                <a:xfrm>
                  <a:off x="1290" y="2348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3" name="Line 159"/>
                <p:cNvCxnSpPr>
                  <a:cxnSpLocks noChangeShapeType="1"/>
                </p:cNvCxnSpPr>
                <p:nvPr/>
              </p:nvCxnSpPr>
              <p:spPr bwMode="auto">
                <a:xfrm>
                  <a:off x="1290" y="2646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4" name="Rectangle 173"/>
                <p:cNvSpPr>
                  <a:spLocks noChangeArrowheads="1"/>
                </p:cNvSpPr>
                <p:nvPr/>
              </p:nvSpPr>
              <p:spPr bwMode="auto">
                <a:xfrm>
                  <a:off x="1290" y="2646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5" name="Line 161"/>
                <p:cNvCxnSpPr>
                  <a:cxnSpLocks noChangeShapeType="1"/>
                </p:cNvCxnSpPr>
                <p:nvPr/>
              </p:nvCxnSpPr>
              <p:spPr bwMode="auto">
                <a:xfrm>
                  <a:off x="1290" y="2945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6" name="Rectangle 175"/>
                <p:cNvSpPr>
                  <a:spLocks noChangeArrowheads="1"/>
                </p:cNvSpPr>
                <p:nvPr/>
              </p:nvSpPr>
              <p:spPr bwMode="auto">
                <a:xfrm>
                  <a:off x="1290" y="2945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7" name="Line 163"/>
                <p:cNvCxnSpPr>
                  <a:cxnSpLocks noChangeShapeType="1"/>
                </p:cNvCxnSpPr>
                <p:nvPr/>
              </p:nvCxnSpPr>
              <p:spPr bwMode="auto">
                <a:xfrm>
                  <a:off x="1290" y="3243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78" name="Rectangle 177"/>
                <p:cNvSpPr>
                  <a:spLocks noChangeArrowheads="1"/>
                </p:cNvSpPr>
                <p:nvPr/>
              </p:nvSpPr>
              <p:spPr bwMode="auto">
                <a:xfrm>
                  <a:off x="1290" y="3243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79" name="Line 165"/>
                <p:cNvCxnSpPr>
                  <a:cxnSpLocks noChangeShapeType="1"/>
                </p:cNvCxnSpPr>
                <p:nvPr/>
              </p:nvCxnSpPr>
              <p:spPr bwMode="auto">
                <a:xfrm>
                  <a:off x="1290" y="3542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0" name="Rectangle 179"/>
                <p:cNvSpPr>
                  <a:spLocks noChangeArrowheads="1"/>
                </p:cNvSpPr>
                <p:nvPr/>
              </p:nvSpPr>
              <p:spPr bwMode="auto">
                <a:xfrm>
                  <a:off x="1290" y="3542"/>
                  <a:ext cx="3885" cy="14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1" name="Line 167"/>
                <p:cNvCxnSpPr>
                  <a:cxnSpLocks noChangeShapeType="1"/>
                </p:cNvCxnSpPr>
                <p:nvPr/>
              </p:nvCxnSpPr>
              <p:spPr bwMode="auto">
                <a:xfrm>
                  <a:off x="1275" y="855"/>
                  <a:ext cx="1" cy="300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2" name="Rectangle 181"/>
                <p:cNvSpPr>
                  <a:spLocks noChangeArrowheads="1"/>
                </p:cNvSpPr>
                <p:nvPr/>
              </p:nvSpPr>
              <p:spPr bwMode="auto">
                <a:xfrm>
                  <a:off x="1275" y="855"/>
                  <a:ext cx="15" cy="3000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3" name="Line 169"/>
                <p:cNvCxnSpPr>
                  <a:cxnSpLocks noChangeShapeType="1"/>
                </p:cNvCxnSpPr>
                <p:nvPr/>
              </p:nvCxnSpPr>
              <p:spPr bwMode="auto">
                <a:xfrm>
                  <a:off x="1664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4" name="Rectangle 183"/>
                <p:cNvSpPr>
                  <a:spLocks noChangeArrowheads="1"/>
                </p:cNvSpPr>
                <p:nvPr/>
              </p:nvSpPr>
              <p:spPr bwMode="auto">
                <a:xfrm>
                  <a:off x="1664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5" name="Line 171"/>
                <p:cNvCxnSpPr>
                  <a:cxnSpLocks noChangeShapeType="1"/>
                </p:cNvCxnSpPr>
                <p:nvPr/>
              </p:nvCxnSpPr>
              <p:spPr bwMode="auto">
                <a:xfrm>
                  <a:off x="2052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6" name="Rectangle 185"/>
                <p:cNvSpPr>
                  <a:spLocks noChangeArrowheads="1"/>
                </p:cNvSpPr>
                <p:nvPr/>
              </p:nvSpPr>
              <p:spPr bwMode="auto">
                <a:xfrm>
                  <a:off x="2052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7" name="Line 173"/>
                <p:cNvCxnSpPr>
                  <a:cxnSpLocks noChangeShapeType="1"/>
                </p:cNvCxnSpPr>
                <p:nvPr/>
              </p:nvCxnSpPr>
              <p:spPr bwMode="auto">
                <a:xfrm>
                  <a:off x="2441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88" name="Rectangle 187"/>
                <p:cNvSpPr>
                  <a:spLocks noChangeArrowheads="1"/>
                </p:cNvSpPr>
                <p:nvPr/>
              </p:nvSpPr>
              <p:spPr bwMode="auto">
                <a:xfrm>
                  <a:off x="2441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89" name="Line 175"/>
                <p:cNvCxnSpPr>
                  <a:cxnSpLocks noChangeShapeType="1"/>
                </p:cNvCxnSpPr>
                <p:nvPr/>
              </p:nvCxnSpPr>
              <p:spPr bwMode="auto">
                <a:xfrm>
                  <a:off x="2829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0" name="Rectangle 189"/>
                <p:cNvSpPr>
                  <a:spLocks noChangeArrowheads="1"/>
                </p:cNvSpPr>
                <p:nvPr/>
              </p:nvSpPr>
              <p:spPr bwMode="auto">
                <a:xfrm>
                  <a:off x="2829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1" name="Line 177"/>
                <p:cNvCxnSpPr>
                  <a:cxnSpLocks noChangeShapeType="1"/>
                </p:cNvCxnSpPr>
                <p:nvPr/>
              </p:nvCxnSpPr>
              <p:spPr bwMode="auto">
                <a:xfrm>
                  <a:off x="3218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2" name="Rectangle 191"/>
                <p:cNvSpPr>
                  <a:spLocks noChangeArrowheads="1"/>
                </p:cNvSpPr>
                <p:nvPr/>
              </p:nvSpPr>
              <p:spPr bwMode="auto">
                <a:xfrm>
                  <a:off x="3218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3" name="Line 179"/>
                <p:cNvCxnSpPr>
                  <a:cxnSpLocks noChangeShapeType="1"/>
                </p:cNvCxnSpPr>
                <p:nvPr/>
              </p:nvCxnSpPr>
              <p:spPr bwMode="auto">
                <a:xfrm>
                  <a:off x="3606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4" name="Rectangle 193"/>
                <p:cNvSpPr>
                  <a:spLocks noChangeArrowheads="1"/>
                </p:cNvSpPr>
                <p:nvPr/>
              </p:nvSpPr>
              <p:spPr bwMode="auto">
                <a:xfrm>
                  <a:off x="3606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5" name="Line 181"/>
                <p:cNvCxnSpPr>
                  <a:cxnSpLocks noChangeShapeType="1"/>
                </p:cNvCxnSpPr>
                <p:nvPr/>
              </p:nvCxnSpPr>
              <p:spPr bwMode="auto">
                <a:xfrm>
                  <a:off x="3995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6" name="Rectangle 195"/>
                <p:cNvSpPr>
                  <a:spLocks noChangeArrowheads="1"/>
                </p:cNvSpPr>
                <p:nvPr/>
              </p:nvSpPr>
              <p:spPr bwMode="auto">
                <a:xfrm>
                  <a:off x="3995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7" name="Line 183"/>
                <p:cNvCxnSpPr>
                  <a:cxnSpLocks noChangeShapeType="1"/>
                </p:cNvCxnSpPr>
                <p:nvPr/>
              </p:nvCxnSpPr>
              <p:spPr bwMode="auto">
                <a:xfrm>
                  <a:off x="4383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98" name="Rectangle 197"/>
                <p:cNvSpPr>
                  <a:spLocks noChangeArrowheads="1"/>
                </p:cNvSpPr>
                <p:nvPr/>
              </p:nvSpPr>
              <p:spPr bwMode="auto">
                <a:xfrm>
                  <a:off x="4383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199" name="Line 185"/>
                <p:cNvCxnSpPr>
                  <a:cxnSpLocks noChangeShapeType="1"/>
                </p:cNvCxnSpPr>
                <p:nvPr/>
              </p:nvCxnSpPr>
              <p:spPr bwMode="auto">
                <a:xfrm>
                  <a:off x="4772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0" name="Rectangle 199"/>
                <p:cNvSpPr>
                  <a:spLocks noChangeArrowheads="1"/>
                </p:cNvSpPr>
                <p:nvPr/>
              </p:nvSpPr>
              <p:spPr bwMode="auto">
                <a:xfrm>
                  <a:off x="4772" y="870"/>
                  <a:ext cx="14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1" name="Line 187"/>
                <p:cNvCxnSpPr>
                  <a:cxnSpLocks noChangeShapeType="1"/>
                </p:cNvCxnSpPr>
                <p:nvPr/>
              </p:nvCxnSpPr>
              <p:spPr bwMode="auto">
                <a:xfrm>
                  <a:off x="1290" y="3840"/>
                  <a:ext cx="3885" cy="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2" name="Rectangle 201"/>
                <p:cNvSpPr>
                  <a:spLocks noChangeArrowheads="1"/>
                </p:cNvSpPr>
                <p:nvPr/>
              </p:nvSpPr>
              <p:spPr bwMode="auto">
                <a:xfrm>
                  <a:off x="1290" y="3840"/>
                  <a:ext cx="3885" cy="1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3" name="Line 189"/>
                <p:cNvCxnSpPr>
                  <a:cxnSpLocks noChangeShapeType="1"/>
                </p:cNvCxnSpPr>
                <p:nvPr/>
              </p:nvCxnSpPr>
              <p:spPr bwMode="auto">
                <a:xfrm>
                  <a:off x="5160" y="870"/>
                  <a:ext cx="1" cy="298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4" name="Rectangle 203"/>
                <p:cNvSpPr>
                  <a:spLocks noChangeArrowheads="1"/>
                </p:cNvSpPr>
                <p:nvPr/>
              </p:nvSpPr>
              <p:spPr bwMode="auto">
                <a:xfrm>
                  <a:off x="5160" y="870"/>
                  <a:ext cx="15" cy="2985"/>
                </a:xfrm>
                <a:prstGeom prst="rect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5" name="Line 191"/>
                <p:cNvCxnSpPr>
                  <a:cxnSpLocks noChangeShapeType="1"/>
                </p:cNvCxnSpPr>
                <p:nvPr/>
              </p:nvCxnSpPr>
              <p:spPr bwMode="auto">
                <a:xfrm>
                  <a:off x="1275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6" name="Rectangle 205"/>
                <p:cNvSpPr>
                  <a:spLocks noChangeArrowheads="1"/>
                </p:cNvSpPr>
                <p:nvPr/>
              </p:nvSpPr>
              <p:spPr bwMode="auto">
                <a:xfrm>
                  <a:off x="1275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7" name="Line 193"/>
                <p:cNvCxnSpPr>
                  <a:cxnSpLocks noChangeShapeType="1"/>
                </p:cNvCxnSpPr>
                <p:nvPr/>
              </p:nvCxnSpPr>
              <p:spPr bwMode="auto">
                <a:xfrm>
                  <a:off x="1664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08" name="Rectangle 207"/>
                <p:cNvSpPr>
                  <a:spLocks noChangeArrowheads="1"/>
                </p:cNvSpPr>
                <p:nvPr/>
              </p:nvSpPr>
              <p:spPr bwMode="auto">
                <a:xfrm>
                  <a:off x="1664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09" name="Line 195"/>
                <p:cNvCxnSpPr>
                  <a:cxnSpLocks noChangeShapeType="1"/>
                </p:cNvCxnSpPr>
                <p:nvPr/>
              </p:nvCxnSpPr>
              <p:spPr bwMode="auto">
                <a:xfrm>
                  <a:off x="2052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0" name="Rectangle 209"/>
                <p:cNvSpPr>
                  <a:spLocks noChangeArrowheads="1"/>
                </p:cNvSpPr>
                <p:nvPr/>
              </p:nvSpPr>
              <p:spPr bwMode="auto">
                <a:xfrm>
                  <a:off x="2052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1" name="Line 197"/>
                <p:cNvCxnSpPr>
                  <a:cxnSpLocks noChangeShapeType="1"/>
                </p:cNvCxnSpPr>
                <p:nvPr/>
              </p:nvCxnSpPr>
              <p:spPr bwMode="auto">
                <a:xfrm>
                  <a:off x="2441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2" name="Rectangle 211"/>
                <p:cNvSpPr>
                  <a:spLocks noChangeArrowheads="1"/>
                </p:cNvSpPr>
                <p:nvPr/>
              </p:nvSpPr>
              <p:spPr bwMode="auto">
                <a:xfrm>
                  <a:off x="2441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3" name="Line 199"/>
                <p:cNvCxnSpPr>
                  <a:cxnSpLocks noChangeShapeType="1"/>
                </p:cNvCxnSpPr>
                <p:nvPr/>
              </p:nvCxnSpPr>
              <p:spPr bwMode="auto">
                <a:xfrm>
                  <a:off x="2829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4" name="Rectangle 213"/>
                <p:cNvSpPr>
                  <a:spLocks noChangeArrowheads="1"/>
                </p:cNvSpPr>
                <p:nvPr/>
              </p:nvSpPr>
              <p:spPr bwMode="auto">
                <a:xfrm>
                  <a:off x="2829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5" name="Line 201"/>
                <p:cNvCxnSpPr>
                  <a:cxnSpLocks noChangeShapeType="1"/>
                </p:cNvCxnSpPr>
                <p:nvPr/>
              </p:nvCxnSpPr>
              <p:spPr bwMode="auto">
                <a:xfrm>
                  <a:off x="3218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6" name="Rectangle 215"/>
                <p:cNvSpPr>
                  <a:spLocks noChangeArrowheads="1"/>
                </p:cNvSpPr>
                <p:nvPr/>
              </p:nvSpPr>
              <p:spPr bwMode="auto">
                <a:xfrm>
                  <a:off x="3218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7" name="Line 203"/>
                <p:cNvCxnSpPr>
                  <a:cxnSpLocks noChangeShapeType="1"/>
                </p:cNvCxnSpPr>
                <p:nvPr/>
              </p:nvCxnSpPr>
              <p:spPr bwMode="auto">
                <a:xfrm>
                  <a:off x="3606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18" name="Rectangle 217"/>
                <p:cNvSpPr>
                  <a:spLocks noChangeArrowheads="1"/>
                </p:cNvSpPr>
                <p:nvPr/>
              </p:nvSpPr>
              <p:spPr bwMode="auto">
                <a:xfrm>
                  <a:off x="3606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19" name="Line 205"/>
                <p:cNvCxnSpPr>
                  <a:cxnSpLocks noChangeShapeType="1"/>
                </p:cNvCxnSpPr>
                <p:nvPr/>
              </p:nvCxnSpPr>
              <p:spPr bwMode="auto">
                <a:xfrm>
                  <a:off x="3995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0" name="Rectangle 219"/>
                <p:cNvSpPr>
                  <a:spLocks noChangeArrowheads="1"/>
                </p:cNvSpPr>
                <p:nvPr/>
              </p:nvSpPr>
              <p:spPr bwMode="auto">
                <a:xfrm>
                  <a:off x="3995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1" name="Line 207"/>
                <p:cNvCxnSpPr>
                  <a:cxnSpLocks noChangeShapeType="1"/>
                </p:cNvCxnSpPr>
                <p:nvPr/>
              </p:nvCxnSpPr>
              <p:spPr bwMode="auto">
                <a:xfrm>
                  <a:off x="4383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2" name="Rectangle 221"/>
                <p:cNvSpPr>
                  <a:spLocks noChangeArrowheads="1"/>
                </p:cNvSpPr>
                <p:nvPr/>
              </p:nvSpPr>
              <p:spPr bwMode="auto">
                <a:xfrm>
                  <a:off x="4383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3" name="Line 209"/>
                <p:cNvCxnSpPr>
                  <a:cxnSpLocks noChangeShapeType="1"/>
                </p:cNvCxnSpPr>
                <p:nvPr/>
              </p:nvCxnSpPr>
              <p:spPr bwMode="auto">
                <a:xfrm>
                  <a:off x="4772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4" name="Rectangle 223"/>
                <p:cNvSpPr>
                  <a:spLocks noChangeArrowheads="1"/>
                </p:cNvSpPr>
                <p:nvPr/>
              </p:nvSpPr>
              <p:spPr bwMode="auto">
                <a:xfrm>
                  <a:off x="4772" y="3855"/>
                  <a:ext cx="14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5" name="Line 211"/>
                <p:cNvCxnSpPr>
                  <a:cxnSpLocks noChangeShapeType="1"/>
                </p:cNvCxnSpPr>
                <p:nvPr/>
              </p:nvCxnSpPr>
              <p:spPr bwMode="auto">
                <a:xfrm>
                  <a:off x="5160" y="3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6" name="Rectangle 225"/>
                <p:cNvSpPr>
                  <a:spLocks noChangeArrowheads="1"/>
                </p:cNvSpPr>
                <p:nvPr/>
              </p:nvSpPr>
              <p:spPr bwMode="auto">
                <a:xfrm>
                  <a:off x="5160" y="3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7" name="Line 213"/>
                <p:cNvCxnSpPr>
                  <a:cxnSpLocks noChangeShapeType="1"/>
                </p:cNvCxnSpPr>
                <p:nvPr/>
              </p:nvCxnSpPr>
              <p:spPr bwMode="auto">
                <a:xfrm>
                  <a:off x="5175" y="855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28" name="Rectangle 227"/>
                <p:cNvSpPr>
                  <a:spLocks noChangeArrowheads="1"/>
                </p:cNvSpPr>
                <p:nvPr/>
              </p:nvSpPr>
              <p:spPr bwMode="auto">
                <a:xfrm>
                  <a:off x="5175" y="855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29" name="Line 215"/>
                <p:cNvCxnSpPr>
                  <a:cxnSpLocks noChangeShapeType="1"/>
                </p:cNvCxnSpPr>
                <p:nvPr/>
              </p:nvCxnSpPr>
              <p:spPr bwMode="auto">
                <a:xfrm>
                  <a:off x="5175" y="1154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0" name="Rectangle 229"/>
                <p:cNvSpPr>
                  <a:spLocks noChangeArrowheads="1"/>
                </p:cNvSpPr>
                <p:nvPr/>
              </p:nvSpPr>
              <p:spPr bwMode="auto">
                <a:xfrm>
                  <a:off x="5175" y="1154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1" name="Line 217"/>
                <p:cNvCxnSpPr>
                  <a:cxnSpLocks noChangeShapeType="1"/>
                </p:cNvCxnSpPr>
                <p:nvPr/>
              </p:nvCxnSpPr>
              <p:spPr bwMode="auto">
                <a:xfrm>
                  <a:off x="5175" y="1452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2" name="Rectangle 231"/>
                <p:cNvSpPr>
                  <a:spLocks noChangeArrowheads="1"/>
                </p:cNvSpPr>
                <p:nvPr/>
              </p:nvSpPr>
              <p:spPr bwMode="auto">
                <a:xfrm>
                  <a:off x="5175" y="1452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3" name="Line 219"/>
                <p:cNvCxnSpPr>
                  <a:cxnSpLocks noChangeShapeType="1"/>
                </p:cNvCxnSpPr>
                <p:nvPr/>
              </p:nvCxnSpPr>
              <p:spPr bwMode="auto">
                <a:xfrm>
                  <a:off x="5175" y="1751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4" name="Rectangle 233"/>
                <p:cNvSpPr>
                  <a:spLocks noChangeArrowheads="1"/>
                </p:cNvSpPr>
                <p:nvPr/>
              </p:nvSpPr>
              <p:spPr bwMode="auto">
                <a:xfrm>
                  <a:off x="5175" y="1751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5" name="Line 221"/>
                <p:cNvCxnSpPr>
                  <a:cxnSpLocks noChangeShapeType="1"/>
                </p:cNvCxnSpPr>
                <p:nvPr/>
              </p:nvCxnSpPr>
              <p:spPr bwMode="auto">
                <a:xfrm>
                  <a:off x="5175" y="2049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6" name="Rectangle 235"/>
                <p:cNvSpPr>
                  <a:spLocks noChangeArrowheads="1"/>
                </p:cNvSpPr>
                <p:nvPr/>
              </p:nvSpPr>
              <p:spPr bwMode="auto">
                <a:xfrm>
                  <a:off x="5175" y="2049"/>
                  <a:ext cx="15" cy="15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7" name="Line 223"/>
                <p:cNvCxnSpPr>
                  <a:cxnSpLocks noChangeShapeType="1"/>
                </p:cNvCxnSpPr>
                <p:nvPr/>
              </p:nvCxnSpPr>
              <p:spPr bwMode="auto">
                <a:xfrm>
                  <a:off x="5175" y="2348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238" name="Rectangle 237"/>
                <p:cNvSpPr>
                  <a:spLocks noChangeArrowheads="1"/>
                </p:cNvSpPr>
                <p:nvPr/>
              </p:nvSpPr>
              <p:spPr bwMode="auto">
                <a:xfrm>
                  <a:off x="5175" y="2348"/>
                  <a:ext cx="15" cy="14"/>
                </a:xfrm>
                <a:prstGeom prst="rect">
                  <a:avLst/>
                </a:prstGeom>
                <a:solidFill>
                  <a:srgbClr val="D0D7E5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rot="0" vert="horz" wrap="square" lIns="91440" tIns="45720" rIns="91440" bIns="45720" anchor="t" anchorCtr="0" upright="1">
                  <a:noAutofit/>
                </a:bodyPr>
                <a:lstStyle/>
                <a:p>
                  <a:endParaRPr lang="fr-FR"/>
                </a:p>
              </p:txBody>
            </p:sp>
            <p:cxnSp>
              <p:nvCxnSpPr>
                <p:cNvPr id="239" name="Line 225"/>
                <p:cNvCxnSpPr>
                  <a:cxnSpLocks noChangeShapeType="1"/>
                </p:cNvCxnSpPr>
                <p:nvPr/>
              </p:nvCxnSpPr>
              <p:spPr bwMode="auto">
                <a:xfrm>
                  <a:off x="5175" y="2646"/>
                  <a:ext cx="1" cy="1"/>
                </a:xfrm>
                <a:prstGeom prst="line">
                  <a:avLst/>
                </a:prstGeom>
                <a:noFill/>
                <a:ln w="0">
                  <a:solidFill>
                    <a:srgbClr val="D0D7E5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31" name="Rectangle 30"/>
              <p:cNvSpPr>
                <a:spLocks noChangeArrowheads="1"/>
              </p:cNvSpPr>
              <p:nvPr/>
            </p:nvSpPr>
            <p:spPr bwMode="auto">
              <a:xfrm>
                <a:off x="5175" y="2646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2" name="Line 227"/>
              <p:cNvCxnSpPr>
                <a:cxnSpLocks noChangeShapeType="1"/>
              </p:cNvCxnSpPr>
              <p:nvPr/>
            </p:nvCxnSpPr>
            <p:spPr bwMode="auto">
              <a:xfrm>
                <a:off x="5175" y="2945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3" name="Rectangle 32"/>
              <p:cNvSpPr>
                <a:spLocks noChangeArrowheads="1"/>
              </p:cNvSpPr>
              <p:nvPr/>
            </p:nvSpPr>
            <p:spPr bwMode="auto">
              <a:xfrm>
                <a:off x="5175" y="2945"/>
                <a:ext cx="15" cy="14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4" name="Line 229"/>
              <p:cNvCxnSpPr>
                <a:cxnSpLocks noChangeShapeType="1"/>
              </p:cNvCxnSpPr>
              <p:nvPr/>
            </p:nvCxnSpPr>
            <p:spPr bwMode="auto">
              <a:xfrm>
                <a:off x="5175" y="3243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5" name="Rectangle 34"/>
              <p:cNvSpPr>
                <a:spLocks noChangeArrowheads="1"/>
              </p:cNvSpPr>
              <p:nvPr/>
            </p:nvSpPr>
            <p:spPr bwMode="auto">
              <a:xfrm>
                <a:off x="5175" y="3243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6" name="Line 231"/>
              <p:cNvCxnSpPr>
                <a:cxnSpLocks noChangeShapeType="1"/>
              </p:cNvCxnSpPr>
              <p:nvPr/>
            </p:nvCxnSpPr>
            <p:spPr bwMode="auto">
              <a:xfrm>
                <a:off x="5175" y="3542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7" name="Rectangle 36"/>
              <p:cNvSpPr>
                <a:spLocks noChangeArrowheads="1"/>
              </p:cNvSpPr>
              <p:nvPr/>
            </p:nvSpPr>
            <p:spPr bwMode="auto">
              <a:xfrm>
                <a:off x="5175" y="3542"/>
                <a:ext cx="15" cy="14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  <p:cxnSp>
            <p:nvCxnSpPr>
              <p:cNvPr id="38" name="Line 233"/>
              <p:cNvCxnSpPr>
                <a:cxnSpLocks noChangeShapeType="1"/>
              </p:cNvCxnSpPr>
              <p:nvPr/>
            </p:nvCxnSpPr>
            <p:spPr bwMode="auto">
              <a:xfrm>
                <a:off x="5175" y="3840"/>
                <a:ext cx="1" cy="1"/>
              </a:xfrm>
              <a:prstGeom prst="line">
                <a:avLst/>
              </a:prstGeom>
              <a:noFill/>
              <a:ln w="0">
                <a:solidFill>
                  <a:srgbClr val="D0D7E5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9" name="Rectangle 38"/>
              <p:cNvSpPr>
                <a:spLocks noChangeArrowheads="1"/>
              </p:cNvSpPr>
              <p:nvPr/>
            </p:nvSpPr>
            <p:spPr bwMode="auto">
              <a:xfrm>
                <a:off x="5175" y="3840"/>
                <a:ext cx="15" cy="15"/>
              </a:xfrm>
              <a:prstGeom prst="rect">
                <a:avLst/>
              </a:prstGeom>
              <a:solidFill>
                <a:srgbClr val="D0D7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rot="0" vert="horz" wrap="square" lIns="91440" tIns="45720" rIns="91440" bIns="45720" anchor="t" anchorCtr="0" upright="1">
                <a:noAutofit/>
              </a:bodyPr>
              <a:lstStyle/>
              <a:p>
                <a:endParaRPr lang="fr-FR"/>
              </a:p>
            </p:txBody>
          </p:sp>
        </p:grpSp>
        <p:sp>
          <p:nvSpPr>
            <p:cNvPr id="10" name="Freeform 235"/>
            <p:cNvSpPr>
              <a:spLocks noEditPoints="1"/>
            </p:cNvSpPr>
            <p:nvPr/>
          </p:nvSpPr>
          <p:spPr bwMode="auto">
            <a:xfrm>
              <a:off x="238125" y="2552065"/>
              <a:ext cx="3588385" cy="100330"/>
            </a:xfrm>
            <a:custGeom>
              <a:avLst/>
              <a:gdLst>
                <a:gd name="T0" fmla="*/ 0 w 6028"/>
                <a:gd name="T1" fmla="*/ 73 h 168"/>
                <a:gd name="T2" fmla="*/ 6012 w 6028"/>
                <a:gd name="T3" fmla="*/ 76 h 168"/>
                <a:gd name="T4" fmla="*/ 6012 w 6028"/>
                <a:gd name="T5" fmla="*/ 92 h 168"/>
                <a:gd name="T6" fmla="*/ 0 w 6028"/>
                <a:gd name="T7" fmla="*/ 89 h 168"/>
                <a:gd name="T8" fmla="*/ 0 w 6028"/>
                <a:gd name="T9" fmla="*/ 73 h 168"/>
                <a:gd name="T10" fmla="*/ 5888 w 6028"/>
                <a:gd name="T11" fmla="*/ 2 h 168"/>
                <a:gd name="T12" fmla="*/ 6028 w 6028"/>
                <a:gd name="T13" fmla="*/ 84 h 168"/>
                <a:gd name="T14" fmla="*/ 5888 w 6028"/>
                <a:gd name="T15" fmla="*/ 166 h 168"/>
                <a:gd name="T16" fmla="*/ 5877 w 6028"/>
                <a:gd name="T17" fmla="*/ 163 h 168"/>
                <a:gd name="T18" fmla="*/ 5880 w 6028"/>
                <a:gd name="T19" fmla="*/ 152 h 168"/>
                <a:gd name="T20" fmla="*/ 6008 w 6028"/>
                <a:gd name="T21" fmla="*/ 77 h 168"/>
                <a:gd name="T22" fmla="*/ 6008 w 6028"/>
                <a:gd name="T23" fmla="*/ 91 h 168"/>
                <a:gd name="T24" fmla="*/ 5880 w 6028"/>
                <a:gd name="T25" fmla="*/ 16 h 168"/>
                <a:gd name="T26" fmla="*/ 5877 w 6028"/>
                <a:gd name="T27" fmla="*/ 5 h 168"/>
                <a:gd name="T28" fmla="*/ 5888 w 6028"/>
                <a:gd name="T29" fmla="*/ 2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028" h="168">
                  <a:moveTo>
                    <a:pt x="0" y="73"/>
                  </a:moveTo>
                  <a:lnTo>
                    <a:pt x="6012" y="76"/>
                  </a:lnTo>
                  <a:lnTo>
                    <a:pt x="6012" y="92"/>
                  </a:lnTo>
                  <a:lnTo>
                    <a:pt x="0" y="89"/>
                  </a:lnTo>
                  <a:lnTo>
                    <a:pt x="0" y="73"/>
                  </a:lnTo>
                  <a:close/>
                  <a:moveTo>
                    <a:pt x="5888" y="2"/>
                  </a:moveTo>
                  <a:lnTo>
                    <a:pt x="6028" y="84"/>
                  </a:lnTo>
                  <a:lnTo>
                    <a:pt x="5888" y="166"/>
                  </a:lnTo>
                  <a:cubicBezTo>
                    <a:pt x="5884" y="168"/>
                    <a:pt x="5879" y="167"/>
                    <a:pt x="5877" y="163"/>
                  </a:cubicBezTo>
                  <a:cubicBezTo>
                    <a:pt x="5874" y="159"/>
                    <a:pt x="5876" y="154"/>
                    <a:pt x="5880" y="152"/>
                  </a:cubicBezTo>
                  <a:lnTo>
                    <a:pt x="6008" y="77"/>
                  </a:lnTo>
                  <a:lnTo>
                    <a:pt x="6008" y="91"/>
                  </a:lnTo>
                  <a:lnTo>
                    <a:pt x="5880" y="16"/>
                  </a:lnTo>
                  <a:cubicBezTo>
                    <a:pt x="5876" y="14"/>
                    <a:pt x="5875" y="9"/>
                    <a:pt x="5877" y="5"/>
                  </a:cubicBezTo>
                  <a:cubicBezTo>
                    <a:pt x="5879" y="1"/>
                    <a:pt x="5884" y="0"/>
                    <a:pt x="5888" y="2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1" name="Freeform 236"/>
            <p:cNvSpPr>
              <a:spLocks noEditPoints="1"/>
            </p:cNvSpPr>
            <p:nvPr/>
          </p:nvSpPr>
          <p:spPr bwMode="auto">
            <a:xfrm>
              <a:off x="188595" y="219075"/>
              <a:ext cx="100330" cy="2385695"/>
            </a:xfrm>
            <a:custGeom>
              <a:avLst/>
              <a:gdLst>
                <a:gd name="T0" fmla="*/ 92 w 168"/>
                <a:gd name="T1" fmla="*/ 4007 h 4007"/>
                <a:gd name="T2" fmla="*/ 76 w 168"/>
                <a:gd name="T3" fmla="*/ 16 h 4007"/>
                <a:gd name="T4" fmla="*/ 92 w 168"/>
                <a:gd name="T5" fmla="*/ 16 h 4007"/>
                <a:gd name="T6" fmla="*/ 108 w 168"/>
                <a:gd name="T7" fmla="*/ 4007 h 4007"/>
                <a:gd name="T8" fmla="*/ 92 w 168"/>
                <a:gd name="T9" fmla="*/ 4007 h 4007"/>
                <a:gd name="T10" fmla="*/ 2 w 168"/>
                <a:gd name="T11" fmla="*/ 141 h 4007"/>
                <a:gd name="T12" fmla="*/ 83 w 168"/>
                <a:gd name="T13" fmla="*/ 0 h 4007"/>
                <a:gd name="T14" fmla="*/ 166 w 168"/>
                <a:gd name="T15" fmla="*/ 140 h 4007"/>
                <a:gd name="T16" fmla="*/ 163 w 168"/>
                <a:gd name="T17" fmla="*/ 151 h 4007"/>
                <a:gd name="T18" fmla="*/ 152 w 168"/>
                <a:gd name="T19" fmla="*/ 148 h 4007"/>
                <a:gd name="T20" fmla="*/ 77 w 168"/>
                <a:gd name="T21" fmla="*/ 20 h 4007"/>
                <a:gd name="T22" fmla="*/ 90 w 168"/>
                <a:gd name="T23" fmla="*/ 20 h 4007"/>
                <a:gd name="T24" fmla="*/ 16 w 168"/>
                <a:gd name="T25" fmla="*/ 149 h 4007"/>
                <a:gd name="T26" fmla="*/ 5 w 168"/>
                <a:gd name="T27" fmla="*/ 152 h 4007"/>
                <a:gd name="T28" fmla="*/ 2 w 168"/>
                <a:gd name="T29" fmla="*/ 141 h 40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8" h="4007">
                  <a:moveTo>
                    <a:pt x="92" y="4007"/>
                  </a:moveTo>
                  <a:lnTo>
                    <a:pt x="76" y="16"/>
                  </a:lnTo>
                  <a:lnTo>
                    <a:pt x="92" y="16"/>
                  </a:lnTo>
                  <a:lnTo>
                    <a:pt x="108" y="4007"/>
                  </a:lnTo>
                  <a:lnTo>
                    <a:pt x="92" y="4007"/>
                  </a:lnTo>
                  <a:close/>
                  <a:moveTo>
                    <a:pt x="2" y="141"/>
                  </a:moveTo>
                  <a:lnTo>
                    <a:pt x="83" y="0"/>
                  </a:lnTo>
                  <a:lnTo>
                    <a:pt x="166" y="140"/>
                  </a:lnTo>
                  <a:cubicBezTo>
                    <a:pt x="168" y="144"/>
                    <a:pt x="167" y="149"/>
                    <a:pt x="163" y="151"/>
                  </a:cubicBezTo>
                  <a:cubicBezTo>
                    <a:pt x="159" y="153"/>
                    <a:pt x="154" y="152"/>
                    <a:pt x="152" y="148"/>
                  </a:cubicBezTo>
                  <a:lnTo>
                    <a:pt x="77" y="20"/>
                  </a:lnTo>
                  <a:lnTo>
                    <a:pt x="90" y="20"/>
                  </a:lnTo>
                  <a:lnTo>
                    <a:pt x="16" y="149"/>
                  </a:lnTo>
                  <a:cubicBezTo>
                    <a:pt x="14" y="153"/>
                    <a:pt x="9" y="154"/>
                    <a:pt x="5" y="152"/>
                  </a:cubicBezTo>
                  <a:cubicBezTo>
                    <a:pt x="1" y="149"/>
                    <a:pt x="0" y="145"/>
                    <a:pt x="2" y="141"/>
                  </a:cubicBezTo>
                  <a:close/>
                </a:path>
              </a:pathLst>
            </a:custGeom>
            <a:solidFill>
              <a:srgbClr val="000000"/>
            </a:solidFill>
            <a:ln w="1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14960" y="62230"/>
              <a:ext cx="458470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Input 2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3876675" y="2719070"/>
              <a:ext cx="458470" cy="2749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100" b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Input 1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83870" y="2656205"/>
              <a:ext cx="222250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712470" y="2656205"/>
              <a:ext cx="3181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1055370" y="2656205"/>
              <a:ext cx="1022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2902585" y="2660015"/>
              <a:ext cx="28638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Max 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178810" y="2660015"/>
              <a:ext cx="3181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531235" y="2660015"/>
              <a:ext cx="102235" cy="245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9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167005" y="2772410"/>
              <a:ext cx="24765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Min(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167005" y="2543810"/>
              <a:ext cx="3556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167005" y="2200910"/>
              <a:ext cx="1143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70180" y="903605"/>
              <a:ext cx="28575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Max(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170180" y="646430"/>
              <a:ext cx="3556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Inuput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70180" y="303530"/>
              <a:ext cx="11430" cy="1289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none" lIns="0" tIns="0" rIns="0" bIns="0" anchor="t" anchorCtr="0" upright="1">
              <a:spAutoFit/>
            </a:bodyPr>
            <a:lstStyle/>
            <a:p>
              <a:pPr algn="just">
                <a:spcBef>
                  <a:spcPts val="300"/>
                </a:spcBef>
                <a:spcAft>
                  <a:spcPts val="600"/>
                </a:spcAft>
              </a:pPr>
              <a:r>
                <a:rPr lang="en-US" sz="1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2)</a:t>
              </a:r>
              <a:endParaRPr lang="fr-FR" sz="11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Freeform 251"/>
            <p:cNvSpPr>
              <a:spLocks/>
            </p:cNvSpPr>
            <p:nvPr/>
          </p:nvSpPr>
          <p:spPr bwMode="auto">
            <a:xfrm>
              <a:off x="805180" y="2409825"/>
              <a:ext cx="14605" cy="189230"/>
            </a:xfrm>
            <a:custGeom>
              <a:avLst/>
              <a:gdLst>
                <a:gd name="T0" fmla="*/ 23 w 23"/>
                <a:gd name="T1" fmla="*/ 1 h 298"/>
                <a:gd name="T2" fmla="*/ 15 w 23"/>
                <a:gd name="T3" fmla="*/ 298 h 298"/>
                <a:gd name="T4" fmla="*/ 0 w 23"/>
                <a:gd name="T5" fmla="*/ 297 h 298"/>
                <a:gd name="T6" fmla="*/ 8 w 23"/>
                <a:gd name="T7" fmla="*/ 0 h 298"/>
                <a:gd name="T8" fmla="*/ 23 w 23"/>
                <a:gd name="T9" fmla="*/ 1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98">
                  <a:moveTo>
                    <a:pt x="23" y="1"/>
                  </a:moveTo>
                  <a:lnTo>
                    <a:pt x="15" y="298"/>
                  </a:lnTo>
                  <a:lnTo>
                    <a:pt x="0" y="297"/>
                  </a:lnTo>
                  <a:lnTo>
                    <a:pt x="8" y="0"/>
                  </a:lnTo>
                  <a:lnTo>
                    <a:pt x="23" y="1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7" name="Freeform 252"/>
            <p:cNvSpPr>
              <a:spLocks/>
            </p:cNvSpPr>
            <p:nvPr/>
          </p:nvSpPr>
          <p:spPr bwMode="auto">
            <a:xfrm>
              <a:off x="3272155" y="2295525"/>
              <a:ext cx="11430" cy="311785"/>
            </a:xfrm>
            <a:custGeom>
              <a:avLst/>
              <a:gdLst>
                <a:gd name="T0" fmla="*/ 18 w 18"/>
                <a:gd name="T1" fmla="*/ 1 h 491"/>
                <a:gd name="T2" fmla="*/ 15 w 18"/>
                <a:gd name="T3" fmla="*/ 491 h 491"/>
                <a:gd name="T4" fmla="*/ 0 w 18"/>
                <a:gd name="T5" fmla="*/ 491 h 491"/>
                <a:gd name="T6" fmla="*/ 3 w 18"/>
                <a:gd name="T7" fmla="*/ 0 h 491"/>
                <a:gd name="T8" fmla="*/ 18 w 18"/>
                <a:gd name="T9" fmla="*/ 1 h 4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91">
                  <a:moveTo>
                    <a:pt x="18" y="1"/>
                  </a:moveTo>
                  <a:lnTo>
                    <a:pt x="15" y="491"/>
                  </a:lnTo>
                  <a:lnTo>
                    <a:pt x="0" y="491"/>
                  </a:lnTo>
                  <a:lnTo>
                    <a:pt x="3" y="0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4A7EBB"/>
            </a:solidFill>
            <a:ln w="1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8" name="Rectangle 27"/>
            <p:cNvSpPr>
              <a:spLocks noChangeArrowheads="1"/>
            </p:cNvSpPr>
            <p:nvPr/>
          </p:nvSpPr>
          <p:spPr bwMode="auto">
            <a:xfrm>
              <a:off x="238125" y="2424430"/>
              <a:ext cx="582295" cy="9525"/>
            </a:xfrm>
            <a:prstGeom prst="rect">
              <a:avLst/>
            </a:prstGeom>
            <a:solidFill>
              <a:srgbClr val="4A7EBB"/>
            </a:solidFill>
            <a:ln w="1">
              <a:solidFill>
                <a:srgbClr val="4A7EBB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247650" y="538480"/>
              <a:ext cx="582295" cy="9525"/>
            </a:xfrm>
            <a:prstGeom prst="rect">
              <a:avLst/>
            </a:prstGeom>
            <a:solidFill>
              <a:srgbClr val="4A7EBB"/>
            </a:solidFill>
            <a:ln w="1">
              <a:solidFill>
                <a:srgbClr val="4A7EBB"/>
              </a:solidFill>
              <a:round/>
              <a:headEnd/>
              <a:tailEnd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fr-FR"/>
            </a:p>
          </p:txBody>
        </p:sp>
      </p:grpSp>
      <p:sp>
        <p:nvSpPr>
          <p:cNvPr id="240" name="Rectangle 3"/>
          <p:cNvSpPr txBox="1">
            <a:spLocks noChangeArrowheads="1"/>
          </p:cNvSpPr>
          <p:nvPr/>
        </p:nvSpPr>
        <p:spPr bwMode="auto">
          <a:xfrm>
            <a:off x="4779839" y="947217"/>
            <a:ext cx="4572001" cy="129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Output out of range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 </a:t>
            </a:r>
            <a:r>
              <a:rPr lang="fr-FR" kern="0" dirty="0" smtClean="0"/>
              <a:t>     Is the </a:t>
            </a:r>
            <a:r>
              <a:rPr lang="fr-FR" kern="0" dirty="0" err="1" smtClean="0"/>
              <a:t>estimated</a:t>
            </a:r>
            <a:r>
              <a:rPr lang="fr-FR" kern="0" dirty="0" smtClean="0"/>
              <a:t> </a:t>
            </a:r>
            <a:r>
              <a:rPr lang="fr-FR" kern="0" dirty="0" err="1" smtClean="0"/>
              <a:t>product</a:t>
            </a:r>
            <a:r>
              <a:rPr lang="fr-FR" kern="0" dirty="0" smtClean="0"/>
              <a:t> in the range</a:t>
            </a:r>
          </a:p>
          <a:p>
            <a:pPr indent="0">
              <a:buClr>
                <a:srgbClr val="92D050"/>
              </a:buClr>
            </a:pPr>
            <a:r>
              <a:rPr lang="fr-FR" kern="0" dirty="0"/>
              <a:t>o</a:t>
            </a:r>
            <a:r>
              <a:rPr lang="fr-FR" kern="0" dirty="0" smtClean="0"/>
              <a:t>f the training data set</a:t>
            </a:r>
            <a:endParaRPr lang="fr-FR" kern="0" dirty="0"/>
          </a:p>
          <a:p>
            <a:pPr indent="0">
              <a:buClr>
                <a:srgbClr val="92D050"/>
              </a:buClr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b="1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b="1" kern="0" dirty="0" smtClean="0"/>
          </a:p>
          <a:p>
            <a:pPr indent="0">
              <a:buClr>
                <a:srgbClr val="92D050"/>
              </a:buClr>
            </a:pPr>
            <a:r>
              <a:rPr lang="fr-FR" b="1" kern="0" dirty="0" smtClean="0"/>
              <a:t> </a:t>
            </a:r>
            <a:endParaRPr lang="fr-FR" b="1" kern="0" dirty="0"/>
          </a:p>
          <a:p>
            <a:pPr indent="0">
              <a:buClr>
                <a:srgbClr val="92D050"/>
              </a:buClr>
            </a:pPr>
            <a:endParaRPr lang="fr-FR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pic>
        <p:nvPicPr>
          <p:cNvPr id="242" name="Image 241"/>
          <p:cNvPicPr>
            <a:picLocks noChangeAspect="1"/>
          </p:cNvPicPr>
          <p:nvPr/>
        </p:nvPicPr>
        <p:blipFill rotWithShape="1">
          <a:blip r:embed="rId2"/>
          <a:srcRect l="30068" r="25505" b="54957"/>
          <a:stretch/>
        </p:blipFill>
        <p:spPr>
          <a:xfrm>
            <a:off x="5556737" y="2620111"/>
            <a:ext cx="2719755" cy="630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4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286342" y="182678"/>
            <a:ext cx="7174846" cy="430887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lang="en-GB" sz="2200" b="0" dirty="0" smtClean="0">
                <a:solidFill>
                  <a:srgbClr val="0070C0"/>
                </a:solidFill>
                <a:latin typeface="Verdana"/>
                <a:ea typeface="+mj-ea"/>
                <a:cs typeface="Verdana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r>
              <a:rPr lang="en-US" kern="0" dirty="0" smtClean="0">
                <a:solidFill>
                  <a:srgbClr val="FFFFFF"/>
                </a:solidFill>
              </a:rPr>
              <a:t>Leaf area index: several definitions (2)</a:t>
            </a:r>
            <a:endParaRPr lang="en-US" kern="0" dirty="0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2800" y="906516"/>
            <a:ext cx="8748000" cy="3643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Leaf</a:t>
            </a:r>
            <a:r>
              <a:rPr lang="fr-FR" kern="0" dirty="0" smtClean="0"/>
              <a:t> </a:t>
            </a:r>
            <a:r>
              <a:rPr lang="fr-FR" kern="0" dirty="0" err="1" smtClean="0"/>
              <a:t>Clumping</a:t>
            </a: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err="1" smtClean="0"/>
              <a:t>True</a:t>
            </a:r>
            <a:r>
              <a:rPr lang="fr-FR" kern="0" dirty="0" smtClean="0"/>
              <a:t> GAI: </a:t>
            </a:r>
            <a:r>
              <a:rPr lang="en-US" kern="0" dirty="0"/>
              <a:t>half the developed area of green elements per unit horizontal ground </a:t>
            </a:r>
            <a:r>
              <a:rPr lang="en-US" kern="0" dirty="0" smtClean="0"/>
              <a:t>area (Destructive measurements)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en-US" b="1" kern="0" dirty="0" smtClean="0"/>
              <a:t>Effective</a:t>
            </a:r>
            <a:r>
              <a:rPr lang="en-US" kern="0" dirty="0"/>
              <a:t> GAI: the value retrieved from green fraction (gap fraction) measurements based on turbid medium </a:t>
            </a:r>
            <a:r>
              <a:rPr lang="en-US" kern="0" dirty="0" smtClean="0"/>
              <a:t>assumption (DHP, LAI2200)</a:t>
            </a:r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b="1" kern="0" dirty="0" smtClean="0"/>
              <a:t>Apparent</a:t>
            </a:r>
            <a:r>
              <a:rPr lang="fr-FR" kern="0" dirty="0" smtClean="0"/>
              <a:t> GAI: </a:t>
            </a:r>
            <a:r>
              <a:rPr lang="en-US" kern="0" dirty="0"/>
              <a:t>the value retrieved from remote sensing </a:t>
            </a:r>
            <a:r>
              <a:rPr lang="en-US" kern="0" dirty="0" smtClean="0"/>
              <a:t>observations that depends on the assumptions associated to the estimation algorithm</a:t>
            </a:r>
            <a:endParaRPr lang="fr-FR" kern="0" dirty="0" smtClean="0"/>
          </a:p>
          <a:p>
            <a:pPr marL="1095750" lvl="1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fr-FR" kern="0" dirty="0" smtClean="0"/>
          </a:p>
        </p:txBody>
      </p:sp>
    </p:spTree>
    <p:extLst>
      <p:ext uri="{BB962C8B-B14F-4D97-AF65-F5344CB8AC3E}">
        <p14:creationId xmlns:p14="http://schemas.microsoft.com/office/powerpoint/2010/main" val="183569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fAPAR</a:t>
            </a:r>
            <a:r>
              <a:rPr lang="en-GB" dirty="0" smtClean="0">
                <a:solidFill>
                  <a:srgbClr val="FFFFFF"/>
                </a:solidFill>
              </a:rPr>
              <a:t>: several definitions, as well (1)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03334" y="1187275"/>
            <a:ext cx="8748000" cy="7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f</a:t>
            </a:r>
            <a:r>
              <a:rPr lang="fr-FR" b="1" kern="0" dirty="0" err="1" smtClean="0"/>
              <a:t>A</a:t>
            </a:r>
            <a:r>
              <a:rPr lang="fr-FR" kern="0" dirty="0" err="1" smtClean="0"/>
              <a:t>PAR</a:t>
            </a:r>
            <a:r>
              <a:rPr lang="fr-FR" kern="0" dirty="0" smtClean="0"/>
              <a:t>: fraction of PAR (400-700nm) </a:t>
            </a:r>
            <a:r>
              <a:rPr lang="fr-FR" b="1" kern="0" dirty="0" err="1" smtClean="0"/>
              <a:t>absorbed</a:t>
            </a:r>
            <a:r>
              <a:rPr lang="fr-FR" kern="0" dirty="0" smtClean="0"/>
              <a:t> by the (green) </a:t>
            </a:r>
            <a:r>
              <a:rPr lang="fr-FR" kern="0" dirty="0" err="1" smtClean="0"/>
              <a:t>vegetation</a:t>
            </a:r>
            <a:r>
              <a:rPr lang="fr-FR" kern="0" dirty="0" smtClean="0"/>
              <a:t> </a:t>
            </a:r>
            <a:r>
              <a:rPr lang="fr-FR" kern="0" dirty="0" err="1" smtClean="0"/>
              <a:t>elements</a:t>
            </a:r>
            <a:r>
              <a:rPr lang="fr-FR" kern="0" dirty="0" smtClean="0"/>
              <a:t>: PAR radiation balance </a:t>
            </a:r>
            <a:r>
              <a:rPr lang="fr-FR" kern="0" dirty="0" err="1" smtClean="0"/>
              <a:t>measurements</a:t>
            </a:r>
            <a:endParaRPr lang="fr-FR" kern="0" dirty="0" smtClean="0"/>
          </a:p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endParaRPr lang="en-US" kern="0" dirty="0" smtClean="0"/>
          </a:p>
        </p:txBody>
      </p:sp>
      <p:grpSp>
        <p:nvGrpSpPr>
          <p:cNvPr id="11" name="Groupe 10"/>
          <p:cNvGrpSpPr/>
          <p:nvPr/>
        </p:nvGrpSpPr>
        <p:grpSpPr>
          <a:xfrm>
            <a:off x="69962" y="2650078"/>
            <a:ext cx="3662511" cy="2111999"/>
            <a:chOff x="2433489" y="1020313"/>
            <a:chExt cx="4277022" cy="2605854"/>
          </a:xfrm>
        </p:grpSpPr>
        <p:sp>
          <p:nvSpPr>
            <p:cNvPr id="12" name="Rectangle 11"/>
            <p:cNvSpPr/>
            <p:nvPr/>
          </p:nvSpPr>
          <p:spPr>
            <a:xfrm>
              <a:off x="2433489" y="1029601"/>
              <a:ext cx="4277022" cy="259656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41" y="1093265"/>
              <a:ext cx="750973" cy="6505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</p:spPr>
        </p:pic>
        <p:pic>
          <p:nvPicPr>
            <p:cNvPr id="1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626" y="2174544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59" y="2208915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035" y="2174543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7" name="Connecteur droit avec flèche 16"/>
            <p:cNvCxnSpPr/>
            <p:nvPr/>
          </p:nvCxnSpPr>
          <p:spPr>
            <a:xfrm>
              <a:off x="3592075" y="1778831"/>
              <a:ext cx="1499629" cy="1486101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FFF200">
                      <a:alpha val="44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avec flèche 17"/>
            <p:cNvCxnSpPr/>
            <p:nvPr/>
          </p:nvCxnSpPr>
          <p:spPr>
            <a:xfrm>
              <a:off x="3581575" y="1807536"/>
              <a:ext cx="514107" cy="1390581"/>
            </a:xfrm>
            <a:prstGeom prst="straightConnector1">
              <a:avLst/>
            </a:prstGeom>
            <a:ln w="6350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avec flèche 18"/>
            <p:cNvCxnSpPr/>
            <p:nvPr/>
          </p:nvCxnSpPr>
          <p:spPr>
            <a:xfrm flipV="1">
              <a:off x="4746653" y="2013453"/>
              <a:ext cx="282392" cy="429401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ZoneTexte 19"/>
            <p:cNvSpPr txBox="1"/>
            <p:nvPr/>
          </p:nvSpPr>
          <p:spPr>
            <a:xfrm>
              <a:off x="3796896" y="3205783"/>
              <a:ext cx="735904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t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ZoneTexte 20"/>
            <p:cNvSpPr txBox="1"/>
            <p:nvPr/>
          </p:nvSpPr>
          <p:spPr>
            <a:xfrm>
              <a:off x="4763568" y="1642606"/>
              <a:ext cx="718173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r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86336" y="1300895"/>
              <a:ext cx="426237" cy="38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3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547" y="1374509"/>
              <a:ext cx="426237" cy="38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ZoneTexte 23"/>
            <p:cNvSpPr txBox="1"/>
            <p:nvPr/>
          </p:nvSpPr>
          <p:spPr>
            <a:xfrm>
              <a:off x="2785588" y="1743772"/>
              <a:ext cx="702053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i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25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4995" y="3232339"/>
              <a:ext cx="422621" cy="383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6" name="Connecteur droit avec flèche 25"/>
            <p:cNvCxnSpPr/>
            <p:nvPr/>
          </p:nvCxnSpPr>
          <p:spPr>
            <a:xfrm flipV="1">
              <a:off x="5107327" y="2013452"/>
              <a:ext cx="192748" cy="1087324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Image 26"/>
            <p:cNvPicPr>
              <a:picLocks noChangeAspect="1"/>
            </p:cNvPicPr>
            <p:nvPr/>
          </p:nvPicPr>
          <p:blipFill rotWithShape="1">
            <a:blip r:embed="rId5"/>
            <a:srcRect r="66849" b="-1354"/>
            <a:stretch/>
          </p:blipFill>
          <p:spPr>
            <a:xfrm>
              <a:off x="2493657" y="2975132"/>
              <a:ext cx="1416753" cy="284236"/>
            </a:xfrm>
            <a:prstGeom prst="rect">
              <a:avLst/>
            </a:prstGeom>
          </p:spPr>
        </p:pic>
        <p:pic>
          <p:nvPicPr>
            <p:cNvPr id="28" name="Image 27"/>
            <p:cNvPicPr>
              <a:picLocks noChangeAspect="1"/>
            </p:cNvPicPr>
            <p:nvPr/>
          </p:nvPicPr>
          <p:blipFill rotWithShape="1">
            <a:blip r:embed="rId5"/>
            <a:srcRect r="66849" b="-1354"/>
            <a:stretch/>
          </p:blipFill>
          <p:spPr>
            <a:xfrm>
              <a:off x="4914637" y="2947803"/>
              <a:ext cx="1416753" cy="284236"/>
            </a:xfrm>
            <a:prstGeom prst="rect">
              <a:avLst/>
            </a:prstGeom>
          </p:spPr>
        </p:pic>
        <p:cxnSp>
          <p:nvCxnSpPr>
            <p:cNvPr id="29" name="Connecteur droit 28"/>
            <p:cNvCxnSpPr/>
            <p:nvPr/>
          </p:nvCxnSpPr>
          <p:spPr>
            <a:xfrm flipV="1">
              <a:off x="2682159" y="3198590"/>
              <a:ext cx="3712954" cy="14386"/>
            </a:xfrm>
            <a:prstGeom prst="line">
              <a:avLst/>
            </a:prstGeom>
            <a:ln w="25400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2" descr="C:\Documents and Settings\weiss\Local Settings\Temporary Internet Files\Content.IE5\JJYDGLF4\MC90043259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945" y="1020313"/>
              <a:ext cx="919410" cy="79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ZoneTexte 45"/>
              <p:cNvSpPr txBox="1"/>
              <p:nvPr/>
            </p:nvSpPr>
            <p:spPr>
              <a:xfrm>
                <a:off x="3405859" y="2629122"/>
                <a:ext cx="5565862" cy="5888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𝒇𝑨𝑷𝑨𝑹</m:t>
                        </m:r>
                      </m:e>
                      <m:sub/>
                    </m:sSub>
                    <m:r>
                      <a:rPr kumimoji="0" lang="fr-FR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  <a:ea typeface="Cambria Math"/>
                              </a:rPr>
                              <m:t>𝜽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  <m:r>
                      <a:rPr kumimoji="0" lang="fr-FR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/>
                      </a:rPr>
                      <m:t>=</m:t>
                    </m:r>
                    <m:r>
                      <a:rPr kumimoji="0" lang="fr-FR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/>
                      </a:rPr>
                      <m:t>𝟏</m:t>
                    </m:r>
                    <m:r>
                      <a:rPr kumimoji="0" lang="fr-FR" sz="2000" b="1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𝑷𝑨𝑹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𝒓</m:t>
                            </m:r>
                          </m:sub>
                        </m:sSub>
                        <m:d>
                          <m:d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𝑷𝑨𝑹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den>
                    </m:f>
                    <m:r>
                      <a:rPr kumimoji="0" lang="fr-FR" sz="2000" b="1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uLnTx/>
                        <a:uFillTx/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𝟏</m:t>
                        </m:r>
                        <m: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𝑹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𝒔</m:t>
                            </m:r>
                          </m:sub>
                        </m:sSub>
                      </m:e>
                    </m:d>
                  </m:oMath>
                </a14:m>
                <a:r>
                  <a:rPr kumimoji="0" lang="fr-FR" sz="20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chemeClr val="bg2"/>
                    </a:solidFill>
                    <a:effectLst/>
                    <a:uLnTx/>
                    <a:uFillTx/>
                    <a:latin typeface="Calibri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fr-FR" sz="2000" b="1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chemeClr val="bg2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𝑷𝑨𝑹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𝒕</m:t>
                            </m:r>
                          </m:sub>
                        </m:sSub>
                        <m:d>
                          <m:d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num>
                      <m:den>
                        <m:sSub>
                          <m:sSub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𝑷𝑨𝑹</m:t>
                            </m:r>
                          </m:e>
                          <m:sub>
                            <m: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/>
                              </a:rPr>
                              <m:t>𝒊</m:t>
                            </m:r>
                          </m:sub>
                        </m:sSub>
                        <m:d>
                          <m:dPr>
                            <m:ctrlPr>
                              <a:rPr kumimoji="0" lang="fr-FR" sz="2000" b="1" i="1" u="none" strike="noStrike" kern="0" cap="none" spc="0" normalizeH="0" baseline="0" noProof="0" smtClean="0">
                                <a:ln>
                                  <a:noFill/>
                                </a:ln>
                                <a:solidFill>
                                  <a:schemeClr val="bg2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  <a:ea typeface="Cambria Math"/>
                                  </a:rPr>
                                  <m:t>𝜽</m:t>
                                </m:r>
                              </m:e>
                              <m:sub>
                                <m:r>
                                  <a:rPr kumimoji="0" lang="fr-FR" sz="2000" b="1" i="1" u="none" strike="noStrike" kern="0" cap="none" spc="0" normalizeH="0" baseline="0" noProof="0" smtClean="0">
                                    <a:ln>
                                      <a:noFill/>
                                    </a:ln>
                                    <a:solidFill>
                                      <a:schemeClr val="bg2"/>
                                    </a:solidFill>
                                    <a:effectLst/>
                                    <a:uLnTx/>
                                    <a:uFillTx/>
                                    <a:latin typeface="Cambria Math"/>
                                  </a:rPr>
                                  <m:t>𝒔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endParaRPr kumimoji="0" 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endParaRPr>
              </a:p>
            </p:txBody>
          </p:sp>
        </mc:Choice>
        <mc:Fallback xmlns="">
          <p:sp>
            <p:nvSpPr>
              <p:cNvPr id="46" name="ZoneTexte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59" y="2629122"/>
                <a:ext cx="5565862" cy="58881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oupe 46"/>
          <p:cNvGrpSpPr/>
          <p:nvPr/>
        </p:nvGrpSpPr>
        <p:grpSpPr>
          <a:xfrm>
            <a:off x="4182212" y="2569040"/>
            <a:ext cx="2563629" cy="1438742"/>
            <a:chOff x="2010230" y="3525721"/>
            <a:chExt cx="2563629" cy="1438742"/>
          </a:xfrm>
          <a:noFill/>
        </p:grpSpPr>
        <p:sp>
          <p:nvSpPr>
            <p:cNvPr id="55" name="Ellipse 54"/>
            <p:cNvSpPr/>
            <p:nvPr/>
          </p:nvSpPr>
          <p:spPr>
            <a:xfrm>
              <a:off x="3565747" y="3525721"/>
              <a:ext cx="1008112" cy="701408"/>
            </a:xfrm>
            <a:prstGeom prst="ellipse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6" name="Connecteur droit avec flèche 55"/>
            <p:cNvCxnSpPr/>
            <p:nvPr/>
          </p:nvCxnSpPr>
          <p:spPr>
            <a:xfrm flipV="1">
              <a:off x="3400475" y="4068507"/>
              <a:ext cx="243171" cy="215610"/>
            </a:xfrm>
            <a:prstGeom prst="straightConnector1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/>
          </p:spPr>
        </p:cxnSp>
        <p:sp>
          <p:nvSpPr>
            <p:cNvPr id="57" name="ZoneTexte 56"/>
            <p:cNvSpPr txBox="1"/>
            <p:nvPr/>
          </p:nvSpPr>
          <p:spPr>
            <a:xfrm>
              <a:off x="2010230" y="4318132"/>
              <a:ext cx="1390245" cy="646331"/>
            </a:xfrm>
            <a:prstGeom prst="rect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Canopy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Reflectance</a:t>
              </a:r>
            </a:p>
          </p:txBody>
        </p:sp>
      </p:grpSp>
      <p:grpSp>
        <p:nvGrpSpPr>
          <p:cNvPr id="48" name="Groupe 47"/>
          <p:cNvGrpSpPr/>
          <p:nvPr/>
        </p:nvGrpSpPr>
        <p:grpSpPr>
          <a:xfrm>
            <a:off x="7616467" y="2450876"/>
            <a:ext cx="1442022" cy="1696522"/>
            <a:chOff x="5074246" y="3429000"/>
            <a:chExt cx="1442022" cy="1696522"/>
          </a:xfrm>
          <a:noFill/>
        </p:grpSpPr>
        <p:sp>
          <p:nvSpPr>
            <p:cNvPr id="52" name="Ellipse 51"/>
            <p:cNvSpPr/>
            <p:nvPr/>
          </p:nvSpPr>
          <p:spPr>
            <a:xfrm>
              <a:off x="5324925" y="3429000"/>
              <a:ext cx="1191342" cy="873235"/>
            </a:xfrm>
            <a:prstGeom prst="ellipse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53" name="Connecteur droit avec flèche 52"/>
            <p:cNvCxnSpPr>
              <a:stCxn id="54" idx="0"/>
            </p:cNvCxnSpPr>
            <p:nvPr/>
          </p:nvCxnSpPr>
          <p:spPr>
            <a:xfrm flipV="1">
              <a:off x="5795257" y="4302237"/>
              <a:ext cx="158249" cy="238510"/>
            </a:xfrm>
            <a:prstGeom prst="straightConnector1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  <a:tailEnd type="arrow"/>
            </a:ln>
            <a:effectLst/>
          </p:spPr>
        </p:cxnSp>
        <p:sp>
          <p:nvSpPr>
            <p:cNvPr id="54" name="ZoneTexte 53"/>
            <p:cNvSpPr txBox="1"/>
            <p:nvPr/>
          </p:nvSpPr>
          <p:spPr>
            <a:xfrm>
              <a:off x="5074246" y="4540747"/>
              <a:ext cx="1442022" cy="584775"/>
            </a:xfrm>
            <a:prstGeom prst="rect">
              <a:avLst/>
            </a:prstGeom>
            <a:grpFill/>
            <a:ln w="25400" cap="flat" cmpd="sng" algn="ctr">
              <a:solidFill>
                <a:srgbClr val="F79646"/>
              </a:solidFill>
              <a:prstDash val="solid"/>
            </a:ln>
            <a:effectLst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Canopy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transmittance</a:t>
              </a: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6473225" y="3040097"/>
            <a:ext cx="1086058" cy="700367"/>
            <a:chOff x="3722112" y="3994377"/>
            <a:chExt cx="1293046" cy="1505053"/>
          </a:xfrm>
        </p:grpSpPr>
        <p:cxnSp>
          <p:nvCxnSpPr>
            <p:cNvPr id="50" name="Connecteur droit avec flèche 49"/>
            <p:cNvCxnSpPr/>
            <p:nvPr/>
          </p:nvCxnSpPr>
          <p:spPr>
            <a:xfrm flipV="1">
              <a:off x="4749857" y="3994377"/>
              <a:ext cx="249865" cy="858722"/>
            </a:xfrm>
            <a:prstGeom prst="straightConnector1">
              <a:avLst/>
            </a:prstGeom>
            <a:noFill/>
            <a:ln w="28575" cap="flat" cmpd="sng" algn="ctr">
              <a:solidFill>
                <a:srgbClr val="663300"/>
              </a:solidFill>
              <a:prstDash val="solid"/>
              <a:tailEnd type="arrow"/>
            </a:ln>
            <a:effectLst/>
          </p:spPr>
        </p:cxnSp>
        <p:sp>
          <p:nvSpPr>
            <p:cNvPr id="51" name="ZoneTexte 50"/>
            <p:cNvSpPr txBox="1"/>
            <p:nvPr/>
          </p:nvSpPr>
          <p:spPr>
            <a:xfrm>
              <a:off x="3722112" y="4853099"/>
              <a:ext cx="1293046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Soil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2"/>
                  </a:solidFill>
                  <a:effectLst/>
                  <a:uLnTx/>
                  <a:uFillTx/>
                  <a:latin typeface="Calibri"/>
                </a:rPr>
                <a:t>Reflectance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30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GB" dirty="0" err="1" smtClean="0">
                <a:solidFill>
                  <a:srgbClr val="FFFFFF"/>
                </a:solidFill>
              </a:rPr>
              <a:t>fAPAR</a:t>
            </a:r>
            <a:r>
              <a:rPr lang="en-GB" dirty="0" smtClean="0">
                <a:solidFill>
                  <a:srgbClr val="FFFFFF"/>
                </a:solidFill>
              </a:rPr>
              <a:t>: several definitions, as well (2)</a:t>
            </a:r>
            <a:endParaRPr lang="en-GB" dirty="0">
              <a:solidFill>
                <a:srgbClr val="FFFFFF"/>
              </a:solidFill>
            </a:endParaRPr>
          </a:p>
        </p:txBody>
      </p:sp>
      <p:grpSp>
        <p:nvGrpSpPr>
          <p:cNvPr id="6" name="Groupe 5"/>
          <p:cNvGrpSpPr/>
          <p:nvPr/>
        </p:nvGrpSpPr>
        <p:grpSpPr>
          <a:xfrm>
            <a:off x="67998" y="2651946"/>
            <a:ext cx="3662511" cy="2111999"/>
            <a:chOff x="2433489" y="1020313"/>
            <a:chExt cx="4277022" cy="2605854"/>
          </a:xfrm>
        </p:grpSpPr>
        <p:sp>
          <p:nvSpPr>
            <p:cNvPr id="7" name="Rectangle 6"/>
            <p:cNvSpPr/>
            <p:nvPr/>
          </p:nvSpPr>
          <p:spPr>
            <a:xfrm>
              <a:off x="2433489" y="1029601"/>
              <a:ext cx="4277022" cy="2596566"/>
            </a:xfrm>
            <a:prstGeom prst="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17841" y="1093265"/>
              <a:ext cx="750973" cy="650507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>
              <a:noFill/>
            </a:ln>
            <a:effectLst/>
          </p:spPr>
        </p:pic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6626" y="2174544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2159" y="2208915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0035" y="2174543"/>
              <a:ext cx="1165078" cy="1009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2" name="Connecteur droit avec flèche 11"/>
            <p:cNvCxnSpPr/>
            <p:nvPr/>
          </p:nvCxnSpPr>
          <p:spPr>
            <a:xfrm>
              <a:off x="3592075" y="1778831"/>
              <a:ext cx="1499629" cy="1486101"/>
            </a:xfrm>
            <a:prstGeom prst="straightConnector1">
              <a:avLst/>
            </a:prstGeom>
            <a:ln w="38100">
              <a:gradFill flip="none" rotWithShape="1">
                <a:gsLst>
                  <a:gs pos="0">
                    <a:srgbClr val="FFF200">
                      <a:alpha val="44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avec flèche 12"/>
            <p:cNvCxnSpPr/>
            <p:nvPr/>
          </p:nvCxnSpPr>
          <p:spPr>
            <a:xfrm>
              <a:off x="3581575" y="1807536"/>
              <a:ext cx="514107" cy="1390581"/>
            </a:xfrm>
            <a:prstGeom prst="straightConnector1">
              <a:avLst/>
            </a:prstGeom>
            <a:ln w="63500">
              <a:gradFill flip="none" rotWithShape="1"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162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/>
            <p:cNvCxnSpPr/>
            <p:nvPr/>
          </p:nvCxnSpPr>
          <p:spPr>
            <a:xfrm flipV="1">
              <a:off x="4746653" y="2013453"/>
              <a:ext cx="282392" cy="429401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ZoneTexte 14"/>
            <p:cNvSpPr txBox="1"/>
            <p:nvPr/>
          </p:nvSpPr>
          <p:spPr>
            <a:xfrm>
              <a:off x="3910216" y="3280372"/>
              <a:ext cx="735904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t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763568" y="1642606"/>
              <a:ext cx="718173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r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17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5386336" y="1300895"/>
              <a:ext cx="426237" cy="38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547" y="1374509"/>
              <a:ext cx="426237" cy="387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ZoneTexte 18"/>
            <p:cNvSpPr txBox="1"/>
            <p:nvPr/>
          </p:nvSpPr>
          <p:spPr>
            <a:xfrm>
              <a:off x="2785588" y="1743772"/>
              <a:ext cx="702053" cy="3217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chemeClr val="tx1">
                      <a:lumMod val="50000"/>
                    </a:schemeClr>
                  </a:solidFill>
                </a:rPr>
                <a:t>PAR</a:t>
              </a:r>
              <a:r>
                <a:rPr lang="en-US" b="1" baseline="-25000" dirty="0" err="1" smtClean="0">
                  <a:solidFill>
                    <a:schemeClr val="tx1">
                      <a:lumMod val="50000"/>
                    </a:schemeClr>
                  </a:solidFill>
                </a:rPr>
                <a:t>i</a:t>
              </a:r>
              <a:endParaRPr lang="en-US" b="1" baseline="-250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pic>
          <p:nvPicPr>
            <p:cNvPr id="20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624995" y="3232339"/>
              <a:ext cx="422621" cy="3839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1" name="Connecteur droit avec flèche 20"/>
            <p:cNvCxnSpPr/>
            <p:nvPr/>
          </p:nvCxnSpPr>
          <p:spPr>
            <a:xfrm flipV="1">
              <a:off x="5107327" y="2013452"/>
              <a:ext cx="192748" cy="1087324"/>
            </a:xfrm>
            <a:prstGeom prst="straightConnector1">
              <a:avLst/>
            </a:prstGeom>
            <a:ln w="57150">
              <a:gradFill flip="none" rotWithShape="1">
                <a:gsLst>
                  <a:gs pos="0">
                    <a:srgbClr val="DDEBCF"/>
                  </a:gs>
                  <a:gs pos="50000">
                    <a:srgbClr val="9CB86E"/>
                  </a:gs>
                  <a:gs pos="100000">
                    <a:srgbClr val="156B13"/>
                  </a:gs>
                </a:gsLst>
                <a:lin ang="10800000" scaled="1"/>
                <a:tileRect/>
              </a:gra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age 21"/>
            <p:cNvPicPr>
              <a:picLocks noChangeAspect="1"/>
            </p:cNvPicPr>
            <p:nvPr/>
          </p:nvPicPr>
          <p:blipFill rotWithShape="1">
            <a:blip r:embed="rId5"/>
            <a:srcRect r="66849" b="-1354"/>
            <a:stretch/>
          </p:blipFill>
          <p:spPr>
            <a:xfrm>
              <a:off x="2493657" y="2975132"/>
              <a:ext cx="1416753" cy="284236"/>
            </a:xfrm>
            <a:prstGeom prst="rect">
              <a:avLst/>
            </a:prstGeom>
          </p:spPr>
        </p:pic>
        <p:pic>
          <p:nvPicPr>
            <p:cNvPr id="23" name="Image 22"/>
            <p:cNvPicPr>
              <a:picLocks noChangeAspect="1"/>
            </p:cNvPicPr>
            <p:nvPr/>
          </p:nvPicPr>
          <p:blipFill rotWithShape="1">
            <a:blip r:embed="rId5"/>
            <a:srcRect r="66849" b="-1354"/>
            <a:stretch/>
          </p:blipFill>
          <p:spPr>
            <a:xfrm>
              <a:off x="4914637" y="2947803"/>
              <a:ext cx="1416753" cy="284236"/>
            </a:xfrm>
            <a:prstGeom prst="rect">
              <a:avLst/>
            </a:prstGeom>
          </p:spPr>
        </p:pic>
        <p:cxnSp>
          <p:nvCxnSpPr>
            <p:cNvPr id="24" name="Connecteur droit 23"/>
            <p:cNvCxnSpPr/>
            <p:nvPr/>
          </p:nvCxnSpPr>
          <p:spPr>
            <a:xfrm flipV="1">
              <a:off x="2682159" y="3198590"/>
              <a:ext cx="3712954" cy="14386"/>
            </a:xfrm>
            <a:prstGeom prst="line">
              <a:avLst/>
            </a:prstGeom>
            <a:ln w="25400" cmpd="sng">
              <a:solidFill>
                <a:schemeClr val="accent6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 descr="C:\Documents and Settings\weiss\Local Settings\Temporary Internet Files\Content.IE5\JJYDGLF4\MC900432591[1]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52945" y="1020313"/>
              <a:ext cx="919410" cy="7964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ZoneTexte 37"/>
              <p:cNvSpPr txBox="1"/>
              <p:nvPr/>
            </p:nvSpPr>
            <p:spPr>
              <a:xfrm>
                <a:off x="2926313" y="2887411"/>
                <a:ext cx="6815379" cy="6116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fr-FR" sz="16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1600" b="1" i="1" smtClean="0">
                              <a:solidFill>
                                <a:schemeClr val="bg2"/>
                              </a:solidFill>
                              <a:latin typeface="Cambria Math"/>
                            </a:rPr>
                            <m:t>𝒇𝑨𝑷𝑨𝑹</m:t>
                          </m:r>
                        </m:e>
                        <m:sub/>
                      </m:sSub>
                      <m:d>
                        <m:dPr>
                          <m:ctrlPr>
                            <a:rPr lang="fr-FR" sz="16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  <m:r>
                        <a:rPr lang="fr-FR" sz="16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=</m:t>
                      </m:r>
                      <m:r>
                        <a:rPr lang="fr-FR" sz="1600" b="1" i="1" smtClean="0">
                          <a:solidFill>
                            <a:schemeClr val="bg2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16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1600" b="1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f>
                        <m:fPr>
                          <m:ctrlPr>
                            <a:rPr lang="fr-FR" sz="16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𝒓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 smtClean="0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 smtClean="0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 smtClean="0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fr-FR" sz="16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r-FR" sz="1600" b="1" i="0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𝐑𝐬</m:t>
                      </m:r>
                      <m:f>
                        <m:fPr>
                          <m:ctrlPr>
                            <a:rPr lang="fr-FR" sz="16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𝒕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𝑷𝑨𝑹</m:t>
                              </m:r>
                            </m:e>
                            <m:sub>
                              <m: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𝒊</m:t>
                              </m:r>
                            </m:sub>
                          </m:sSub>
                          <m:d>
                            <m:dPr>
                              <m:ctrlPr>
                                <a:rPr lang="fr-FR" sz="16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𝜽</m:t>
                                  </m:r>
                                </m:e>
                                <m:sub>
                                  <m:r>
                                    <a:rPr lang="fr-FR" sz="1600" b="1" i="1">
                                      <a:solidFill>
                                        <a:schemeClr val="bg2"/>
                                      </a:solidFill>
                                      <a:latin typeface="Cambria Math"/>
                                    </a:rPr>
                                    <m:t>𝒔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b="1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38" name="ZoneTexte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6313" y="2887411"/>
                <a:ext cx="6815379" cy="61164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e 38"/>
          <p:cNvGrpSpPr/>
          <p:nvPr/>
        </p:nvGrpSpPr>
        <p:grpSpPr>
          <a:xfrm>
            <a:off x="4115546" y="2735028"/>
            <a:ext cx="2476689" cy="1865333"/>
            <a:chOff x="4062217" y="3438908"/>
            <a:chExt cx="2476689" cy="1865333"/>
          </a:xfrm>
          <a:noFill/>
        </p:grpSpPr>
        <p:sp>
          <p:nvSpPr>
            <p:cNvPr id="40" name="Ellipse 39"/>
            <p:cNvSpPr/>
            <p:nvPr/>
          </p:nvSpPr>
          <p:spPr>
            <a:xfrm>
              <a:off x="5274320" y="3438908"/>
              <a:ext cx="1264586" cy="1058166"/>
            </a:xfrm>
            <a:prstGeom prst="ellipse">
              <a:avLst/>
            </a:prstGeom>
            <a:grpFill/>
            <a:ln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b="1">
                <a:solidFill>
                  <a:schemeClr val="bg2"/>
                </a:solidFill>
              </a:endParaRPr>
            </a:p>
          </p:txBody>
        </p:sp>
        <p:cxnSp>
          <p:nvCxnSpPr>
            <p:cNvPr id="41" name="Connecteur droit avec flèche 40"/>
            <p:cNvCxnSpPr/>
            <p:nvPr/>
          </p:nvCxnSpPr>
          <p:spPr>
            <a:xfrm flipV="1">
              <a:off x="5079196" y="4302236"/>
              <a:ext cx="874309" cy="472729"/>
            </a:xfrm>
            <a:prstGeom prst="straightConnector1">
              <a:avLst/>
            </a:prstGeom>
            <a:grpFill/>
            <a:ln>
              <a:tailEnd type="arrow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ZoneTexte 41"/>
                <p:cNvSpPr txBox="1"/>
                <p:nvPr/>
              </p:nvSpPr>
              <p:spPr>
                <a:xfrm>
                  <a:off x="4062217" y="4781021"/>
                  <a:ext cx="2249911" cy="523220"/>
                </a:xfrm>
                <a:prstGeom prst="rect">
                  <a:avLst/>
                </a:prstGeom>
                <a:grpFill/>
                <a:ln/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wrap="non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chemeClr val="bg2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sSub>
                        <m:sSubPr>
                          <m:ctrlPr>
                            <a:rPr lang="en-US" sz="1400" b="1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fr-FR" sz="14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𝑷</m:t>
                          </m:r>
                        </m:e>
                        <m:sub>
                          <m:r>
                            <a:rPr lang="fr-FR" sz="1400" b="1" i="1" smtClean="0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</a:rPr>
                            <m:t>𝟎</m:t>
                          </m:r>
                        </m:sub>
                      </m:sSub>
                      <m:d>
                        <m:dPr>
                          <m:ctrlPr>
                            <a:rPr lang="fr-FR" sz="1400" b="1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fr-FR" sz="1400" b="1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fr-FR" sz="1400" b="1" i="1">
                                  <a:solidFill>
                                    <a:schemeClr val="bg2"/>
                                  </a:solidFill>
                                  <a:latin typeface="Cambria Math"/>
                                  <a:ea typeface="Cambria Math"/>
                                </a:rPr>
                                <m:t>𝜽</m:t>
                              </m:r>
                            </m:e>
                            <m:sub>
                              <m:r>
                                <a:rPr lang="fr-FR" sz="1400" b="1" i="1">
                                  <a:solidFill>
                                    <a:schemeClr val="bg2"/>
                                  </a:solidFill>
                                  <a:latin typeface="Cambria Math"/>
                                </a:rPr>
                                <m:t>𝒔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en-US" sz="1400" b="1" dirty="0" smtClean="0">
                      <a:solidFill>
                        <a:schemeClr val="bg2"/>
                      </a:solidFill>
                    </a:rPr>
                    <a:t> Gap Fraction</a:t>
                  </a:r>
                </a:p>
                <a:p>
                  <a:pPr algn="ctr"/>
                  <a:r>
                    <a:rPr lang="en-US" sz="1400" b="1" dirty="0" smtClean="0">
                      <a:solidFill>
                        <a:schemeClr val="bg2"/>
                      </a:solidFill>
                    </a:rPr>
                    <a:t>Black Leaves</a:t>
                  </a:r>
                </a:p>
              </p:txBody>
            </p:sp>
          </mc:Choice>
          <mc:Fallback xmlns="">
            <p:sp>
              <p:nvSpPr>
                <p:cNvPr id="42" name="ZoneTexte 4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2217" y="4781021"/>
                  <a:ext cx="2249911" cy="523220"/>
                </a:xfrm>
                <a:prstGeom prst="rect">
                  <a:avLst/>
                </a:prstGeom>
                <a:blipFill>
                  <a:blip r:embed="rId8"/>
                  <a:stretch>
                    <a:fillRect b="-7778"/>
                  </a:stretch>
                </a:blipFill>
                <a:ln/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3" name="Groupe 42"/>
          <p:cNvGrpSpPr/>
          <p:nvPr/>
        </p:nvGrpSpPr>
        <p:grpSpPr>
          <a:xfrm>
            <a:off x="6947483" y="2651946"/>
            <a:ext cx="2143803" cy="1494415"/>
            <a:chOff x="5888773" y="3937248"/>
            <a:chExt cx="2143803" cy="1494415"/>
          </a:xfrm>
        </p:grpSpPr>
        <p:grpSp>
          <p:nvGrpSpPr>
            <p:cNvPr id="44" name="Groupe 43"/>
            <p:cNvGrpSpPr/>
            <p:nvPr/>
          </p:nvGrpSpPr>
          <p:grpSpPr>
            <a:xfrm>
              <a:off x="5888773" y="3937248"/>
              <a:ext cx="2143803" cy="1121652"/>
              <a:chOff x="5888773" y="3937248"/>
              <a:chExt cx="2143803" cy="1121652"/>
            </a:xfrm>
          </p:grpSpPr>
          <p:cxnSp>
            <p:nvCxnSpPr>
              <p:cNvPr id="46" name="Connecteur droit 45"/>
              <p:cNvCxnSpPr/>
              <p:nvPr/>
            </p:nvCxnSpPr>
            <p:spPr>
              <a:xfrm>
                <a:off x="5888773" y="3937248"/>
                <a:ext cx="2143803" cy="1121652"/>
              </a:xfrm>
              <a:prstGeom prst="line">
                <a:avLst/>
              </a:prstGeom>
              <a:ln w="381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47" name="Connecteur droit 46"/>
              <p:cNvCxnSpPr/>
              <p:nvPr/>
            </p:nvCxnSpPr>
            <p:spPr>
              <a:xfrm flipV="1">
                <a:off x="5888773" y="3937248"/>
                <a:ext cx="2143803" cy="1121652"/>
              </a:xfrm>
              <a:prstGeom prst="line">
                <a:avLst/>
              </a:prstGeom>
              <a:ln w="38100"/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  <p:sp>
          <p:nvSpPr>
            <p:cNvPr id="45" name="ZoneTexte 44"/>
            <p:cNvSpPr txBox="1"/>
            <p:nvPr/>
          </p:nvSpPr>
          <p:spPr>
            <a:xfrm>
              <a:off x="6022089" y="5062331"/>
              <a:ext cx="201048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 smtClean="0">
                  <a:solidFill>
                    <a:schemeClr val="bg2"/>
                  </a:solidFill>
                </a:rPr>
                <a:t>LAI2000, DHP</a:t>
              </a:r>
              <a:endParaRPr lang="fr-FR" b="1" dirty="0">
                <a:solidFill>
                  <a:schemeClr val="bg2"/>
                </a:solidFill>
              </a:endParaRPr>
            </a:p>
          </p:txBody>
        </p:sp>
      </p:grpSp>
      <p:sp>
        <p:nvSpPr>
          <p:cNvPr id="48" name="Rectangle 3"/>
          <p:cNvSpPr txBox="1">
            <a:spLocks noChangeArrowheads="1"/>
          </p:cNvSpPr>
          <p:nvPr/>
        </p:nvSpPr>
        <p:spPr bwMode="auto">
          <a:xfrm>
            <a:off x="457877" y="1007229"/>
            <a:ext cx="8748000" cy="733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-3429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1pPr>
            <a:lvl2pPr marL="8100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2pPr>
            <a:lvl3pPr marL="14076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3pPr>
            <a:lvl4pPr marL="20052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4pPr>
            <a:lvl5pPr marL="2602800" indent="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None/>
              <a:defRPr lang="en-GB" sz="1600" dirty="0" smtClean="0">
                <a:solidFill>
                  <a:schemeClr val="bg2"/>
                </a:solidFill>
                <a:latin typeface="Verdana"/>
                <a:ea typeface="+mn-ea"/>
                <a:cs typeface="Verdana"/>
              </a:defRPr>
            </a:lvl5pPr>
            <a:lvl6pPr marL="34798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6pPr>
            <a:lvl7pPr marL="39370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7pPr>
            <a:lvl8pPr marL="43942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8pPr>
            <a:lvl9pPr marL="4851400" indent="-419100" algn="l" rtl="0" eaLnBrk="1" fontAlgn="base" hangingPunct="1">
              <a:lnSpc>
                <a:spcPct val="119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–"/>
              <a:defRPr sz="1600">
                <a:solidFill>
                  <a:schemeClr val="bg2"/>
                </a:solidFill>
                <a:latin typeface="+mn-lt"/>
              </a:defRPr>
            </a:lvl9pPr>
          </a:lstStyle>
          <a:p>
            <a:pPr marL="285750" indent="-285750">
              <a:buClr>
                <a:srgbClr val="92D050"/>
              </a:buClr>
              <a:buFont typeface="Wingdings" panose="05000000000000000000" pitchFamily="2" charset="2"/>
              <a:buChar char="Ø"/>
            </a:pPr>
            <a:r>
              <a:rPr lang="fr-FR" kern="0" dirty="0" err="1" smtClean="0"/>
              <a:t>f</a:t>
            </a:r>
            <a:r>
              <a:rPr lang="fr-FR" b="1" kern="0" dirty="0" err="1" smtClean="0"/>
              <a:t>I</a:t>
            </a:r>
            <a:r>
              <a:rPr lang="fr-FR" kern="0" dirty="0" err="1" smtClean="0"/>
              <a:t>PAR</a:t>
            </a:r>
            <a:r>
              <a:rPr lang="fr-FR" kern="0" dirty="0" smtClean="0"/>
              <a:t>: fraction of PAR (400-700nm) </a:t>
            </a:r>
            <a:r>
              <a:rPr lang="fr-FR" b="1" kern="0" dirty="0" err="1" smtClean="0"/>
              <a:t>intercepted</a:t>
            </a:r>
            <a:r>
              <a:rPr lang="fr-FR" kern="0" dirty="0" smtClean="0"/>
              <a:t> by the (green) </a:t>
            </a:r>
            <a:r>
              <a:rPr lang="fr-FR" kern="0" dirty="0" err="1" smtClean="0"/>
              <a:t>vegetation</a:t>
            </a:r>
            <a:r>
              <a:rPr lang="fr-FR" kern="0" dirty="0" smtClean="0"/>
              <a:t> </a:t>
            </a:r>
            <a:r>
              <a:rPr lang="fr-FR" kern="0" dirty="0" err="1" smtClean="0"/>
              <a:t>elements</a:t>
            </a:r>
            <a:r>
              <a:rPr lang="fr-FR" kern="0" dirty="0"/>
              <a:t> </a:t>
            </a:r>
            <a:r>
              <a:rPr lang="fr-FR" kern="0" dirty="0" smtClean="0"/>
              <a:t>(DHP/Gap Fraction)</a:t>
            </a:r>
            <a:endParaRPr lang="en-US" kern="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ZoneTexte 48"/>
              <p:cNvSpPr txBox="1"/>
              <p:nvPr/>
            </p:nvSpPr>
            <p:spPr>
              <a:xfrm>
                <a:off x="1702204" y="1611235"/>
                <a:ext cx="5538312" cy="83099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𝒇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𝑨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𝑷𝑨𝑹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≈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𝟎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.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𝟗𝟔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 </m:t>
                      </m:r>
                      <m:r>
                        <a:rPr lang="fr-FR" sz="2400" b="1" i="1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𝒇𝑰𝑷𝑨𝑹</m:t>
                      </m:r>
                    </m:oMath>
                  </m:oMathPara>
                </a14:m>
                <a:endParaRPr lang="fr-FR" sz="2400" b="1" i="1" dirty="0" smtClean="0">
                  <a:solidFill>
                    <a:srgbClr val="FFC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/>
                          <a:ea typeface="Cambria Math"/>
                        </a:rPr>
                        <m:t>𝒇𝑰𝑷𝑨𝑹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 panose="02040503050406030204" pitchFamily="18" charset="0"/>
                          <a:ea typeface="Cambria Math"/>
                        </a:rPr>
                        <m:t>=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𝟏</m:t>
                      </m:r>
                      <m:r>
                        <a:rPr lang="fr-FR" sz="2400" b="1" i="1" smtClean="0">
                          <a:solidFill>
                            <a:srgbClr val="FFC000"/>
                          </a:solidFill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𝑷</m:t>
                          </m:r>
                        </m:e>
                        <m:sub>
                          <m:r>
                            <a:rPr lang="fr-FR" sz="2400" b="1" i="1" smtClean="0">
                              <a:solidFill>
                                <a:srgbClr val="FFC000"/>
                              </a:solidFill>
                              <a:latin typeface="Cambria Math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n-US" sz="2400" b="1" dirty="0" smtClean="0">
                  <a:solidFill>
                    <a:srgbClr val="FFC000"/>
                  </a:solidFill>
                </a:endParaRPr>
              </a:p>
            </p:txBody>
          </p:sp>
        </mc:Choice>
        <mc:Fallback xmlns="">
          <p:sp>
            <p:nvSpPr>
              <p:cNvPr id="49" name="ZoneTexte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2204" y="1611235"/>
                <a:ext cx="5538312" cy="830997"/>
              </a:xfrm>
              <a:prstGeom prst="rect">
                <a:avLst/>
              </a:prstGeom>
              <a:blipFill>
                <a:blip r:embed="rId9"/>
                <a:stretch>
                  <a:fillRect b="-1021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93262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theme/theme1.xml><?xml version="1.0" encoding="utf-8"?>
<a:theme xmlns:a="http://schemas.openxmlformats.org/drawingml/2006/main" name="NEW ESA Presentation 16-9">
  <a:themeElements>
    <a:clrScheme name="Esa presentation 7">
      <a:dk1>
        <a:srgbClr val="000000"/>
      </a:dk1>
      <a:lt1>
        <a:srgbClr val="FFFFFF"/>
      </a:lt1>
      <a:dk2>
        <a:srgbClr val="747678"/>
      </a:dk2>
      <a:lt2>
        <a:srgbClr val="4D4F53"/>
      </a:lt2>
      <a:accent1>
        <a:srgbClr val="0098DB"/>
      </a:accent1>
      <a:accent2>
        <a:srgbClr val="D5D6D2"/>
      </a:accent2>
      <a:accent3>
        <a:srgbClr val="FFFFFF"/>
      </a:accent3>
      <a:accent4>
        <a:srgbClr val="000000"/>
      </a:accent4>
      <a:accent5>
        <a:srgbClr val="AACAEA"/>
      </a:accent5>
      <a:accent6>
        <a:srgbClr val="C1C2BE"/>
      </a:accent6>
      <a:hlink>
        <a:srgbClr val="8B8D8E"/>
      </a:hlink>
      <a:folHlink>
        <a:srgbClr val="9A9B9C"/>
      </a:folHlink>
    </a:clrScheme>
    <a:fontScheme name="Esa presentatio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 16-9.potx" id="{625F8AEC-1CDE-415D-B0E3-F5C995E29248}" vid="{7620660D-6BA5-4224-AA6E-849C46B07D6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995F947CC68284A92DD76895F95485E" ma:contentTypeVersion="" ma:contentTypeDescription="Create a new document." ma:contentTypeScope="" ma:versionID="d2f7bac1cc6cefe942785cfbb8bae163">
  <xsd:schema xmlns:xsd="http://www.w3.org/2001/XMLSchema" xmlns:xs="http://www.w3.org/2001/XMLSchema" xmlns:p="http://schemas.microsoft.com/office/2006/metadata/properties" xmlns:ns2="f2760952-b3bb-408f-ace6-eb1e07642b86" targetNamespace="http://schemas.microsoft.com/office/2006/metadata/properties" ma:root="true" ma:fieldsID="70e6d848e258403642b2016fccd44a87" ns2:_="">
    <xsd:import namespace="f2760952-b3bb-408f-ace6-eb1e07642b8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60952-b3bb-408f-ace6-eb1e07642b8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description="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48D79E0-F545-4A75-B39D-7B8AF1D9BA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D587E21-31CA-408E-A5B1-4B7F0D8D9CE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22279E-2C4C-4C93-8498-455A58D1433E}">
  <ds:schemaRefs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f2760952-b3bb-408f-ace6-eb1e07642b86"/>
    <ds:schemaRef ds:uri="http://schemas.microsoft.com/office/2006/documentManagement/types"/>
    <ds:schemaRef ds:uri="http://purl.org/dc/terms/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ESA Presentation 16-9</Template>
  <TotalTime>2228</TotalTime>
  <Words>2893</Words>
  <Application>Microsoft Office PowerPoint</Application>
  <PresentationFormat>Affichage à l'écran (16:9)</PresentationFormat>
  <Paragraphs>919</Paragraphs>
  <Slides>67</Slides>
  <Notes>2</Notes>
  <HiddenSlides>0</HiddenSlides>
  <MMClips>0</MMClips>
  <ScaleCrop>false</ScaleCrop>
  <HeadingPairs>
    <vt:vector size="8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67</vt:i4>
      </vt:variant>
    </vt:vector>
  </HeadingPairs>
  <TitlesOfParts>
    <vt:vector size="79" baseType="lpstr">
      <vt:lpstr>Arial</vt:lpstr>
      <vt:lpstr>Calibri</vt:lpstr>
      <vt:lpstr>Cambria Math</vt:lpstr>
      <vt:lpstr>Courier New</vt:lpstr>
      <vt:lpstr>Helvetica</vt:lpstr>
      <vt:lpstr>Symbol</vt:lpstr>
      <vt:lpstr>Times New Roman</vt:lpstr>
      <vt:lpstr>Verdana</vt:lpstr>
      <vt:lpstr>Webdings</vt:lpstr>
      <vt:lpstr>Wingdings</vt:lpstr>
      <vt:lpstr>NEW ESA Presentation 16-9</vt:lpstr>
      <vt:lpstr>Document</vt:lpstr>
      <vt:lpstr>Présentation PowerPoint</vt:lpstr>
      <vt:lpstr>My working environment</vt:lpstr>
      <vt:lpstr>My Area of Interest</vt:lpstr>
      <vt:lpstr>Outline</vt:lpstr>
      <vt:lpstr>Biophysical Variables of interest for agriculture</vt:lpstr>
      <vt:lpstr>Leaf area index: several definitions (1)</vt:lpstr>
      <vt:lpstr>Présentation PowerPoint</vt:lpstr>
      <vt:lpstr>fAPAR: several definitions, as well (1)</vt:lpstr>
      <vt:lpstr>fAPAR: several definitions, as well (2)</vt:lpstr>
      <vt:lpstr>Présentation PowerPoint</vt:lpstr>
      <vt:lpstr>Outline</vt:lpstr>
      <vt:lpstr>Remote Sensing crops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Outline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Manager>M. Weiss</Manager>
  <Company>INRA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Biophysical variables retrieval and time series smoothing</dc:title>
  <dc:subject>TITLE OF PRESENTATION</dc:subject>
  <dc:creator>M. Weiss</dc:creator>
  <dc:description>ESA EO tarining Course 2019</dc:description>
  <cp:lastModifiedBy>Marie Weiss</cp:lastModifiedBy>
  <cp:revision>167</cp:revision>
  <cp:lastPrinted>2008-08-26T16:26:23Z</cp:lastPrinted>
  <dcterms:created xsi:type="dcterms:W3CDTF">2016-10-18T10:53:19Z</dcterms:created>
  <dcterms:modified xsi:type="dcterms:W3CDTF">2019-09-18T04:24:45Z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Title">
    <vt:lpwstr>TITLE OF PRESENTATION</vt:lpwstr>
  </property>
  <property fmtid="{D5CDD505-2E9C-101B-9397-08002B2CF9AE}" pid="3" name="PSubtitle">
    <vt:lpwstr>TITLE OF PRESENTATION</vt:lpwstr>
  </property>
  <property fmtid="{D5CDD505-2E9C-101B-9397-08002B2CF9AE}" pid="4" name="PAuthor">
    <vt:lpwstr>Author</vt:lpwstr>
  </property>
  <property fmtid="{D5CDD505-2E9C-101B-9397-08002B2CF9AE}" pid="5" name="PPlace">
    <vt:lpwstr/>
  </property>
  <property fmtid="{D5CDD505-2E9C-101B-9397-08002B2CF9AE}" pid="6" name="PDate">
    <vt:lpwstr>DD/MM/YYYY</vt:lpwstr>
  </property>
  <property fmtid="{D5CDD505-2E9C-101B-9397-08002B2CF9AE}" pid="7" name="PProgramme">
    <vt:lpwstr/>
  </property>
  <property fmtid="{D5CDD505-2E9C-101B-9397-08002B2CF9AE}" pid="8" name="PEmail">
    <vt:lpwstr/>
  </property>
  <property fmtid="{D5CDD505-2E9C-101B-9397-08002B2CF9AE}" pid="9" name="PClassification">
    <vt:lpwstr>ESA UNCLASSIFIED – For Official Use</vt:lpwstr>
  </property>
  <property fmtid="{D5CDD505-2E9C-101B-9397-08002B2CF9AE}" pid="10" name="POptionButton1">
    <vt:bool>true</vt:bool>
  </property>
  <property fmtid="{D5CDD505-2E9C-101B-9397-08002B2CF9AE}" pid="11" name="POptionButton2">
    <vt:bool>false</vt:bool>
  </property>
  <property fmtid="{D5CDD505-2E9C-101B-9397-08002B2CF9AE}" pid="12" name="ESAVersion">
    <vt:lpwstr>4GV1.0</vt:lpwstr>
  </property>
  <property fmtid="{D5CDD505-2E9C-101B-9397-08002B2CF9AE}" pid="13" name="ShowESADialog1">
    <vt:bool>true</vt:bool>
  </property>
  <property fmtid="{D5CDD505-2E9C-101B-9397-08002B2CF9AE}" pid="14" name="ContentTypeId">
    <vt:lpwstr>0x0101008995F947CC68284A92DD76895F95485E</vt:lpwstr>
  </property>
  <property fmtid="{D5CDD505-2E9C-101B-9397-08002B2CF9AE}" pid="15" name="Document Type">
    <vt:lpwstr>HO - Handout / Presentation</vt:lpwstr>
  </property>
  <property fmtid="{D5CDD505-2E9C-101B-9397-08002B2CF9AE}" pid="16" name="Reference">
    <vt:lpwstr/>
  </property>
  <property fmtid="{D5CDD505-2E9C-101B-9397-08002B2CF9AE}" pid="17" name="Classification">
    <vt:lpwstr>ESA UNCLASSIFIED - For Official Use</vt:lpwstr>
  </property>
  <property fmtid="{D5CDD505-2E9C-101B-9397-08002B2CF9AE}" pid="18" name="Classification Caveat">
    <vt:lpwstr/>
  </property>
  <property fmtid="{D5CDD505-2E9C-101B-9397-08002B2CF9AE}" pid="19" name="Status">
    <vt:lpwstr/>
  </property>
  <property fmtid="{D5CDD505-2E9C-101B-9397-08002B2CF9AE}" pid="20" name="bmsSiteName">
    <vt:lpwstr>ESRIN</vt:lpwstr>
  </property>
  <property fmtid="{D5CDD505-2E9C-101B-9397-08002B2CF9AE}" pid="21" name="Originating Organisation">
    <vt:lpwstr/>
  </property>
  <property fmtid="{D5CDD505-2E9C-101B-9397-08002B2CF9AE}" pid="22" name="Distribution">
    <vt:lpwstr/>
  </property>
  <property fmtid="{D5CDD505-2E9C-101B-9397-08002B2CF9AE}" pid="23" name="bmsSitename2">
    <vt:lpwstr>ESRIN</vt:lpwstr>
  </property>
  <property fmtid="{D5CDD505-2E9C-101B-9397-08002B2CF9AE}" pid="24" name="bmsAddress">
    <vt:lpwstr>Via Galileo Galilei - Casella Postale 64 - 00044 Frascati - Italy</vt:lpwstr>
  </property>
  <property fmtid="{D5CDD505-2E9C-101B-9397-08002B2CF9AE}" pid="25" name="bmsPlace">
    <vt:lpwstr>Frascati</vt:lpwstr>
  </property>
  <property fmtid="{D5CDD505-2E9C-101B-9397-08002B2CF9AE}" pid="26" name="bmsPhoneFax">
    <vt:lpwstr>T +39 06 9418 01 - F +39 06 9418 0280 - www.esa.int</vt:lpwstr>
  </property>
  <property fmtid="{D5CDD505-2E9C-101B-9397-08002B2CF9AE}" pid="27" name="Issue">
    <vt:i4>0</vt:i4>
  </property>
  <property fmtid="{D5CDD505-2E9C-101B-9397-08002B2CF9AE}" pid="28" name="Revision">
    <vt:i4>0</vt:i4>
  </property>
  <property fmtid="{D5CDD505-2E9C-101B-9397-08002B2CF9AE}" pid="29" name="Issue Date">
    <vt:filetime>2016-10-17T22:00:00Z</vt:filetime>
  </property>
  <property fmtid="{D5CDD505-2E9C-101B-9397-08002B2CF9AE}" pid="30" name="Organisational_x0020_entity">
    <vt:lpwstr/>
  </property>
</Properties>
</file>