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56"/>
  </p:notesMasterIdLst>
  <p:handoutMasterIdLst>
    <p:handoutMasterId r:id="rId57"/>
  </p:handoutMasterIdLst>
  <p:sldIdLst>
    <p:sldId id="256" r:id="rId5"/>
    <p:sldId id="257" r:id="rId6"/>
    <p:sldId id="284" r:id="rId7"/>
    <p:sldId id="260" r:id="rId8"/>
    <p:sldId id="268" r:id="rId9"/>
    <p:sldId id="279" r:id="rId10"/>
    <p:sldId id="280" r:id="rId11"/>
    <p:sldId id="281" r:id="rId12"/>
    <p:sldId id="282" r:id="rId13"/>
    <p:sldId id="283" r:id="rId14"/>
    <p:sldId id="285" r:id="rId15"/>
    <p:sldId id="270" r:id="rId16"/>
    <p:sldId id="271" r:id="rId17"/>
    <p:sldId id="272" r:id="rId18"/>
    <p:sldId id="273" r:id="rId19"/>
    <p:sldId id="274" r:id="rId20"/>
    <p:sldId id="269" r:id="rId21"/>
    <p:sldId id="275" r:id="rId22"/>
    <p:sldId id="276" r:id="rId23"/>
    <p:sldId id="277" r:id="rId24"/>
    <p:sldId id="278" r:id="rId25"/>
    <p:sldId id="259" r:id="rId26"/>
    <p:sldId id="258" r:id="rId27"/>
    <p:sldId id="263" r:id="rId28"/>
    <p:sldId id="262" r:id="rId29"/>
    <p:sldId id="261"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Lst>
  <p:sldSz cx="9144000" cy="5143500" type="screen16x9"/>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69C596B3-E3D7-41B1-8DEF-9CAD38BD6C6F}">
          <p14:sldIdLst>
            <p14:sldId id="256"/>
            <p14:sldId id="257"/>
            <p14:sldId id="284"/>
            <p14:sldId id="260"/>
            <p14:sldId id="268"/>
            <p14:sldId id="279"/>
            <p14:sldId id="280"/>
            <p14:sldId id="281"/>
            <p14:sldId id="282"/>
            <p14:sldId id="283"/>
            <p14:sldId id="285"/>
            <p14:sldId id="270"/>
            <p14:sldId id="271"/>
            <p14:sldId id="272"/>
            <p14:sldId id="273"/>
            <p14:sldId id="274"/>
            <p14:sldId id="269"/>
            <p14:sldId id="275"/>
            <p14:sldId id="276"/>
            <p14:sldId id="277"/>
            <p14:sldId id="278"/>
            <p14:sldId id="259"/>
            <p14:sldId id="258"/>
            <p14:sldId id="263"/>
            <p14:sldId id="262"/>
            <p14:sldId id="261"/>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0B27"/>
    <a:srgbClr val="D0103A"/>
    <a:srgbClr val="006432"/>
    <a:srgbClr val="00542A"/>
    <a:srgbClr val="008542"/>
    <a:srgbClr val="0098DB"/>
    <a:srgbClr val="00549F"/>
    <a:srgbClr val="FDC82F"/>
    <a:srgbClr val="00338D"/>
    <a:srgbClr val="E37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4699"/>
  </p:normalViewPr>
  <p:slideViewPr>
    <p:cSldViewPr snapToGrid="0">
      <p:cViewPr varScale="1">
        <p:scale>
          <a:sx n="107" d="100"/>
          <a:sy n="107" d="100"/>
        </p:scale>
        <p:origin x="163" y="72"/>
      </p:cViewPr>
      <p:guideLst>
        <p:guide orient="horz" pos="162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‹N°›</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9/16/2019</a:t>
            </a:fld>
            <a:endParaRPr lang="en-US" dirty="0"/>
          </a:p>
        </p:txBody>
      </p:sp>
      <p:sp>
        <p:nvSpPr>
          <p:cNvPr id="11268"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‹N°›</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solidFill>
                  <a:prstClr val="black">
                    <a:lumMod val="65000"/>
                    <a:lumOff val="35000"/>
                  </a:prstClr>
                </a:solidFill>
                <a:latin typeface="Arial" charset="0"/>
                <a:ea typeface="Microsoft YaHei" charset="-122"/>
              </a:rPr>
              <a:t>The SCL map does not constitute a land cover classification map in a strict sense</a:t>
            </a:r>
            <a:r>
              <a:rPr lang="en-US" dirty="0" smtClean="0">
                <a:solidFill>
                  <a:prstClr val="black">
                    <a:lumMod val="65000"/>
                    <a:lumOff val="35000"/>
                  </a:prstClr>
                </a:solidFill>
                <a:latin typeface="Arial" charset="0"/>
                <a:ea typeface="Microsoft YaHei" charset="-122"/>
              </a:rPr>
              <a:t> </a:t>
            </a:r>
            <a:r>
              <a:rPr lang="fr-FR" dirty="0" smtClean="0">
                <a:solidFill>
                  <a:prstClr val="black">
                    <a:lumMod val="65000"/>
                    <a:lumOff val="35000"/>
                  </a:prstClr>
                </a:solidFill>
                <a:latin typeface="Arial" charset="0"/>
                <a:ea typeface="Microsoft YaHei" charset="-122"/>
              </a:rPr>
              <a:t>!</a:t>
            </a:r>
            <a:endParaRPr lang="en-US" dirty="0" smtClean="0">
              <a:solidFill>
                <a:prstClr val="black">
                  <a:lumMod val="65000"/>
                  <a:lumOff val="35000"/>
                </a:prstClr>
              </a:solidFill>
              <a:latin typeface="Arial" charset="0"/>
              <a:ea typeface="Microsoft YaHei" charset="-122"/>
            </a:endParaRPr>
          </a:p>
          <a:p>
            <a:endParaRPr lang="fr-FR" dirty="0"/>
          </a:p>
        </p:txBody>
      </p:sp>
      <p:sp>
        <p:nvSpPr>
          <p:cNvPr id="4" name="Espace réservé du numéro de diapositive 3"/>
          <p:cNvSpPr>
            <a:spLocks noGrp="1"/>
          </p:cNvSpPr>
          <p:nvPr>
            <p:ph type="sldNum" idx="10"/>
          </p:nvPr>
        </p:nvSpPr>
        <p:spPr/>
        <p:txBody>
          <a:bodyPr/>
          <a:lstStyle/>
          <a:p>
            <a:fld id="{2415A761-0C4E-45E4-86EA-9F178102C0E0}" type="slidenum">
              <a:rPr lang="fr-FR" smtClean="0"/>
              <a:pPr/>
              <a:t>28</a:t>
            </a:fld>
            <a:endParaRPr lang="fr-FR"/>
          </a:p>
        </p:txBody>
      </p:sp>
    </p:spTree>
    <p:extLst>
      <p:ext uri="{BB962C8B-B14F-4D97-AF65-F5344CB8AC3E}">
        <p14:creationId xmlns:p14="http://schemas.microsoft.com/office/powerpoint/2010/main" val="803696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544B5E-2A23-4D2E-9384-8EA49658AE9B}" type="slidenum">
              <a:rPr lang="fr-BE" altLang="fr-FR">
                <a:solidFill>
                  <a:srgbClr val="000000"/>
                </a:solidFill>
              </a:rPr>
              <a:pPr/>
              <a:t>38</a:t>
            </a:fld>
            <a:endParaRPr lang="fr-BE" altLang="fr-FR">
              <a:solidFill>
                <a:srgbClr val="000000"/>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r>
              <a:rPr lang="en-US" altLang="fr-FR" dirty="0" smtClean="0">
                <a:solidFill>
                  <a:schemeClr val="tx1"/>
                </a:solidFill>
              </a:rPr>
              <a:t>Adoption</a:t>
            </a:r>
            <a:r>
              <a:rPr lang="en-US" altLang="fr-FR" baseline="0" dirty="0" smtClean="0">
                <a:solidFill>
                  <a:schemeClr val="tx1"/>
                </a:solidFill>
              </a:rPr>
              <a:t> of the Sen2</a:t>
            </a:r>
            <a:endParaRPr lang="en-GB" altLang="fr-FR" dirty="0">
              <a:solidFill>
                <a:srgbClr val="000000"/>
              </a:solidFill>
            </a:endParaRPr>
          </a:p>
          <a:p>
            <a:endParaRPr lang="fr-BE" altLang="fr-FR" dirty="0"/>
          </a:p>
        </p:txBody>
      </p:sp>
    </p:spTree>
    <p:extLst>
      <p:ext uri="{BB962C8B-B14F-4D97-AF65-F5344CB8AC3E}">
        <p14:creationId xmlns:p14="http://schemas.microsoft.com/office/powerpoint/2010/main" val="217027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a:defRPr/>
            </a:pPr>
            <a:fld id="{D8DF57D7-2670-4E78-96DD-D9B22805124F}" type="slidenum">
              <a:rPr lang="en-US" smtClean="0"/>
              <a:pPr>
                <a:defRPr/>
              </a:pPr>
              <a:t>39</a:t>
            </a:fld>
            <a:endParaRPr lang="en-US" dirty="0"/>
          </a:p>
        </p:txBody>
      </p:sp>
    </p:spTree>
    <p:extLst>
      <p:ext uri="{BB962C8B-B14F-4D97-AF65-F5344CB8AC3E}">
        <p14:creationId xmlns:p14="http://schemas.microsoft.com/office/powerpoint/2010/main" val="296105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a:ln/>
        </p:spPr>
      </p:sp>
      <p:sp>
        <p:nvSpPr>
          <p:cNvPr id="57347" name="Espace réservé des not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smtClean="0">
              <a:latin typeface="Arial" panose="020B0604020202020204" pitchFamily="34" charset="0"/>
              <a:cs typeface="Arial" panose="020B0604020202020204" pitchFamily="34" charset="0"/>
            </a:endParaRPr>
          </a:p>
        </p:txBody>
      </p:sp>
      <p:sp>
        <p:nvSpPr>
          <p:cNvPr id="5734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MS PGothic" panose="020B0600070205080204" pitchFamily="34" charset="-128"/>
              </a:defRPr>
            </a:lvl1pPr>
            <a:lvl2pPr marL="742950" indent="-285750" defTabSz="931863">
              <a:defRPr>
                <a:solidFill>
                  <a:schemeClr val="tx1"/>
                </a:solidFill>
                <a:latin typeface="Arial" panose="020B0604020202020204" pitchFamily="34" charset="0"/>
                <a:ea typeface="MS PGothic" panose="020B0600070205080204" pitchFamily="34" charset="-128"/>
              </a:defRPr>
            </a:lvl2pPr>
            <a:lvl3pPr marL="1143000" indent="-228600" defTabSz="931863">
              <a:defRPr>
                <a:solidFill>
                  <a:schemeClr val="tx1"/>
                </a:solidFill>
                <a:latin typeface="Arial" panose="020B0604020202020204" pitchFamily="34" charset="0"/>
                <a:ea typeface="MS PGothic" panose="020B0600070205080204" pitchFamily="34" charset="-128"/>
              </a:defRPr>
            </a:lvl3pPr>
            <a:lvl4pPr marL="1600200" indent="-228600" defTabSz="931863">
              <a:defRPr>
                <a:solidFill>
                  <a:schemeClr val="tx1"/>
                </a:solidFill>
                <a:latin typeface="Arial" panose="020B0604020202020204" pitchFamily="34" charset="0"/>
                <a:ea typeface="MS PGothic" panose="020B0600070205080204" pitchFamily="34" charset="-128"/>
              </a:defRPr>
            </a:lvl4pPr>
            <a:lvl5pPr marL="2057400" indent="-228600" defTabSz="931863">
              <a:defRPr>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A93D7C5-89FF-46E7-950E-E113D7A5F888}" type="slidenum">
              <a:rPr lang="fr-BE" altLang="fr-FR" smtClean="0">
                <a:solidFill>
                  <a:srgbClr val="000000"/>
                </a:solidFill>
              </a:rPr>
              <a:pPr/>
              <a:t>42</a:t>
            </a:fld>
            <a:endParaRPr lang="fr-BE" altLang="fr-FR" smtClean="0">
              <a:solidFill>
                <a:srgbClr val="000000"/>
              </a:solidFill>
            </a:endParaRPr>
          </a:p>
        </p:txBody>
      </p:sp>
    </p:spTree>
    <p:extLst>
      <p:ext uri="{BB962C8B-B14F-4D97-AF65-F5344CB8AC3E}">
        <p14:creationId xmlns:p14="http://schemas.microsoft.com/office/powerpoint/2010/main" val="1452290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154029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92075" y="746125"/>
            <a:ext cx="6626225" cy="3727450"/>
          </a:xfrm>
          <a:prstGeom prst="rect">
            <a:avLst/>
          </a:prstGeom>
          <a:ln/>
        </p:spPr>
      </p:sp>
      <p:sp>
        <p:nvSpPr>
          <p:cNvPr id="11267" name="Notes Placeholder 2"/>
          <p:cNvSpPr>
            <a:spLocks noGrp="1"/>
          </p:cNvSpPr>
          <p:nvPr>
            <p:ph type="body" idx="1"/>
          </p:nvPr>
        </p:nvSpPr>
        <p:spPr>
          <a:xfrm>
            <a:off x="908050" y="4722694"/>
            <a:ext cx="4994275" cy="4474131"/>
          </a:xfrm>
          <a:prstGeom prst="rect">
            <a:avLst/>
          </a:prstGeom>
          <a:noFill/>
        </p:spPr>
        <p:txBody>
          <a:bodyPr/>
          <a:lstStyle/>
          <a:p>
            <a:r>
              <a:rPr lang="fr-BE" altLang="fr-FR" smtClean="0"/>
              <a:t>Vésale, Mercator, </a:t>
            </a:r>
          </a:p>
          <a:p>
            <a:r>
              <a:rPr lang="fr-BE" altLang="fr-FR" smtClean="0"/>
              <a:t>Erasme, George Lemaître</a:t>
            </a:r>
          </a:p>
        </p:txBody>
      </p:sp>
      <p:sp>
        <p:nvSpPr>
          <p:cNvPr id="11268" name="Slide Number Placeholder 3"/>
          <p:cNvSpPr>
            <a:spLocks noGrp="1"/>
          </p:cNvSpPr>
          <p:nvPr>
            <p:ph type="sldNum" sz="quarter" idx="5"/>
          </p:nvPr>
        </p:nvSpPr>
        <p:spPr>
          <a:xfrm>
            <a:off x="3859212" y="9445387"/>
            <a:ext cx="2951163" cy="497126"/>
          </a:xfrm>
          <a:prstGeom prst="rect">
            <a:avLst/>
          </a:prstGeo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E2CD2628-4E10-4F4A-974F-60F6944AA342}" type="slidenum">
              <a:rPr lang="fr-BE" altLang="fr-FR" sz="1200">
                <a:solidFill>
                  <a:prstClr val="black"/>
                </a:solidFill>
              </a:rPr>
              <a:pPr eaLnBrk="1" hangingPunct="1"/>
              <a:t>46</a:t>
            </a:fld>
            <a:endParaRPr lang="fr-BE" altLang="fr-FR" sz="1200">
              <a:solidFill>
                <a:prstClr val="black"/>
              </a:solidFill>
            </a:endParaRPr>
          </a:p>
        </p:txBody>
      </p:sp>
    </p:spTree>
    <p:extLst>
      <p:ext uri="{BB962C8B-B14F-4D97-AF65-F5344CB8AC3E}">
        <p14:creationId xmlns:p14="http://schemas.microsoft.com/office/powerpoint/2010/main" val="246595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552450" lvl="0" indent="-285750">
              <a:buFontTx/>
              <a:buChar char="-"/>
            </a:pPr>
            <a:r>
              <a:rPr lang="en-US" sz="1800" dirty="0" smtClean="0">
                <a:latin typeface="Calibri" panose="020F0502020204030204" pitchFamily="34" charset="0"/>
              </a:rPr>
              <a:t>CNES/DLR</a:t>
            </a:r>
            <a:r>
              <a:rPr lang="en-US" sz="1800" baseline="0" dirty="0" smtClean="0">
                <a:latin typeface="Calibri" panose="020F0502020204030204" pitchFamily="34" charset="0"/>
              </a:rPr>
              <a:t> negative values - Telespazio negative set to 0 =&gt; information lost for water bodies detection</a:t>
            </a:r>
          </a:p>
          <a:p>
            <a:pPr marL="552450" lvl="0" indent="-285750">
              <a:buFontTx/>
              <a:buChar char="-"/>
            </a:pPr>
            <a:r>
              <a:rPr lang="en-US" sz="1800" baseline="0" dirty="0" smtClean="0">
                <a:latin typeface="Calibri" panose="020F0502020204030204" pitchFamily="34" charset="0"/>
              </a:rPr>
              <a:t>Important not to compress signal dynamic range during ATCOR</a:t>
            </a:r>
          </a:p>
          <a:p>
            <a:pPr marL="1009650" lvl="1" indent="-285750">
              <a:buFontTx/>
              <a:buChar char="-"/>
            </a:pPr>
            <a:r>
              <a:rPr lang="en-US" sz="1200" kern="1200" dirty="0" smtClean="0">
                <a:solidFill>
                  <a:schemeClr val="tx1"/>
                </a:solidFill>
                <a:effectLst/>
                <a:latin typeface="+mn-lt"/>
                <a:ea typeface="+mn-ea"/>
                <a:cs typeface="+mn-cs"/>
              </a:rPr>
              <a:t>BC</a:t>
            </a:r>
            <a:r>
              <a:rPr lang="en-US" sz="1200" kern="1200" baseline="0" dirty="0" smtClean="0">
                <a:solidFill>
                  <a:schemeClr val="tx1"/>
                </a:solidFill>
                <a:effectLst/>
                <a:latin typeface="+mn-lt"/>
                <a:ea typeface="+mn-ea"/>
                <a:cs typeface="+mn-cs"/>
              </a:rPr>
              <a:t> larger dynamic range, linked to higher </a:t>
            </a:r>
            <a:r>
              <a:rPr lang="en-US" sz="1200" kern="1200" baseline="0" dirty="0" err="1" smtClean="0">
                <a:solidFill>
                  <a:schemeClr val="tx1"/>
                </a:solidFill>
                <a:effectLst/>
                <a:latin typeface="+mn-lt"/>
                <a:ea typeface="+mn-ea"/>
                <a:cs typeface="+mn-cs"/>
              </a:rPr>
              <a:t>st</a:t>
            </a:r>
            <a:r>
              <a:rPr lang="en-US" sz="1200" kern="1200" baseline="0" dirty="0" smtClean="0">
                <a:solidFill>
                  <a:schemeClr val="tx1"/>
                </a:solidFill>
                <a:effectLst/>
                <a:latin typeface="+mn-lt"/>
                <a:ea typeface="+mn-ea"/>
                <a:cs typeface="+mn-cs"/>
              </a:rPr>
              <a:t> dev (in the RE &amp; NIR bands)</a:t>
            </a:r>
            <a:endParaRPr lang="en-US" sz="1200" kern="1200" dirty="0" smtClean="0">
              <a:solidFill>
                <a:schemeClr val="tx1"/>
              </a:solidFill>
              <a:effectLst/>
              <a:latin typeface="+mn-lt"/>
              <a:ea typeface="+mn-ea"/>
              <a:cs typeface="+mn-cs"/>
            </a:endParaRPr>
          </a:p>
          <a:p>
            <a:pPr marL="1009650" lvl="1" indent="-285750">
              <a:buFontTx/>
              <a:buChar char="-"/>
            </a:pPr>
            <a:r>
              <a:rPr lang="en-US" sz="1800" baseline="0" dirty="0" smtClean="0">
                <a:latin typeface="Calibri" panose="020F0502020204030204" pitchFamily="34" charset="0"/>
              </a:rPr>
              <a:t>Telespazio: </a:t>
            </a:r>
            <a:r>
              <a:rPr lang="en-US" sz="1200" kern="1200" dirty="0" smtClean="0">
                <a:solidFill>
                  <a:schemeClr val="tx1"/>
                </a:solidFill>
                <a:effectLst/>
                <a:latin typeface="+mn-lt"/>
                <a:ea typeface="+mn-ea"/>
                <a:cs typeface="+mn-cs"/>
              </a:rPr>
              <a:t>could lead to difficult discrimination between broadleaved and needle-leaved forests</a:t>
            </a:r>
          </a:p>
          <a:p>
            <a:pPr marL="552450" lvl="0" indent="-285750">
              <a:buFontTx/>
              <a:buChar char="-"/>
            </a:pPr>
            <a:r>
              <a:rPr lang="en-US" sz="1200" kern="1200" dirty="0" smtClean="0">
                <a:solidFill>
                  <a:schemeClr val="tx1"/>
                </a:solidFill>
                <a:effectLst/>
                <a:latin typeface="+mn-lt"/>
                <a:ea typeface="+mn-ea"/>
                <a:cs typeface="+mn-cs"/>
              </a:rPr>
              <a:t>strange behavior for the SWIR-1 band over the bare soil class for Brockman algorithm</a:t>
            </a:r>
            <a:endParaRPr lang="en-US" sz="1800" baseline="0" dirty="0" smtClean="0">
              <a:latin typeface="Calibri" panose="020F0502020204030204" pitchFamily="34" charset="0"/>
            </a:endParaRPr>
          </a:p>
          <a:p>
            <a:pPr marL="266700" lvl="0" indent="0">
              <a:buNone/>
            </a:pPr>
            <a:endParaRPr lang="en-US" sz="1800" dirty="0" smtClean="0">
              <a:latin typeface="Calibri" panose="020F0502020204030204" pitchFamily="34" charset="0"/>
            </a:endParaRPr>
          </a:p>
        </p:txBody>
      </p:sp>
      <p:sp>
        <p:nvSpPr>
          <p:cNvPr id="4" name="Espace réservé du numéro de diapositive 3"/>
          <p:cNvSpPr>
            <a:spLocks noGrp="1"/>
          </p:cNvSpPr>
          <p:nvPr>
            <p:ph type="sldNum" sz="quarter" idx="10"/>
          </p:nvPr>
        </p:nvSpPr>
        <p:spPr/>
        <p:txBody>
          <a:bodyPr/>
          <a:lstStyle/>
          <a:p>
            <a:fld id="{A7EFD1B0-51DB-48E4-B138-7C7259148057}" type="slidenum">
              <a:rPr lang="fr-FR" smtClean="0"/>
              <a:pPr/>
              <a:t>29</a:t>
            </a:fld>
            <a:endParaRPr lang="fr-FR"/>
          </a:p>
        </p:txBody>
      </p:sp>
    </p:spTree>
    <p:extLst>
      <p:ext uri="{BB962C8B-B14F-4D97-AF65-F5344CB8AC3E}">
        <p14:creationId xmlns:p14="http://schemas.microsoft.com/office/powerpoint/2010/main" val="1839026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fld id="{2415A761-0C4E-45E4-86EA-9F178102C0E0}" type="slidenum">
              <a:rPr lang="fr-FR" smtClean="0"/>
              <a:pPr/>
              <a:t>30</a:t>
            </a:fld>
            <a:endParaRPr lang="fr-FR"/>
          </a:p>
        </p:txBody>
      </p:sp>
    </p:spTree>
    <p:extLst>
      <p:ext uri="{BB962C8B-B14F-4D97-AF65-F5344CB8AC3E}">
        <p14:creationId xmlns:p14="http://schemas.microsoft.com/office/powerpoint/2010/main" val="3824577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552450" lvl="0" indent="-285750">
              <a:buFontTx/>
              <a:buChar char="-"/>
            </a:pPr>
            <a:r>
              <a:rPr lang="en-US" sz="1800" dirty="0" smtClean="0">
                <a:latin typeface="Calibri" panose="020F0502020204030204" pitchFamily="34" charset="0"/>
              </a:rPr>
              <a:t>CNES/DLR</a:t>
            </a:r>
            <a:r>
              <a:rPr lang="en-US" sz="1800" baseline="0" dirty="0" smtClean="0">
                <a:latin typeface="Calibri" panose="020F0502020204030204" pitchFamily="34" charset="0"/>
              </a:rPr>
              <a:t> negative values - Telespazio negative set to 0 =&gt; information lost for water bodies detection</a:t>
            </a:r>
          </a:p>
          <a:p>
            <a:pPr marL="552450" lvl="0" indent="-285750">
              <a:buFontTx/>
              <a:buChar char="-"/>
            </a:pPr>
            <a:r>
              <a:rPr lang="en-US" sz="1800" baseline="0" dirty="0" smtClean="0">
                <a:latin typeface="Calibri" panose="020F0502020204030204" pitchFamily="34" charset="0"/>
              </a:rPr>
              <a:t>Important not to compress signal dynamic range during ATCOR</a:t>
            </a:r>
          </a:p>
          <a:p>
            <a:pPr marL="1009650" lvl="1" indent="-285750">
              <a:buFontTx/>
              <a:buChar char="-"/>
            </a:pPr>
            <a:r>
              <a:rPr lang="en-US" sz="1200" kern="1200" dirty="0" smtClean="0">
                <a:solidFill>
                  <a:schemeClr val="tx1"/>
                </a:solidFill>
                <a:effectLst/>
                <a:latin typeface="+mn-lt"/>
                <a:ea typeface="+mn-ea"/>
                <a:cs typeface="+mn-cs"/>
              </a:rPr>
              <a:t>BC</a:t>
            </a:r>
            <a:r>
              <a:rPr lang="en-US" sz="1200" kern="1200" baseline="0" dirty="0" smtClean="0">
                <a:solidFill>
                  <a:schemeClr val="tx1"/>
                </a:solidFill>
                <a:effectLst/>
                <a:latin typeface="+mn-lt"/>
                <a:ea typeface="+mn-ea"/>
                <a:cs typeface="+mn-cs"/>
              </a:rPr>
              <a:t> larger dynamic range, linked to higher </a:t>
            </a:r>
            <a:r>
              <a:rPr lang="en-US" sz="1200" kern="1200" baseline="0" dirty="0" err="1" smtClean="0">
                <a:solidFill>
                  <a:schemeClr val="tx1"/>
                </a:solidFill>
                <a:effectLst/>
                <a:latin typeface="+mn-lt"/>
                <a:ea typeface="+mn-ea"/>
                <a:cs typeface="+mn-cs"/>
              </a:rPr>
              <a:t>st</a:t>
            </a:r>
            <a:r>
              <a:rPr lang="en-US" sz="1200" kern="1200" baseline="0" dirty="0" smtClean="0">
                <a:solidFill>
                  <a:schemeClr val="tx1"/>
                </a:solidFill>
                <a:effectLst/>
                <a:latin typeface="+mn-lt"/>
                <a:ea typeface="+mn-ea"/>
                <a:cs typeface="+mn-cs"/>
              </a:rPr>
              <a:t> dev (in the RE &amp; NIR bands)</a:t>
            </a:r>
            <a:endParaRPr lang="en-US" sz="1200" kern="1200" dirty="0" smtClean="0">
              <a:solidFill>
                <a:schemeClr val="tx1"/>
              </a:solidFill>
              <a:effectLst/>
              <a:latin typeface="+mn-lt"/>
              <a:ea typeface="+mn-ea"/>
              <a:cs typeface="+mn-cs"/>
            </a:endParaRPr>
          </a:p>
          <a:p>
            <a:pPr marL="1009650" lvl="1" indent="-285750">
              <a:buFontTx/>
              <a:buChar char="-"/>
            </a:pPr>
            <a:r>
              <a:rPr lang="en-US" sz="1800" baseline="0" dirty="0" smtClean="0">
                <a:latin typeface="Calibri" panose="020F0502020204030204" pitchFamily="34" charset="0"/>
              </a:rPr>
              <a:t>Telespazio: </a:t>
            </a:r>
            <a:r>
              <a:rPr lang="en-US" sz="1200" kern="1200" dirty="0" smtClean="0">
                <a:solidFill>
                  <a:schemeClr val="tx1"/>
                </a:solidFill>
                <a:effectLst/>
                <a:latin typeface="+mn-lt"/>
                <a:ea typeface="+mn-ea"/>
                <a:cs typeface="+mn-cs"/>
              </a:rPr>
              <a:t>could lead to difficult discrimination between broadleaved and needle-leaved forests</a:t>
            </a:r>
          </a:p>
          <a:p>
            <a:pPr marL="552450" lvl="0" indent="-285750">
              <a:buFontTx/>
              <a:buChar char="-"/>
            </a:pPr>
            <a:r>
              <a:rPr lang="en-US" sz="1200" kern="1200" dirty="0" smtClean="0">
                <a:solidFill>
                  <a:schemeClr val="tx1"/>
                </a:solidFill>
                <a:effectLst/>
                <a:latin typeface="+mn-lt"/>
                <a:ea typeface="+mn-ea"/>
                <a:cs typeface="+mn-cs"/>
              </a:rPr>
              <a:t>strange behavior for the SWIR-1 band over the bare soil class for Brockman algorithm</a:t>
            </a:r>
            <a:endParaRPr lang="en-US" sz="1800" baseline="0" dirty="0" smtClean="0">
              <a:latin typeface="Calibri" panose="020F0502020204030204" pitchFamily="34" charset="0"/>
            </a:endParaRPr>
          </a:p>
          <a:p>
            <a:pPr marL="266700" lvl="0" indent="0">
              <a:buNone/>
            </a:pPr>
            <a:endParaRPr lang="en-US" sz="1800" dirty="0" smtClean="0">
              <a:latin typeface="Calibri" panose="020F0502020204030204" pitchFamily="34" charset="0"/>
            </a:endParaRPr>
          </a:p>
        </p:txBody>
      </p:sp>
      <p:sp>
        <p:nvSpPr>
          <p:cNvPr id="4" name="Espace réservé du numéro de diapositive 3"/>
          <p:cNvSpPr>
            <a:spLocks noGrp="1"/>
          </p:cNvSpPr>
          <p:nvPr>
            <p:ph type="sldNum" sz="quarter" idx="10"/>
          </p:nvPr>
        </p:nvSpPr>
        <p:spPr/>
        <p:txBody>
          <a:bodyPr/>
          <a:lstStyle/>
          <a:p>
            <a:fld id="{A7EFD1B0-51DB-48E4-B138-7C7259148057}" type="slidenum">
              <a:rPr lang="fr-FR" smtClean="0"/>
              <a:pPr/>
              <a:t>31</a:t>
            </a:fld>
            <a:endParaRPr lang="fr-FR"/>
          </a:p>
        </p:txBody>
      </p:sp>
    </p:spTree>
    <p:extLst>
      <p:ext uri="{BB962C8B-B14F-4D97-AF65-F5344CB8AC3E}">
        <p14:creationId xmlns:p14="http://schemas.microsoft.com/office/powerpoint/2010/main" val="1729072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552450" lvl="0" indent="-285750">
              <a:buFontTx/>
              <a:buChar char="-"/>
            </a:pPr>
            <a:r>
              <a:rPr lang="en-US" sz="1800" dirty="0" smtClean="0">
                <a:latin typeface="Calibri" panose="020F0502020204030204" pitchFamily="34" charset="0"/>
              </a:rPr>
              <a:t>CNES/DLR</a:t>
            </a:r>
            <a:r>
              <a:rPr lang="en-US" sz="1800" baseline="0" dirty="0" smtClean="0">
                <a:latin typeface="Calibri" panose="020F0502020204030204" pitchFamily="34" charset="0"/>
              </a:rPr>
              <a:t> negative values - Telespazio negative set to 0 =&gt; information lost for water bodies detection</a:t>
            </a:r>
          </a:p>
          <a:p>
            <a:pPr marL="552450" lvl="0" indent="-285750">
              <a:buFontTx/>
              <a:buChar char="-"/>
            </a:pPr>
            <a:r>
              <a:rPr lang="en-US" sz="1800" baseline="0" dirty="0" smtClean="0">
                <a:latin typeface="Calibri" panose="020F0502020204030204" pitchFamily="34" charset="0"/>
              </a:rPr>
              <a:t>Important not to compress signal dynamic range during ATCOR</a:t>
            </a:r>
          </a:p>
          <a:p>
            <a:pPr marL="1009650" lvl="1" indent="-285750">
              <a:buFontTx/>
              <a:buChar char="-"/>
            </a:pPr>
            <a:r>
              <a:rPr lang="en-US" sz="1200" kern="1200" dirty="0" smtClean="0">
                <a:solidFill>
                  <a:schemeClr val="tx1"/>
                </a:solidFill>
                <a:effectLst/>
                <a:latin typeface="+mn-lt"/>
                <a:ea typeface="+mn-ea"/>
                <a:cs typeface="+mn-cs"/>
              </a:rPr>
              <a:t>BC</a:t>
            </a:r>
            <a:r>
              <a:rPr lang="en-US" sz="1200" kern="1200" baseline="0" dirty="0" smtClean="0">
                <a:solidFill>
                  <a:schemeClr val="tx1"/>
                </a:solidFill>
                <a:effectLst/>
                <a:latin typeface="+mn-lt"/>
                <a:ea typeface="+mn-ea"/>
                <a:cs typeface="+mn-cs"/>
              </a:rPr>
              <a:t> larger dynamic range, linked to higher </a:t>
            </a:r>
            <a:r>
              <a:rPr lang="en-US" sz="1200" kern="1200" baseline="0" dirty="0" err="1" smtClean="0">
                <a:solidFill>
                  <a:schemeClr val="tx1"/>
                </a:solidFill>
                <a:effectLst/>
                <a:latin typeface="+mn-lt"/>
                <a:ea typeface="+mn-ea"/>
                <a:cs typeface="+mn-cs"/>
              </a:rPr>
              <a:t>st</a:t>
            </a:r>
            <a:r>
              <a:rPr lang="en-US" sz="1200" kern="1200" baseline="0" dirty="0" smtClean="0">
                <a:solidFill>
                  <a:schemeClr val="tx1"/>
                </a:solidFill>
                <a:effectLst/>
                <a:latin typeface="+mn-lt"/>
                <a:ea typeface="+mn-ea"/>
                <a:cs typeface="+mn-cs"/>
              </a:rPr>
              <a:t> dev (in the RE &amp; NIR bands)</a:t>
            </a:r>
            <a:endParaRPr lang="en-US" sz="1200" kern="1200" dirty="0" smtClean="0">
              <a:solidFill>
                <a:schemeClr val="tx1"/>
              </a:solidFill>
              <a:effectLst/>
              <a:latin typeface="+mn-lt"/>
              <a:ea typeface="+mn-ea"/>
              <a:cs typeface="+mn-cs"/>
            </a:endParaRPr>
          </a:p>
          <a:p>
            <a:pPr marL="1009650" lvl="1" indent="-285750">
              <a:buFontTx/>
              <a:buChar char="-"/>
            </a:pPr>
            <a:r>
              <a:rPr lang="en-US" sz="1800" baseline="0" dirty="0" smtClean="0">
                <a:latin typeface="Calibri" panose="020F0502020204030204" pitchFamily="34" charset="0"/>
              </a:rPr>
              <a:t>Telespazio: </a:t>
            </a:r>
            <a:r>
              <a:rPr lang="en-US" sz="1200" kern="1200" dirty="0" smtClean="0">
                <a:solidFill>
                  <a:schemeClr val="tx1"/>
                </a:solidFill>
                <a:effectLst/>
                <a:latin typeface="+mn-lt"/>
                <a:ea typeface="+mn-ea"/>
                <a:cs typeface="+mn-cs"/>
              </a:rPr>
              <a:t>could lead to difficult discrimination between broadleaved and needle-leaved forests</a:t>
            </a:r>
          </a:p>
          <a:p>
            <a:pPr marL="552450" lvl="0" indent="-285750">
              <a:buFontTx/>
              <a:buChar char="-"/>
            </a:pPr>
            <a:r>
              <a:rPr lang="en-US" sz="1200" kern="1200" dirty="0" smtClean="0">
                <a:solidFill>
                  <a:schemeClr val="tx1"/>
                </a:solidFill>
                <a:effectLst/>
                <a:latin typeface="+mn-lt"/>
                <a:ea typeface="+mn-ea"/>
                <a:cs typeface="+mn-cs"/>
              </a:rPr>
              <a:t>strange behavior for the SWIR-1 band over the bare soil class for Brockman algorithm</a:t>
            </a:r>
            <a:endParaRPr lang="en-US" sz="1800" baseline="0" dirty="0" smtClean="0">
              <a:latin typeface="Calibri" panose="020F0502020204030204" pitchFamily="34" charset="0"/>
            </a:endParaRPr>
          </a:p>
          <a:p>
            <a:pPr marL="266700" lvl="0" indent="0">
              <a:buNone/>
            </a:pPr>
            <a:endParaRPr lang="en-US" sz="1800" dirty="0" smtClean="0">
              <a:latin typeface="Calibri" panose="020F0502020204030204" pitchFamily="34" charset="0"/>
            </a:endParaRPr>
          </a:p>
        </p:txBody>
      </p:sp>
      <p:sp>
        <p:nvSpPr>
          <p:cNvPr id="4" name="Espace réservé du numéro de diapositive 3"/>
          <p:cNvSpPr>
            <a:spLocks noGrp="1"/>
          </p:cNvSpPr>
          <p:nvPr>
            <p:ph type="sldNum" sz="quarter" idx="10"/>
          </p:nvPr>
        </p:nvSpPr>
        <p:spPr/>
        <p:txBody>
          <a:bodyPr/>
          <a:lstStyle/>
          <a:p>
            <a:fld id="{A7EFD1B0-51DB-48E4-B138-7C7259148057}" type="slidenum">
              <a:rPr lang="fr-FR" smtClean="0"/>
              <a:pPr/>
              <a:t>32</a:t>
            </a:fld>
            <a:endParaRPr lang="fr-FR"/>
          </a:p>
        </p:txBody>
      </p:sp>
    </p:spTree>
    <p:extLst>
      <p:ext uri="{BB962C8B-B14F-4D97-AF65-F5344CB8AC3E}">
        <p14:creationId xmlns:p14="http://schemas.microsoft.com/office/powerpoint/2010/main" val="3364513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1079805A-72A6-4771-897D-00D25CD526C0}" type="slidenum">
              <a:rPr lang="en-GB" smtClean="0"/>
              <a:pPr/>
              <a:t>34</a:t>
            </a:fld>
            <a:endParaRPr lang="en-GB"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r>
              <a:rPr lang="fr-FR" dirty="0" smtClean="0"/>
              <a:t>Toutefois</a:t>
            </a:r>
            <a:r>
              <a:rPr lang="fr-FR" baseline="0" dirty="0" smtClean="0"/>
              <a:t> la difficulté de l’observation de la surface de la terre par satellite, c’est bien mais les </a:t>
            </a:r>
            <a:r>
              <a:rPr lang="fr-FR" dirty="0" smtClean="0"/>
              <a:t>image prises à 800 km d’altitude c’est d’abord de</a:t>
            </a:r>
            <a:r>
              <a:rPr lang="fr-FR" baseline="0" dirty="0" smtClean="0"/>
              <a:t> l’atmosphère, il a fallut d’abord s’</a:t>
            </a:r>
            <a:r>
              <a:rPr lang="fr-FR" baseline="0" dirty="0" err="1" smtClean="0"/>
              <a:t>affrancher</a:t>
            </a:r>
            <a:r>
              <a:rPr lang="fr-FR" baseline="0" dirty="0" smtClean="0"/>
              <a:t> des perturbations atmosphériques liés à la vapeur d’eau, à l’ozone et aux aérosols.</a:t>
            </a:r>
            <a:endParaRPr lang="fr-FR" dirty="0" smtClean="0"/>
          </a:p>
          <a:p>
            <a:endParaRPr lang="fr-FR" dirty="0" smtClean="0"/>
          </a:p>
          <a:p>
            <a:r>
              <a:rPr lang="fr-FR" dirty="0" smtClean="0"/>
              <a:t>Cette dia est une animation réalisée au départ de la première image de chaque mois</a:t>
            </a:r>
            <a:r>
              <a:rPr lang="fr-FR" sz="1700" dirty="0"/>
              <a:t>.</a:t>
            </a:r>
          </a:p>
          <a:p>
            <a:endParaRPr lang="fr-FR" dirty="0" smtClean="0"/>
          </a:p>
          <a:p>
            <a:r>
              <a:rPr lang="fr-FR" dirty="0" smtClean="0"/>
              <a:t>Elle met en évidence:</a:t>
            </a:r>
          </a:p>
          <a:p>
            <a:r>
              <a:rPr lang="fr-FR" dirty="0" smtClean="0"/>
              <a:t>	-La fréquence et l’importance de la couverture nuageuse</a:t>
            </a:r>
          </a:p>
          <a:p>
            <a:r>
              <a:rPr lang="fr-FR" dirty="0" smtClean="0"/>
              <a:t>	-Les problèmes du MIR</a:t>
            </a:r>
          </a:p>
          <a:p>
            <a:r>
              <a:rPr lang="fr-FR" dirty="0" smtClean="0"/>
              <a:t>	-La présence de neige permanente et temporaire</a:t>
            </a:r>
          </a:p>
          <a:p>
            <a:r>
              <a:rPr lang="fr-FR" dirty="0" smtClean="0"/>
              <a:t>	-(Plus difficile: la saisonnalité)</a:t>
            </a:r>
          </a:p>
          <a:p>
            <a:endParaRPr lang="fr-FR" dirty="0" smtClean="0"/>
          </a:p>
          <a:p>
            <a:r>
              <a:rPr lang="fr-FR" b="1" dirty="0" smtClean="0"/>
              <a:t>-&gt;  nécessité de réaliser des composites</a:t>
            </a:r>
            <a:endParaRPr lang="fr-FR" dirty="0" smtClean="0"/>
          </a:p>
          <a:p>
            <a:endParaRPr lang="fr-FR" dirty="0" smtClean="0"/>
          </a:p>
        </p:txBody>
      </p:sp>
    </p:spTree>
    <p:extLst>
      <p:ext uri="{BB962C8B-B14F-4D97-AF65-F5344CB8AC3E}">
        <p14:creationId xmlns:p14="http://schemas.microsoft.com/office/powerpoint/2010/main" val="3927163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pPr defTabSz="922031"/>
            <a:fld id="{6F783826-DC24-4D8E-904F-70CCAEA5C9BE}" type="slidenum">
              <a:rPr lang="fr-FR" smtClean="0"/>
              <a:pPr defTabSz="922031"/>
              <a:t>35</a:t>
            </a:fld>
            <a:endParaRPr lang="fr-FR"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fr-BE" smtClean="0"/>
          </a:p>
        </p:txBody>
      </p:sp>
    </p:spTree>
    <p:extLst>
      <p:ext uri="{BB962C8B-B14F-4D97-AF65-F5344CB8AC3E}">
        <p14:creationId xmlns:p14="http://schemas.microsoft.com/office/powerpoint/2010/main" val="1327034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En effet, l’image que l’on a pour 1</a:t>
            </a:r>
            <a:r>
              <a:rPr lang="fr-BE" baseline="0" dirty="0" smtClean="0"/>
              <a:t> jour (celle du dessus), </a:t>
            </a:r>
            <a:r>
              <a:rPr lang="fr-BE" baseline="0" dirty="0" err="1" smtClean="0"/>
              <a:t>meme</a:t>
            </a:r>
            <a:r>
              <a:rPr lang="fr-BE" baseline="0" dirty="0" smtClean="0"/>
              <a:t> si elle est corrigée pour un grand nombre de </a:t>
            </a:r>
            <a:r>
              <a:rPr lang="fr-BE" baseline="0" dirty="0" err="1" smtClean="0"/>
              <a:t>perturbattion</a:t>
            </a:r>
            <a:r>
              <a:rPr lang="fr-BE" baseline="0" dirty="0" smtClean="0"/>
              <a:t> atmosphérique, présente toujours des artefacts:</a:t>
            </a:r>
          </a:p>
          <a:p>
            <a:endParaRPr lang="fr-BE" baseline="0" dirty="0" smtClean="0"/>
          </a:p>
          <a:p>
            <a:r>
              <a:rPr lang="fr-BE" baseline="0" dirty="0" smtClean="0"/>
              <a:t>On voit qu’il y a des endroits ou il n’y a pas de donnés</a:t>
            </a:r>
          </a:p>
          <a:p>
            <a:endParaRPr lang="fr-BE" baseline="0" dirty="0" smtClean="0"/>
          </a:p>
          <a:p>
            <a:r>
              <a:rPr lang="fr-BE" baseline="0" dirty="0" smtClean="0"/>
              <a:t>Et d’autres endroits qui sont cachés par des nuages</a:t>
            </a:r>
          </a:p>
          <a:p>
            <a:endParaRPr lang="fr-BE" baseline="0" dirty="0" smtClean="0"/>
          </a:p>
          <a:p>
            <a:r>
              <a:rPr lang="fr-BE" baseline="0" dirty="0" smtClean="0"/>
              <a:t>Cette image est trop bruitée et on va faire une synthèse de 7 image journalières afin de créer une image de meilleure qualité (voir ci-dessous)</a:t>
            </a:r>
            <a:endParaRPr lang="fr-BE" dirty="0" smtClean="0"/>
          </a:p>
          <a:p>
            <a:endParaRPr lang="fr-BE" dirty="0" smtClean="0"/>
          </a:p>
        </p:txBody>
      </p:sp>
      <p:sp>
        <p:nvSpPr>
          <p:cNvPr id="4" name="Espace réservé du numéro de diapositive 3"/>
          <p:cNvSpPr>
            <a:spLocks noGrp="1"/>
          </p:cNvSpPr>
          <p:nvPr>
            <p:ph type="sldNum" sz="quarter" idx="10"/>
          </p:nvPr>
        </p:nvSpPr>
        <p:spPr/>
        <p:txBody>
          <a:bodyPr/>
          <a:lstStyle/>
          <a:p>
            <a:fld id="{D22F0ADC-F108-4B21-9DD5-B51544EE9F3F}" type="slidenum">
              <a:rPr lang="fr-BE" smtClean="0">
                <a:solidFill>
                  <a:prstClr val="black"/>
                </a:solidFill>
              </a:rPr>
              <a:pPr/>
              <a:t>36</a:t>
            </a:fld>
            <a:endParaRPr lang="fr-BE">
              <a:solidFill>
                <a:prstClr val="black"/>
              </a:solidFill>
            </a:endParaRPr>
          </a:p>
        </p:txBody>
      </p:sp>
    </p:spTree>
    <p:extLst>
      <p:ext uri="{BB962C8B-B14F-4D97-AF65-F5344CB8AC3E}">
        <p14:creationId xmlns:p14="http://schemas.microsoft.com/office/powerpoint/2010/main" val="2591605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544B5E-2A23-4D2E-9384-8EA49658AE9B}" type="slidenum">
              <a:rPr lang="fr-BE" altLang="fr-FR">
                <a:solidFill>
                  <a:srgbClr val="000000"/>
                </a:solidFill>
              </a:rPr>
              <a:pPr/>
              <a:t>37</a:t>
            </a:fld>
            <a:endParaRPr lang="fr-BE" altLang="fr-FR">
              <a:solidFill>
                <a:srgbClr val="000000"/>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r>
              <a:rPr lang="en-US" altLang="fr-FR" dirty="0"/>
              <a:t>The compositing process intends to minimize cloud contamination and reduces the variations in reflectance values due to image acquisition with varying geometries </a:t>
            </a:r>
          </a:p>
          <a:p>
            <a:r>
              <a:rPr lang="en-US" altLang="fr-FR" dirty="0"/>
              <a:t>The daily images are composited with a frequency of ten day in near real time using the mean compositing (MC) algorithm that averages reflectance values after a quality </a:t>
            </a:r>
            <a:r>
              <a:rPr lang="en-US" altLang="fr-FR" dirty="0" smtClean="0"/>
              <a:t>control   - </a:t>
            </a:r>
            <a:r>
              <a:rPr lang="en-GB" altLang="fr-FR" sz="1200" dirty="0" smtClean="0">
                <a:solidFill>
                  <a:srgbClr val="000000"/>
                </a:solidFill>
                <a:latin typeface="Garamond" panose="02020404030301010803" pitchFamily="18" charset="0"/>
                <a:cs typeface="Times New Roman" panose="02020603050405020304" pitchFamily="18" charset="0"/>
              </a:rPr>
              <a:t>Composite (SWIR, NIR, RED)</a:t>
            </a:r>
            <a:endParaRPr lang="en-US" altLang="fr-FR" dirty="0"/>
          </a:p>
          <a:p>
            <a:r>
              <a:rPr lang="en-GB" altLang="fr-FR" dirty="0">
                <a:solidFill>
                  <a:srgbClr val="000000"/>
                </a:solidFill>
              </a:rPr>
              <a:t>For VEGEATION, we use a home made cloud screening</a:t>
            </a:r>
          </a:p>
          <a:p>
            <a:r>
              <a:rPr lang="en-GB" altLang="fr-FR" dirty="0">
                <a:solidFill>
                  <a:srgbClr val="000000"/>
                </a:solidFill>
              </a:rPr>
              <a:t>For MODIS, we use the NASA cloud screening, completed by some home made verifications </a:t>
            </a:r>
          </a:p>
          <a:p>
            <a:r>
              <a:rPr lang="en-GB" altLang="fr-FR" dirty="0">
                <a:solidFill>
                  <a:srgbClr val="000000"/>
                </a:solidFill>
              </a:rPr>
              <a:t>we produce decadal composite at 250m, 500m, 1000m.</a:t>
            </a:r>
          </a:p>
          <a:p>
            <a:endParaRPr lang="fr-BE" altLang="fr-FR" dirty="0"/>
          </a:p>
        </p:txBody>
      </p:sp>
    </p:spTree>
    <p:extLst>
      <p:ext uri="{BB962C8B-B14F-4D97-AF65-F5344CB8AC3E}">
        <p14:creationId xmlns:p14="http://schemas.microsoft.com/office/powerpoint/2010/main" val="6512724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9.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8.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34.png"/><Relationship Id="rId26" Type="http://schemas.openxmlformats.org/officeDocument/2006/relationships/image" Target="../media/image24.png"/><Relationship Id="rId3" Type="http://schemas.openxmlformats.org/officeDocument/2006/relationships/image" Target="../media/image31.jpeg"/><Relationship Id="rId21" Type="http://schemas.openxmlformats.org/officeDocument/2006/relationships/image" Target="../media/image19.png"/><Relationship Id="rId7" Type="http://schemas.openxmlformats.org/officeDocument/2006/relationships/image" Target="../media/image33.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36.png"/><Relationship Id="rId2" Type="http://schemas.openxmlformats.org/officeDocument/2006/relationships/image" Target="../media/image29.pn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35.png"/><Relationship Id="rId27" Type="http://schemas.openxmlformats.org/officeDocument/2006/relationships/image" Target="../media/image3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7.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0.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descr="9LTC_1_PP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dirty="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2" name="Group 61"/>
          <p:cNvGrpSpPr/>
          <p:nvPr userDrawn="1"/>
        </p:nvGrpSpPr>
        <p:grpSpPr>
          <a:xfrm>
            <a:off x="172269" y="4908007"/>
            <a:ext cx="6826666" cy="111519"/>
            <a:chOff x="172269" y="6621494"/>
            <a:chExt cx="6826666" cy="111519"/>
          </a:xfrm>
        </p:grpSpPr>
        <p:pic>
          <p:nvPicPr>
            <p:cNvPr id="63" name="Picture 62"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4" name="Picture 63"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5" name="Picture 64"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6" name="Picture 65"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7" name="Picture 66"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8" name="Picture 67"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9" name="Picture 68"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0" name="Picture 69"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1" name="Picture 70"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2" name="Picture 71"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3" name="Picture 72"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4" name="Picture 73"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5" name="Picture 74"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6" name="Picture 75"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7" name="Picture 76"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8" name="Picture 77"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9" name="Picture 78"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0" name="Picture 79"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1" name="Picture 80"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2" name="Picture 81"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3" name="Picture 82"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4" name="Picture 83"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5" name="Picture 84"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6" name="Picture 85" descr="si.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9" name="Picture 8"/>
          <p:cNvPicPr>
            <a:picLocks noChangeAspect="1"/>
          </p:cNvPicPr>
          <p:nvPr userDrawn="1"/>
        </p:nvPicPr>
        <p:blipFill rotWithShape="1">
          <a:blip r:embed="rId28"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00" y="1388224"/>
            <a:ext cx="8748000" cy="2527071"/>
          </a:xfrm>
        </p:spPr>
        <p:txBody>
          <a:bodyPr/>
          <a:lstStyle>
            <a:lvl1pPr marL="0">
              <a:defRPr baseline="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8" name="Straight Connector 7"/>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6" name="Picture 1" descr="9LTC_3_PPT.jpg"/>
          <p:cNvPicPr>
            <a:picLocks noChangeAspect="1"/>
          </p:cNvPicPr>
          <p:nvPr userDrawn="1"/>
        </p:nvPicPr>
        <p:blipFill rotWithShape="1">
          <a:blip r:embed="rId3" cstate="print">
            <a:extLst>
              <a:ext uri="{28A0092B-C50C-407E-A947-70E740481C1C}">
                <a14:useLocalDpi xmlns:a14="http://schemas.microsoft.com/office/drawing/2010/main" val="0"/>
              </a:ext>
            </a:extLst>
          </a:blip>
          <a:srcRect t="88900"/>
          <a:stretch/>
        </p:blipFill>
        <p:spPr>
          <a:xfrm>
            <a:off x="0" y="725710"/>
            <a:ext cx="9144000" cy="45719"/>
          </a:xfrm>
          <a:prstGeom prst="rect">
            <a:avLst/>
          </a:prstGeom>
        </p:spPr>
      </p:pic>
      <p:pic>
        <p:nvPicPr>
          <p:cNvPr id="38" name="Picture 11" descr="PPT_Footer.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897582"/>
            <a:ext cx="9144000" cy="245918"/>
          </a:xfrm>
          <a:prstGeom prst="rect">
            <a:avLst/>
          </a:prstGeom>
        </p:spPr>
      </p:pic>
      <p:grpSp>
        <p:nvGrpSpPr>
          <p:cNvPr id="39" name="Group 33"/>
          <p:cNvGrpSpPr/>
          <p:nvPr userDrawn="1"/>
        </p:nvGrpSpPr>
        <p:grpSpPr>
          <a:xfrm>
            <a:off x="1468582" y="5029197"/>
            <a:ext cx="5869789" cy="96983"/>
            <a:chOff x="172269" y="6621494"/>
            <a:chExt cx="6826666" cy="111519"/>
          </a:xfrm>
        </p:grpSpPr>
        <p:pic>
          <p:nvPicPr>
            <p:cNvPr id="40" name="Picture 34"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1" name="Picture 35"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2" name="Picture 36"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3" name="Picture 37"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4" name="Picture 6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5" name="Picture 6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6" name="Picture 6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7" name="Picture 6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8" name="Picture 6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9" name="Picture 6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0" name="Picture 7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1" name="Picture 7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2" name="Picture 7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3" name="Picture 7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4" name="Picture 7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5" name="Picture 7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6" name="Picture 7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7" name="Picture 7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8" name="Picture 7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9" name="Picture 7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0" name="Picture 8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1" name="Picture 8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2" name="Picture 8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3" name="Picture 83"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64" name="Image 63"/>
          <p:cNvPicPr>
            <a:picLocks noChangeAspect="1"/>
          </p:cNvPicPr>
          <p:nvPr userDrawn="1"/>
        </p:nvPicPr>
        <p:blipFill>
          <a:blip r:embed="rId2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4870449"/>
            <a:ext cx="1181793" cy="273051"/>
          </a:xfrm>
          <a:prstGeom prst="rect">
            <a:avLst/>
          </a:prstGeom>
        </p:spPr>
      </p:pic>
      <p:sp>
        <p:nvSpPr>
          <p:cNvPr id="65" name="ZoneTexte 64"/>
          <p:cNvSpPr txBox="1"/>
          <p:nvPr userDrawn="1"/>
        </p:nvSpPr>
        <p:spPr>
          <a:xfrm>
            <a:off x="2085109" y="4842160"/>
            <a:ext cx="4653838" cy="215444"/>
          </a:xfrm>
          <a:prstGeom prst="rect">
            <a:avLst/>
          </a:prstGeom>
          <a:noFill/>
        </p:spPr>
        <p:txBody>
          <a:bodyPr wrap="none" rtlCol="0">
            <a:spAutoFit/>
          </a:bodyPr>
          <a:lstStyle/>
          <a:p>
            <a:r>
              <a:rPr lang="fr-FR" sz="800" i="1" dirty="0" smtClean="0"/>
              <a:t>ESA Advanced Training</a:t>
            </a:r>
            <a:r>
              <a:rPr lang="fr-FR" sz="800" i="1" baseline="0" dirty="0" smtClean="0"/>
              <a:t> in Land RS – Louvain-la-Neuve (</a:t>
            </a:r>
            <a:r>
              <a:rPr lang="fr-FR" sz="800" i="1" baseline="0" dirty="0" err="1" smtClean="0"/>
              <a:t>Belgium</a:t>
            </a:r>
            <a:r>
              <a:rPr lang="fr-FR" sz="800" i="1" baseline="0" dirty="0" smtClean="0"/>
              <a:t>) - </a:t>
            </a:r>
            <a:r>
              <a:rPr lang="fr-FR" sz="800" i="1" dirty="0" smtClean="0"/>
              <a:t>16-20 Sept.</a:t>
            </a:r>
            <a:r>
              <a:rPr lang="fr-FR" sz="800" i="1" baseline="0" dirty="0" smtClean="0"/>
              <a:t> 2019 </a:t>
            </a:r>
            <a:endParaRPr lang="fr-BE" sz="800" i="1" dirty="0"/>
          </a:p>
        </p:txBody>
      </p:sp>
      <p:sp>
        <p:nvSpPr>
          <p:cNvPr id="6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chemeClr val="tx1">
                    <a:lumMod val="65000"/>
                    <a:lumOff val="35000"/>
                  </a:schemeClr>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876396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12648" y="171450"/>
            <a:ext cx="8153400" cy="742950"/>
          </a:xfrm>
          <a:prstGeom prst="rect">
            <a:avLst/>
          </a:prstGeom>
        </p:spPr>
        <p:txBody>
          <a:bodyPr/>
          <a:lstStyle/>
          <a:p>
            <a:r>
              <a:rPr kumimoji="0" lang="fr-FR" smtClean="0"/>
              <a:t>Cliquez pour modifier le style du titre</a:t>
            </a:r>
            <a:endParaRPr kumimoji="0" lang="en-US"/>
          </a:p>
        </p:txBody>
      </p:sp>
      <p:sp>
        <p:nvSpPr>
          <p:cNvPr id="4" name="Espace réservé de la date 3"/>
          <p:cNvSpPr>
            <a:spLocks noGrp="1"/>
          </p:cNvSpPr>
          <p:nvPr>
            <p:ph type="dt" sz="half" idx="10"/>
          </p:nvPr>
        </p:nvSpPr>
        <p:spPr>
          <a:xfrm>
            <a:off x="6096001" y="4686304"/>
            <a:ext cx="2667000" cy="273844"/>
          </a:xfrm>
          <a:prstGeom prst="rect">
            <a:avLst/>
          </a:prstGeom>
        </p:spPr>
        <p:txBody>
          <a:bodyPr/>
          <a:lstStyle/>
          <a:p>
            <a:fld id="{48D92626-37D2-4832-BF7A-BC283494A20D}" type="datetimeFigureOut">
              <a:rPr lang="en-US" smtClean="0">
                <a:solidFill>
                  <a:srgbClr val="5B6973"/>
                </a:solidFill>
              </a:rPr>
              <a:pPr/>
              <a:t>9/16/2019</a:t>
            </a:fld>
            <a:endParaRPr lang="en-US">
              <a:solidFill>
                <a:srgbClr val="5B6973"/>
              </a:solidFill>
            </a:endParaRPr>
          </a:p>
        </p:txBody>
      </p:sp>
      <p:sp>
        <p:nvSpPr>
          <p:cNvPr id="5" name="Espace réservé du pied de page 4"/>
          <p:cNvSpPr>
            <a:spLocks noGrp="1"/>
          </p:cNvSpPr>
          <p:nvPr>
            <p:ph type="ftr" sz="quarter" idx="11"/>
          </p:nvPr>
        </p:nvSpPr>
        <p:spPr>
          <a:xfrm>
            <a:off x="609606" y="4686159"/>
            <a:ext cx="5421083" cy="273844"/>
          </a:xfrm>
          <a:prstGeom prst="rect">
            <a:avLst/>
          </a:prstGeom>
        </p:spPr>
        <p:txBody>
          <a:bodyPr/>
          <a:lstStyle/>
          <a:p>
            <a:endParaRPr lang="fr-FR">
              <a:solidFill>
                <a:srgbClr val="5B6973"/>
              </a:solidFill>
            </a:endParaRPr>
          </a:p>
        </p:txBody>
      </p:sp>
      <p:sp>
        <p:nvSpPr>
          <p:cNvPr id="6" name="Espace réservé du numéro de diapositive 5"/>
          <p:cNvSpPr>
            <a:spLocks noGrp="1"/>
          </p:cNvSpPr>
          <p:nvPr>
            <p:ph type="sldNum" sz="quarter" idx="12"/>
          </p:nvPr>
        </p:nvSpPr>
        <p:spPr>
          <a:xfrm>
            <a:off x="0" y="954167"/>
            <a:ext cx="533400" cy="183357"/>
          </a:xfrm>
          <a:prstGeom prst="rect">
            <a:avLst/>
          </a:prstGeom>
        </p:spPr>
        <p:txBody>
          <a:bodyPr/>
          <a:lstStyle>
            <a:lvl1pPr>
              <a:defRPr>
                <a:solidFill>
                  <a:srgbClr val="FFFFFF"/>
                </a:solidFill>
              </a:defRPr>
            </a:lvl1pPr>
          </a:lstStyle>
          <a:p>
            <a:fld id="{8C592886-E571-45D5-8B56-343DC94F8FA6}" type="slidenum">
              <a:rPr lang="en-US" smtClean="0"/>
              <a:pPr/>
              <a:t>‹N°›</a:t>
            </a:fld>
            <a:endParaRPr lang="en-US" dirty="0"/>
          </a:p>
        </p:txBody>
      </p:sp>
      <p:sp>
        <p:nvSpPr>
          <p:cNvPr id="8" name="Espace réservé du contenu 7"/>
          <p:cNvSpPr>
            <a:spLocks noGrp="1"/>
          </p:cNvSpPr>
          <p:nvPr>
            <p:ph sz="quarter" idx="1"/>
          </p:nvPr>
        </p:nvSpPr>
        <p:spPr>
          <a:xfrm>
            <a:off x="612648" y="1200150"/>
            <a:ext cx="8153400" cy="337185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extLst>
      <p:ext uri="{BB962C8B-B14F-4D97-AF65-F5344CB8AC3E}">
        <p14:creationId xmlns:p14="http://schemas.microsoft.com/office/powerpoint/2010/main" val="142880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3" name="Rectangle 2"/>
          <p:cNvSpPr/>
          <p:nvPr userDrawn="1"/>
        </p:nvSpPr>
        <p:spPr>
          <a:xfrm>
            <a:off x="1" y="4245769"/>
            <a:ext cx="9324975" cy="10798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2" name="Titre 1"/>
          <p:cNvSpPr>
            <a:spLocks noGrp="1"/>
          </p:cNvSpPr>
          <p:nvPr>
            <p:ph type="title"/>
          </p:nvPr>
        </p:nvSpPr>
        <p:spPr>
          <a:xfrm>
            <a:off x="395288" y="411957"/>
            <a:ext cx="8229600" cy="540544"/>
          </a:xfrm>
          <a:prstGeom prst="rect">
            <a:avLst/>
          </a:prstGeom>
        </p:spPr>
        <p:txBody>
          <a:bodyPr/>
          <a:lstStyle/>
          <a:p>
            <a:r>
              <a:rPr lang="fr-FR" smtClean="0"/>
              <a:t>Modifiez le style du titre</a:t>
            </a:r>
            <a:endParaRPr lang="fr-BE"/>
          </a:p>
        </p:txBody>
      </p:sp>
    </p:spTree>
    <p:extLst>
      <p:ext uri="{BB962C8B-B14F-4D97-AF65-F5344CB8AC3E}">
        <p14:creationId xmlns:p14="http://schemas.microsoft.com/office/powerpoint/2010/main" val="720611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2" name="Picture 1" descr="9LTC_2_PP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
        <p:nvSpPr>
          <p:cNvPr id="3" name="Content Placeholder 2"/>
          <p:cNvSpPr>
            <a:spLocks noGrp="1"/>
          </p:cNvSpPr>
          <p:nvPr>
            <p:ph idx="1"/>
          </p:nvPr>
        </p:nvSpPr>
        <p:spPr>
          <a:xfrm>
            <a:off x="172800" y="1388224"/>
            <a:ext cx="8748000" cy="2527071"/>
          </a:xfrm>
        </p:spPr>
        <p:txBody>
          <a:bodyPr/>
          <a:lstStyle>
            <a:lvl1pPr marL="0">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6"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dirty="0">
                <a:solidFill>
                  <a:schemeClr val="bg1">
                    <a:lumMod val="85000"/>
                  </a:schemeClr>
                </a:solidFill>
              </a:rPr>
              <a:t>ESA UNCLASSIFIED - For Official Use</a:t>
            </a:r>
            <a:endParaRPr lang="en-GB" sz="800" noProof="0" dirty="0">
              <a:solidFill>
                <a:schemeClr val="bg1">
                  <a:lumMod val="85000"/>
                </a:schemeClr>
              </a:solidFill>
            </a:endParaRP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8" name="Straight Connector 7"/>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8"/>
          <p:cNvGrpSpPr/>
          <p:nvPr userDrawn="1"/>
        </p:nvGrpSpPr>
        <p:grpSpPr>
          <a:xfrm>
            <a:off x="172269" y="4908007"/>
            <a:ext cx="6826666" cy="111519"/>
            <a:chOff x="172269" y="6621494"/>
            <a:chExt cx="6826666" cy="111519"/>
          </a:xfrm>
        </p:grpSpPr>
        <p:pic>
          <p:nvPicPr>
            <p:cNvPr id="10" name="Picture 9"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1" name="Picture 10"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2" name="Picture 11"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13" name="Picture 12"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14" name="Picture 13"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15" name="Picture 14"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16" name="Picture 15"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17" name="Picture 16"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18" name="Picture 17"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19" name="Picture 18"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20" name="Picture 19"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1" name="Picture 20"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2" name="Picture 21"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23" name="Picture 22"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24" name="Picture 23"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25" name="Picture 24"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26" name="Picture 25"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27" name="Picture 26"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28" name="Picture 27"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29" name="Picture 28"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30" name="Picture 29"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1" name="Picture 30"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2" name="Picture 31"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33" name="Picture 32"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11880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19503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9867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11880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26" Type="http://schemas.openxmlformats.org/officeDocument/2006/relationships/image" Target="../media/image13.png"/><Relationship Id="rId39" Type="http://schemas.openxmlformats.org/officeDocument/2006/relationships/image" Target="../media/image26.png"/><Relationship Id="rId3" Type="http://schemas.openxmlformats.org/officeDocument/2006/relationships/slideLayout" Target="../slideLayouts/slideLayout3.xml"/><Relationship Id="rId21" Type="http://schemas.openxmlformats.org/officeDocument/2006/relationships/image" Target="../media/image8.png"/><Relationship Id="rId34" Type="http://schemas.openxmlformats.org/officeDocument/2006/relationships/image" Target="../media/image2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5" Type="http://schemas.openxmlformats.org/officeDocument/2006/relationships/image" Target="../media/image12.png"/><Relationship Id="rId33" Type="http://schemas.openxmlformats.org/officeDocument/2006/relationships/image" Target="../media/image20.png"/><Relationship Id="rId38" Type="http://schemas.openxmlformats.org/officeDocument/2006/relationships/image" Target="../media/image25.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29"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1.png"/><Relationship Id="rId32" Type="http://schemas.openxmlformats.org/officeDocument/2006/relationships/image" Target="../media/image19.png"/><Relationship Id="rId37" Type="http://schemas.openxmlformats.org/officeDocument/2006/relationships/image" Target="../media/image24.png"/><Relationship Id="rId40" Type="http://schemas.openxmlformats.org/officeDocument/2006/relationships/image" Target="../media/image27.png"/><Relationship Id="rId5" Type="http://schemas.openxmlformats.org/officeDocument/2006/relationships/slideLayout" Target="../slideLayouts/slideLayout5.xml"/><Relationship Id="rId15" Type="http://schemas.openxmlformats.org/officeDocument/2006/relationships/image" Target="../media/image2.jpeg"/><Relationship Id="rId23" Type="http://schemas.openxmlformats.org/officeDocument/2006/relationships/image" Target="../media/image10.png"/><Relationship Id="rId28" Type="http://schemas.openxmlformats.org/officeDocument/2006/relationships/image" Target="../media/image15.png"/><Relationship Id="rId36" Type="http://schemas.openxmlformats.org/officeDocument/2006/relationships/image" Target="../media/image23.png"/><Relationship Id="rId10" Type="http://schemas.openxmlformats.org/officeDocument/2006/relationships/slideLayout" Target="../slideLayouts/slideLayout10.xml"/><Relationship Id="rId19" Type="http://schemas.openxmlformats.org/officeDocument/2006/relationships/image" Target="../media/image6.png"/><Relationship Id="rId31" Type="http://schemas.openxmlformats.org/officeDocument/2006/relationships/image" Target="../media/image1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 Id="rId22" Type="http://schemas.openxmlformats.org/officeDocument/2006/relationships/image" Target="../media/image9.png"/><Relationship Id="rId27" Type="http://schemas.openxmlformats.org/officeDocument/2006/relationships/image" Target="../media/image14.png"/><Relationship Id="rId30" Type="http://schemas.openxmlformats.org/officeDocument/2006/relationships/image" Target="../media/image17.png"/><Relationship Id="rId35"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9LTC_3_PPT.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9144000" cy="771429"/>
          </a:xfrm>
          <a:prstGeom prst="rect">
            <a:avLst/>
          </a:prstGeom>
        </p:spPr>
      </p:pic>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12" name="Picture 11" descr="PPT_Footer.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grpSp>
        <p:nvGrpSpPr>
          <p:cNvPr id="34" name="Group 33"/>
          <p:cNvGrpSpPr/>
          <p:nvPr userDrawn="1"/>
        </p:nvGrpSpPr>
        <p:grpSpPr>
          <a:xfrm>
            <a:off x="172269" y="4908007"/>
            <a:ext cx="6826666" cy="111519"/>
            <a:chOff x="172269" y="6621494"/>
            <a:chExt cx="6826666" cy="111519"/>
          </a:xfrm>
        </p:grpSpPr>
        <p:pic>
          <p:nvPicPr>
            <p:cNvPr id="35" name="Picture 34" descr="at.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5" name="Picture 64" descr="cz.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6" name="Picture 65" descr="d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7" name="Picture 66" descr="dk.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8" name="Picture 67" descr="ee.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9" name="Picture 68" descr="es.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0" name="Picture 69" descr="fi.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1" name="Picture 70" descr="fr.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2" name="Picture 71" descr="gr.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3" name="Picture 72" descr="h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4" name="Picture 73" descr="ie.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5" name="Picture 74" descr="it.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6" name="Picture 75" descr="lu.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7" name="Picture 76" descr="n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8" name="Picture 77" descr="n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9" name="Picture 78" descr="pl.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0" name="Picture 79" descr="pt.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1" name="Picture 80" descr="ro.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2" name="Picture 81" descr="se.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3" name="Picture 82" descr="uk.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4" name="Picture 83" descr="si.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dirty="0"/>
              <a:t>Click to edit Master title style</a:t>
            </a:r>
            <a:endParaRPr lang="en-GB" dirty="0"/>
          </a:p>
        </p:txBody>
      </p:sp>
      <p:sp>
        <p:nvSpPr>
          <p:cNvPr id="55299" name="Rectangle 2"/>
          <p:cNvSpPr>
            <a:spLocks noGrp="1" noChangeArrowheads="1"/>
          </p:cNvSpPr>
          <p:nvPr>
            <p:ph type="body" idx="1"/>
          </p:nvPr>
        </p:nvSpPr>
        <p:spPr bwMode="auto">
          <a:xfrm>
            <a:off x="172800" y="922282"/>
            <a:ext cx="8748000" cy="3628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Box 38"/>
          <p:cNvSpPr txBox="1">
            <a:spLocks noChangeArrowheads="1"/>
          </p:cNvSpPr>
          <p:nvPr/>
        </p:nvSpPr>
        <p:spPr bwMode="auto">
          <a:xfrm>
            <a:off x="165600" y="4580702"/>
            <a:ext cx="2019142"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a:spAutoFit/>
          </a:bodyPr>
          <a:lstStyle/>
          <a:p>
            <a:pPr algn="l">
              <a:spcBef>
                <a:spcPct val="50000"/>
              </a:spcBef>
            </a:pPr>
            <a:r>
              <a:rPr lang="en-US" sz="800" noProof="0" dirty="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6750838" y="4580702"/>
            <a:ext cx="2249975"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a:solidFill>
                  <a:schemeClr val="bg2"/>
                </a:solidFill>
              </a:rPr>
              <a:t>Author | ESRIN | 18/10/2016 | Slide  </a:t>
            </a:r>
            <a:fld id="{74715171-953B-462A-B427-D01C79F554CB}" type="slidenum">
              <a:rPr lang="en-GB" sz="800" noProof="1" smtClean="0">
                <a:solidFill>
                  <a:schemeClr val="bg2"/>
                </a:solidFill>
              </a:rPr>
              <a:t>‹N°›</a:t>
            </a:fld>
            <a:endParaRPr lang="en-GB" sz="800" noProof="1">
              <a:solidFill>
                <a:schemeClr val="bg2"/>
              </a:solidFill>
            </a:endParaRPr>
          </a:p>
        </p:txBody>
      </p:sp>
      <p:pic>
        <p:nvPicPr>
          <p:cNvPr id="40" name="Picture 39"/>
          <p:cNvPicPr>
            <a:picLocks noChangeAspect="1"/>
          </p:cNvPicPr>
          <p:nvPr userDrawn="1"/>
        </p:nvPicPr>
        <p:blipFill rotWithShape="1">
          <a:blip r:embed="rId40" cstate="print">
            <a:extLst>
              <a:ext uri="{28A0092B-C50C-407E-A947-70E740481C1C}">
                <a14:useLocalDpi xmlns:a14="http://schemas.microsoft.com/office/drawing/2010/main" val="0"/>
              </a:ext>
            </a:extLst>
          </a:blip>
          <a:srcRect t="-2" b="28614"/>
          <a:stretch/>
        </p:blipFill>
        <p:spPr>
          <a:xfrm>
            <a:off x="7787917" y="167443"/>
            <a:ext cx="1210456" cy="46800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 id="2147483939" r:id="rId10"/>
    <p:sldLayoutId id="2147483940" r:id="rId11"/>
    <p:sldLayoutId id="2147483941" r:id="rId12"/>
  </p:sldLayoutIdLst>
  <p:hf sldNum="0" hdr="0" dt="0"/>
  <p:txStyles>
    <p:title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tiff"/><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 Id="rId9" Type="http://schemas.openxmlformats.org/officeDocument/2006/relationships/image" Target="../media/image71.jpeg"/></Relationships>
</file>

<file path=ppt/slides/_rels/slide2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80.jpeg"/><Relationship Id="rId5" Type="http://schemas.openxmlformats.org/officeDocument/2006/relationships/image" Target="../media/image79.jp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3" Type="http://schemas.openxmlformats.org/officeDocument/2006/relationships/image" Target="../media/image93.jpeg"/><Relationship Id="rId7" Type="http://schemas.openxmlformats.org/officeDocument/2006/relationships/image" Target="../media/image97.jpeg"/><Relationship Id="rId12" Type="http://schemas.openxmlformats.org/officeDocument/2006/relationships/image" Target="../media/image10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jpeg"/></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08.tiff"/><Relationship Id="rId4" Type="http://schemas.openxmlformats.org/officeDocument/2006/relationships/image" Target="../media/image107.tiff"/></Relationships>
</file>

<file path=ppt/slides/_rels/slide37.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hyperlink" Target="https://maps.elie.ucl.ac.be/CCI/viewer/"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jpeg"/><Relationship Id="rId9" Type="http://schemas.openxmlformats.org/officeDocument/2006/relationships/image" Target="../media/image123.png"/><Relationship Id="rId14" Type="http://schemas.openxmlformats.org/officeDocument/2006/relationships/image" Target="../media/image1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0.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jpeg"/></Relationships>
</file>

<file path=ppt/slides/_rels/slide41.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10.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2.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 Id="rId9" Type="http://schemas.openxmlformats.org/officeDocument/2006/relationships/image" Target="../media/image138.png"/></Relationships>
</file>

<file path=ppt/slides/_rels/slide4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38.png"/></Relationships>
</file>

<file path=ppt/slides/_rels/slide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0.xml"/><Relationship Id="rId5" Type="http://schemas.openxmlformats.org/officeDocument/2006/relationships/image" Target="../media/image150.png"/><Relationship Id="rId4" Type="http://schemas.openxmlformats.org/officeDocument/2006/relationships/image" Target="../media/image149.png"/></Relationships>
</file>

<file path=ppt/slides/_rels/slide4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jpeg"/><Relationship Id="rId2" Type="http://schemas.openxmlformats.org/officeDocument/2006/relationships/image" Target="../media/image158.png"/><Relationship Id="rId1" Type="http://schemas.openxmlformats.org/officeDocument/2006/relationships/slideLayout" Target="../slideLayouts/slideLayout12.xml"/><Relationship Id="rId6" Type="http://schemas.openxmlformats.org/officeDocument/2006/relationships/image" Target="../media/image162.gif"/><Relationship Id="rId5" Type="http://schemas.openxmlformats.org/officeDocument/2006/relationships/image" Target="../media/image161.jpeg"/><Relationship Id="rId4" Type="http://schemas.openxmlformats.org/officeDocument/2006/relationships/image" Target="../media/image160.png"/></Relationships>
</file>

<file path=ppt/slides/_rels/slide4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g"/><Relationship Id="rId1" Type="http://schemas.openxmlformats.org/officeDocument/2006/relationships/slideLayout" Target="../slideLayouts/slideLayout7.xml"/><Relationship Id="rId4" Type="http://schemas.openxmlformats.org/officeDocument/2006/relationships/image" Target="../media/image171.JPG"/></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4"/>
          <p:cNvSpPr txBox="1">
            <a:spLocks noChangeArrowheads="1"/>
          </p:cNvSpPr>
          <p:nvPr/>
        </p:nvSpPr>
        <p:spPr bwMode="auto">
          <a:xfrm>
            <a:off x="512996" y="3393298"/>
            <a:ext cx="5365290" cy="307777"/>
          </a:xfrm>
          <a:prstGeom prst="rect">
            <a:avLst/>
          </a:prstGeom>
          <a:solidFill>
            <a:srgbClr val="005C2E">
              <a:alpha val="64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GB"/>
            </a:defPPr>
            <a:lvl1pPr>
              <a:spcBef>
                <a:spcPts val="0"/>
              </a:spcBef>
              <a:defRPr sz="1400">
                <a:solidFill>
                  <a:schemeClr val="bg1"/>
                </a:solidFill>
              </a:defRPr>
            </a:lvl1pPr>
          </a:lstStyle>
          <a:p>
            <a:r>
              <a:rPr lang="en-GB" dirty="0" smtClean="0"/>
              <a:t>Pierre </a:t>
            </a:r>
            <a:r>
              <a:rPr lang="en-GB" dirty="0" err="1" smtClean="0"/>
              <a:t>Defourny</a:t>
            </a:r>
            <a:r>
              <a:rPr lang="en-GB" dirty="0" smtClean="0"/>
              <a:t>, Fabrizio Ramoino, Olivier </a:t>
            </a:r>
            <a:r>
              <a:rPr lang="en-GB" dirty="0" err="1" smtClean="0"/>
              <a:t>Hagolle</a:t>
            </a:r>
            <a:endParaRPr lang="en-GB" dirty="0"/>
          </a:p>
        </p:txBody>
      </p:sp>
      <p:sp>
        <p:nvSpPr>
          <p:cNvPr id="4" name="Text Box 24"/>
          <p:cNvSpPr txBox="1">
            <a:spLocks noChangeArrowheads="1"/>
          </p:cNvSpPr>
          <p:nvPr/>
        </p:nvSpPr>
        <p:spPr bwMode="auto">
          <a:xfrm>
            <a:off x="235130" y="2539626"/>
            <a:ext cx="8641081" cy="646331"/>
          </a:xfrm>
          <a:prstGeom prst="rect">
            <a:avLst/>
          </a:prstGeom>
          <a:solidFill>
            <a:srgbClr val="005C2E">
              <a:alpha val="64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GB"/>
            </a:defPPr>
            <a:lvl1pPr>
              <a:spcBef>
                <a:spcPts val="0"/>
              </a:spcBef>
              <a:defRPr>
                <a:solidFill>
                  <a:schemeClr val="bg1"/>
                </a:solidFill>
              </a:defRPr>
            </a:lvl1pPr>
          </a:lstStyle>
          <a:p>
            <a:r>
              <a:rPr lang="en-GB" dirty="0"/>
              <a:t>Concepts and methods for optical pre-processing and </a:t>
            </a:r>
            <a:r>
              <a:rPr lang="en-GB" dirty="0" smtClean="0"/>
              <a:t>time series </a:t>
            </a:r>
            <a:r>
              <a:rPr lang="en-GB" dirty="0"/>
              <a:t>quality analysis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a:solidFill>
                  <a:srgbClr val="FFFFFF"/>
                </a:solidFill>
              </a:rPr>
              <a:t>What </a:t>
            </a:r>
            <a:r>
              <a:rPr lang="en-GB" dirty="0" smtClean="0">
                <a:solidFill>
                  <a:srgbClr val="FFFFFF"/>
                </a:solidFill>
              </a:rPr>
              <a:t>effects atmospheric correction?</a:t>
            </a:r>
            <a:endParaRPr lang="en-GB" dirty="0">
              <a:solidFill>
                <a:srgbClr val="FFFFFF"/>
              </a:solidFill>
            </a:endParaRPr>
          </a:p>
        </p:txBody>
      </p:sp>
      <p:sp>
        <p:nvSpPr>
          <p:cNvPr id="6" name="Rectangle 5"/>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a:stretch>
            <a:fillRect/>
          </a:stretch>
        </p:blipFill>
        <p:spPr>
          <a:xfrm>
            <a:off x="88768" y="822126"/>
            <a:ext cx="8982271" cy="3909004"/>
          </a:xfrm>
          <a:prstGeom prst="rect">
            <a:avLst/>
          </a:prstGeom>
        </p:spPr>
      </p:pic>
      <p:sp>
        <p:nvSpPr>
          <p:cNvPr id="4" name="TextBox 3"/>
          <p:cNvSpPr txBox="1"/>
          <p:nvPr/>
        </p:nvSpPr>
        <p:spPr>
          <a:xfrm>
            <a:off x="83125" y="3408212"/>
            <a:ext cx="3384470" cy="1184940"/>
          </a:xfrm>
          <a:prstGeom prst="rect">
            <a:avLst/>
          </a:prstGeom>
          <a:noFill/>
        </p:spPr>
        <p:txBody>
          <a:bodyPr wrap="square" rtlCol="0">
            <a:spAutoFit/>
          </a:bodyPr>
          <a:lstStyle/>
          <a:p>
            <a:r>
              <a:rPr lang="en-GB" sz="1400" b="1" i="1" u="sng" dirty="0" smtClean="0"/>
              <a:t>Relative </a:t>
            </a:r>
            <a:r>
              <a:rPr lang="en-GB" sz="1400" b="1" i="1" u="sng" dirty="0"/>
              <a:t>contributions</a:t>
            </a:r>
            <a:r>
              <a:rPr lang="en-GB" sz="1400" b="1" i="1" u="sng" dirty="0" smtClean="0"/>
              <a:t>:</a:t>
            </a:r>
          </a:p>
          <a:p>
            <a:pPr lvl="1">
              <a:spcBef>
                <a:spcPts val="600"/>
              </a:spcBef>
            </a:pPr>
            <a:r>
              <a:rPr lang="en-GB" sz="1400" dirty="0" smtClean="0"/>
              <a:t>AOT = 80%</a:t>
            </a:r>
          </a:p>
          <a:p>
            <a:pPr lvl="1">
              <a:spcBef>
                <a:spcPts val="600"/>
              </a:spcBef>
            </a:pPr>
            <a:r>
              <a:rPr lang="en-GB" sz="1400" dirty="0" smtClean="0"/>
              <a:t>Water Vapour = 15%</a:t>
            </a:r>
          </a:p>
          <a:p>
            <a:pPr lvl="1">
              <a:spcBef>
                <a:spcPts val="600"/>
              </a:spcBef>
            </a:pPr>
            <a:r>
              <a:rPr lang="en-GB" sz="1400" dirty="0" smtClean="0"/>
              <a:t>Altitude = 4%</a:t>
            </a:r>
          </a:p>
        </p:txBody>
      </p:sp>
    </p:spTree>
    <p:extLst>
      <p:ext uri="{BB962C8B-B14F-4D97-AF65-F5344CB8AC3E}">
        <p14:creationId xmlns:p14="http://schemas.microsoft.com/office/powerpoint/2010/main" val="39410917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en-GB" dirty="0">
                <a:solidFill>
                  <a:srgbClr val="FFFFFF"/>
                </a:solidFill>
              </a:rPr>
              <a:t>Cloud detection and </a:t>
            </a:r>
            <a:r>
              <a:rPr lang="en-GB" dirty="0" smtClean="0">
                <a:solidFill>
                  <a:srgbClr val="FFFFFF"/>
                </a:solidFill>
              </a:rPr>
              <a:t>removal</a:t>
            </a:r>
            <a:endParaRPr lang="en-GB" dirty="0">
              <a:solidFill>
                <a:srgbClr val="FFFFFF"/>
              </a:solidFill>
            </a:endParaRPr>
          </a:p>
        </p:txBody>
      </p:sp>
      <p:sp>
        <p:nvSpPr>
          <p:cNvPr id="4" name="TextBox 3"/>
          <p:cNvSpPr txBox="1"/>
          <p:nvPr/>
        </p:nvSpPr>
        <p:spPr>
          <a:xfrm>
            <a:off x="0" y="834833"/>
            <a:ext cx="9144000" cy="3920304"/>
          </a:xfrm>
          <a:prstGeom prst="rect">
            <a:avLst/>
          </a:prstGeom>
          <a:solidFill>
            <a:schemeClr val="bg1"/>
          </a:solidFill>
        </p:spPr>
        <p:txBody>
          <a:bodyPr wrap="square" rtlCol="0">
            <a:spAutoFit/>
          </a:bodyPr>
          <a:lstStyle/>
          <a:p>
            <a:pPr>
              <a:spcAft>
                <a:spcPts val="300"/>
              </a:spcAft>
            </a:pPr>
            <a:r>
              <a:rPr lang="en-GB" sz="1050" u="sng" dirty="0" smtClean="0">
                <a:effectLst>
                  <a:outerShdw blurRad="38100" dist="38100" dir="2700000" algn="tl">
                    <a:srgbClr val="000000">
                      <a:alpha val="43137"/>
                    </a:srgbClr>
                  </a:outerShdw>
                </a:effectLst>
              </a:rPr>
              <a:t>Sen2Cor</a:t>
            </a:r>
            <a:r>
              <a:rPr lang="en-GB" sz="1050" dirty="0" smtClean="0"/>
              <a:t> (developed by Telespazio Germany)</a:t>
            </a:r>
            <a:endParaRPr lang="en-GB" sz="1050" dirty="0"/>
          </a:p>
          <a:p>
            <a:r>
              <a:rPr lang="en-GB" sz="1050" dirty="0" smtClean="0"/>
              <a:t>It is </a:t>
            </a:r>
            <a:r>
              <a:rPr lang="en-GB" sz="1050" dirty="0"/>
              <a:t>a mono-temporal processor for Sentinel-2 L2A product generation and formatting. Uses a single L1C product as input data. </a:t>
            </a:r>
            <a:r>
              <a:rPr lang="en-GB" sz="1050" dirty="0" smtClean="0"/>
              <a:t>The algorithm </a:t>
            </a:r>
            <a:r>
              <a:rPr lang="en-GB" sz="1050" dirty="0"/>
              <a:t>can create 4 different classes of clouds, together with classifications of shadows and ice. Additional outputs are Aerosol Optical Thickness (AOT) map, Water Vapour map, and Scene Classification map. The program is available as SNAP </a:t>
            </a:r>
            <a:r>
              <a:rPr lang="en-GB" sz="1050" dirty="0" smtClean="0"/>
              <a:t>plugin.</a:t>
            </a:r>
          </a:p>
          <a:p>
            <a:endParaRPr lang="en-GB" sz="1050" dirty="0" smtClean="0"/>
          </a:p>
          <a:p>
            <a:pPr>
              <a:spcAft>
                <a:spcPts val="300"/>
              </a:spcAft>
            </a:pPr>
            <a:r>
              <a:rPr lang="en-GB" sz="1050" u="sng" dirty="0" smtClean="0">
                <a:effectLst>
                  <a:outerShdw blurRad="38100" dist="38100" dir="2700000" algn="tl">
                    <a:srgbClr val="000000">
                      <a:alpha val="43137"/>
                    </a:srgbClr>
                  </a:outerShdw>
                </a:effectLst>
              </a:rPr>
              <a:t>MAJA</a:t>
            </a:r>
            <a:r>
              <a:rPr lang="en-GB" sz="1050" dirty="0" smtClean="0"/>
              <a:t> </a:t>
            </a:r>
            <a:r>
              <a:rPr lang="en-GB" sz="1050" dirty="0"/>
              <a:t>(developed by </a:t>
            </a:r>
            <a:r>
              <a:rPr lang="en-GB" sz="1050" dirty="0" smtClean="0"/>
              <a:t>CESBIO/CNES)</a:t>
            </a:r>
            <a:endParaRPr lang="en-GB" sz="1050" dirty="0"/>
          </a:p>
          <a:p>
            <a:r>
              <a:rPr lang="en-GB" sz="1050" dirty="0" smtClean="0"/>
              <a:t>The </a:t>
            </a:r>
            <a:r>
              <a:rPr lang="en-GB" sz="1050" dirty="0"/>
              <a:t>most significant difference of MAJA is being a multi-temporal processor, which means that it uses multiple L1C images of the </a:t>
            </a:r>
            <a:r>
              <a:rPr lang="en-GB" sz="1050" dirty="0" smtClean="0"/>
              <a:t>same area </a:t>
            </a:r>
            <a:r>
              <a:rPr lang="en-GB" sz="1050" dirty="0"/>
              <a:t>in time </a:t>
            </a:r>
            <a:r>
              <a:rPr lang="en-GB" sz="1050" dirty="0" smtClean="0"/>
              <a:t>series, this </a:t>
            </a:r>
            <a:r>
              <a:rPr lang="en-GB" sz="1050" dirty="0"/>
              <a:t>method improves the accuracy of masking. It can process Landsat, Sentinel-2, and Venus products.</a:t>
            </a:r>
          </a:p>
          <a:p>
            <a:pPr>
              <a:lnSpc>
                <a:spcPct val="150000"/>
              </a:lnSpc>
            </a:pPr>
            <a:endParaRPr lang="en-GB" sz="1050" dirty="0" smtClean="0"/>
          </a:p>
          <a:p>
            <a:pPr>
              <a:spcAft>
                <a:spcPts val="300"/>
              </a:spcAft>
            </a:pPr>
            <a:r>
              <a:rPr lang="en-GB" sz="1050" u="sng" dirty="0" err="1" smtClean="0">
                <a:effectLst>
                  <a:outerShdw blurRad="38100" dist="38100" dir="2700000" algn="tl">
                    <a:srgbClr val="000000">
                      <a:alpha val="43137"/>
                    </a:srgbClr>
                  </a:outerShdw>
                </a:effectLst>
              </a:rPr>
              <a:t>IdePix</a:t>
            </a:r>
            <a:r>
              <a:rPr lang="en-GB" sz="1050" dirty="0" smtClean="0"/>
              <a:t> </a:t>
            </a:r>
            <a:r>
              <a:rPr lang="en-GB" sz="1050" dirty="0"/>
              <a:t>(developed by </a:t>
            </a:r>
            <a:r>
              <a:rPr lang="en-GB" sz="1050" dirty="0" err="1" smtClean="0"/>
              <a:t>Brockmann</a:t>
            </a:r>
            <a:r>
              <a:rPr lang="en-GB" sz="1050" dirty="0" smtClean="0"/>
              <a:t> Consult)</a:t>
            </a:r>
            <a:endParaRPr lang="en-GB" sz="1050" dirty="0"/>
          </a:p>
          <a:p>
            <a:r>
              <a:rPr lang="en-GB" sz="1050" dirty="0" err="1" smtClean="0"/>
              <a:t>IdePix</a:t>
            </a:r>
            <a:r>
              <a:rPr lang="en-GB" sz="1050" dirty="0" smtClean="0"/>
              <a:t> (Identification of Pixel) is </a:t>
            </a:r>
            <a:r>
              <a:rPr lang="en-GB" sz="1050" dirty="0"/>
              <a:t>a pixel identification tool. It needs a Sentinel-2 L1C product for masking. Like Sen2Cor, it is available as a SNAP plugin. So that it has similar advantages of Sen2Cor in terms of user-friendliness. In the output, the program provides one class for each pixel</a:t>
            </a:r>
            <a:r>
              <a:rPr lang="en-GB" sz="1050" dirty="0" smtClean="0"/>
              <a:t>.</a:t>
            </a:r>
          </a:p>
          <a:p>
            <a:endParaRPr lang="en-GB" sz="1050" dirty="0"/>
          </a:p>
          <a:p>
            <a:pPr>
              <a:spcAft>
                <a:spcPts val="300"/>
              </a:spcAft>
            </a:pPr>
            <a:r>
              <a:rPr lang="en-GB" sz="1050" u="sng" dirty="0">
                <a:effectLst>
                  <a:outerShdw blurRad="38100" dist="38100" dir="2700000" algn="tl">
                    <a:srgbClr val="000000">
                      <a:alpha val="43137"/>
                    </a:srgbClr>
                  </a:outerShdw>
                </a:effectLst>
              </a:rPr>
              <a:t>Fmask</a:t>
            </a:r>
            <a:r>
              <a:rPr lang="en-GB" sz="1050" dirty="0"/>
              <a:t> (developed by USGS)</a:t>
            </a:r>
          </a:p>
          <a:p>
            <a:r>
              <a:rPr lang="en-GB" sz="1050" dirty="0"/>
              <a:t>It is a pixel-based mono-temporal processor. Single L1C product is the input. It was initially developed for Landsat images but later extended for S2 images. Cloud, cloud shadow, snow, and water masking are possible with it. The program needs MATLAB environment.</a:t>
            </a:r>
          </a:p>
          <a:p>
            <a:endParaRPr lang="en-GB" sz="1050" dirty="0" smtClean="0"/>
          </a:p>
          <a:p>
            <a:pPr>
              <a:spcAft>
                <a:spcPts val="300"/>
              </a:spcAft>
            </a:pPr>
            <a:r>
              <a:rPr lang="en-GB" sz="1050" u="sng" dirty="0">
                <a:effectLst>
                  <a:outerShdw blurRad="38100" dist="38100" dir="2700000" algn="tl">
                    <a:srgbClr val="000000">
                      <a:alpha val="43137"/>
                    </a:srgbClr>
                  </a:outerShdw>
                </a:effectLst>
              </a:rPr>
              <a:t>Sentinel Hub’s Cloud </a:t>
            </a:r>
            <a:r>
              <a:rPr lang="en-GB" sz="1050" u="sng" dirty="0" smtClean="0">
                <a:effectLst>
                  <a:outerShdw blurRad="38100" dist="38100" dir="2700000" algn="tl">
                    <a:srgbClr val="000000">
                      <a:alpha val="43137"/>
                    </a:srgbClr>
                  </a:outerShdw>
                </a:effectLst>
              </a:rPr>
              <a:t>Detector</a:t>
            </a:r>
            <a:endParaRPr lang="en-GB" sz="1050" dirty="0"/>
          </a:p>
          <a:p>
            <a:r>
              <a:rPr lang="en-GB" sz="1050" dirty="0" smtClean="0"/>
              <a:t>It </a:t>
            </a:r>
            <a:r>
              <a:rPr lang="en-GB" sz="1050" dirty="0"/>
              <a:t>is a single scene, a pixel-based program by a combination of Fmask, Sen2Cor, MAJA, and machine learning. It is available as a python package and doesn’t have a GUI. The code is easy to follow with </a:t>
            </a:r>
            <a:r>
              <a:rPr lang="en-GB" sz="1050" dirty="0" err="1"/>
              <a:t>Jupyter</a:t>
            </a:r>
            <a:r>
              <a:rPr lang="en-GB" sz="1050" dirty="0"/>
              <a:t>-Notebook.</a:t>
            </a:r>
            <a:endParaRPr lang="en-GB" sz="1050" dirty="0" smtClean="0"/>
          </a:p>
        </p:txBody>
      </p:sp>
      <p:sp>
        <p:nvSpPr>
          <p:cNvPr id="6" name="Rectangle 5"/>
          <p:cNvSpPr/>
          <p:nvPr/>
        </p:nvSpPr>
        <p:spPr>
          <a:xfrm>
            <a:off x="32655" y="822958"/>
            <a:ext cx="9072000" cy="148263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370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smtClean="0">
                <a:solidFill>
                  <a:srgbClr val="FFFFFF"/>
                </a:solidFill>
              </a:rPr>
              <a:t>Sen2Cor: Overview</a:t>
            </a:r>
            <a:endParaRPr lang="en-GB" dirty="0">
              <a:solidFill>
                <a:srgbClr val="FFFFFF"/>
              </a:solidFill>
            </a:endParaRPr>
          </a:p>
        </p:txBody>
      </p:sp>
      <p:pic>
        <p:nvPicPr>
          <p:cNvPr id="4" name="Picture 3"/>
          <p:cNvPicPr>
            <a:picLocks noChangeAspect="1"/>
          </p:cNvPicPr>
          <p:nvPr/>
        </p:nvPicPr>
        <p:blipFill rotWithShape="1">
          <a:blip r:embed="rId2"/>
          <a:srcRect l="58551" t="39319" r="14264" b="6959"/>
          <a:stretch/>
        </p:blipFill>
        <p:spPr>
          <a:xfrm>
            <a:off x="6848279" y="840989"/>
            <a:ext cx="2250396" cy="3909139"/>
          </a:xfrm>
          <a:prstGeom prst="rect">
            <a:avLst/>
          </a:prstGeom>
        </p:spPr>
      </p:pic>
      <p:sp>
        <p:nvSpPr>
          <p:cNvPr id="5" name="TextBox 4"/>
          <p:cNvSpPr txBox="1"/>
          <p:nvPr/>
        </p:nvSpPr>
        <p:spPr>
          <a:xfrm>
            <a:off x="36211" y="795651"/>
            <a:ext cx="6186462" cy="2462213"/>
          </a:xfrm>
          <a:prstGeom prst="rect">
            <a:avLst/>
          </a:prstGeom>
          <a:noFill/>
        </p:spPr>
        <p:txBody>
          <a:bodyPr wrap="square" rtlCol="0">
            <a:spAutoFit/>
          </a:bodyPr>
          <a:lstStyle/>
          <a:p>
            <a:pPr marL="171450" indent="-171450">
              <a:buFont typeface="Wingdings" panose="05000000000000000000" pitchFamily="2" charset="2"/>
              <a:buChar char="Ø"/>
            </a:pPr>
            <a:r>
              <a:rPr lang="en-GB" sz="1100" dirty="0"/>
              <a:t>Single image processing </a:t>
            </a:r>
            <a:r>
              <a:rPr lang="en-GB" sz="1100" dirty="0" smtClean="0"/>
              <a:t>algorithm with </a:t>
            </a:r>
            <a:r>
              <a:rPr lang="en-GB" sz="1100" dirty="0" err="1"/>
              <a:t>orthorectified</a:t>
            </a:r>
            <a:r>
              <a:rPr lang="en-GB" sz="1100" dirty="0"/>
              <a:t> L1C granule in </a:t>
            </a:r>
            <a:r>
              <a:rPr lang="en-GB" sz="1100" dirty="0" smtClean="0"/>
              <a:t>input</a:t>
            </a:r>
          </a:p>
          <a:p>
            <a:pPr marL="171450" indent="-171450">
              <a:buFont typeface="Wingdings" panose="05000000000000000000" pitchFamily="2" charset="2"/>
              <a:buChar char="Ø"/>
            </a:pPr>
            <a:endParaRPr lang="en-GB" sz="1100" dirty="0"/>
          </a:p>
          <a:p>
            <a:pPr marL="171450" indent="-171450">
              <a:buFont typeface="Wingdings" panose="05000000000000000000" pitchFamily="2" charset="2"/>
              <a:buChar char="Ø"/>
            </a:pPr>
            <a:r>
              <a:rPr lang="en-GB" sz="1100" dirty="0"/>
              <a:t>Cloud Screening and </a:t>
            </a:r>
            <a:r>
              <a:rPr lang="en-GB" sz="1100" dirty="0" smtClean="0"/>
              <a:t>Classification</a:t>
            </a:r>
          </a:p>
          <a:p>
            <a:pPr marL="171450" indent="-171450">
              <a:buFont typeface="Wingdings" panose="05000000000000000000" pitchFamily="2" charset="2"/>
              <a:buChar char="Ø"/>
            </a:pPr>
            <a:endParaRPr lang="en-GB" sz="1100" dirty="0"/>
          </a:p>
          <a:p>
            <a:pPr marL="171450" indent="-171450">
              <a:buFont typeface="Wingdings" panose="05000000000000000000" pitchFamily="2" charset="2"/>
              <a:buChar char="Ø"/>
            </a:pPr>
            <a:r>
              <a:rPr lang="en-GB" sz="1100" dirty="0"/>
              <a:t>Atmospheric Correction over land </a:t>
            </a:r>
            <a:r>
              <a:rPr lang="en-GB" sz="1100" dirty="0" smtClean="0"/>
              <a:t>surface (inherited </a:t>
            </a:r>
            <a:r>
              <a:rPr lang="en-GB" sz="1100" dirty="0"/>
              <a:t>from ATCOR DLR</a:t>
            </a:r>
            <a:r>
              <a:rPr lang="en-GB" sz="1100" dirty="0" smtClean="0"/>
              <a:t>)</a:t>
            </a:r>
          </a:p>
          <a:p>
            <a:pPr marL="171450" indent="-171450">
              <a:buFont typeface="Wingdings" panose="05000000000000000000" pitchFamily="2" charset="2"/>
              <a:buChar char="Ø"/>
            </a:pPr>
            <a:endParaRPr lang="en-GB" sz="1100" dirty="0"/>
          </a:p>
          <a:p>
            <a:pPr marL="171450" indent="-171450">
              <a:buFont typeface="Wingdings" panose="05000000000000000000" pitchFamily="2" charset="2"/>
              <a:buChar char="Ø"/>
            </a:pPr>
            <a:r>
              <a:rPr lang="en-GB" sz="1100" dirty="0" smtClean="0"/>
              <a:t>Radiative </a:t>
            </a:r>
            <a:r>
              <a:rPr lang="en-GB" sz="1100" dirty="0"/>
              <a:t>Transfer code: </a:t>
            </a:r>
            <a:r>
              <a:rPr lang="en-GB" sz="1100" dirty="0" err="1" smtClean="0"/>
              <a:t>LibRadtran</a:t>
            </a:r>
            <a:r>
              <a:rPr lang="en-GB" sz="1100" dirty="0" smtClean="0"/>
              <a:t> (Look-Up-Tables)</a:t>
            </a:r>
          </a:p>
          <a:p>
            <a:pPr marL="171450" indent="-171450">
              <a:buFont typeface="Wingdings" panose="05000000000000000000" pitchFamily="2" charset="2"/>
              <a:buChar char="Ø"/>
            </a:pPr>
            <a:endParaRPr lang="en-GB" sz="1100" dirty="0"/>
          </a:p>
          <a:p>
            <a:pPr marL="171450" indent="-171450">
              <a:buFont typeface="Wingdings" panose="05000000000000000000" pitchFamily="2" charset="2"/>
              <a:buChar char="Ø"/>
            </a:pPr>
            <a:r>
              <a:rPr lang="en-GB" sz="1100" dirty="0"/>
              <a:t>Python </a:t>
            </a:r>
            <a:r>
              <a:rPr lang="en-GB" sz="1100" dirty="0" smtClean="0"/>
              <a:t>application:</a:t>
            </a:r>
          </a:p>
          <a:p>
            <a:pPr marL="288000" indent="-171450">
              <a:buFont typeface="Arial" panose="020B0604020202020204" pitchFamily="34" charset="0"/>
              <a:buChar char="•"/>
            </a:pPr>
            <a:r>
              <a:rPr lang="en-GB" sz="1100" dirty="0" smtClean="0"/>
              <a:t>Command </a:t>
            </a:r>
            <a:r>
              <a:rPr lang="en-GB" sz="1100" dirty="0"/>
              <a:t>line tool</a:t>
            </a:r>
          </a:p>
          <a:p>
            <a:pPr marL="288000" indent="-171450">
              <a:buFont typeface="Arial" panose="020B0604020202020204" pitchFamily="34" charset="0"/>
              <a:buChar char="•"/>
            </a:pPr>
            <a:r>
              <a:rPr lang="en-GB" sz="1100" dirty="0" smtClean="0"/>
              <a:t>Plug-in </a:t>
            </a:r>
            <a:r>
              <a:rPr lang="en-GB" sz="1100" dirty="0"/>
              <a:t>of S2 toolbox</a:t>
            </a:r>
          </a:p>
          <a:p>
            <a:pPr marL="288000" indent="-171450">
              <a:buFont typeface="Arial" panose="020B0604020202020204" pitchFamily="34" charset="0"/>
              <a:buChar char="•"/>
            </a:pPr>
            <a:r>
              <a:rPr lang="en-GB" sz="1100" dirty="0" smtClean="0"/>
              <a:t>Integrated </a:t>
            </a:r>
            <a:r>
              <a:rPr lang="en-GB" sz="1100" dirty="0"/>
              <a:t>in S2 Ground </a:t>
            </a:r>
            <a:r>
              <a:rPr lang="en-GB" sz="1100" dirty="0" smtClean="0"/>
              <a:t>Segment</a:t>
            </a:r>
          </a:p>
          <a:p>
            <a:pPr marL="171450" indent="-171450">
              <a:buFont typeface="Wingdings" panose="05000000000000000000" pitchFamily="2" charset="2"/>
              <a:buChar char="Ø"/>
            </a:pPr>
            <a:endParaRPr lang="en-GB" sz="1100" dirty="0"/>
          </a:p>
          <a:p>
            <a:pPr marL="171450" indent="-171450">
              <a:buFont typeface="Wingdings" panose="05000000000000000000" pitchFamily="2" charset="2"/>
              <a:buChar char="Ø"/>
            </a:pPr>
            <a:r>
              <a:rPr lang="en-GB" sz="1100" dirty="0" smtClean="0"/>
              <a:t>Processing </a:t>
            </a:r>
            <a:r>
              <a:rPr lang="en-GB" sz="1100" dirty="0"/>
              <a:t>configuration: 3 XML </a:t>
            </a:r>
            <a:r>
              <a:rPr lang="en-GB" sz="1100" dirty="0" smtClean="0"/>
              <a:t>files</a:t>
            </a:r>
            <a:endParaRPr lang="en-GB" sz="1100" dirty="0"/>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2697" t="42405" r="24168" b="27090"/>
          <a:stretch/>
        </p:blipFill>
        <p:spPr>
          <a:xfrm>
            <a:off x="3144415" y="2571875"/>
            <a:ext cx="3706451" cy="2178254"/>
          </a:xfrm>
          <a:prstGeom prst="rect">
            <a:avLst/>
          </a:prstGeom>
        </p:spPr>
      </p:pic>
    </p:spTree>
    <p:extLst>
      <p:ext uri="{BB962C8B-B14F-4D97-AF65-F5344CB8AC3E}">
        <p14:creationId xmlns:p14="http://schemas.microsoft.com/office/powerpoint/2010/main" val="2103502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smtClean="0">
                <a:solidFill>
                  <a:srgbClr val="FFFFFF"/>
                </a:solidFill>
              </a:rPr>
              <a:t>Sen2Cor: Main Processing Steps</a:t>
            </a:r>
            <a:endParaRPr lang="en-GB" dirty="0">
              <a:solidFill>
                <a:srgbClr val="FFFFFF"/>
              </a:solidFil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325" t="29852" r="26337" b="20432"/>
          <a:stretch/>
        </p:blipFill>
        <p:spPr>
          <a:xfrm>
            <a:off x="1179896" y="853624"/>
            <a:ext cx="6740945" cy="3899867"/>
          </a:xfrm>
          <a:prstGeom prst="rect">
            <a:avLst/>
          </a:prstGeom>
        </p:spPr>
      </p:pic>
      <p:sp>
        <p:nvSpPr>
          <p:cNvPr id="5" name="Rectangle 4"/>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15670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a:srcRect l="14490" t="33140" r="14904" b="14154"/>
          <a:stretch/>
        </p:blipFill>
        <p:spPr>
          <a:xfrm>
            <a:off x="1520042" y="819402"/>
            <a:ext cx="6068290" cy="3918857"/>
          </a:xfrm>
          <a:prstGeom prst="rect">
            <a:avLst/>
          </a:prstGeom>
        </p:spPr>
      </p:pic>
      <p:sp>
        <p:nvSpPr>
          <p:cNvPr id="4"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smtClean="0">
                <a:solidFill>
                  <a:srgbClr val="FFFFFF"/>
                </a:solidFill>
              </a:rPr>
              <a:t>Sen2Cor: Cloud Screening and Classification</a:t>
            </a:r>
            <a:endParaRPr lang="en-GB" dirty="0">
              <a:solidFill>
                <a:srgbClr val="FFFFFF"/>
              </a:solidFill>
            </a:endParaRPr>
          </a:p>
        </p:txBody>
      </p:sp>
    </p:spTree>
    <p:extLst>
      <p:ext uri="{BB962C8B-B14F-4D97-AF65-F5344CB8AC3E}">
        <p14:creationId xmlns:p14="http://schemas.microsoft.com/office/powerpoint/2010/main" val="7290640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smtClean="0">
                <a:solidFill>
                  <a:srgbClr val="FFFFFF"/>
                </a:solidFill>
              </a:rPr>
              <a:t>Sen2Cor: Cloud Screening and Classification</a:t>
            </a:r>
            <a:endParaRPr lang="en-GB" dirty="0">
              <a:solidFill>
                <a:srgbClr val="FFFFFF"/>
              </a:solidFill>
            </a:endParaRPr>
          </a:p>
        </p:txBody>
      </p:sp>
      <p:sp>
        <p:nvSpPr>
          <p:cNvPr id="4" name="TextBox 3"/>
          <p:cNvSpPr txBox="1"/>
          <p:nvPr/>
        </p:nvSpPr>
        <p:spPr>
          <a:xfrm>
            <a:off x="0" y="783773"/>
            <a:ext cx="1496051" cy="276999"/>
          </a:xfrm>
          <a:prstGeom prst="rect">
            <a:avLst/>
          </a:prstGeom>
          <a:noFill/>
        </p:spPr>
        <p:txBody>
          <a:bodyPr wrap="none" rtlCol="0">
            <a:spAutoFit/>
          </a:bodyPr>
          <a:lstStyle/>
          <a:p>
            <a:r>
              <a:rPr lang="en-GB" sz="1200" dirty="0" smtClean="0"/>
              <a:t>ESA CCI Support</a:t>
            </a:r>
            <a:endParaRPr lang="en-GB" sz="1200"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1312" t="36813" r="13385" b="14155"/>
          <a:stretch/>
        </p:blipFill>
        <p:spPr>
          <a:xfrm>
            <a:off x="1246908" y="1092530"/>
            <a:ext cx="6472053" cy="3645725"/>
          </a:xfrm>
          <a:prstGeom prst="rect">
            <a:avLst/>
          </a:prstGeom>
        </p:spPr>
      </p:pic>
      <p:sp>
        <p:nvSpPr>
          <p:cNvPr id="6" name="Rectangle 5"/>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03552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smtClean="0">
                <a:solidFill>
                  <a:srgbClr val="FFFFFF"/>
                </a:solidFill>
              </a:rPr>
              <a:t>Sen2Cor</a:t>
            </a:r>
            <a:endParaRPr lang="en-GB" dirty="0">
              <a:solidFill>
                <a:srgbClr val="FFFFFF"/>
              </a:solidFill>
            </a:endParaRPr>
          </a:p>
        </p:txBody>
      </p:sp>
      <p:pic>
        <p:nvPicPr>
          <p:cNvPr id="4" name="Picture 3"/>
          <p:cNvPicPr>
            <a:picLocks noChangeAspect="1"/>
          </p:cNvPicPr>
          <p:nvPr/>
        </p:nvPicPr>
        <p:blipFill>
          <a:blip r:embed="rId2"/>
          <a:stretch>
            <a:fillRect/>
          </a:stretch>
        </p:blipFill>
        <p:spPr>
          <a:xfrm>
            <a:off x="6114545" y="819397"/>
            <a:ext cx="2920691" cy="3933413"/>
          </a:xfrm>
          <a:prstGeom prst="rect">
            <a:avLst/>
          </a:prstGeom>
        </p:spPr>
      </p:pic>
      <p:pic>
        <p:nvPicPr>
          <p:cNvPr id="5" name="Picture 4"/>
          <p:cNvPicPr>
            <a:picLocks noChangeAspect="1"/>
          </p:cNvPicPr>
          <p:nvPr/>
        </p:nvPicPr>
        <p:blipFill rotWithShape="1">
          <a:blip r:embed="rId3"/>
          <a:srcRect b="2856"/>
          <a:stretch/>
        </p:blipFill>
        <p:spPr>
          <a:xfrm>
            <a:off x="84303" y="1504612"/>
            <a:ext cx="5922596" cy="3236323"/>
          </a:xfrm>
          <a:prstGeom prst="rect">
            <a:avLst/>
          </a:prstGeom>
        </p:spPr>
      </p:pic>
      <p:sp>
        <p:nvSpPr>
          <p:cNvPr id="6" name="TextBox 5"/>
          <p:cNvSpPr txBox="1"/>
          <p:nvPr/>
        </p:nvSpPr>
        <p:spPr>
          <a:xfrm>
            <a:off x="84303" y="807522"/>
            <a:ext cx="5820108" cy="276999"/>
          </a:xfrm>
          <a:prstGeom prst="rect">
            <a:avLst/>
          </a:prstGeom>
          <a:noFill/>
        </p:spPr>
        <p:txBody>
          <a:bodyPr wrap="square" rtlCol="0">
            <a:spAutoFit/>
          </a:bodyPr>
          <a:lstStyle/>
          <a:p>
            <a:r>
              <a:rPr lang="en-GB" sz="1200" dirty="0" smtClean="0"/>
              <a:t>The user can run Sen2Cor via command </a:t>
            </a:r>
            <a:r>
              <a:rPr lang="en-GB" sz="1200" dirty="0"/>
              <a:t>line </a:t>
            </a:r>
            <a:r>
              <a:rPr lang="en-GB" sz="1200" dirty="0" smtClean="0"/>
              <a:t>or as plug-in </a:t>
            </a:r>
            <a:r>
              <a:rPr lang="en-GB" sz="1200" dirty="0"/>
              <a:t>of </a:t>
            </a:r>
            <a:r>
              <a:rPr lang="en-GB" sz="1200" dirty="0" smtClean="0"/>
              <a:t>SNAP</a:t>
            </a:r>
            <a:endParaRPr lang="en-GB" sz="1200" dirty="0"/>
          </a:p>
        </p:txBody>
      </p:sp>
    </p:spTree>
    <p:extLst>
      <p:ext uri="{BB962C8B-B14F-4D97-AF65-F5344CB8AC3E}">
        <p14:creationId xmlns:p14="http://schemas.microsoft.com/office/powerpoint/2010/main" val="3350923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smtClean="0">
                <a:solidFill>
                  <a:srgbClr val="FFFFFF"/>
                </a:solidFill>
              </a:rPr>
              <a:t>MAJA: History and Implementations</a:t>
            </a:r>
            <a:endParaRPr lang="en-GB" dirty="0">
              <a:solidFill>
                <a:srgbClr val="FFFFFF"/>
              </a:solidFill>
            </a:endParaRPr>
          </a:p>
        </p:txBody>
      </p:sp>
      <p:sp>
        <p:nvSpPr>
          <p:cNvPr id="5" name="Espace réservé du contenu 2"/>
          <p:cNvSpPr txBox="1">
            <a:spLocks/>
          </p:cNvSpPr>
          <p:nvPr/>
        </p:nvSpPr>
        <p:spPr>
          <a:xfrm>
            <a:off x="1" y="800784"/>
            <a:ext cx="9144000" cy="3949346"/>
          </a:xfrm>
          <a:prstGeom prst="rect">
            <a:avLst/>
          </a:prstGeom>
          <a:solidFill>
            <a:schemeClr val="bg1"/>
          </a:solidFill>
        </p:spPr>
        <p:txBody>
          <a:bodyPr>
            <a:normAutofit lnSpcReduction="10000"/>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GB" sz="1400" b="1" dirty="0"/>
              <a:t>MAJA L2A </a:t>
            </a:r>
            <a:r>
              <a:rPr lang="en-GB" sz="1400" b="1" dirty="0" smtClean="0"/>
              <a:t>processor</a:t>
            </a:r>
          </a:p>
          <a:p>
            <a:endParaRPr lang="en-US" sz="1200" b="1" kern="0" dirty="0" smtClean="0"/>
          </a:p>
          <a:p>
            <a:r>
              <a:rPr lang="en-US" sz="1300" b="1" kern="0" dirty="0" smtClean="0"/>
              <a:t>History</a:t>
            </a:r>
          </a:p>
          <a:p>
            <a:pPr indent="-216000">
              <a:buClr>
                <a:schemeClr val="bg2"/>
              </a:buClr>
              <a:buFont typeface="Wingdings" panose="05000000000000000000" pitchFamily="2" charset="2"/>
              <a:buChar char="v"/>
            </a:pPr>
            <a:r>
              <a:rPr lang="en-US" sz="1200" kern="0" dirty="0" smtClean="0"/>
              <a:t>Started with the definition of L2A processor for </a:t>
            </a:r>
            <a:r>
              <a:rPr lang="en-US" sz="1200" kern="0" dirty="0" err="1" smtClean="0"/>
              <a:t>Venµs</a:t>
            </a:r>
            <a:r>
              <a:rPr lang="en-US" sz="1200" kern="0" dirty="0" smtClean="0"/>
              <a:t> (2 days revisit satellite)</a:t>
            </a:r>
            <a:endParaRPr lang="en-US" sz="1500" kern="0" dirty="0" smtClean="0"/>
          </a:p>
          <a:p>
            <a:pPr marL="360000" indent="-216000">
              <a:buClr>
                <a:schemeClr val="bg2"/>
              </a:buClr>
              <a:buFont typeface="Wingdings" panose="05000000000000000000" pitchFamily="2" charset="2"/>
              <a:buChar char="Ø"/>
            </a:pPr>
            <a:r>
              <a:rPr lang="en-US" sz="1100" kern="0" dirty="0" smtClean="0"/>
              <a:t>2006: Research to use time dimension to detect clouds and aerosols</a:t>
            </a:r>
          </a:p>
          <a:p>
            <a:pPr marL="360000" indent="-216000">
              <a:buClr>
                <a:schemeClr val="bg2"/>
              </a:buClr>
              <a:buFont typeface="Wingdings" panose="05000000000000000000" pitchFamily="2" charset="2"/>
              <a:buChar char="Ø"/>
            </a:pPr>
            <a:r>
              <a:rPr lang="en-US" sz="1100" kern="0" dirty="0" smtClean="0"/>
              <a:t>2008:  MACCS : </a:t>
            </a:r>
            <a:r>
              <a:rPr lang="en-US" sz="1100" kern="0" dirty="0" err="1" smtClean="0"/>
              <a:t>Multisensor</a:t>
            </a:r>
            <a:r>
              <a:rPr lang="en-US" sz="1100" kern="0" dirty="0" smtClean="0"/>
              <a:t> Atmospheric Correction and Cloud Screening</a:t>
            </a:r>
          </a:p>
          <a:p>
            <a:pPr marL="360000" indent="-216000">
              <a:buClr>
                <a:schemeClr val="bg2"/>
              </a:buClr>
              <a:buFont typeface="Wingdings" panose="05000000000000000000" pitchFamily="2" charset="2"/>
              <a:buChar char="Ø"/>
            </a:pPr>
            <a:r>
              <a:rPr lang="en-US" sz="1100" kern="0" dirty="0" smtClean="0"/>
              <a:t>2017:  MAJA     : MACCS ATCOR Joint Algorithm, with DLR</a:t>
            </a:r>
          </a:p>
          <a:p>
            <a:pPr marL="144000" indent="0">
              <a:buClr>
                <a:schemeClr val="bg2"/>
              </a:buClr>
            </a:pPr>
            <a:endParaRPr lang="en-US" sz="1100" kern="0" dirty="0" smtClean="0"/>
          </a:p>
          <a:p>
            <a:r>
              <a:rPr lang="en-US" sz="1300" b="1" kern="0" dirty="0" smtClean="0"/>
              <a:t>Implementations</a:t>
            </a:r>
          </a:p>
          <a:p>
            <a:pPr indent="-216000">
              <a:buClr>
                <a:schemeClr val="bg2"/>
              </a:buClr>
              <a:buFont typeface="Wingdings" panose="05000000000000000000" pitchFamily="2" charset="2"/>
              <a:buChar char="v"/>
            </a:pPr>
            <a:r>
              <a:rPr lang="en-US" sz="1200" kern="0" dirty="0" smtClean="0"/>
              <a:t>Within THEIA (French land data center)</a:t>
            </a:r>
          </a:p>
          <a:p>
            <a:pPr marL="360000" indent="-216000">
              <a:buClr>
                <a:schemeClr val="bg2"/>
              </a:buClr>
              <a:buFont typeface="Wingdings" panose="05000000000000000000" pitchFamily="2" charset="2"/>
              <a:buChar char="Ø"/>
            </a:pPr>
            <a:r>
              <a:rPr lang="en-US" sz="1100" kern="0" dirty="0" smtClean="0"/>
              <a:t>Process and distribute L2A for Sentinel-2, Landsat-8 and </a:t>
            </a:r>
            <a:r>
              <a:rPr lang="en-US" sz="1100" kern="0" dirty="0" err="1" smtClean="0"/>
              <a:t>Venµs</a:t>
            </a:r>
            <a:endParaRPr lang="en-US" sz="1100" kern="0" dirty="0" smtClean="0"/>
          </a:p>
          <a:p>
            <a:pPr indent="-216000">
              <a:buClr>
                <a:schemeClr val="bg2"/>
              </a:buClr>
              <a:buFont typeface="Wingdings" panose="05000000000000000000" pitchFamily="2" charset="2"/>
              <a:buChar char="v"/>
            </a:pPr>
            <a:r>
              <a:rPr lang="en-US" sz="1300" kern="0" dirty="0" smtClean="0"/>
              <a:t>Within PEPS (French collaborative ground segment)</a:t>
            </a:r>
          </a:p>
          <a:p>
            <a:pPr marL="360000" indent="-216000">
              <a:buClr>
                <a:schemeClr val="bg2"/>
              </a:buClr>
              <a:buFont typeface="Wingdings" panose="05000000000000000000" pitchFamily="2" charset="2"/>
              <a:buChar char="Ø"/>
            </a:pPr>
            <a:r>
              <a:rPr lang="en-US" sz="1100" kern="0" dirty="0" smtClean="0"/>
              <a:t>On demand processing of Sentinel-2 data</a:t>
            </a:r>
          </a:p>
          <a:p>
            <a:pPr indent="-216000">
              <a:buClr>
                <a:schemeClr val="bg2"/>
              </a:buClr>
              <a:buFont typeface="Wingdings" panose="05000000000000000000" pitchFamily="2" charset="2"/>
              <a:buChar char="v"/>
            </a:pPr>
            <a:r>
              <a:rPr lang="en-US" sz="1200" kern="0" dirty="0" smtClean="0"/>
              <a:t>Within Mundi and </a:t>
            </a:r>
            <a:r>
              <a:rPr lang="en-US" sz="1200" kern="0" dirty="0" err="1" smtClean="0"/>
              <a:t>Sobloo</a:t>
            </a:r>
            <a:r>
              <a:rPr lang="en-US" sz="1200" kern="0" dirty="0" smtClean="0"/>
              <a:t> DIAS (soon)</a:t>
            </a:r>
          </a:p>
          <a:p>
            <a:pPr indent="-216000">
              <a:buClr>
                <a:schemeClr val="bg2"/>
              </a:buClr>
              <a:buFont typeface="Wingdings" panose="05000000000000000000" pitchFamily="2" charset="2"/>
              <a:buChar char="v"/>
            </a:pPr>
            <a:r>
              <a:rPr lang="en-US" sz="1200" kern="0" dirty="0" smtClean="0"/>
              <a:t>Within Sen2Agri platform (ESA), European Snow and Ice cover (EEA) </a:t>
            </a:r>
          </a:p>
          <a:p>
            <a:pPr indent="-216000">
              <a:buClr>
                <a:schemeClr val="bg2"/>
              </a:buClr>
              <a:buFont typeface="Wingdings" panose="05000000000000000000" pitchFamily="2" charset="2"/>
              <a:buChar char="v"/>
            </a:pPr>
            <a:r>
              <a:rPr lang="en-US" sz="1200" kern="0" dirty="0" smtClean="0"/>
              <a:t>As a free software for Linux, to run on client side (1200 downloads)</a:t>
            </a:r>
            <a:endParaRPr lang="en-US" sz="900" kern="0" dirty="0" smtClean="0"/>
          </a:p>
        </p:txBody>
      </p:sp>
      <p:pic>
        <p:nvPicPr>
          <p:cNvPr id="6" name="Picture 5"/>
          <p:cNvPicPr>
            <a:picLocks noChangeAspect="1"/>
          </p:cNvPicPr>
          <p:nvPr/>
        </p:nvPicPr>
        <p:blipFill rotWithShape="1">
          <a:blip r:embed="rId2"/>
          <a:srcRect l="87472" t="26703" r="1349" b="68123"/>
          <a:stretch/>
        </p:blipFill>
        <p:spPr>
          <a:xfrm>
            <a:off x="6873548" y="4164646"/>
            <a:ext cx="2248961" cy="585484"/>
          </a:xfrm>
          <a:prstGeom prst="rect">
            <a:avLst/>
          </a:prstGeom>
        </p:spPr>
      </p:pic>
    </p:spTree>
    <p:extLst>
      <p:ext uri="{BB962C8B-B14F-4D97-AF65-F5344CB8AC3E}">
        <p14:creationId xmlns:p14="http://schemas.microsoft.com/office/powerpoint/2010/main" val="1874040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smtClean="0">
                <a:solidFill>
                  <a:srgbClr val="FFFFFF"/>
                </a:solidFill>
              </a:rPr>
              <a:t>MAJA: Methods and Validation</a:t>
            </a:r>
            <a:endParaRPr lang="en-GB" dirty="0">
              <a:solidFill>
                <a:srgbClr val="FFFFFF"/>
              </a:solidFill>
            </a:endParaRPr>
          </a:p>
        </p:txBody>
      </p:sp>
      <p:pic>
        <p:nvPicPr>
          <p:cNvPr id="4" name="Image 5" descr="Tanger.gif"/>
          <p:cNvPicPr>
            <a:picLocks noChangeAspect="1"/>
          </p:cNvPicPr>
          <p:nvPr/>
        </p:nvPicPr>
        <p:blipFill>
          <a:blip r:embed="rId2"/>
          <a:stretch>
            <a:fillRect/>
          </a:stretch>
        </p:blipFill>
        <p:spPr>
          <a:xfrm>
            <a:off x="5175003" y="809584"/>
            <a:ext cx="3945243" cy="3945243"/>
          </a:xfrm>
          <a:prstGeom prst="rect">
            <a:avLst/>
          </a:prstGeom>
        </p:spPr>
      </p:pic>
      <p:sp>
        <p:nvSpPr>
          <p:cNvPr id="5" name="TextBox 4"/>
          <p:cNvSpPr txBox="1"/>
          <p:nvPr/>
        </p:nvSpPr>
        <p:spPr>
          <a:xfrm>
            <a:off x="0" y="880834"/>
            <a:ext cx="5082640" cy="3847207"/>
          </a:xfrm>
          <a:prstGeom prst="rect">
            <a:avLst/>
          </a:prstGeom>
          <a:solidFill>
            <a:schemeClr val="bg1"/>
          </a:solidFill>
        </p:spPr>
        <p:txBody>
          <a:bodyPr wrap="square" rtlCol="0">
            <a:spAutoFit/>
          </a:bodyPr>
          <a:lstStyle/>
          <a:p>
            <a:r>
              <a:rPr lang="en-GB" sz="1600" dirty="0"/>
              <a:t>Interest of using multi-temporal </a:t>
            </a:r>
            <a:r>
              <a:rPr lang="en-GB" sz="1600" dirty="0" smtClean="0"/>
              <a:t>methods</a:t>
            </a:r>
          </a:p>
          <a:p>
            <a:endParaRPr lang="en-GB" sz="1400" dirty="0"/>
          </a:p>
          <a:p>
            <a:pPr marL="171450" indent="-171450">
              <a:buFont typeface="Wingdings" panose="05000000000000000000" pitchFamily="2" charset="2"/>
              <a:buChar char="Ø"/>
            </a:pPr>
            <a:r>
              <a:rPr lang="en-GB" sz="1400" dirty="0" smtClean="0"/>
              <a:t>Clouds </a:t>
            </a:r>
            <a:r>
              <a:rPr lang="en-GB" sz="1400" dirty="0"/>
              <a:t>and shadows are easy to spot thanks to the </a:t>
            </a:r>
            <a:r>
              <a:rPr lang="en-GB" sz="1400" dirty="0" smtClean="0"/>
              <a:t>time dimension</a:t>
            </a:r>
          </a:p>
          <a:p>
            <a:pPr marL="171450" indent="-171450">
              <a:buFont typeface="Wingdings" panose="05000000000000000000" pitchFamily="2" charset="2"/>
              <a:buChar char="Ø"/>
            </a:pPr>
            <a:endParaRPr lang="en-GB" sz="1400" dirty="0"/>
          </a:p>
          <a:p>
            <a:pPr marL="171450" indent="-171450">
              <a:buFont typeface="Wingdings" panose="05000000000000000000" pitchFamily="2" charset="2"/>
              <a:buChar char="Ø"/>
            </a:pPr>
            <a:r>
              <a:rPr lang="en-GB" sz="1400" dirty="0" smtClean="0"/>
              <a:t>Surface </a:t>
            </a:r>
            <a:r>
              <a:rPr lang="en-GB" sz="1400" dirty="0" err="1"/>
              <a:t>reflectances</a:t>
            </a:r>
            <a:r>
              <a:rPr lang="en-GB" sz="1400" dirty="0"/>
              <a:t> change slowly with time (with </a:t>
            </a:r>
            <a:r>
              <a:rPr lang="en-GB" sz="1400" dirty="0" smtClean="0"/>
              <a:t>exceptions)</a:t>
            </a:r>
          </a:p>
          <a:p>
            <a:pPr marL="171450" indent="-171450">
              <a:buFont typeface="Wingdings" panose="05000000000000000000" pitchFamily="2" charset="2"/>
              <a:buChar char="Ø"/>
            </a:pPr>
            <a:endParaRPr lang="en-GB" sz="1400" dirty="0"/>
          </a:p>
          <a:p>
            <a:pPr marL="171450" indent="-171450">
              <a:buFont typeface="Wingdings" panose="05000000000000000000" pitchFamily="2" charset="2"/>
              <a:buChar char="Ø"/>
            </a:pPr>
            <a:r>
              <a:rPr lang="en-GB" sz="1400" dirty="0" smtClean="0"/>
              <a:t>Quick </a:t>
            </a:r>
            <a:r>
              <a:rPr lang="en-GB" sz="1400" dirty="0"/>
              <a:t>variations can be classified as clouds/shadows or explained by a change in aerosol </a:t>
            </a:r>
            <a:r>
              <a:rPr lang="en-GB" sz="1400" dirty="0" smtClean="0"/>
              <a:t>content</a:t>
            </a:r>
          </a:p>
          <a:p>
            <a:pPr marL="171450" indent="-171450">
              <a:buFont typeface="Wingdings" panose="05000000000000000000" pitchFamily="2" charset="2"/>
              <a:buChar char="Ø"/>
            </a:pPr>
            <a:endParaRPr lang="en-GB" sz="1400" dirty="0"/>
          </a:p>
          <a:p>
            <a:pPr marL="171450" indent="-171450">
              <a:buFont typeface="Wingdings" panose="05000000000000000000" pitchFamily="2" charset="2"/>
              <a:buChar char="Ø"/>
            </a:pPr>
            <a:r>
              <a:rPr lang="en-GB" sz="1400" dirty="0" smtClean="0"/>
              <a:t>Multi-spectral </a:t>
            </a:r>
            <a:r>
              <a:rPr lang="en-GB" sz="1400" dirty="0"/>
              <a:t>criteria can be used to solve ambiguities</a:t>
            </a:r>
            <a:r>
              <a:rPr lang="en-GB" sz="1200" dirty="0"/>
              <a:t/>
            </a:r>
            <a:br>
              <a:rPr lang="en-GB" sz="1200" dirty="0"/>
            </a:br>
            <a:endParaRPr lang="en-GB" sz="1200" dirty="0" smtClean="0"/>
          </a:p>
          <a:p>
            <a:endParaRPr lang="en-GB" sz="1200" dirty="0"/>
          </a:p>
          <a:p>
            <a:endParaRPr lang="en-GB" sz="1200" dirty="0" smtClean="0"/>
          </a:p>
          <a:p>
            <a:r>
              <a:rPr lang="en-GB" sz="1200" dirty="0"/>
              <a:t/>
            </a:r>
            <a:br>
              <a:rPr lang="en-GB" sz="1200" dirty="0"/>
            </a:br>
            <a:r>
              <a:rPr lang="en-GB" sz="1200" dirty="0"/>
              <a:t>(Tile T30STE, </a:t>
            </a:r>
            <a:r>
              <a:rPr lang="en-GB" sz="1200" dirty="0" err="1"/>
              <a:t>Tanger</a:t>
            </a:r>
            <a:r>
              <a:rPr lang="en-GB" sz="1200" dirty="0"/>
              <a:t>, Morocco</a:t>
            </a:r>
            <a:r>
              <a:rPr lang="en-GB" sz="1200" dirty="0" smtClean="0"/>
              <a:t>)</a:t>
            </a:r>
            <a:endParaRPr lang="en-GB" sz="1200" dirty="0"/>
          </a:p>
        </p:txBody>
      </p:sp>
    </p:spTree>
    <p:extLst>
      <p:ext uri="{BB962C8B-B14F-4D97-AF65-F5344CB8AC3E}">
        <p14:creationId xmlns:p14="http://schemas.microsoft.com/office/powerpoint/2010/main" val="1218626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smtClean="0">
                <a:solidFill>
                  <a:srgbClr val="FFFFFF"/>
                </a:solidFill>
              </a:rPr>
              <a:t>MAJA</a:t>
            </a:r>
            <a:r>
              <a:rPr lang="en-GB" dirty="0">
                <a:solidFill>
                  <a:srgbClr val="FFFFFF"/>
                </a:solidFill>
              </a:rPr>
              <a:t>: Methods and Validation</a:t>
            </a:r>
          </a:p>
        </p:txBody>
      </p:sp>
      <p:sp>
        <p:nvSpPr>
          <p:cNvPr id="5" name="Espace réservé du contenu 2"/>
          <p:cNvSpPr txBox="1">
            <a:spLocks/>
          </p:cNvSpPr>
          <p:nvPr/>
        </p:nvSpPr>
        <p:spPr>
          <a:xfrm>
            <a:off x="1" y="800784"/>
            <a:ext cx="9144000" cy="3949346"/>
          </a:xfrm>
          <a:prstGeom prst="rect">
            <a:avLst/>
          </a:prstGeom>
          <a:solidFill>
            <a:schemeClr val="bg1"/>
          </a:solidFill>
        </p:spPr>
        <p:txBody>
          <a:bodyPr>
            <a:normAutofit/>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GB" sz="1400" b="1" dirty="0"/>
              <a:t>MAJA </a:t>
            </a:r>
            <a:r>
              <a:rPr lang="en-GB" sz="1400" b="1" dirty="0" smtClean="0"/>
              <a:t>methods in one slide</a:t>
            </a:r>
          </a:p>
          <a:p>
            <a:endParaRPr lang="en-US" sz="1200" b="1" kern="0" dirty="0" smtClean="0"/>
          </a:p>
          <a:p>
            <a:r>
              <a:rPr lang="en-US" sz="1300" b="1" kern="0" dirty="0" smtClean="0"/>
              <a:t>Main steps:</a:t>
            </a:r>
          </a:p>
          <a:p>
            <a:pPr indent="-216000">
              <a:spcBef>
                <a:spcPts val="600"/>
              </a:spcBef>
              <a:buClr>
                <a:schemeClr val="bg2"/>
              </a:buClr>
              <a:buFont typeface="Wingdings" panose="05000000000000000000" pitchFamily="2" charset="2"/>
              <a:buChar char="v"/>
            </a:pPr>
            <a:r>
              <a:rPr lang="en-US" sz="1200" kern="0" dirty="0"/>
              <a:t>Cloud and shadow </a:t>
            </a:r>
            <a:r>
              <a:rPr lang="en-US" sz="1200" kern="0" dirty="0" smtClean="0"/>
              <a:t>detection</a:t>
            </a:r>
          </a:p>
          <a:p>
            <a:pPr indent="-216000">
              <a:spcBef>
                <a:spcPts val="600"/>
              </a:spcBef>
              <a:buClr>
                <a:schemeClr val="bg2"/>
              </a:buClr>
              <a:buFont typeface="Wingdings" panose="05000000000000000000" pitchFamily="2" charset="2"/>
              <a:buChar char="v"/>
            </a:pPr>
            <a:r>
              <a:rPr lang="en-US" sz="1200" kern="0" dirty="0" smtClean="0"/>
              <a:t>E</a:t>
            </a:r>
            <a:r>
              <a:rPr lang="en-GB" sz="1200" kern="0" dirty="0" err="1" smtClean="0"/>
              <a:t>stimates</a:t>
            </a:r>
            <a:r>
              <a:rPr lang="en-GB" sz="1200" kern="0" dirty="0" smtClean="0"/>
              <a:t> of </a:t>
            </a:r>
            <a:r>
              <a:rPr lang="en-GB" sz="1200" kern="0" dirty="0"/>
              <a:t>water </a:t>
            </a:r>
            <a:r>
              <a:rPr lang="en-GB" sz="1200" kern="0" dirty="0" smtClean="0"/>
              <a:t>vapour </a:t>
            </a:r>
            <a:r>
              <a:rPr lang="en-GB" sz="1200" kern="0" dirty="0"/>
              <a:t>and aerosol </a:t>
            </a:r>
            <a:r>
              <a:rPr lang="en-GB" sz="1200" kern="0" dirty="0" smtClean="0"/>
              <a:t>content</a:t>
            </a:r>
          </a:p>
          <a:p>
            <a:pPr indent="-216000">
              <a:spcBef>
                <a:spcPts val="600"/>
              </a:spcBef>
              <a:buClr>
                <a:schemeClr val="bg2"/>
              </a:buClr>
              <a:buFont typeface="Wingdings" panose="05000000000000000000" pitchFamily="2" charset="2"/>
              <a:buChar char="v"/>
            </a:pPr>
            <a:r>
              <a:rPr lang="en-GB" sz="1200" kern="0" dirty="0"/>
              <a:t>Atmospheric correction including adjacency and terrain effect </a:t>
            </a:r>
            <a:r>
              <a:rPr lang="en-GB" sz="1200" kern="0" dirty="0" smtClean="0"/>
              <a:t>correction</a:t>
            </a:r>
          </a:p>
          <a:p>
            <a:pPr indent="-216000">
              <a:spcBef>
                <a:spcPts val="600"/>
              </a:spcBef>
              <a:buClr>
                <a:schemeClr val="bg2"/>
              </a:buClr>
              <a:buFont typeface="Wingdings" panose="05000000000000000000" pitchFamily="2" charset="2"/>
              <a:buChar char="v"/>
            </a:pPr>
            <a:r>
              <a:rPr lang="en-GB" sz="1200" kern="0" dirty="0"/>
              <a:t>Correction of thin cirrus clouds (imperfect, pixels are still flagged)</a:t>
            </a:r>
          </a:p>
          <a:p>
            <a:pPr indent="0">
              <a:buClr>
                <a:schemeClr val="bg2"/>
              </a:buClr>
            </a:pPr>
            <a:endParaRPr lang="en-US" sz="1100" kern="0" dirty="0" smtClean="0"/>
          </a:p>
          <a:p>
            <a:r>
              <a:rPr lang="en-US" sz="1300" b="1" kern="0" dirty="0" smtClean="0"/>
              <a:t>Implementations</a:t>
            </a:r>
          </a:p>
          <a:p>
            <a:pPr indent="-216000">
              <a:spcBef>
                <a:spcPts val="600"/>
              </a:spcBef>
              <a:buClr>
                <a:schemeClr val="bg2"/>
              </a:buClr>
              <a:buFont typeface="Wingdings" panose="05000000000000000000" pitchFamily="2" charset="2"/>
              <a:buChar char="v"/>
            </a:pPr>
            <a:r>
              <a:rPr lang="en-US" sz="1200" kern="0" dirty="0" smtClean="0"/>
              <a:t>MAJA </a:t>
            </a:r>
            <a:r>
              <a:rPr lang="en-US" sz="1200" kern="0" dirty="0"/>
              <a:t>combines multi-temporal and multi-spectral </a:t>
            </a:r>
            <a:r>
              <a:rPr lang="en-US" sz="1200" kern="0" dirty="0" smtClean="0"/>
              <a:t>criteria:</a:t>
            </a:r>
          </a:p>
          <a:p>
            <a:pPr marL="360000" indent="-216000">
              <a:buClr>
                <a:schemeClr val="bg2"/>
              </a:buClr>
              <a:buFont typeface="Wingdings" panose="05000000000000000000" pitchFamily="2" charset="2"/>
              <a:buChar char="Ø"/>
            </a:pPr>
            <a:r>
              <a:rPr lang="en-GB" sz="1100" kern="0" dirty="0"/>
              <a:t>to detect clouds, shadows, water and snow at a coarse </a:t>
            </a:r>
            <a:r>
              <a:rPr lang="en-GB" sz="1100" kern="0" dirty="0" smtClean="0"/>
              <a:t>resolution</a:t>
            </a:r>
          </a:p>
          <a:p>
            <a:pPr marL="360000" indent="-216000">
              <a:buClr>
                <a:schemeClr val="bg2"/>
              </a:buClr>
              <a:buFont typeface="Wingdings" panose="05000000000000000000" pitchFamily="2" charset="2"/>
              <a:buChar char="Ø"/>
            </a:pPr>
            <a:r>
              <a:rPr lang="en-GB" sz="1100" kern="0" dirty="0" smtClean="0"/>
              <a:t>to </a:t>
            </a:r>
            <a:r>
              <a:rPr lang="en-GB" sz="1100" kern="0" dirty="0"/>
              <a:t>compute aerosol optical thickness (AOT) and water </a:t>
            </a:r>
            <a:r>
              <a:rPr lang="en-GB" sz="1100" kern="0" dirty="0" smtClean="0"/>
              <a:t>vapour </a:t>
            </a:r>
            <a:r>
              <a:rPr lang="en-GB" sz="1100" kern="0" dirty="0"/>
              <a:t>(WV</a:t>
            </a:r>
            <a:r>
              <a:rPr lang="en-GB" sz="1100" kern="0" dirty="0" smtClean="0"/>
              <a:t>)</a:t>
            </a:r>
          </a:p>
          <a:p>
            <a:pPr marL="468000" indent="-252000">
              <a:buClr>
                <a:schemeClr val="bg2"/>
              </a:buClr>
              <a:buFont typeface="Arial" panose="020B0604020202020204" pitchFamily="34" charset="0"/>
              <a:buChar char="•"/>
            </a:pPr>
            <a:r>
              <a:rPr lang="en-GB" sz="1100" kern="0" dirty="0"/>
              <a:t>the aerosol type is an exogenous data or parameter: aerosol model of Copernicus atmosphere since Version </a:t>
            </a:r>
            <a:r>
              <a:rPr lang="en-GB" sz="1100" kern="0" dirty="0" smtClean="0"/>
              <a:t>3.0</a:t>
            </a:r>
            <a:endParaRPr lang="en-US" sz="1100" kern="0" dirty="0" smtClean="0"/>
          </a:p>
          <a:p>
            <a:pPr indent="-216000">
              <a:spcBef>
                <a:spcPts val="600"/>
              </a:spcBef>
              <a:buClr>
                <a:schemeClr val="bg2"/>
              </a:buClr>
              <a:buFont typeface="Wingdings" panose="05000000000000000000" pitchFamily="2" charset="2"/>
              <a:buChar char="v"/>
            </a:pPr>
            <a:r>
              <a:rPr lang="en-GB" sz="1300" kern="0" dirty="0"/>
              <a:t>MAJA cloud detection works at 240m </a:t>
            </a:r>
            <a:r>
              <a:rPr lang="en-GB" sz="1300" kern="0" dirty="0" smtClean="0"/>
              <a:t>resolution</a:t>
            </a:r>
            <a:endParaRPr lang="en-US" sz="900" kern="0" dirty="0" smtClean="0"/>
          </a:p>
        </p:txBody>
      </p:sp>
    </p:spTree>
    <p:extLst>
      <p:ext uri="{BB962C8B-B14F-4D97-AF65-F5344CB8AC3E}">
        <p14:creationId xmlns:p14="http://schemas.microsoft.com/office/powerpoint/2010/main" val="1401708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44000" y="147600"/>
            <a:ext cx="7174800" cy="430887"/>
          </a:xfrm>
        </p:spPr>
        <p:txBody>
          <a:bodyPr/>
          <a:lstStyle/>
          <a:p>
            <a:r>
              <a:rPr lang="en-GB" smtClean="0">
                <a:solidFill>
                  <a:srgbClr val="FFFFFF"/>
                </a:solidFill>
              </a:rPr>
              <a:t>Overview</a:t>
            </a:r>
            <a:endParaRPr lang="en-GB" dirty="0">
              <a:solidFill>
                <a:srgbClr val="FFFFFF"/>
              </a:solidFill>
            </a:endParaRPr>
          </a:p>
        </p:txBody>
      </p:sp>
      <p:sp>
        <p:nvSpPr>
          <p:cNvPr id="117763" name="Rectangle 3"/>
          <p:cNvSpPr>
            <a:spLocks noGrp="1" noChangeArrowheads="1"/>
          </p:cNvSpPr>
          <p:nvPr>
            <p:ph type="body" idx="4294967295"/>
          </p:nvPr>
        </p:nvSpPr>
        <p:spPr>
          <a:xfrm>
            <a:off x="172800" y="906516"/>
            <a:ext cx="8748000" cy="3643883"/>
          </a:xfrm>
        </p:spPr>
        <p:txBody>
          <a:bodyPr/>
          <a:lstStyle/>
          <a:p>
            <a:pPr marL="285750" indent="-285750">
              <a:buClr>
                <a:schemeClr val="bg2"/>
              </a:buClr>
              <a:buFont typeface="Wingdings" panose="05000000000000000000" pitchFamily="2" charset="2"/>
              <a:buChar char="Ø"/>
            </a:pPr>
            <a:r>
              <a:rPr lang="en-GB" dirty="0" smtClean="0"/>
              <a:t>Pre-processing of optical data</a:t>
            </a:r>
          </a:p>
          <a:p>
            <a:pPr marL="285750" indent="-285750">
              <a:buClr>
                <a:schemeClr val="bg2"/>
              </a:buClr>
              <a:buFont typeface="Wingdings" panose="05000000000000000000" pitchFamily="2" charset="2"/>
              <a:buChar char="Ø"/>
            </a:pPr>
            <a:r>
              <a:rPr lang="en-GB" dirty="0"/>
              <a:t>Why &amp; when use time </a:t>
            </a:r>
            <a:r>
              <a:rPr lang="en-GB" dirty="0" smtClean="0"/>
              <a:t>series</a:t>
            </a:r>
          </a:p>
          <a:p>
            <a:pPr marL="285750" indent="-285750">
              <a:buClr>
                <a:schemeClr val="bg2"/>
              </a:buClr>
              <a:buFont typeface="Wingdings" panose="05000000000000000000" pitchFamily="2" charset="2"/>
              <a:buChar char="Ø"/>
            </a:pPr>
            <a:r>
              <a:rPr lang="en-GB" dirty="0" smtClean="0"/>
              <a:t>Quality analysis</a:t>
            </a:r>
            <a:endParaRPr lang="en-GB" dirty="0"/>
          </a:p>
        </p:txBody>
      </p:sp>
      <p:sp>
        <p:nvSpPr>
          <p:cNvPr id="2" name="Rectangle 1"/>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smtClean="0">
                <a:solidFill>
                  <a:srgbClr val="FFFFFF"/>
                </a:solidFill>
              </a:rPr>
              <a:t>MAJA</a:t>
            </a:r>
            <a:r>
              <a:rPr lang="en-GB" dirty="0">
                <a:solidFill>
                  <a:srgbClr val="FFFFFF"/>
                </a:solidFill>
              </a:rPr>
              <a:t>: </a:t>
            </a:r>
            <a:r>
              <a:rPr lang="en-GB" dirty="0" smtClean="0">
                <a:solidFill>
                  <a:srgbClr val="FFFFFF"/>
                </a:solidFill>
              </a:rPr>
              <a:t>L3A (Wasp processor)</a:t>
            </a:r>
            <a:endParaRPr lang="en-GB" dirty="0">
              <a:solidFill>
                <a:srgbClr val="FFFFFF"/>
              </a:solidFill>
            </a:endParaRPr>
          </a:p>
        </p:txBody>
      </p:sp>
      <p:sp>
        <p:nvSpPr>
          <p:cNvPr id="4" name="Espace réservé du contenu 2"/>
          <p:cNvSpPr txBox="1">
            <a:spLocks/>
          </p:cNvSpPr>
          <p:nvPr/>
        </p:nvSpPr>
        <p:spPr>
          <a:xfrm>
            <a:off x="1" y="800784"/>
            <a:ext cx="9144000" cy="3949346"/>
          </a:xfrm>
          <a:prstGeom prst="rect">
            <a:avLst/>
          </a:prstGeom>
          <a:solidFill>
            <a:schemeClr val="bg1"/>
          </a:solidFill>
        </p:spPr>
        <p:txBody>
          <a:bodyPr>
            <a:normAutofit/>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GB" sz="1400" b="1" dirty="0" smtClean="0"/>
              <a:t>L3A - </a:t>
            </a:r>
            <a:r>
              <a:rPr lang="en-GB" sz="1400" b="1" dirty="0"/>
              <a:t>Monthly syntheses of cloud free surface </a:t>
            </a:r>
            <a:r>
              <a:rPr lang="en-GB" sz="1400" b="1" dirty="0" smtClean="0"/>
              <a:t>reflectance</a:t>
            </a:r>
          </a:p>
          <a:p>
            <a:endParaRPr lang="en-GB" sz="1200" b="1" dirty="0" smtClean="0"/>
          </a:p>
          <a:p>
            <a:pPr indent="-216000">
              <a:spcBef>
                <a:spcPts val="600"/>
              </a:spcBef>
              <a:buClr>
                <a:schemeClr val="bg2"/>
              </a:buClr>
              <a:buFont typeface="Wingdings" panose="05000000000000000000" pitchFamily="2" charset="2"/>
              <a:buChar char="v"/>
            </a:pPr>
            <a:r>
              <a:rPr lang="en-GB" sz="1300" kern="0" dirty="0"/>
              <a:t>Standard L3 based on Best Available Pixel (BAP) </a:t>
            </a:r>
            <a:r>
              <a:rPr lang="en-GB" sz="1300" kern="0" dirty="0" smtClean="0"/>
              <a:t>method</a:t>
            </a:r>
          </a:p>
          <a:p>
            <a:pPr marL="360000" lvl="0" indent="-216000">
              <a:lnSpc>
                <a:spcPct val="100000"/>
              </a:lnSpc>
              <a:spcBef>
                <a:spcPct val="0"/>
              </a:spcBef>
              <a:buClr>
                <a:srgbClr val="4D4F53"/>
              </a:buClr>
              <a:buFont typeface="Wingdings" panose="05000000000000000000" pitchFamily="2" charset="2"/>
              <a:buChar char="Ø"/>
            </a:pPr>
            <a:r>
              <a:rPr lang="en-GB" sz="1200" kern="0" dirty="0" smtClean="0">
                <a:solidFill>
                  <a:srgbClr val="000000"/>
                </a:solidFill>
                <a:latin typeface="Verdana" pitchFamily="34" charset="0"/>
                <a:cs typeface="+mn-cs"/>
              </a:rPr>
              <a:t>Pick </a:t>
            </a:r>
            <a:r>
              <a:rPr lang="en-GB" sz="1200" kern="0" dirty="0">
                <a:solidFill>
                  <a:srgbClr val="000000"/>
                </a:solidFill>
                <a:latin typeface="Verdana" pitchFamily="34" charset="0"/>
                <a:cs typeface="+mn-cs"/>
              </a:rPr>
              <a:t>the best date during the synthesis </a:t>
            </a:r>
            <a:r>
              <a:rPr lang="en-GB" sz="1200" kern="0" dirty="0" smtClean="0">
                <a:solidFill>
                  <a:srgbClr val="000000"/>
                </a:solidFill>
                <a:latin typeface="Verdana" pitchFamily="34" charset="0"/>
                <a:cs typeface="+mn-cs"/>
              </a:rPr>
              <a:t>period</a:t>
            </a:r>
          </a:p>
          <a:p>
            <a:pPr marL="360000" lvl="0" indent="-216000">
              <a:lnSpc>
                <a:spcPct val="100000"/>
              </a:lnSpc>
              <a:spcBef>
                <a:spcPct val="0"/>
              </a:spcBef>
              <a:buClr>
                <a:srgbClr val="4D4F53"/>
              </a:buClr>
              <a:buFont typeface="Wingdings" panose="05000000000000000000" pitchFamily="2" charset="2"/>
              <a:buChar char="Ø"/>
            </a:pPr>
            <a:r>
              <a:rPr lang="en-GB" sz="1200" kern="0" dirty="0" err="1">
                <a:solidFill>
                  <a:srgbClr val="000000"/>
                </a:solidFill>
                <a:latin typeface="Verdana" pitchFamily="34" charset="0"/>
                <a:cs typeface="+mn-cs"/>
              </a:rPr>
              <a:t>Artifacts</a:t>
            </a:r>
            <a:r>
              <a:rPr lang="en-GB" sz="1200" kern="0" dirty="0">
                <a:solidFill>
                  <a:srgbClr val="000000"/>
                </a:solidFill>
                <a:latin typeface="Verdana" pitchFamily="34" charset="0"/>
                <a:cs typeface="+mn-cs"/>
              </a:rPr>
              <a:t> from one pixel to the other, because date </a:t>
            </a:r>
            <a:r>
              <a:rPr lang="en-GB" sz="1200" kern="0" dirty="0" smtClean="0">
                <a:solidFill>
                  <a:srgbClr val="000000"/>
                </a:solidFill>
                <a:latin typeface="Verdana" pitchFamily="34" charset="0"/>
                <a:cs typeface="+mn-cs"/>
              </a:rPr>
              <a:t>changes</a:t>
            </a:r>
          </a:p>
          <a:p>
            <a:pPr marL="360000" lvl="0" indent="-216000">
              <a:lnSpc>
                <a:spcPct val="100000"/>
              </a:lnSpc>
              <a:spcBef>
                <a:spcPct val="0"/>
              </a:spcBef>
              <a:buClr>
                <a:srgbClr val="4D4F53"/>
              </a:buClr>
              <a:buFont typeface="Wingdings" panose="05000000000000000000" pitchFamily="2" charset="2"/>
              <a:buChar char="Ø"/>
            </a:pPr>
            <a:r>
              <a:rPr lang="en-GB" sz="1200" kern="0" dirty="0">
                <a:solidFill>
                  <a:srgbClr val="000000"/>
                </a:solidFill>
                <a:latin typeface="Verdana" pitchFamily="34" charset="0"/>
                <a:cs typeface="+mn-cs"/>
              </a:rPr>
              <a:t>But minimization of Cloud/Atmosphere </a:t>
            </a:r>
            <a:r>
              <a:rPr lang="en-GB" sz="1200" kern="0" dirty="0" smtClean="0">
                <a:solidFill>
                  <a:srgbClr val="000000"/>
                </a:solidFill>
                <a:latin typeface="Verdana" pitchFamily="34" charset="0"/>
                <a:cs typeface="+mn-cs"/>
              </a:rPr>
              <a:t>effects</a:t>
            </a:r>
          </a:p>
          <a:p>
            <a:pPr marL="360000" lvl="0" indent="-216000">
              <a:lnSpc>
                <a:spcPct val="100000"/>
              </a:lnSpc>
              <a:spcBef>
                <a:spcPct val="0"/>
              </a:spcBef>
              <a:buClr>
                <a:srgbClr val="4D4F53"/>
              </a:buClr>
              <a:buFont typeface="Wingdings" panose="05000000000000000000" pitchFamily="2" charset="2"/>
              <a:buChar char="Ø"/>
            </a:pPr>
            <a:r>
              <a:rPr lang="en-GB" sz="1200" kern="0" dirty="0" smtClean="0">
                <a:solidFill>
                  <a:srgbClr val="000000"/>
                </a:solidFill>
                <a:latin typeface="Verdana" pitchFamily="34" charset="0"/>
                <a:cs typeface="+mn-cs"/>
              </a:rPr>
              <a:t>S</a:t>
            </a:r>
            <a:r>
              <a:rPr lang="pt-BR" sz="1200" kern="0" dirty="0" err="1">
                <a:solidFill>
                  <a:srgbClr val="000000"/>
                </a:solidFill>
                <a:latin typeface="Verdana" pitchFamily="34" charset="0"/>
                <a:cs typeface="+mn-cs"/>
              </a:rPr>
              <a:t>uch</a:t>
            </a:r>
            <a:r>
              <a:rPr lang="pt-BR" sz="1200" kern="0" dirty="0">
                <a:solidFill>
                  <a:srgbClr val="000000"/>
                </a:solidFill>
                <a:latin typeface="Verdana" pitchFamily="34" charset="0"/>
                <a:cs typeface="+mn-cs"/>
              </a:rPr>
              <a:t> as EU, Sentinel-2 Global </a:t>
            </a:r>
            <a:r>
              <a:rPr lang="pt-BR" sz="1200" kern="0" dirty="0" err="1">
                <a:solidFill>
                  <a:srgbClr val="000000"/>
                </a:solidFill>
                <a:latin typeface="Verdana" pitchFamily="34" charset="0"/>
                <a:cs typeface="+mn-cs"/>
              </a:rPr>
              <a:t>Mosaics</a:t>
            </a:r>
            <a:r>
              <a:rPr lang="pt-BR" sz="1200" kern="0" dirty="0">
                <a:solidFill>
                  <a:srgbClr val="000000"/>
                </a:solidFill>
                <a:latin typeface="Verdana" pitchFamily="34" charset="0"/>
                <a:cs typeface="+mn-cs"/>
              </a:rPr>
              <a:t> (S2GM</a:t>
            </a:r>
            <a:r>
              <a:rPr lang="pt-BR" sz="1200" kern="0" dirty="0" smtClean="0">
                <a:solidFill>
                  <a:srgbClr val="000000"/>
                </a:solidFill>
                <a:latin typeface="Verdana" pitchFamily="34" charset="0"/>
                <a:cs typeface="+mn-cs"/>
              </a:rPr>
              <a:t>)</a:t>
            </a:r>
          </a:p>
          <a:p>
            <a:pPr marL="144000" lvl="0" indent="0">
              <a:lnSpc>
                <a:spcPct val="100000"/>
              </a:lnSpc>
              <a:spcBef>
                <a:spcPct val="0"/>
              </a:spcBef>
              <a:buClr>
                <a:srgbClr val="4D4F53"/>
              </a:buClr>
            </a:pPr>
            <a:endParaRPr lang="en-US" sz="1200" kern="0" dirty="0" smtClean="0"/>
          </a:p>
          <a:p>
            <a:pPr indent="-216000">
              <a:spcBef>
                <a:spcPts val="600"/>
              </a:spcBef>
              <a:buClr>
                <a:schemeClr val="bg2"/>
              </a:buClr>
              <a:buFont typeface="Wingdings" panose="05000000000000000000" pitchFamily="2" charset="2"/>
              <a:buChar char="v"/>
            </a:pPr>
            <a:r>
              <a:rPr lang="en-GB" sz="1300" kern="0" dirty="0" smtClean="0"/>
              <a:t>Weighted </a:t>
            </a:r>
            <a:r>
              <a:rPr lang="en-GB" sz="1300" kern="0" dirty="0"/>
              <a:t>Average Synthesis Processor (</a:t>
            </a:r>
            <a:r>
              <a:rPr lang="en-GB" sz="1300" kern="0" dirty="0" smtClean="0"/>
              <a:t>WASP)</a:t>
            </a:r>
          </a:p>
          <a:p>
            <a:pPr marL="360000" lvl="0" indent="-216000">
              <a:lnSpc>
                <a:spcPct val="100000"/>
              </a:lnSpc>
              <a:spcBef>
                <a:spcPct val="0"/>
              </a:spcBef>
              <a:buClr>
                <a:srgbClr val="4D4F53"/>
              </a:buClr>
              <a:buFont typeface="Wingdings" panose="05000000000000000000" pitchFamily="2" charset="2"/>
              <a:buChar char="Ø"/>
            </a:pPr>
            <a:r>
              <a:rPr lang="en-GB" sz="1200" kern="0" dirty="0">
                <a:solidFill>
                  <a:srgbClr val="000000"/>
                </a:solidFill>
                <a:latin typeface="Verdana" pitchFamily="34" charset="0"/>
                <a:cs typeface="+mn-cs"/>
              </a:rPr>
              <a:t>First developed for </a:t>
            </a:r>
            <a:r>
              <a:rPr lang="en-GB" sz="1200" kern="0" dirty="0" err="1">
                <a:solidFill>
                  <a:srgbClr val="000000"/>
                </a:solidFill>
                <a:latin typeface="Verdana" pitchFamily="34" charset="0"/>
                <a:cs typeface="+mn-cs"/>
              </a:rPr>
              <a:t>Venµs</a:t>
            </a:r>
            <a:r>
              <a:rPr lang="en-GB" sz="1200" kern="0" dirty="0">
                <a:solidFill>
                  <a:srgbClr val="000000"/>
                </a:solidFill>
                <a:latin typeface="Verdana" pitchFamily="34" charset="0"/>
                <a:cs typeface="+mn-cs"/>
              </a:rPr>
              <a:t> </a:t>
            </a:r>
            <a:r>
              <a:rPr lang="en-GB" sz="1200" kern="0" dirty="0" smtClean="0">
                <a:solidFill>
                  <a:srgbClr val="000000"/>
                </a:solidFill>
                <a:latin typeface="Verdana" pitchFamily="34" charset="0"/>
                <a:cs typeface="+mn-cs"/>
              </a:rPr>
              <a:t>Satellite</a:t>
            </a:r>
          </a:p>
          <a:p>
            <a:pPr marL="360000" lvl="0" indent="-216000">
              <a:lnSpc>
                <a:spcPct val="100000"/>
              </a:lnSpc>
              <a:spcBef>
                <a:spcPct val="0"/>
              </a:spcBef>
              <a:buClr>
                <a:srgbClr val="4D4F53"/>
              </a:buClr>
              <a:buFont typeface="Wingdings" panose="05000000000000000000" pitchFamily="2" charset="2"/>
              <a:buChar char="Ø"/>
            </a:pPr>
            <a:r>
              <a:rPr lang="en-GB" sz="1200" kern="0" dirty="0">
                <a:solidFill>
                  <a:srgbClr val="000000"/>
                </a:solidFill>
                <a:latin typeface="Verdana" pitchFamily="34" charset="0"/>
                <a:cs typeface="+mn-cs"/>
              </a:rPr>
              <a:t>New tool developed within Sen2Agri </a:t>
            </a:r>
            <a:r>
              <a:rPr lang="en-GB" sz="1200" kern="0" dirty="0" smtClean="0">
                <a:solidFill>
                  <a:srgbClr val="000000"/>
                </a:solidFill>
                <a:latin typeface="Verdana" pitchFamily="34" charset="0"/>
                <a:cs typeface="+mn-cs"/>
              </a:rPr>
              <a:t>project</a:t>
            </a:r>
          </a:p>
          <a:p>
            <a:pPr marL="360000" lvl="0" indent="-216000">
              <a:lnSpc>
                <a:spcPct val="100000"/>
              </a:lnSpc>
              <a:spcBef>
                <a:spcPct val="0"/>
              </a:spcBef>
              <a:buClr>
                <a:srgbClr val="4D4F53"/>
              </a:buClr>
              <a:buFont typeface="Wingdings" panose="05000000000000000000" pitchFamily="2" charset="2"/>
              <a:buChar char="Ø"/>
            </a:pPr>
            <a:r>
              <a:rPr lang="en-GB" sz="1200" kern="0" dirty="0"/>
              <a:t>Adapted to CNES context =&gt; </a:t>
            </a:r>
            <a:r>
              <a:rPr lang="en-GB" sz="1200" kern="0" dirty="0" smtClean="0"/>
              <a:t>WASP</a:t>
            </a:r>
          </a:p>
          <a:p>
            <a:pPr marL="360000" lvl="0" indent="-216000">
              <a:lnSpc>
                <a:spcPct val="100000"/>
              </a:lnSpc>
              <a:spcBef>
                <a:spcPct val="0"/>
              </a:spcBef>
              <a:buClr>
                <a:srgbClr val="4D4F53"/>
              </a:buClr>
              <a:buFont typeface="Wingdings" panose="05000000000000000000" pitchFamily="2" charset="2"/>
              <a:buChar char="Ø"/>
            </a:pPr>
            <a:r>
              <a:rPr lang="en-GB" sz="1200" kern="0" dirty="0"/>
              <a:t>Available as open source (soon on CNES </a:t>
            </a:r>
            <a:r>
              <a:rPr lang="en-GB" sz="1200" kern="0" dirty="0" err="1"/>
              <a:t>github</a:t>
            </a:r>
            <a:r>
              <a:rPr lang="en-GB" sz="1200" kern="0" dirty="0" smtClean="0"/>
              <a:t>)</a:t>
            </a:r>
          </a:p>
          <a:p>
            <a:pPr marL="360000" lvl="0" indent="-216000">
              <a:lnSpc>
                <a:spcPct val="100000"/>
              </a:lnSpc>
              <a:spcBef>
                <a:spcPct val="0"/>
              </a:spcBef>
              <a:buClr>
                <a:srgbClr val="4D4F53"/>
              </a:buClr>
              <a:buFont typeface="Wingdings" panose="05000000000000000000" pitchFamily="2" charset="2"/>
              <a:buChar char="Ø"/>
            </a:pPr>
            <a:r>
              <a:rPr lang="en-GB" sz="1200" kern="0" dirty="0"/>
              <a:t>L3A available within THEIA  soon (France is already available</a:t>
            </a:r>
            <a:r>
              <a:rPr lang="en-GB" sz="1200" kern="0" dirty="0" smtClean="0"/>
              <a:t>)</a:t>
            </a:r>
          </a:p>
          <a:p>
            <a:pPr marL="144000" lvl="0" indent="0">
              <a:lnSpc>
                <a:spcPct val="100000"/>
              </a:lnSpc>
              <a:spcBef>
                <a:spcPct val="0"/>
              </a:spcBef>
              <a:buClr>
                <a:srgbClr val="4D4F53"/>
              </a:buClr>
            </a:pPr>
            <a:endParaRPr lang="en-GB" sz="1200" kern="0" dirty="0" smtClean="0"/>
          </a:p>
          <a:p>
            <a:pPr indent="-216000">
              <a:spcBef>
                <a:spcPts val="600"/>
              </a:spcBef>
              <a:buClr>
                <a:schemeClr val="bg2"/>
              </a:buClr>
              <a:buFont typeface="Wingdings" panose="05000000000000000000" pitchFamily="2" charset="2"/>
              <a:buChar char="v"/>
            </a:pPr>
            <a:r>
              <a:rPr lang="en-GB" sz="1300" kern="0" dirty="0"/>
              <a:t>Needs (and validates) MAJA L2A quality</a:t>
            </a:r>
            <a:endParaRPr lang="en-GB" sz="1300" kern="0" dirty="0" smtClean="0"/>
          </a:p>
          <a:p>
            <a:pPr marL="360000" lvl="0" indent="-216000">
              <a:lnSpc>
                <a:spcPct val="100000"/>
              </a:lnSpc>
              <a:spcBef>
                <a:spcPct val="0"/>
              </a:spcBef>
              <a:buClr>
                <a:srgbClr val="4D4F53"/>
              </a:buClr>
              <a:buFont typeface="Wingdings" panose="05000000000000000000" pitchFamily="2" charset="2"/>
              <a:buChar char="Ø"/>
            </a:pPr>
            <a:r>
              <a:rPr lang="en-GB" sz="1200" kern="0" dirty="0">
                <a:solidFill>
                  <a:srgbClr val="000000"/>
                </a:solidFill>
                <a:latin typeface="Verdana" pitchFamily="34" charset="0"/>
                <a:cs typeface="+mn-cs"/>
              </a:rPr>
              <a:t>Errors from </a:t>
            </a:r>
            <a:r>
              <a:rPr lang="en-GB" sz="1200" kern="0" dirty="0" smtClean="0">
                <a:solidFill>
                  <a:srgbClr val="000000"/>
                </a:solidFill>
                <a:latin typeface="Verdana" pitchFamily="34" charset="0"/>
                <a:cs typeface="+mn-cs"/>
              </a:rPr>
              <a:t>cloud </a:t>
            </a:r>
            <a:r>
              <a:rPr lang="en-GB" sz="1200" kern="0" dirty="0">
                <a:solidFill>
                  <a:srgbClr val="000000"/>
                </a:solidFill>
                <a:latin typeface="Verdana" pitchFamily="34" charset="0"/>
                <a:cs typeface="+mn-cs"/>
              </a:rPr>
              <a:t>detection or atmospheric correction are included in L3A </a:t>
            </a:r>
            <a:r>
              <a:rPr lang="en-GB" sz="1200" kern="0" dirty="0" smtClean="0">
                <a:solidFill>
                  <a:srgbClr val="000000"/>
                </a:solidFill>
                <a:latin typeface="Verdana" pitchFamily="34" charset="0"/>
                <a:cs typeface="+mn-cs"/>
              </a:rPr>
              <a:t>product</a:t>
            </a:r>
          </a:p>
          <a:p>
            <a:pPr marL="360000" lvl="0" indent="-216000">
              <a:lnSpc>
                <a:spcPct val="100000"/>
              </a:lnSpc>
              <a:spcBef>
                <a:spcPct val="0"/>
              </a:spcBef>
              <a:buClr>
                <a:srgbClr val="4D4F53"/>
              </a:buClr>
              <a:buFont typeface="Wingdings" panose="05000000000000000000" pitchFamily="2" charset="2"/>
              <a:buChar char="Ø"/>
            </a:pPr>
            <a:r>
              <a:rPr lang="en-GB" sz="1200" kern="0" dirty="0">
                <a:solidFill>
                  <a:srgbClr val="000000"/>
                </a:solidFill>
                <a:latin typeface="Verdana" pitchFamily="34" charset="0"/>
                <a:cs typeface="+mn-cs"/>
              </a:rPr>
              <a:t>Reduced frequency of artefacts, but still some</a:t>
            </a:r>
            <a:r>
              <a:rPr lang="en-GB" sz="1200" kern="0" dirty="0" smtClean="0">
                <a:solidFill>
                  <a:srgbClr val="000000"/>
                </a:solidFill>
                <a:latin typeface="Verdana" pitchFamily="34" charset="0"/>
                <a:cs typeface="+mn-cs"/>
              </a:rPr>
              <a:t>…</a:t>
            </a:r>
            <a:endParaRPr lang="en-GB" sz="1200" kern="0" dirty="0"/>
          </a:p>
        </p:txBody>
      </p:sp>
    </p:spTree>
    <p:extLst>
      <p:ext uri="{BB962C8B-B14F-4D97-AF65-F5344CB8AC3E}">
        <p14:creationId xmlns:p14="http://schemas.microsoft.com/office/powerpoint/2010/main" val="3399261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4" descr="France_4mois.jpg"/>
          <p:cNvPicPr>
            <a:picLocks noChangeAspect="1"/>
          </p:cNvPicPr>
          <p:nvPr/>
        </p:nvPicPr>
        <p:blipFill>
          <a:blip r:embed="rId2"/>
          <a:stretch>
            <a:fillRect/>
          </a:stretch>
        </p:blipFill>
        <p:spPr>
          <a:xfrm>
            <a:off x="2335182" y="844707"/>
            <a:ext cx="4362500" cy="3882049"/>
          </a:xfrm>
          <a:prstGeom prst="rect">
            <a:avLst/>
          </a:prstGeom>
        </p:spPr>
      </p:pic>
      <p:sp>
        <p:nvSpPr>
          <p:cNvPr id="4"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smtClean="0">
                <a:solidFill>
                  <a:srgbClr val="FFFFFF"/>
                </a:solidFill>
              </a:rPr>
              <a:t>MAJA</a:t>
            </a:r>
            <a:r>
              <a:rPr lang="en-GB" dirty="0">
                <a:solidFill>
                  <a:srgbClr val="FFFFFF"/>
                </a:solidFill>
              </a:rPr>
              <a:t>: </a:t>
            </a:r>
            <a:r>
              <a:rPr lang="en-GB" dirty="0" smtClean="0">
                <a:solidFill>
                  <a:srgbClr val="FFFFFF"/>
                </a:solidFill>
              </a:rPr>
              <a:t>L3A (Wasp processor)</a:t>
            </a:r>
            <a:endParaRPr lang="en-GB" dirty="0">
              <a:solidFill>
                <a:srgbClr val="FFFFFF"/>
              </a:solidFill>
            </a:endParaRPr>
          </a:p>
        </p:txBody>
      </p:sp>
      <p:sp>
        <p:nvSpPr>
          <p:cNvPr id="5" name="Rectangle 4"/>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7075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err="1" smtClean="0">
                <a:solidFill>
                  <a:srgbClr val="FFFFFF"/>
                </a:solidFill>
              </a:rPr>
              <a:t>Reprojection</a:t>
            </a:r>
            <a:r>
              <a:rPr lang="en-GB" dirty="0">
                <a:solidFill>
                  <a:srgbClr val="FFFFFF"/>
                </a:solidFill>
              </a:rPr>
              <a:t>, resampling </a:t>
            </a:r>
            <a:r>
              <a:rPr lang="en-GB" dirty="0" smtClean="0">
                <a:solidFill>
                  <a:srgbClr val="FFFFFF"/>
                </a:solidFill>
              </a:rPr>
              <a:t>and co-registration</a:t>
            </a:r>
            <a:endParaRPr lang="en-GB" dirty="0">
              <a:solidFill>
                <a:srgbClr val="FFFFFF"/>
              </a:solidFill>
            </a:endParaRPr>
          </a:p>
        </p:txBody>
      </p:sp>
      <p:sp>
        <p:nvSpPr>
          <p:cNvPr id="2" name="TextBox 1"/>
          <p:cNvSpPr txBox="1"/>
          <p:nvPr/>
        </p:nvSpPr>
        <p:spPr>
          <a:xfrm>
            <a:off x="0" y="795648"/>
            <a:ext cx="9144000" cy="3947234"/>
          </a:xfrm>
          <a:prstGeom prst="rect">
            <a:avLst/>
          </a:prstGeom>
          <a:solidFill>
            <a:schemeClr val="bg1"/>
          </a:solidFill>
        </p:spPr>
        <p:txBody>
          <a:bodyPr wrap="square" rtlCol="0">
            <a:spAutoFit/>
          </a:bodyPr>
          <a:lstStyle/>
          <a:p>
            <a:r>
              <a:rPr lang="en-GB" sz="1200" u="sng" dirty="0" err="1" smtClean="0">
                <a:effectLst>
                  <a:outerShdw blurRad="38100" dist="38100" dir="2700000" algn="tl">
                    <a:srgbClr val="000000">
                      <a:alpha val="43137"/>
                    </a:srgbClr>
                  </a:outerShdw>
                </a:effectLst>
              </a:rPr>
              <a:t>Reprojection</a:t>
            </a:r>
            <a:endParaRPr lang="en-GB" sz="1100" u="sng" dirty="0" smtClean="0">
              <a:effectLst>
                <a:outerShdw blurRad="38100" dist="38100" dir="2700000" algn="tl">
                  <a:srgbClr val="000000">
                    <a:alpha val="43137"/>
                  </a:srgbClr>
                </a:outerShdw>
              </a:effectLst>
            </a:endParaRPr>
          </a:p>
          <a:p>
            <a:pPr>
              <a:spcBef>
                <a:spcPts val="600"/>
              </a:spcBef>
            </a:pPr>
            <a:r>
              <a:rPr lang="en-GB" sz="1100" dirty="0" smtClean="0"/>
              <a:t>If the input of the time series come from several sources with different CRS the </a:t>
            </a:r>
            <a:r>
              <a:rPr lang="en-GB" sz="1100" dirty="0" err="1" smtClean="0"/>
              <a:t>reprojection</a:t>
            </a:r>
            <a:r>
              <a:rPr lang="en-GB" sz="1100" dirty="0" smtClean="0"/>
              <a:t> to a common CRS is needed.</a:t>
            </a:r>
          </a:p>
          <a:p>
            <a:endParaRPr lang="en-GB" sz="1200" b="1" dirty="0"/>
          </a:p>
          <a:p>
            <a:pPr>
              <a:spcAft>
                <a:spcPts val="0"/>
              </a:spcAft>
            </a:pPr>
            <a:r>
              <a:rPr lang="en-GB" sz="1200" u="sng" dirty="0">
                <a:effectLst>
                  <a:outerShdw blurRad="38100" dist="38100" dir="2700000" algn="tl">
                    <a:srgbClr val="000000">
                      <a:alpha val="43137"/>
                    </a:srgbClr>
                  </a:outerShdw>
                </a:effectLst>
              </a:rPr>
              <a:t>Resampling</a:t>
            </a:r>
          </a:p>
          <a:p>
            <a:pPr>
              <a:spcBef>
                <a:spcPts val="600"/>
              </a:spcBef>
            </a:pPr>
            <a:r>
              <a:rPr lang="en-GB" sz="1100" dirty="0"/>
              <a:t>Data coming from different sources could have different spatial resolution, therefore in this case before to analyse the time series a resampling is necessary</a:t>
            </a:r>
            <a:r>
              <a:rPr lang="en-GB" sz="1100" dirty="0" smtClean="0"/>
              <a:t>.</a:t>
            </a:r>
          </a:p>
          <a:p>
            <a:pPr>
              <a:spcBef>
                <a:spcPts val="600"/>
              </a:spcBef>
            </a:pPr>
            <a:r>
              <a:rPr lang="en-GB" sz="1050" u="sng" dirty="0">
                <a:effectLst>
                  <a:outerShdw blurRad="38100" dist="38100" dir="2700000" algn="tl">
                    <a:srgbClr val="000000">
                      <a:alpha val="43137"/>
                    </a:srgbClr>
                  </a:outerShdw>
                </a:effectLst>
              </a:rPr>
              <a:t>Nearest </a:t>
            </a:r>
            <a:r>
              <a:rPr lang="en-GB" sz="1050" u="sng" dirty="0" smtClean="0">
                <a:effectLst>
                  <a:outerShdw blurRad="38100" dist="38100" dir="2700000" algn="tl">
                    <a:srgbClr val="000000">
                      <a:alpha val="43137"/>
                    </a:srgbClr>
                  </a:outerShdw>
                </a:effectLst>
              </a:rPr>
              <a:t>Neighbour:</a:t>
            </a:r>
          </a:p>
          <a:p>
            <a:pPr marL="360000" indent="-171450">
              <a:spcBef>
                <a:spcPts val="0"/>
              </a:spcBef>
              <a:buFont typeface="Arial" panose="020B0604020202020204" pitchFamily="34" charset="0"/>
              <a:buChar char="•"/>
            </a:pPr>
            <a:r>
              <a:rPr lang="en-GB" sz="1050" dirty="0" smtClean="0">
                <a:effectLst>
                  <a:outerShdw blurRad="38100" dist="38100" dir="2700000" algn="tl">
                    <a:srgbClr val="000000">
                      <a:alpha val="43137"/>
                    </a:srgbClr>
                  </a:outerShdw>
                </a:effectLst>
              </a:rPr>
              <a:t>Pros</a:t>
            </a:r>
            <a:r>
              <a:rPr lang="en-GB" sz="1050" dirty="0">
                <a:effectLst>
                  <a:outerShdw blurRad="38100" dist="38100" dir="2700000" algn="tl">
                    <a:srgbClr val="000000">
                      <a:alpha val="43137"/>
                    </a:srgbClr>
                  </a:outerShdw>
                </a:effectLst>
              </a:rPr>
              <a:t>:</a:t>
            </a:r>
            <a:r>
              <a:rPr lang="en-GB" sz="1050" dirty="0"/>
              <a:t> Very simple and fast; No new values are calculated by </a:t>
            </a:r>
            <a:r>
              <a:rPr lang="en-GB" sz="1050" dirty="0" smtClean="0"/>
              <a:t>interpolation</a:t>
            </a:r>
          </a:p>
          <a:p>
            <a:pPr marL="360000" indent="-171450">
              <a:spcBef>
                <a:spcPts val="0"/>
              </a:spcBef>
              <a:buFont typeface="Arial" panose="020B0604020202020204" pitchFamily="34" charset="0"/>
              <a:buChar char="•"/>
            </a:pPr>
            <a:r>
              <a:rPr lang="en-GB" sz="1050" dirty="0">
                <a:effectLst>
                  <a:outerShdw blurRad="38100" dist="38100" dir="2700000" algn="tl">
                    <a:srgbClr val="000000">
                      <a:alpha val="43137"/>
                    </a:srgbClr>
                  </a:outerShdw>
                </a:effectLst>
              </a:rPr>
              <a:t>Cons:</a:t>
            </a:r>
            <a:r>
              <a:rPr lang="en-GB" sz="1050" dirty="0"/>
              <a:t> </a:t>
            </a:r>
            <a:r>
              <a:rPr lang="en-GB" sz="1050" dirty="0" smtClean="0"/>
              <a:t>Some pixels get lost and others are duplicated; Loss of sharpness</a:t>
            </a:r>
          </a:p>
          <a:p>
            <a:pPr>
              <a:spcBef>
                <a:spcPts val="300"/>
              </a:spcBef>
            </a:pPr>
            <a:r>
              <a:rPr lang="en-GB" sz="1050" u="sng" dirty="0" smtClean="0">
                <a:effectLst>
                  <a:outerShdw blurRad="38100" dist="38100" dir="2700000" algn="tl">
                    <a:srgbClr val="000000">
                      <a:alpha val="43137"/>
                    </a:srgbClr>
                  </a:outerShdw>
                </a:effectLst>
              </a:rPr>
              <a:t>Bi-linear </a:t>
            </a:r>
            <a:r>
              <a:rPr lang="en-GB" sz="1050" u="sng" dirty="0">
                <a:effectLst>
                  <a:outerShdw blurRad="38100" dist="38100" dir="2700000" algn="tl">
                    <a:srgbClr val="000000">
                      <a:alpha val="43137"/>
                    </a:srgbClr>
                  </a:outerShdw>
                </a:effectLst>
              </a:rPr>
              <a:t>interpolation:</a:t>
            </a:r>
          </a:p>
          <a:p>
            <a:pPr marL="360000" indent="-171450">
              <a:spcBef>
                <a:spcPts val="0"/>
              </a:spcBef>
              <a:buFont typeface="Arial" panose="020B0604020202020204" pitchFamily="34" charset="0"/>
              <a:buChar char="•"/>
            </a:pPr>
            <a:r>
              <a:rPr lang="en-GB" sz="1050" dirty="0">
                <a:effectLst>
                  <a:outerShdw blurRad="38100" dist="38100" dir="2700000" algn="tl">
                    <a:srgbClr val="000000">
                      <a:alpha val="43137"/>
                    </a:srgbClr>
                  </a:outerShdw>
                </a:effectLst>
              </a:rPr>
              <a:t>Pros:</a:t>
            </a:r>
            <a:r>
              <a:rPr lang="en-GB" sz="1050" dirty="0"/>
              <a:t> </a:t>
            </a:r>
            <a:r>
              <a:rPr lang="en-GB" sz="1050" dirty="0" err="1"/>
              <a:t>Extremas</a:t>
            </a:r>
            <a:r>
              <a:rPr lang="en-GB" sz="1050" dirty="0"/>
              <a:t> are balanced; Image losses sharpness compared to </a:t>
            </a:r>
            <a:r>
              <a:rPr lang="en-GB" sz="1050" dirty="0" smtClean="0"/>
              <a:t>Nearest Neighbour</a:t>
            </a:r>
          </a:p>
          <a:p>
            <a:pPr marL="360000" indent="-171450">
              <a:spcBef>
                <a:spcPts val="0"/>
              </a:spcBef>
              <a:buFont typeface="Arial" panose="020B0604020202020204" pitchFamily="34" charset="0"/>
              <a:buChar char="•"/>
            </a:pPr>
            <a:r>
              <a:rPr lang="en-GB" sz="1050" dirty="0" smtClean="0">
                <a:effectLst>
                  <a:outerShdw blurRad="38100" dist="38100" dir="2700000" algn="tl">
                    <a:srgbClr val="000000">
                      <a:alpha val="43137"/>
                    </a:srgbClr>
                  </a:outerShdw>
                </a:effectLst>
              </a:rPr>
              <a:t>Cons</a:t>
            </a:r>
            <a:r>
              <a:rPr lang="en-GB" sz="1050" dirty="0">
                <a:effectLst>
                  <a:outerShdw blurRad="38100" dist="38100" dir="2700000" algn="tl">
                    <a:srgbClr val="000000">
                      <a:alpha val="43137"/>
                    </a:srgbClr>
                  </a:outerShdw>
                </a:effectLst>
              </a:rPr>
              <a:t>:</a:t>
            </a:r>
            <a:r>
              <a:rPr lang="en-GB" sz="1050" dirty="0"/>
              <a:t> Less contrast compared to Nearest </a:t>
            </a:r>
            <a:r>
              <a:rPr lang="en-GB" sz="1050" dirty="0" smtClean="0"/>
              <a:t>Neighbour; New </a:t>
            </a:r>
            <a:r>
              <a:rPr lang="en-GB" sz="1050" dirty="0"/>
              <a:t>values are calculated which are not present </a:t>
            </a:r>
            <a:r>
              <a:rPr lang="en-GB" sz="1050" dirty="0" smtClean="0"/>
              <a:t>in the </a:t>
            </a:r>
            <a:r>
              <a:rPr lang="en-GB" sz="1050" dirty="0"/>
              <a:t>input </a:t>
            </a:r>
            <a:r>
              <a:rPr lang="en-GB" sz="1050" dirty="0" smtClean="0"/>
              <a:t>product</a:t>
            </a:r>
          </a:p>
          <a:p>
            <a:pPr>
              <a:spcBef>
                <a:spcPts val="300"/>
              </a:spcBef>
            </a:pPr>
            <a:r>
              <a:rPr lang="en-GB" sz="1050" u="sng" dirty="0">
                <a:effectLst>
                  <a:outerShdw blurRad="38100" dist="38100" dir="2700000" algn="tl">
                    <a:srgbClr val="000000">
                      <a:alpha val="43137"/>
                    </a:srgbClr>
                  </a:outerShdw>
                </a:effectLst>
              </a:rPr>
              <a:t>Cubic convolution:</a:t>
            </a:r>
          </a:p>
          <a:p>
            <a:pPr marL="360000" indent="-171450">
              <a:spcBef>
                <a:spcPts val="0"/>
              </a:spcBef>
              <a:buFont typeface="Arial" panose="020B0604020202020204" pitchFamily="34" charset="0"/>
              <a:buChar char="•"/>
            </a:pPr>
            <a:r>
              <a:rPr lang="en-GB" sz="1050" dirty="0">
                <a:effectLst>
                  <a:outerShdw blurRad="38100" dist="38100" dir="2700000" algn="tl">
                    <a:srgbClr val="000000">
                      <a:alpha val="43137"/>
                    </a:srgbClr>
                  </a:outerShdw>
                </a:effectLst>
              </a:rPr>
              <a:t>Pros:</a:t>
            </a:r>
            <a:r>
              <a:rPr lang="en-GB" sz="1050" dirty="0"/>
              <a:t> </a:t>
            </a:r>
            <a:r>
              <a:rPr lang="en-GB" sz="1050" dirty="0" err="1"/>
              <a:t>Extremas</a:t>
            </a:r>
            <a:r>
              <a:rPr lang="en-GB" sz="1050" dirty="0"/>
              <a:t> are balanced; Image is sharper compared to Bi-linear Interpolation</a:t>
            </a:r>
          </a:p>
          <a:p>
            <a:pPr marL="360000" indent="-171450">
              <a:spcBef>
                <a:spcPts val="0"/>
              </a:spcBef>
              <a:buFont typeface="Arial" panose="020B0604020202020204" pitchFamily="34" charset="0"/>
              <a:buChar char="•"/>
            </a:pPr>
            <a:r>
              <a:rPr lang="en-GB" sz="1050" dirty="0">
                <a:effectLst>
                  <a:outerShdw blurRad="38100" dist="38100" dir="2700000" algn="tl">
                    <a:srgbClr val="000000">
                      <a:alpha val="43137"/>
                    </a:srgbClr>
                  </a:outerShdw>
                </a:effectLst>
              </a:rPr>
              <a:t>Cons:</a:t>
            </a:r>
            <a:r>
              <a:rPr lang="en-GB" sz="1050" dirty="0"/>
              <a:t> </a:t>
            </a:r>
            <a:r>
              <a:rPr lang="en-GB" sz="1050" dirty="0" smtClean="0"/>
              <a:t>Slow and less </a:t>
            </a:r>
            <a:r>
              <a:rPr lang="en-GB" sz="1050" dirty="0"/>
              <a:t>contrast compared to NN; New values are calculated which are not present </a:t>
            </a:r>
            <a:r>
              <a:rPr lang="en-GB" sz="1050" dirty="0" smtClean="0"/>
              <a:t>in the </a:t>
            </a:r>
            <a:r>
              <a:rPr lang="en-GB" sz="1050" dirty="0"/>
              <a:t>input </a:t>
            </a:r>
            <a:r>
              <a:rPr lang="en-GB" sz="1050" dirty="0" smtClean="0"/>
              <a:t>product</a:t>
            </a:r>
          </a:p>
          <a:p>
            <a:pPr>
              <a:spcAft>
                <a:spcPts val="0"/>
              </a:spcAft>
            </a:pPr>
            <a:endParaRPr lang="en-GB" sz="1200" u="sng" dirty="0" smtClean="0">
              <a:effectLst>
                <a:outerShdw blurRad="38100" dist="38100" dir="2700000" algn="tl">
                  <a:srgbClr val="000000">
                    <a:alpha val="43137"/>
                  </a:srgbClr>
                </a:outerShdw>
              </a:effectLst>
            </a:endParaRPr>
          </a:p>
          <a:p>
            <a:pPr>
              <a:spcAft>
                <a:spcPts val="0"/>
              </a:spcAft>
            </a:pPr>
            <a:r>
              <a:rPr lang="en-GB" sz="1200" u="sng" dirty="0" smtClean="0">
                <a:effectLst>
                  <a:outerShdw blurRad="38100" dist="38100" dir="2700000" algn="tl">
                    <a:srgbClr val="000000">
                      <a:alpha val="43137"/>
                    </a:srgbClr>
                  </a:outerShdw>
                </a:effectLst>
              </a:rPr>
              <a:t>Co-registration</a:t>
            </a:r>
            <a:endParaRPr lang="en-GB" sz="1200" u="sng" dirty="0">
              <a:effectLst>
                <a:outerShdw blurRad="38100" dist="38100" dir="2700000" algn="tl">
                  <a:srgbClr val="000000">
                    <a:alpha val="43137"/>
                  </a:srgbClr>
                </a:outerShdw>
              </a:effectLst>
            </a:endParaRPr>
          </a:p>
          <a:p>
            <a:pPr>
              <a:spcBef>
                <a:spcPts val="600"/>
              </a:spcBef>
            </a:pPr>
            <a:r>
              <a:rPr lang="en-GB" sz="1100" dirty="0" smtClean="0"/>
              <a:t>In order to maximise the geolocation accuracy, even if the input data come from the same satellite/constellation, the co-registration is need especially if you work with VHR and HR data.</a:t>
            </a:r>
          </a:p>
          <a:p>
            <a:pPr marL="285750" indent="-285750">
              <a:spcBef>
                <a:spcPts val="600"/>
              </a:spcBef>
              <a:buFont typeface="Wingdings" panose="05000000000000000000" pitchFamily="2" charset="2"/>
              <a:buChar char="à"/>
            </a:pPr>
            <a:r>
              <a:rPr lang="en-GB" sz="1100" b="1" dirty="0" smtClean="0"/>
              <a:t>1 pixel shift can affect drastically your results!</a:t>
            </a:r>
          </a:p>
        </p:txBody>
      </p:sp>
    </p:spTree>
    <p:extLst>
      <p:ext uri="{BB962C8B-B14F-4D97-AF65-F5344CB8AC3E}">
        <p14:creationId xmlns:p14="http://schemas.microsoft.com/office/powerpoint/2010/main" val="21056875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en-GB" dirty="0">
                <a:solidFill>
                  <a:srgbClr val="FFFFFF"/>
                </a:solidFill>
              </a:rPr>
              <a:t>Why </a:t>
            </a:r>
            <a:r>
              <a:rPr lang="en-GB" dirty="0" smtClean="0">
                <a:solidFill>
                  <a:srgbClr val="FFFFFF"/>
                </a:solidFill>
              </a:rPr>
              <a:t>use </a:t>
            </a:r>
            <a:r>
              <a:rPr lang="en-GB" dirty="0">
                <a:solidFill>
                  <a:srgbClr val="FFFFFF"/>
                </a:solidFill>
              </a:rPr>
              <a:t>time series</a:t>
            </a:r>
          </a:p>
        </p:txBody>
      </p:sp>
      <p:sp>
        <p:nvSpPr>
          <p:cNvPr id="3" name="TextBox 2"/>
          <p:cNvSpPr txBox="1"/>
          <p:nvPr/>
        </p:nvSpPr>
        <p:spPr>
          <a:xfrm>
            <a:off x="0" y="901335"/>
            <a:ext cx="9144000" cy="3539430"/>
          </a:xfrm>
          <a:prstGeom prst="rect">
            <a:avLst/>
          </a:prstGeom>
          <a:noFill/>
        </p:spPr>
        <p:txBody>
          <a:bodyPr wrap="square" rtlCol="0">
            <a:spAutoFit/>
          </a:bodyPr>
          <a:lstStyle/>
          <a:p>
            <a:pPr marL="171450" indent="-171450" algn="just">
              <a:spcAft>
                <a:spcPts val="1200"/>
              </a:spcAft>
              <a:buFont typeface="Arial" panose="020B0604020202020204" pitchFamily="34" charset="0"/>
              <a:buChar char="•"/>
            </a:pPr>
            <a:r>
              <a:rPr lang="en-GB" sz="1200" dirty="0"/>
              <a:t>A </a:t>
            </a:r>
            <a:r>
              <a:rPr lang="en-GB" sz="1200" dirty="0" smtClean="0"/>
              <a:t>time series is defined as a </a:t>
            </a:r>
            <a:r>
              <a:rPr lang="en-GB" sz="1200" dirty="0"/>
              <a:t>set of satellite images taken </a:t>
            </a:r>
            <a:r>
              <a:rPr lang="en-GB" sz="1200" dirty="0" smtClean="0"/>
              <a:t>over the same area of interest </a:t>
            </a:r>
            <a:r>
              <a:rPr lang="en-GB" sz="1200" dirty="0"/>
              <a:t>at different </a:t>
            </a:r>
            <a:r>
              <a:rPr lang="en-GB" sz="1200" dirty="0" smtClean="0"/>
              <a:t>times</a:t>
            </a:r>
          </a:p>
          <a:p>
            <a:pPr marL="171450" indent="-171450" algn="just">
              <a:spcAft>
                <a:spcPts val="1200"/>
              </a:spcAft>
              <a:buFont typeface="Arial" panose="020B0604020202020204" pitchFamily="34" charset="0"/>
              <a:buChar char="•"/>
            </a:pPr>
            <a:r>
              <a:rPr lang="en-GB" sz="1200" dirty="0" smtClean="0"/>
              <a:t>It </a:t>
            </a:r>
            <a:r>
              <a:rPr lang="en-GB" sz="1200" dirty="0"/>
              <a:t>makes use of different satellite sources to obtain a larger data series with short time interval between two </a:t>
            </a:r>
            <a:r>
              <a:rPr lang="en-GB" sz="1200" dirty="0" smtClean="0"/>
              <a:t>images</a:t>
            </a:r>
          </a:p>
          <a:p>
            <a:pPr marL="171450" indent="-171450" algn="just">
              <a:spcAft>
                <a:spcPts val="1200"/>
              </a:spcAft>
              <a:buFont typeface="Arial" panose="020B0604020202020204" pitchFamily="34" charset="0"/>
              <a:buChar char="•"/>
            </a:pPr>
            <a:r>
              <a:rPr lang="en-GB" sz="1200" dirty="0" smtClean="0"/>
              <a:t>Time Series of Satellite </a:t>
            </a:r>
            <a:r>
              <a:rPr lang="en-GB" sz="1200" dirty="0"/>
              <a:t>observations offer </a:t>
            </a:r>
            <a:r>
              <a:rPr lang="en-GB" sz="1200" dirty="0" smtClean="0"/>
              <a:t>opportunities:</a:t>
            </a:r>
          </a:p>
          <a:p>
            <a:pPr marL="628650" lvl="1" indent="-171450" algn="just">
              <a:spcAft>
                <a:spcPts val="1200"/>
              </a:spcAft>
              <a:buFont typeface="Courier New" panose="02070309020205020404" pitchFamily="49" charset="0"/>
              <a:buChar char="o"/>
            </a:pPr>
            <a:r>
              <a:rPr lang="en-GB" sz="1100" dirty="0" smtClean="0"/>
              <a:t>for </a:t>
            </a:r>
            <a:r>
              <a:rPr lang="en-GB" sz="1100" dirty="0"/>
              <a:t>understanding how Earth is </a:t>
            </a:r>
            <a:r>
              <a:rPr lang="en-GB" sz="1100" dirty="0" smtClean="0"/>
              <a:t>changing</a:t>
            </a:r>
          </a:p>
          <a:p>
            <a:pPr marL="628650" lvl="1" indent="-171450" algn="just">
              <a:spcAft>
                <a:spcPts val="1200"/>
              </a:spcAft>
              <a:buFont typeface="Courier New" panose="02070309020205020404" pitchFamily="49" charset="0"/>
              <a:buChar char="o"/>
            </a:pPr>
            <a:r>
              <a:rPr lang="en-GB" sz="1100" dirty="0" smtClean="0"/>
              <a:t>for </a:t>
            </a:r>
            <a:r>
              <a:rPr lang="en-GB" sz="1100" dirty="0"/>
              <a:t>determining the causes of these </a:t>
            </a:r>
            <a:r>
              <a:rPr lang="en-GB" sz="1100" dirty="0" smtClean="0"/>
              <a:t>changes</a:t>
            </a:r>
          </a:p>
          <a:p>
            <a:pPr marL="628650" lvl="1" indent="-171450" algn="just">
              <a:spcAft>
                <a:spcPts val="1200"/>
              </a:spcAft>
              <a:buFont typeface="Courier New" panose="02070309020205020404" pitchFamily="49" charset="0"/>
              <a:buChar char="o"/>
            </a:pPr>
            <a:r>
              <a:rPr lang="en-GB" sz="1100" dirty="0" smtClean="0"/>
              <a:t>for </a:t>
            </a:r>
            <a:r>
              <a:rPr lang="en-GB" sz="1100" dirty="0"/>
              <a:t>predicting future </a:t>
            </a:r>
            <a:r>
              <a:rPr lang="en-GB" sz="1100" dirty="0" smtClean="0"/>
              <a:t>changes</a:t>
            </a:r>
          </a:p>
          <a:p>
            <a:pPr algn="just">
              <a:spcAft>
                <a:spcPts val="1200"/>
              </a:spcAft>
            </a:pPr>
            <a:endParaRPr lang="en-GB" sz="1200" dirty="0" smtClean="0"/>
          </a:p>
          <a:p>
            <a:pPr algn="just">
              <a:spcAft>
                <a:spcPts val="1200"/>
              </a:spcAft>
            </a:pPr>
            <a:r>
              <a:rPr lang="en-GB" sz="1200" dirty="0" smtClean="0"/>
              <a:t>Remotely </a:t>
            </a:r>
            <a:r>
              <a:rPr lang="en-GB" sz="1200" dirty="0"/>
              <a:t>sensed data, combined with information from ecosystem models, offers an opportunity for predicting and understanding the </a:t>
            </a:r>
            <a:r>
              <a:rPr lang="en-GB" sz="1200" dirty="0" smtClean="0"/>
              <a:t>behaviour </a:t>
            </a:r>
            <a:r>
              <a:rPr lang="en-GB" sz="1200" dirty="0"/>
              <a:t>of the Earth's </a:t>
            </a:r>
            <a:r>
              <a:rPr lang="en-GB" sz="1200" dirty="0" smtClean="0"/>
              <a:t>ecosystem.</a:t>
            </a:r>
          </a:p>
          <a:p>
            <a:pPr algn="just">
              <a:spcAft>
                <a:spcPts val="1200"/>
              </a:spcAft>
            </a:pPr>
            <a:r>
              <a:rPr lang="en-GB" sz="1200" dirty="0" smtClean="0"/>
              <a:t>Temporal </a:t>
            </a:r>
            <a:r>
              <a:rPr lang="en-GB" sz="1200" dirty="0"/>
              <a:t>components integrated with spectral and spatial dimensions allows the identification of complex patterns concerning applications connected with environmental monitoring and analysis of land-cover dynamics.</a:t>
            </a:r>
          </a:p>
        </p:txBody>
      </p:sp>
      <p:sp>
        <p:nvSpPr>
          <p:cNvPr id="4" name="Rectangle 3"/>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13335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err="1" smtClean="0">
                <a:solidFill>
                  <a:srgbClr val="FFFFFF"/>
                </a:solidFill>
              </a:rPr>
              <a:t>Theewaterskloof</a:t>
            </a:r>
            <a:r>
              <a:rPr lang="en-GB" dirty="0" smtClean="0">
                <a:solidFill>
                  <a:srgbClr val="FFFFFF"/>
                </a:solidFill>
              </a:rPr>
              <a:t> Dam change by S2 time series</a:t>
            </a:r>
            <a:endParaRPr lang="en-GB" dirty="0">
              <a:solidFill>
                <a:srgbClr val="FFFFFF"/>
              </a:solidFill>
            </a:endParaRPr>
          </a:p>
        </p:txBody>
      </p:sp>
      <p:pic>
        <p:nvPicPr>
          <p:cNvPr id="4" name="S2_DamChan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46909" y="910382"/>
            <a:ext cx="6336000" cy="3564000"/>
          </a:xfrm>
          <a:prstGeom prst="rect">
            <a:avLst/>
          </a:prstGeom>
        </p:spPr>
      </p:pic>
    </p:spTree>
    <p:extLst>
      <p:ext uri="{BB962C8B-B14F-4D97-AF65-F5344CB8AC3E}">
        <p14:creationId xmlns:p14="http://schemas.microsoft.com/office/powerpoint/2010/main" val="297014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err="1" smtClean="0">
                <a:solidFill>
                  <a:srgbClr val="FFFFFF"/>
                </a:solidFill>
              </a:rPr>
              <a:t>Rondônia</a:t>
            </a:r>
            <a:r>
              <a:rPr lang="en-GB" dirty="0" smtClean="0">
                <a:solidFill>
                  <a:srgbClr val="FFFFFF"/>
                </a:solidFill>
              </a:rPr>
              <a:t> deforestation by Landsat time series</a:t>
            </a:r>
            <a:endParaRPr lang="en-GB" dirty="0">
              <a:solidFill>
                <a:srgbClr val="FFFFFF"/>
              </a:solidFill>
            </a:endParaRPr>
          </a:p>
        </p:txBody>
      </p:sp>
      <p:pic>
        <p:nvPicPr>
          <p:cNvPr id="5" name="Rondonia_Deforest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6989" y="803097"/>
            <a:ext cx="6870023" cy="3653277"/>
          </a:xfrm>
          <a:prstGeom prst="rect">
            <a:avLst/>
          </a:prstGeom>
        </p:spPr>
      </p:pic>
    </p:spTree>
    <p:extLst>
      <p:ext uri="{BB962C8B-B14F-4D97-AF65-F5344CB8AC3E}">
        <p14:creationId xmlns:p14="http://schemas.microsoft.com/office/powerpoint/2010/main" val="88956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smtClean="0">
                <a:solidFill>
                  <a:srgbClr val="FFFFFF"/>
                </a:solidFill>
              </a:rPr>
              <a:t>ESA Land Cover maps</a:t>
            </a:r>
            <a:endParaRPr lang="en-GB" dirty="0">
              <a:solidFill>
                <a:srgbClr val="FFFFFF"/>
              </a:solidFill>
            </a:endParaRPr>
          </a:p>
        </p:txBody>
      </p:sp>
      <p:sp>
        <p:nvSpPr>
          <p:cNvPr id="4" name="Rectangle 3"/>
          <p:cNvSpPr/>
          <p:nvPr/>
        </p:nvSpPr>
        <p:spPr>
          <a:xfrm>
            <a:off x="4885038" y="783771"/>
            <a:ext cx="4190865" cy="397764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760682" y="3145209"/>
            <a:ext cx="2561948" cy="1593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0682" y="3138583"/>
            <a:ext cx="2552650" cy="1593752"/>
          </a:xfrm>
          <a:prstGeom prst="rect">
            <a:avLst/>
          </a:prstGeom>
        </p:spPr>
      </p:pic>
      <p:sp>
        <p:nvSpPr>
          <p:cNvPr id="8" name="Rectangle 7"/>
          <p:cNvSpPr/>
          <p:nvPr/>
        </p:nvSpPr>
        <p:spPr>
          <a:xfrm>
            <a:off x="69367" y="783772"/>
            <a:ext cx="4546944" cy="397764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00054" y="1370624"/>
            <a:ext cx="1002686" cy="614854"/>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816876" y="1365894"/>
            <a:ext cx="1002686" cy="62431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51225" y="2769898"/>
            <a:ext cx="1002686" cy="624314"/>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64844" y="1127098"/>
            <a:ext cx="1273105" cy="253916"/>
          </a:xfrm>
          <a:prstGeom prst="rect">
            <a:avLst/>
          </a:prstGeom>
          <a:noFill/>
        </p:spPr>
        <p:txBody>
          <a:bodyPr wrap="none" rtlCol="0">
            <a:spAutoFit/>
          </a:bodyPr>
          <a:lstStyle/>
          <a:p>
            <a:r>
              <a:rPr lang="en-GB" sz="1000" i="1" dirty="0" err="1" smtClean="0"/>
              <a:t>GlobCover</a:t>
            </a:r>
            <a:r>
              <a:rPr lang="en-GB" sz="1000" i="1" dirty="0" smtClean="0"/>
              <a:t> 2005</a:t>
            </a:r>
            <a:endParaRPr lang="en-GB" sz="1000" i="1" dirty="0"/>
          </a:p>
        </p:txBody>
      </p:sp>
      <p:sp>
        <p:nvSpPr>
          <p:cNvPr id="13" name="TextBox 12"/>
          <p:cNvSpPr txBox="1"/>
          <p:nvPr/>
        </p:nvSpPr>
        <p:spPr>
          <a:xfrm>
            <a:off x="2692792" y="1109327"/>
            <a:ext cx="1225015" cy="246221"/>
          </a:xfrm>
          <a:prstGeom prst="rect">
            <a:avLst/>
          </a:prstGeom>
          <a:noFill/>
        </p:spPr>
        <p:txBody>
          <a:bodyPr wrap="none" rtlCol="0">
            <a:spAutoFit/>
          </a:bodyPr>
          <a:lstStyle/>
          <a:p>
            <a:r>
              <a:rPr lang="en-GB" sz="1000" i="1" dirty="0" err="1" smtClean="0"/>
              <a:t>GlobCover</a:t>
            </a:r>
            <a:r>
              <a:rPr lang="en-GB" sz="1000" i="1" dirty="0" smtClean="0"/>
              <a:t> 2009</a:t>
            </a:r>
            <a:endParaRPr lang="en-GB" sz="1000" i="1" dirty="0"/>
          </a:p>
        </p:txBody>
      </p:sp>
      <p:sp>
        <p:nvSpPr>
          <p:cNvPr id="14" name="TextBox 13"/>
          <p:cNvSpPr txBox="1"/>
          <p:nvPr/>
        </p:nvSpPr>
        <p:spPr>
          <a:xfrm>
            <a:off x="210217" y="2374347"/>
            <a:ext cx="1484702" cy="400110"/>
          </a:xfrm>
          <a:prstGeom prst="rect">
            <a:avLst/>
          </a:prstGeom>
          <a:noFill/>
        </p:spPr>
        <p:txBody>
          <a:bodyPr wrap="none" rtlCol="0">
            <a:spAutoFit/>
          </a:bodyPr>
          <a:lstStyle/>
          <a:p>
            <a:pPr algn="ctr"/>
            <a:r>
              <a:rPr lang="en-GB" sz="1000" i="1" dirty="0" smtClean="0"/>
              <a:t>CCI LC epoch maps</a:t>
            </a:r>
          </a:p>
          <a:p>
            <a:pPr algn="ctr"/>
            <a:r>
              <a:rPr lang="en-GB" sz="1000" i="1" dirty="0" smtClean="0"/>
              <a:t>2000 – 2005 - 2010</a:t>
            </a:r>
            <a:endParaRPr lang="en-GB" sz="1000" i="1" dirty="0"/>
          </a:p>
        </p:txBody>
      </p:sp>
      <p:sp>
        <p:nvSpPr>
          <p:cNvPr id="15" name="TextBox 14"/>
          <p:cNvSpPr txBox="1"/>
          <p:nvPr/>
        </p:nvSpPr>
        <p:spPr>
          <a:xfrm>
            <a:off x="2628427" y="2374347"/>
            <a:ext cx="1484702" cy="400110"/>
          </a:xfrm>
          <a:prstGeom prst="rect">
            <a:avLst/>
          </a:prstGeom>
          <a:noFill/>
        </p:spPr>
        <p:txBody>
          <a:bodyPr wrap="none" rtlCol="0">
            <a:spAutoFit/>
          </a:bodyPr>
          <a:lstStyle/>
          <a:p>
            <a:pPr algn="ctr"/>
            <a:r>
              <a:rPr lang="en-GB" sz="1000" i="1" dirty="0" smtClean="0"/>
              <a:t>CCI LC yearly maps</a:t>
            </a:r>
          </a:p>
          <a:p>
            <a:pPr algn="ctr"/>
            <a:r>
              <a:rPr lang="en-GB" sz="1000" i="1" dirty="0" smtClean="0"/>
              <a:t>1992 » 2015</a:t>
            </a:r>
            <a:endParaRPr lang="en-GB" sz="1000" i="1" dirty="0"/>
          </a:p>
        </p:txBody>
      </p:sp>
      <p:sp>
        <p:nvSpPr>
          <p:cNvPr id="16" name="TextBox 15"/>
          <p:cNvSpPr txBox="1"/>
          <p:nvPr/>
        </p:nvSpPr>
        <p:spPr>
          <a:xfrm>
            <a:off x="4908028" y="1074385"/>
            <a:ext cx="4156170" cy="230832"/>
          </a:xfrm>
          <a:prstGeom prst="rect">
            <a:avLst/>
          </a:prstGeom>
          <a:noFill/>
        </p:spPr>
        <p:txBody>
          <a:bodyPr wrap="square" rtlCol="0">
            <a:spAutoFit/>
          </a:bodyPr>
          <a:lstStyle/>
          <a:p>
            <a:pPr algn="ctr"/>
            <a:r>
              <a:rPr lang="en-GB" sz="900" i="1" dirty="0" smtClean="0"/>
              <a:t>S2A Prototype LC map - Africa 2016 @20m</a:t>
            </a:r>
            <a:endParaRPr lang="en-GB" sz="900" i="1" dirty="0"/>
          </a:p>
        </p:txBody>
      </p:sp>
      <p:sp>
        <p:nvSpPr>
          <p:cNvPr id="17" name="Rectangle 16"/>
          <p:cNvSpPr/>
          <p:nvPr/>
        </p:nvSpPr>
        <p:spPr>
          <a:xfrm>
            <a:off x="692233" y="2965394"/>
            <a:ext cx="1002686" cy="624314"/>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933241" y="3170008"/>
            <a:ext cx="1002686" cy="624314"/>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t="9655" b="9815"/>
          <a:stretch/>
        </p:blipFill>
        <p:spPr>
          <a:xfrm>
            <a:off x="2860115" y="2778142"/>
            <a:ext cx="1002686" cy="624314"/>
          </a:xfrm>
          <a:prstGeom prst="rect">
            <a:avLst/>
          </a:prstGeom>
          <a:ln w="3175">
            <a:solidFill>
              <a:schemeClr val="tx1"/>
            </a:solidFill>
          </a:ln>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t="9655" b="9815"/>
          <a:stretch/>
        </p:blipFill>
        <p:spPr>
          <a:xfrm>
            <a:off x="2889563" y="2869398"/>
            <a:ext cx="1002686" cy="624314"/>
          </a:xfrm>
          <a:prstGeom prst="rect">
            <a:avLst/>
          </a:prstGeom>
          <a:ln w="3175">
            <a:solidFill>
              <a:schemeClr val="tx1"/>
            </a:solidFill>
          </a:ln>
        </p:spPr>
      </p:pic>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t="9655" b="9815"/>
          <a:stretch/>
        </p:blipFill>
        <p:spPr>
          <a:xfrm>
            <a:off x="2917787" y="2944540"/>
            <a:ext cx="1002686" cy="624314"/>
          </a:xfrm>
          <a:prstGeom prst="rect">
            <a:avLst/>
          </a:prstGeom>
          <a:ln w="3175">
            <a:solidFill>
              <a:schemeClr val="tx1"/>
            </a:solidFill>
          </a:ln>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t="9655" b="9815"/>
          <a:stretch/>
        </p:blipFill>
        <p:spPr>
          <a:xfrm>
            <a:off x="2944786" y="3023715"/>
            <a:ext cx="1002686" cy="624314"/>
          </a:xfrm>
          <a:prstGeom prst="rect">
            <a:avLst/>
          </a:prstGeom>
          <a:ln w="3175">
            <a:solidFill>
              <a:schemeClr val="tx1"/>
            </a:solidFill>
          </a:ln>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t="9655" b="9815"/>
          <a:stretch/>
        </p:blipFill>
        <p:spPr>
          <a:xfrm>
            <a:off x="2973824" y="3099412"/>
            <a:ext cx="1002686" cy="624314"/>
          </a:xfrm>
          <a:prstGeom prst="rect">
            <a:avLst/>
          </a:prstGeom>
          <a:ln w="3175">
            <a:solidFill>
              <a:schemeClr val="tx1"/>
            </a:solidFill>
          </a:ln>
        </p:spPr>
      </p:pic>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t="9655" b="9815"/>
          <a:stretch/>
        </p:blipFill>
        <p:spPr>
          <a:xfrm>
            <a:off x="2998958" y="3172278"/>
            <a:ext cx="1002686" cy="624314"/>
          </a:xfrm>
          <a:prstGeom prst="rect">
            <a:avLst/>
          </a:prstGeom>
          <a:ln w="3175">
            <a:solidFill>
              <a:schemeClr val="tx1"/>
            </a:solidFill>
          </a:ln>
        </p:spPr>
      </p:pic>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t="9655" b="9815"/>
          <a:stretch/>
        </p:blipFill>
        <p:spPr>
          <a:xfrm>
            <a:off x="3029492" y="3249904"/>
            <a:ext cx="1002686" cy="624314"/>
          </a:xfrm>
          <a:prstGeom prst="rect">
            <a:avLst/>
          </a:prstGeom>
          <a:ln w="3175">
            <a:solidFill>
              <a:schemeClr val="tx1"/>
            </a:solidFill>
          </a:ln>
        </p:spPr>
      </p:pic>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t="9655" b="9815"/>
          <a:stretch/>
        </p:blipFill>
        <p:spPr>
          <a:xfrm>
            <a:off x="3063396" y="3322791"/>
            <a:ext cx="1002686" cy="624314"/>
          </a:xfrm>
          <a:prstGeom prst="rect">
            <a:avLst/>
          </a:prstGeom>
          <a:ln w="3175">
            <a:solidFill>
              <a:schemeClr val="tx1"/>
            </a:solidFill>
          </a:ln>
        </p:spPr>
      </p:pic>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t="9655" b="9815"/>
          <a:stretch/>
        </p:blipFill>
        <p:spPr>
          <a:xfrm>
            <a:off x="3091997" y="3402456"/>
            <a:ext cx="1002686" cy="624314"/>
          </a:xfrm>
          <a:prstGeom prst="rect">
            <a:avLst/>
          </a:prstGeom>
          <a:ln w="3175">
            <a:solidFill>
              <a:schemeClr val="tx1"/>
            </a:solidFill>
          </a:ln>
        </p:spPr>
      </p:pic>
      <p:pic>
        <p:nvPicPr>
          <p:cNvPr id="28" name="Picture 27"/>
          <p:cNvPicPr>
            <a:picLocks noChangeAspect="1"/>
          </p:cNvPicPr>
          <p:nvPr/>
        </p:nvPicPr>
        <p:blipFill rotWithShape="1">
          <a:blip r:embed="rId8" cstate="print">
            <a:extLst>
              <a:ext uri="{28A0092B-C50C-407E-A947-70E740481C1C}">
                <a14:useLocalDpi xmlns:a14="http://schemas.microsoft.com/office/drawing/2010/main" val="0"/>
              </a:ext>
            </a:extLst>
          </a:blip>
          <a:srcRect t="9655" b="9815"/>
          <a:stretch/>
        </p:blipFill>
        <p:spPr>
          <a:xfrm>
            <a:off x="3121633" y="3486703"/>
            <a:ext cx="1002686" cy="624314"/>
          </a:xfrm>
          <a:prstGeom prst="rect">
            <a:avLst/>
          </a:prstGeom>
          <a:ln w="3175">
            <a:solidFill>
              <a:schemeClr val="tx1"/>
            </a:solidFill>
          </a:ln>
        </p:spPr>
      </p:pic>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t="9655" b="9815"/>
          <a:stretch/>
        </p:blipFill>
        <p:spPr>
          <a:xfrm>
            <a:off x="3151109" y="3562061"/>
            <a:ext cx="1002686" cy="624314"/>
          </a:xfrm>
          <a:prstGeom prst="rect">
            <a:avLst/>
          </a:prstGeom>
          <a:ln w="3175">
            <a:solidFill>
              <a:schemeClr val="tx1"/>
            </a:solidFill>
          </a:ln>
        </p:spPr>
      </p:pic>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t="9655" b="9815"/>
          <a:stretch/>
        </p:blipFill>
        <p:spPr>
          <a:xfrm>
            <a:off x="3180127" y="3657624"/>
            <a:ext cx="1002686" cy="624314"/>
          </a:xfrm>
          <a:prstGeom prst="rect">
            <a:avLst/>
          </a:prstGeom>
          <a:ln w="3175">
            <a:solidFill>
              <a:schemeClr val="tx1"/>
            </a:solidFill>
          </a:ln>
        </p:spPr>
      </p:pic>
      <p:pic>
        <p:nvPicPr>
          <p:cNvPr id="31" name="Picture 30"/>
          <p:cNvPicPr>
            <a:picLocks noChangeAspect="1"/>
          </p:cNvPicPr>
          <p:nvPr/>
        </p:nvPicPr>
        <p:blipFill rotWithShape="1">
          <a:blip r:embed="rId8" cstate="print">
            <a:extLst>
              <a:ext uri="{28A0092B-C50C-407E-A947-70E740481C1C}">
                <a14:useLocalDpi xmlns:a14="http://schemas.microsoft.com/office/drawing/2010/main" val="0"/>
              </a:ext>
            </a:extLst>
          </a:blip>
          <a:srcRect t="9655" b="9815"/>
          <a:stretch/>
        </p:blipFill>
        <p:spPr>
          <a:xfrm>
            <a:off x="3205912" y="3743592"/>
            <a:ext cx="1002686" cy="624314"/>
          </a:xfrm>
          <a:prstGeom prst="rect">
            <a:avLst/>
          </a:prstGeom>
          <a:ln w="3175">
            <a:solidFill>
              <a:schemeClr val="tx1"/>
            </a:solidFill>
          </a:ln>
        </p:spPr>
      </p:pic>
      <p:pic>
        <p:nvPicPr>
          <p:cNvPr id="32"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t="9655" b="9815"/>
          <a:stretch/>
        </p:blipFill>
        <p:spPr>
          <a:xfrm>
            <a:off x="3231959" y="3816458"/>
            <a:ext cx="1002686" cy="624314"/>
          </a:xfrm>
          <a:prstGeom prst="rect">
            <a:avLst/>
          </a:prstGeom>
          <a:ln w="3175">
            <a:solidFill>
              <a:schemeClr val="tx1"/>
            </a:solidFill>
          </a:ln>
        </p:spPr>
      </p:pic>
      <p:pic>
        <p:nvPicPr>
          <p:cNvPr id="33" name="Picture 32"/>
          <p:cNvPicPr>
            <a:picLocks noChangeAspect="1"/>
          </p:cNvPicPr>
          <p:nvPr/>
        </p:nvPicPr>
        <p:blipFill rotWithShape="1">
          <a:blip r:embed="rId9" cstate="print">
            <a:extLst>
              <a:ext uri="{28A0092B-C50C-407E-A947-70E740481C1C}">
                <a14:useLocalDpi xmlns:a14="http://schemas.microsoft.com/office/drawing/2010/main" val="0"/>
              </a:ext>
            </a:extLst>
          </a:blip>
          <a:srcRect t="9655" b="9295"/>
          <a:stretch/>
        </p:blipFill>
        <p:spPr>
          <a:xfrm>
            <a:off x="3255903" y="3894084"/>
            <a:ext cx="1002686" cy="624314"/>
          </a:xfrm>
          <a:prstGeom prst="rect">
            <a:avLst/>
          </a:prstGeom>
          <a:ln w="3175">
            <a:solidFill>
              <a:schemeClr val="tx1"/>
            </a:solidFill>
          </a:ln>
        </p:spPr>
      </p:pic>
      <p:pic>
        <p:nvPicPr>
          <p:cNvPr id="34" name="Picture 3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122" r="3538"/>
          <a:stretch/>
        </p:blipFill>
        <p:spPr bwMode="auto">
          <a:xfrm>
            <a:off x="6377012" y="1313792"/>
            <a:ext cx="1319989" cy="13507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5" name="TextBox 34"/>
          <p:cNvSpPr txBox="1"/>
          <p:nvPr/>
        </p:nvSpPr>
        <p:spPr>
          <a:xfrm>
            <a:off x="67640" y="829977"/>
            <a:ext cx="4548671" cy="261610"/>
          </a:xfrm>
          <a:prstGeom prst="rect">
            <a:avLst/>
          </a:prstGeom>
          <a:noFill/>
        </p:spPr>
        <p:txBody>
          <a:bodyPr wrap="square" rtlCol="0">
            <a:spAutoFit/>
          </a:bodyPr>
          <a:lstStyle/>
          <a:p>
            <a:pPr algn="ctr"/>
            <a:r>
              <a:rPr lang="en-GB" sz="1100" b="1" i="1" u="sng" dirty="0" smtClean="0"/>
              <a:t>Medium Resolution Land Cover products [300m]</a:t>
            </a:r>
            <a:endParaRPr lang="en-GB" sz="1100" b="1" i="1" u="sng" dirty="0"/>
          </a:p>
        </p:txBody>
      </p:sp>
      <p:sp>
        <p:nvSpPr>
          <p:cNvPr id="36" name="TextBox 35"/>
          <p:cNvSpPr txBox="1"/>
          <p:nvPr/>
        </p:nvSpPr>
        <p:spPr>
          <a:xfrm>
            <a:off x="4885038" y="835600"/>
            <a:ext cx="4190865" cy="261610"/>
          </a:xfrm>
          <a:prstGeom prst="rect">
            <a:avLst/>
          </a:prstGeom>
          <a:noFill/>
        </p:spPr>
        <p:txBody>
          <a:bodyPr wrap="square" rtlCol="0">
            <a:spAutoFit/>
          </a:bodyPr>
          <a:lstStyle/>
          <a:p>
            <a:pPr algn="ctr"/>
            <a:r>
              <a:rPr lang="en-GB" sz="1100" b="1" i="1" u="sng" dirty="0" smtClean="0"/>
              <a:t>High Resolution Land Cover products</a:t>
            </a:r>
            <a:endParaRPr lang="en-GB" sz="1100" b="1" i="1" u="sng" dirty="0"/>
          </a:p>
        </p:txBody>
      </p:sp>
      <p:sp>
        <p:nvSpPr>
          <p:cNvPr id="37" name="TextBox 36"/>
          <p:cNvSpPr txBox="1"/>
          <p:nvPr/>
        </p:nvSpPr>
        <p:spPr>
          <a:xfrm>
            <a:off x="4873332" y="2793155"/>
            <a:ext cx="4190866" cy="369332"/>
          </a:xfrm>
          <a:prstGeom prst="rect">
            <a:avLst/>
          </a:prstGeom>
          <a:noFill/>
        </p:spPr>
        <p:txBody>
          <a:bodyPr wrap="square" rtlCol="0">
            <a:spAutoFit/>
          </a:bodyPr>
          <a:lstStyle/>
          <a:p>
            <a:pPr algn="ctr"/>
            <a:r>
              <a:rPr lang="en-GB" sz="900" i="1" dirty="0" smtClean="0"/>
              <a:t>S2A/B Prototype LC map</a:t>
            </a:r>
          </a:p>
          <a:p>
            <a:pPr algn="ctr"/>
            <a:r>
              <a:rPr lang="en-GB" sz="900" i="1" dirty="0" smtClean="0"/>
              <a:t>Mexico &amp; Central America 2016-2017 @10m</a:t>
            </a:r>
            <a:endParaRPr lang="en-GB" sz="900" i="1" dirty="0"/>
          </a:p>
        </p:txBody>
      </p:sp>
    </p:spTree>
    <p:extLst>
      <p:ext uri="{BB962C8B-B14F-4D97-AF65-F5344CB8AC3E}">
        <p14:creationId xmlns:p14="http://schemas.microsoft.com/office/powerpoint/2010/main" val="36983092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72799" y="1388224"/>
            <a:ext cx="9081813" cy="2527071"/>
          </a:xfrm>
        </p:spPr>
        <p:txBody>
          <a:bodyPr/>
          <a:lstStyle/>
          <a:p>
            <a:pPr>
              <a:buAutoNum type="arabicPeriod"/>
            </a:pPr>
            <a:r>
              <a:rPr lang="fr-FR" b="1" dirty="0" err="1" smtClean="0"/>
              <a:t>Preprocessing</a:t>
            </a:r>
            <a:r>
              <a:rPr lang="fr-FR" b="1" dirty="0" smtClean="0"/>
              <a:t> </a:t>
            </a:r>
            <a:r>
              <a:rPr lang="fr-FR" b="1" dirty="0" err="1" smtClean="0"/>
              <a:t>quality</a:t>
            </a:r>
            <a:r>
              <a:rPr lang="fr-FR" b="1" dirty="0" smtClean="0"/>
              <a:t> </a:t>
            </a:r>
            <a:r>
              <a:rPr lang="fr-FR" b="1" dirty="0" err="1" smtClean="0"/>
              <a:t>assessment</a:t>
            </a:r>
            <a:r>
              <a:rPr lang="fr-FR" b="1" dirty="0"/>
              <a:t> </a:t>
            </a:r>
            <a:r>
              <a:rPr lang="fr-FR" b="1" dirty="0" err="1" smtClean="0"/>
              <a:t>needed</a:t>
            </a:r>
            <a:r>
              <a:rPr lang="fr-FR" b="1" dirty="0" smtClean="0"/>
              <a:t> – </a:t>
            </a:r>
            <a:r>
              <a:rPr lang="fr-FR" b="1" dirty="0" err="1" smtClean="0"/>
              <a:t>ever</a:t>
            </a:r>
            <a:r>
              <a:rPr lang="fr-FR" b="1" dirty="0" smtClean="0"/>
              <a:t> </a:t>
            </a:r>
            <a:r>
              <a:rPr lang="fr-FR" b="1" dirty="0" err="1" smtClean="0"/>
              <a:t>evolving</a:t>
            </a:r>
            <a:r>
              <a:rPr lang="fr-FR" b="1" dirty="0" smtClean="0"/>
              <a:t> performances</a:t>
            </a:r>
          </a:p>
          <a:p>
            <a:pPr>
              <a:buAutoNum type="arabicPeriod"/>
            </a:pPr>
            <a:endParaRPr lang="fr-FR" b="1" dirty="0"/>
          </a:p>
          <a:p>
            <a:pPr>
              <a:buAutoNum type="arabicPeriod"/>
            </a:pPr>
            <a:r>
              <a:rPr lang="fr-FR" b="1" dirty="0" err="1" smtClean="0"/>
              <a:t>Compositing</a:t>
            </a:r>
            <a:r>
              <a:rPr lang="fr-FR" b="1" dirty="0" smtClean="0"/>
              <a:t> </a:t>
            </a:r>
            <a:r>
              <a:rPr lang="fr-FR" b="1" dirty="0" err="1" smtClean="0"/>
              <a:t>algorithms</a:t>
            </a:r>
            <a:r>
              <a:rPr lang="fr-FR" b="1" dirty="0" smtClean="0"/>
              <a:t> to </a:t>
            </a:r>
            <a:r>
              <a:rPr lang="fr-FR" b="1" dirty="0" err="1" smtClean="0"/>
              <a:t>build</a:t>
            </a:r>
            <a:r>
              <a:rPr lang="fr-FR" b="1" dirty="0" smtClean="0"/>
              <a:t> cloud free surface </a:t>
            </a:r>
            <a:r>
              <a:rPr lang="fr-FR" b="1" dirty="0" err="1" smtClean="0"/>
              <a:t>reflectance</a:t>
            </a:r>
            <a:r>
              <a:rPr lang="fr-FR" b="1" dirty="0" smtClean="0"/>
              <a:t> </a:t>
            </a:r>
            <a:r>
              <a:rPr lang="fr-FR" b="1" dirty="0" err="1" smtClean="0"/>
              <a:t>synthesis</a:t>
            </a:r>
            <a:endParaRPr lang="fr-FR" b="1" dirty="0" smtClean="0"/>
          </a:p>
          <a:p>
            <a:pPr>
              <a:buAutoNum type="arabicPeriod"/>
            </a:pPr>
            <a:endParaRPr lang="fr-FR" b="1" dirty="0"/>
          </a:p>
          <a:p>
            <a:pPr>
              <a:buAutoNum type="arabicPeriod"/>
            </a:pPr>
            <a:r>
              <a:rPr lang="fr-FR" b="1" dirty="0" smtClean="0"/>
              <a:t>Temporal </a:t>
            </a:r>
            <a:r>
              <a:rPr lang="fr-FR" b="1" dirty="0" err="1" smtClean="0"/>
              <a:t>metrics</a:t>
            </a:r>
            <a:r>
              <a:rPr lang="fr-FR" b="1" dirty="0" smtClean="0"/>
              <a:t> as </a:t>
            </a:r>
            <a:r>
              <a:rPr lang="fr-FR" b="1" dirty="0" err="1" smtClean="0"/>
              <a:t>features</a:t>
            </a:r>
            <a:r>
              <a:rPr lang="fr-FR" b="1" dirty="0" smtClean="0"/>
              <a:t> </a:t>
            </a:r>
            <a:r>
              <a:rPr lang="fr-FR" b="1" dirty="0" err="1" smtClean="0"/>
              <a:t>derived</a:t>
            </a:r>
            <a:r>
              <a:rPr lang="fr-FR" b="1" dirty="0" smtClean="0"/>
              <a:t> </a:t>
            </a:r>
            <a:r>
              <a:rPr lang="fr-FR" b="1" dirty="0" err="1" smtClean="0"/>
              <a:t>from</a:t>
            </a:r>
            <a:r>
              <a:rPr lang="fr-FR" b="1" dirty="0" smtClean="0"/>
              <a:t> cloud free time </a:t>
            </a:r>
            <a:r>
              <a:rPr lang="fr-FR" b="1" dirty="0" err="1" smtClean="0"/>
              <a:t>series</a:t>
            </a:r>
            <a:endParaRPr lang="fr-FR" b="1" dirty="0" smtClean="0"/>
          </a:p>
          <a:p>
            <a:pPr>
              <a:buAutoNum type="arabicPeriod"/>
            </a:pPr>
            <a:endParaRPr lang="fr-FR" b="1" dirty="0"/>
          </a:p>
          <a:p>
            <a:pPr indent="0"/>
            <a:endParaRPr lang="fr-FR" b="1" dirty="0" smtClean="0"/>
          </a:p>
          <a:p>
            <a:pPr indent="0"/>
            <a:r>
              <a:rPr lang="fr-FR" b="1" dirty="0" smtClean="0">
                <a:solidFill>
                  <a:schemeClr val="bg1">
                    <a:lumMod val="50000"/>
                  </a:schemeClr>
                </a:solidFill>
              </a:rPr>
              <a:t>+ </a:t>
            </a:r>
            <a:r>
              <a:rPr lang="fr-FR" b="1" dirty="0" err="1" smtClean="0">
                <a:solidFill>
                  <a:schemeClr val="bg1">
                    <a:lumMod val="50000"/>
                  </a:schemeClr>
                </a:solidFill>
              </a:rPr>
              <a:t>Logistics</a:t>
            </a:r>
            <a:r>
              <a:rPr lang="fr-FR" b="1" dirty="0" smtClean="0">
                <a:solidFill>
                  <a:schemeClr val="bg1">
                    <a:lumMod val="50000"/>
                  </a:schemeClr>
                </a:solidFill>
              </a:rPr>
              <a:t> - groups for </a:t>
            </a:r>
            <a:r>
              <a:rPr lang="fr-FR" b="1" dirty="0" err="1" smtClean="0">
                <a:solidFill>
                  <a:schemeClr val="bg1">
                    <a:lumMod val="50000"/>
                  </a:schemeClr>
                </a:solidFill>
              </a:rPr>
              <a:t>computing</a:t>
            </a:r>
            <a:r>
              <a:rPr lang="fr-FR" b="1" dirty="0" smtClean="0">
                <a:solidFill>
                  <a:schemeClr val="bg1">
                    <a:lumMod val="50000"/>
                  </a:schemeClr>
                </a:solidFill>
              </a:rPr>
              <a:t> </a:t>
            </a:r>
            <a:r>
              <a:rPr lang="fr-FR" b="1" dirty="0" err="1" smtClean="0">
                <a:solidFill>
                  <a:schemeClr val="bg1">
                    <a:lumMod val="50000"/>
                  </a:schemeClr>
                </a:solidFill>
              </a:rPr>
              <a:t>lab</a:t>
            </a:r>
            <a:r>
              <a:rPr lang="fr-FR" b="1" dirty="0" smtClean="0">
                <a:solidFill>
                  <a:schemeClr val="bg1">
                    <a:lumMod val="50000"/>
                  </a:schemeClr>
                </a:solidFill>
              </a:rPr>
              <a:t> </a:t>
            </a:r>
            <a:r>
              <a:rPr lang="fr-FR" b="1" dirty="0" err="1" smtClean="0">
                <a:solidFill>
                  <a:schemeClr val="bg1">
                    <a:lumMod val="50000"/>
                  </a:schemeClr>
                </a:solidFill>
              </a:rPr>
              <a:t>rooms</a:t>
            </a:r>
            <a:endParaRPr lang="fr-FR" b="1" dirty="0">
              <a:solidFill>
                <a:schemeClr val="bg1">
                  <a:lumMod val="50000"/>
                </a:schemeClr>
              </a:solidFill>
            </a:endParaRPr>
          </a:p>
          <a:p>
            <a:pPr indent="0"/>
            <a:r>
              <a:rPr lang="fr-FR" b="1" dirty="0" smtClean="0">
                <a:solidFill>
                  <a:schemeClr val="bg1">
                    <a:lumMod val="50000"/>
                  </a:schemeClr>
                </a:solidFill>
              </a:rPr>
              <a:t>	</a:t>
            </a:r>
            <a:r>
              <a:rPr lang="fr-FR" b="1" dirty="0">
                <a:solidFill>
                  <a:schemeClr val="bg1">
                    <a:lumMod val="50000"/>
                  </a:schemeClr>
                </a:solidFill>
              </a:rPr>
              <a:t> </a:t>
            </a:r>
            <a:r>
              <a:rPr lang="fr-FR" b="1" dirty="0" smtClean="0">
                <a:solidFill>
                  <a:schemeClr val="bg1">
                    <a:lumMod val="50000"/>
                  </a:schemeClr>
                </a:solidFill>
              </a:rPr>
              <a:t>     - </a:t>
            </a:r>
            <a:r>
              <a:rPr lang="fr-FR" b="1" dirty="0" err="1" smtClean="0">
                <a:solidFill>
                  <a:schemeClr val="bg1">
                    <a:lumMod val="50000"/>
                  </a:schemeClr>
                </a:solidFill>
              </a:rPr>
              <a:t>icebreaker</a:t>
            </a:r>
            <a:r>
              <a:rPr lang="fr-FR" b="1" dirty="0" smtClean="0">
                <a:solidFill>
                  <a:schemeClr val="bg1">
                    <a:lumMod val="50000"/>
                  </a:schemeClr>
                </a:solidFill>
              </a:rPr>
              <a:t> </a:t>
            </a:r>
            <a:endParaRPr lang="fr-FR" b="1" dirty="0">
              <a:solidFill>
                <a:schemeClr val="bg1">
                  <a:lumMod val="50000"/>
                </a:schemeClr>
              </a:solidFill>
            </a:endParaRPr>
          </a:p>
          <a:p>
            <a:pPr indent="0"/>
            <a:r>
              <a:rPr lang="fr-FR" b="1" dirty="0" smtClean="0">
                <a:solidFill>
                  <a:schemeClr val="bg1">
                    <a:lumMod val="50000"/>
                  </a:schemeClr>
                </a:solidFill>
              </a:rPr>
              <a:t>	      - poster session</a:t>
            </a:r>
            <a:endParaRPr lang="fr-BE" b="1" dirty="0">
              <a:solidFill>
                <a:schemeClr val="bg1">
                  <a:lumMod val="50000"/>
                </a:schemeClr>
              </a:solidFill>
            </a:endParaRPr>
          </a:p>
        </p:txBody>
      </p:sp>
      <p:sp>
        <p:nvSpPr>
          <p:cNvPr id="3" name="Titre 2"/>
          <p:cNvSpPr>
            <a:spLocks noGrp="1"/>
          </p:cNvSpPr>
          <p:nvPr>
            <p:ph type="title"/>
          </p:nvPr>
        </p:nvSpPr>
        <p:spPr/>
        <p:txBody>
          <a:bodyPr/>
          <a:lstStyle/>
          <a:p>
            <a:r>
              <a:rPr lang="fr-FR" b="1" dirty="0" smtClean="0"/>
              <a:t>Key </a:t>
            </a:r>
            <a:r>
              <a:rPr lang="fr-FR" b="1" dirty="0" err="1" smtClean="0"/>
              <a:t>elements</a:t>
            </a:r>
            <a:endParaRPr lang="fr-BE" b="1" dirty="0"/>
          </a:p>
        </p:txBody>
      </p:sp>
    </p:spTree>
    <p:extLst>
      <p:ext uri="{BB962C8B-B14F-4D97-AF65-F5344CB8AC3E}">
        <p14:creationId xmlns:p14="http://schemas.microsoft.com/office/powerpoint/2010/main" val="9079866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tab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404" y="1969482"/>
            <a:ext cx="1909344" cy="1909344"/>
          </a:xfrm>
          <a:prstGeom prst="rect">
            <a:avLst/>
          </a:prstGeom>
        </p:spPr>
      </p:pic>
      <p:sp>
        <p:nvSpPr>
          <p:cNvPr id="2" name="Sous-titre 1"/>
          <p:cNvSpPr>
            <a:spLocks noGrp="1"/>
          </p:cNvSpPr>
          <p:nvPr>
            <p:ph idx="1"/>
          </p:nvPr>
        </p:nvSpPr>
        <p:spPr>
          <a:xfrm>
            <a:off x="76935" y="156734"/>
            <a:ext cx="8748000" cy="388958"/>
          </a:xfrm>
        </p:spPr>
        <p:txBody>
          <a:bodyPr>
            <a:noAutofit/>
          </a:bodyPr>
          <a:lstStyle/>
          <a:p>
            <a:r>
              <a:rPr lang="en-US" sz="2400" dirty="0" smtClean="0"/>
              <a:t>Preprocessing output – L2A processor </a:t>
            </a:r>
            <a:r>
              <a:rPr lang="en-US" dirty="0" smtClean="0"/>
              <a:t>(e.g. Sen2Cor)</a:t>
            </a:r>
            <a:endParaRPr lang="fr-FR" dirty="0"/>
          </a:p>
        </p:txBody>
      </p:sp>
      <p:pic>
        <p:nvPicPr>
          <p:cNvPr id="21" name="tab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47" y="943147"/>
            <a:ext cx="1909344" cy="1909344"/>
          </a:xfrm>
          <a:prstGeom prst="rect">
            <a:avLst/>
          </a:prstGeom>
        </p:spPr>
      </p:pic>
      <p:pic>
        <p:nvPicPr>
          <p:cNvPr id="22" name="tabl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8326" y="1640880"/>
            <a:ext cx="1909344" cy="1909344"/>
          </a:xfrm>
          <a:prstGeom prst="rect">
            <a:avLst/>
          </a:prstGeom>
        </p:spPr>
      </p:pic>
      <p:pic>
        <p:nvPicPr>
          <p:cNvPr id="24" name="tabl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8211" y="1248430"/>
            <a:ext cx="1909344" cy="1909344"/>
          </a:xfrm>
          <a:prstGeom prst="rect">
            <a:avLst/>
          </a:prstGeom>
        </p:spPr>
      </p:pic>
      <p:pic>
        <p:nvPicPr>
          <p:cNvPr id="31" name="tabl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5289" y="943147"/>
            <a:ext cx="1909344" cy="1909344"/>
          </a:xfrm>
          <a:prstGeom prst="rect">
            <a:avLst/>
          </a:prstGeom>
        </p:spPr>
      </p:pic>
      <p:sp>
        <p:nvSpPr>
          <p:cNvPr id="32" name="ZoneTexte 31"/>
          <p:cNvSpPr txBox="1"/>
          <p:nvPr/>
        </p:nvSpPr>
        <p:spPr>
          <a:xfrm>
            <a:off x="1085734" y="2826557"/>
            <a:ext cx="607859" cy="349968"/>
          </a:xfrm>
          <a:prstGeom prst="rect">
            <a:avLst/>
          </a:prstGeom>
          <a:noFill/>
        </p:spPr>
        <p:txBody>
          <a:bodyPr wrap="none" rtlCol="0">
            <a:spAutoFit/>
          </a:bodyPr>
          <a:lstStyle/>
          <a:p>
            <a:pPr defTabSz="305679" hangingPunct="0">
              <a:lnSpc>
                <a:spcPct val="93000"/>
              </a:lnSpc>
              <a:buClr>
                <a:srgbClr val="000000"/>
              </a:buClr>
              <a:buSzPct val="100000"/>
            </a:pPr>
            <a:r>
              <a:rPr lang="en-US" dirty="0" smtClean="0">
                <a:solidFill>
                  <a:prstClr val="white"/>
                </a:solidFill>
                <a:latin typeface="Arial" charset="0"/>
                <a:ea typeface="Microsoft YaHei" charset="-122"/>
              </a:rPr>
              <a:t>L1C</a:t>
            </a:r>
            <a:endParaRPr lang="fr-FR" dirty="0">
              <a:solidFill>
                <a:prstClr val="white"/>
              </a:solidFill>
              <a:latin typeface="Arial" charset="0"/>
              <a:ea typeface="Microsoft YaHei" charset="-122"/>
            </a:endParaRPr>
          </a:p>
        </p:txBody>
      </p:sp>
      <p:sp>
        <p:nvSpPr>
          <p:cNvPr id="33" name="ZoneTexte 32"/>
          <p:cNvSpPr txBox="1"/>
          <p:nvPr/>
        </p:nvSpPr>
        <p:spPr>
          <a:xfrm>
            <a:off x="2418737" y="2546337"/>
            <a:ext cx="665192" cy="349968"/>
          </a:xfrm>
          <a:prstGeom prst="rect">
            <a:avLst/>
          </a:prstGeom>
          <a:noFill/>
        </p:spPr>
        <p:txBody>
          <a:bodyPr wrap="square" rtlCol="0">
            <a:spAutoFit/>
          </a:bodyPr>
          <a:lstStyle/>
          <a:p>
            <a:pPr defTabSz="305679" hangingPunct="0">
              <a:lnSpc>
                <a:spcPct val="93000"/>
              </a:lnSpc>
              <a:buClr>
                <a:srgbClr val="000000"/>
              </a:buClr>
              <a:buSzPct val="100000"/>
            </a:pPr>
            <a:r>
              <a:rPr lang="en-US" dirty="0" smtClean="0">
                <a:solidFill>
                  <a:prstClr val="white"/>
                </a:solidFill>
                <a:latin typeface="Arial" charset="0"/>
                <a:ea typeface="Microsoft YaHei" charset="-122"/>
              </a:rPr>
              <a:t>L2A</a:t>
            </a:r>
            <a:endParaRPr lang="fr-FR" dirty="0">
              <a:solidFill>
                <a:prstClr val="white"/>
              </a:solidFill>
              <a:latin typeface="Arial" charset="0"/>
              <a:ea typeface="Microsoft YaHei" charset="-122"/>
            </a:endParaRPr>
          </a:p>
        </p:txBody>
      </p:sp>
      <p:sp>
        <p:nvSpPr>
          <p:cNvPr id="34" name="ZoneTexte 33"/>
          <p:cNvSpPr txBox="1"/>
          <p:nvPr/>
        </p:nvSpPr>
        <p:spPr>
          <a:xfrm>
            <a:off x="4038414" y="3551699"/>
            <a:ext cx="1330814" cy="292709"/>
          </a:xfrm>
          <a:prstGeom prst="rect">
            <a:avLst/>
          </a:prstGeom>
          <a:noFill/>
        </p:spPr>
        <p:txBody>
          <a:bodyPr wrap="none" rtlCol="0">
            <a:spAutoFit/>
          </a:bodyPr>
          <a:lstStyle/>
          <a:p>
            <a:pPr defTabSz="305679" hangingPunct="0">
              <a:lnSpc>
                <a:spcPct val="93000"/>
              </a:lnSpc>
              <a:buClr>
                <a:srgbClr val="000000"/>
              </a:buClr>
              <a:buSzPct val="100000"/>
            </a:pPr>
            <a:r>
              <a:rPr lang="en-US" sz="1400" dirty="0" smtClean="0">
                <a:solidFill>
                  <a:prstClr val="white"/>
                </a:solidFill>
                <a:latin typeface="Arial" charset="0"/>
                <a:ea typeface="Microsoft YaHei" charset="-122"/>
              </a:rPr>
              <a:t>Scene </a:t>
            </a:r>
            <a:r>
              <a:rPr lang="en-US" sz="1400" dirty="0" err="1" smtClean="0">
                <a:solidFill>
                  <a:prstClr val="white"/>
                </a:solidFill>
                <a:latin typeface="Arial" charset="0"/>
                <a:ea typeface="Microsoft YaHei" charset="-122"/>
              </a:rPr>
              <a:t>Classif</a:t>
            </a:r>
            <a:r>
              <a:rPr lang="en-US" sz="1400" dirty="0" smtClean="0">
                <a:solidFill>
                  <a:prstClr val="white"/>
                </a:solidFill>
                <a:latin typeface="Arial" charset="0"/>
                <a:ea typeface="Microsoft YaHei" charset="-122"/>
              </a:rPr>
              <a:t>.</a:t>
            </a:r>
            <a:endParaRPr lang="fr-FR" sz="1400" dirty="0">
              <a:solidFill>
                <a:prstClr val="white"/>
              </a:solidFill>
              <a:latin typeface="Arial" charset="0"/>
              <a:ea typeface="Microsoft YaHei" charset="-122"/>
            </a:endParaRPr>
          </a:p>
        </p:txBody>
      </p:sp>
      <p:sp>
        <p:nvSpPr>
          <p:cNvPr id="35" name="ZoneTexte 34"/>
          <p:cNvSpPr txBox="1"/>
          <p:nvPr/>
        </p:nvSpPr>
        <p:spPr>
          <a:xfrm>
            <a:off x="2672489" y="2850792"/>
            <a:ext cx="2017497" cy="264047"/>
          </a:xfrm>
          <a:prstGeom prst="rect">
            <a:avLst/>
          </a:prstGeom>
          <a:noFill/>
        </p:spPr>
        <p:txBody>
          <a:bodyPr wrap="square" rtlCol="0">
            <a:spAutoFit/>
          </a:bodyPr>
          <a:lstStyle/>
          <a:p>
            <a:pPr defTabSz="305679" hangingPunct="0">
              <a:lnSpc>
                <a:spcPct val="93000"/>
              </a:lnSpc>
              <a:buClr>
                <a:srgbClr val="000000"/>
              </a:buClr>
              <a:buSzPct val="100000"/>
            </a:pPr>
            <a:r>
              <a:rPr lang="en-US" sz="1200" dirty="0" smtClean="0">
                <a:solidFill>
                  <a:prstClr val="white"/>
                </a:solidFill>
                <a:latin typeface="Arial" charset="0"/>
                <a:ea typeface="Microsoft YaHei" charset="-122"/>
              </a:rPr>
              <a:t>Aerosol Optical Thickness</a:t>
            </a:r>
            <a:endParaRPr lang="fr-FR" sz="1200" dirty="0">
              <a:solidFill>
                <a:prstClr val="white"/>
              </a:solidFill>
              <a:latin typeface="Arial" charset="0"/>
              <a:ea typeface="Microsoft YaHei" charset="-122"/>
            </a:endParaRPr>
          </a:p>
        </p:txBody>
      </p:sp>
      <p:sp>
        <p:nvSpPr>
          <p:cNvPr id="36" name="ZoneTexte 35"/>
          <p:cNvSpPr txBox="1"/>
          <p:nvPr/>
        </p:nvSpPr>
        <p:spPr>
          <a:xfrm>
            <a:off x="3321744" y="3189141"/>
            <a:ext cx="1114921" cy="264047"/>
          </a:xfrm>
          <a:prstGeom prst="rect">
            <a:avLst/>
          </a:prstGeom>
          <a:noFill/>
        </p:spPr>
        <p:txBody>
          <a:bodyPr wrap="none" rtlCol="0">
            <a:spAutoFit/>
          </a:bodyPr>
          <a:lstStyle/>
          <a:p>
            <a:pPr defTabSz="305679" hangingPunct="0">
              <a:lnSpc>
                <a:spcPct val="93000"/>
              </a:lnSpc>
              <a:buClr>
                <a:srgbClr val="000000"/>
              </a:buClr>
              <a:buSzPct val="100000"/>
            </a:pPr>
            <a:r>
              <a:rPr lang="en-US" sz="1200" dirty="0" smtClean="0">
                <a:solidFill>
                  <a:prstClr val="white"/>
                </a:solidFill>
                <a:latin typeface="Arial" charset="0"/>
                <a:ea typeface="Microsoft YaHei" charset="-122"/>
              </a:rPr>
              <a:t>Water </a:t>
            </a:r>
            <a:r>
              <a:rPr lang="en-US" sz="1200" dirty="0" err="1" smtClean="0">
                <a:solidFill>
                  <a:prstClr val="white"/>
                </a:solidFill>
                <a:latin typeface="Arial" charset="0"/>
                <a:ea typeface="Microsoft YaHei" charset="-122"/>
              </a:rPr>
              <a:t>Vapour</a:t>
            </a:r>
            <a:endParaRPr lang="fr-FR" sz="1200" dirty="0">
              <a:solidFill>
                <a:prstClr val="white"/>
              </a:solidFill>
              <a:latin typeface="Arial" charset="0"/>
              <a:ea typeface="Microsoft YaHei" charset="-122"/>
            </a:endParaRPr>
          </a:p>
        </p:txBody>
      </p:sp>
      <p:sp>
        <p:nvSpPr>
          <p:cNvPr id="39" name="ZoneTexte 38"/>
          <p:cNvSpPr txBox="1"/>
          <p:nvPr/>
        </p:nvSpPr>
        <p:spPr>
          <a:xfrm>
            <a:off x="3972102" y="3957434"/>
            <a:ext cx="4648330" cy="550279"/>
          </a:xfrm>
          <a:prstGeom prst="rect">
            <a:avLst/>
          </a:prstGeom>
          <a:noFill/>
        </p:spPr>
        <p:txBody>
          <a:bodyPr wrap="square" rtlCol="0">
            <a:spAutoFit/>
          </a:bodyPr>
          <a:lstStyle/>
          <a:p>
            <a:pPr algn="just" defTabSz="305679" hangingPunct="0">
              <a:lnSpc>
                <a:spcPct val="93000"/>
              </a:lnSpc>
              <a:buClr>
                <a:srgbClr val="000000"/>
              </a:buClr>
              <a:buSzPct val="100000"/>
            </a:pPr>
            <a:r>
              <a:rPr lang="en-US" sz="1600" i="1" dirty="0" smtClean="0">
                <a:solidFill>
                  <a:prstClr val="black">
                    <a:lumMod val="65000"/>
                    <a:lumOff val="35000"/>
                  </a:prstClr>
                </a:solidFill>
                <a:latin typeface="Arial" charset="0"/>
                <a:ea typeface="Microsoft YaHei" charset="-122"/>
              </a:rPr>
              <a:t>Used for the clouds and clouds shadow mask and in </a:t>
            </a:r>
            <a:r>
              <a:rPr lang="en-US" sz="1600" i="1" dirty="0">
                <a:solidFill>
                  <a:prstClr val="black">
                    <a:lumMod val="65000"/>
                    <a:lumOff val="35000"/>
                  </a:prstClr>
                </a:solidFill>
                <a:latin typeface="Arial" charset="0"/>
                <a:ea typeface="Microsoft YaHei" charset="-122"/>
              </a:rPr>
              <a:t>the atmospheric correction </a:t>
            </a:r>
            <a:r>
              <a:rPr lang="en-US" sz="1600" i="1" dirty="0" smtClean="0">
                <a:solidFill>
                  <a:prstClr val="black">
                    <a:lumMod val="65000"/>
                    <a:lumOff val="35000"/>
                  </a:prstClr>
                </a:solidFill>
                <a:latin typeface="Arial" charset="0"/>
                <a:ea typeface="Microsoft YaHei" charset="-122"/>
              </a:rPr>
              <a:t>algorithm</a:t>
            </a:r>
            <a:endParaRPr lang="en-US" sz="1600" i="1" dirty="0" smtClean="0">
              <a:solidFill>
                <a:prstClr val="black">
                  <a:lumMod val="50000"/>
                  <a:lumOff val="50000"/>
                </a:prstClr>
              </a:solidFill>
              <a:latin typeface="Arial" charset="0"/>
              <a:ea typeface="Microsoft YaHei" charset="-122"/>
            </a:endParaRPr>
          </a:p>
        </p:txBody>
      </p:sp>
      <p:pic>
        <p:nvPicPr>
          <p:cNvPr id="19" name="Image 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307991" y="1006088"/>
            <a:ext cx="2555790" cy="27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èche droite 5"/>
          <p:cNvSpPr/>
          <p:nvPr/>
        </p:nvSpPr>
        <p:spPr>
          <a:xfrm>
            <a:off x="2013155" y="1629697"/>
            <a:ext cx="302342" cy="4203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p:cNvSpPr txBox="1"/>
          <p:nvPr/>
        </p:nvSpPr>
        <p:spPr>
          <a:xfrm>
            <a:off x="95865" y="2470355"/>
            <a:ext cx="622286" cy="369332"/>
          </a:xfrm>
          <a:prstGeom prst="rect">
            <a:avLst/>
          </a:prstGeom>
          <a:noFill/>
        </p:spPr>
        <p:txBody>
          <a:bodyPr wrap="none" rtlCol="0">
            <a:spAutoFit/>
          </a:bodyPr>
          <a:lstStyle/>
          <a:p>
            <a:r>
              <a:rPr lang="fr-FR" dirty="0" smtClean="0">
                <a:solidFill>
                  <a:schemeClr val="bg1"/>
                </a:solidFill>
              </a:rPr>
              <a:t>L1C</a:t>
            </a:r>
            <a:endParaRPr lang="fr-BE" dirty="0">
              <a:solidFill>
                <a:schemeClr val="bg1"/>
              </a:solidFill>
            </a:endParaRPr>
          </a:p>
        </p:txBody>
      </p:sp>
      <p:pic>
        <p:nvPicPr>
          <p:cNvPr id="23" name="Imag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585" y="3064629"/>
            <a:ext cx="1306126" cy="571723"/>
          </a:xfrm>
          <a:prstGeom prst="rect">
            <a:avLst/>
          </a:prstGeom>
        </p:spPr>
      </p:pic>
    </p:spTree>
    <p:extLst>
      <p:ext uri="{BB962C8B-B14F-4D97-AF65-F5344CB8AC3E}">
        <p14:creationId xmlns:p14="http://schemas.microsoft.com/office/powerpoint/2010/main" val="136182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2181889" y="685897"/>
            <a:ext cx="540533" cy="384401"/>
          </a:xfrm>
          <a:prstGeom prst="rect">
            <a:avLst/>
          </a:prstGeom>
          <a:noFill/>
        </p:spPr>
        <p:txBody>
          <a:bodyPr wrap="none" rtlCol="0">
            <a:spAutoFit/>
          </a:bodyPr>
          <a:lstStyle/>
          <a:p>
            <a:r>
              <a:rPr lang="fr-FR" sz="1898" dirty="0">
                <a:solidFill>
                  <a:srgbClr val="000000"/>
                </a:solidFill>
                <a:latin typeface="Calibri" panose="020F0502020204030204" pitchFamily="34" charset="0"/>
                <a:sym typeface="Gill Sans" charset="0"/>
              </a:rPr>
              <a:t>L1C</a:t>
            </a:r>
          </a:p>
        </p:txBody>
      </p:sp>
      <p:sp>
        <p:nvSpPr>
          <p:cNvPr id="17" name="ZoneTexte 16"/>
          <p:cNvSpPr txBox="1"/>
          <p:nvPr/>
        </p:nvSpPr>
        <p:spPr>
          <a:xfrm>
            <a:off x="4855128" y="678754"/>
            <a:ext cx="447558" cy="384401"/>
          </a:xfrm>
          <a:prstGeom prst="rect">
            <a:avLst/>
          </a:prstGeom>
          <a:noFill/>
        </p:spPr>
        <p:txBody>
          <a:bodyPr wrap="none" rtlCol="0">
            <a:spAutoFit/>
          </a:bodyPr>
          <a:lstStyle/>
          <a:p>
            <a:r>
              <a:rPr lang="fr-FR" sz="1898" dirty="0">
                <a:solidFill>
                  <a:srgbClr val="000000"/>
                </a:solidFill>
                <a:latin typeface="Calibri" panose="020F0502020204030204" pitchFamily="34" charset="0"/>
                <a:sym typeface="Gill Sans" charset="0"/>
              </a:rPr>
              <a:t>BC</a:t>
            </a:r>
          </a:p>
        </p:txBody>
      </p:sp>
      <p:sp>
        <p:nvSpPr>
          <p:cNvPr id="16" name="ZoneTexte 15"/>
          <p:cNvSpPr txBox="1"/>
          <p:nvPr/>
        </p:nvSpPr>
        <p:spPr>
          <a:xfrm>
            <a:off x="6446148" y="669378"/>
            <a:ext cx="750718" cy="384401"/>
          </a:xfrm>
          <a:prstGeom prst="rect">
            <a:avLst/>
          </a:prstGeom>
          <a:noFill/>
        </p:spPr>
        <p:txBody>
          <a:bodyPr wrap="none" rtlCol="0">
            <a:spAutoFit/>
          </a:bodyPr>
          <a:lstStyle/>
          <a:p>
            <a:r>
              <a:rPr lang="fr-FR" sz="1898" dirty="0" smtClean="0">
                <a:solidFill>
                  <a:srgbClr val="000000"/>
                </a:solidFill>
                <a:latin typeface="Calibri" panose="020F0502020204030204" pitchFamily="34" charset="0"/>
                <a:sym typeface="Gill Sans" charset="0"/>
              </a:rPr>
              <a:t>MAJA</a:t>
            </a:r>
            <a:endParaRPr lang="fr-FR" sz="1898" dirty="0">
              <a:solidFill>
                <a:srgbClr val="000000"/>
              </a:solidFill>
              <a:latin typeface="Calibri" panose="020F0502020204030204" pitchFamily="34" charset="0"/>
              <a:sym typeface="Gill Sans" charset="0"/>
            </a:endParaRPr>
          </a:p>
        </p:txBody>
      </p:sp>
      <p:sp>
        <p:nvSpPr>
          <p:cNvPr id="18" name="ZoneTexte 17"/>
          <p:cNvSpPr txBox="1"/>
          <p:nvPr/>
        </p:nvSpPr>
        <p:spPr>
          <a:xfrm>
            <a:off x="4414616" y="2611102"/>
            <a:ext cx="2068654" cy="384401"/>
          </a:xfrm>
          <a:prstGeom prst="rect">
            <a:avLst/>
          </a:prstGeom>
          <a:noFill/>
        </p:spPr>
        <p:txBody>
          <a:bodyPr wrap="square" rtlCol="0">
            <a:spAutoFit/>
          </a:bodyPr>
          <a:lstStyle/>
          <a:p>
            <a:r>
              <a:rPr lang="fr-FR" sz="1898" dirty="0" err="1">
                <a:solidFill>
                  <a:srgbClr val="000000"/>
                </a:solidFill>
                <a:latin typeface="Calibri" panose="020F0502020204030204" pitchFamily="34" charset="0"/>
                <a:sym typeface="Gill Sans" charset="0"/>
              </a:rPr>
              <a:t>Telespazio</a:t>
            </a:r>
            <a:endParaRPr lang="fr-FR" sz="1898" dirty="0">
              <a:solidFill>
                <a:srgbClr val="000000"/>
              </a:solidFill>
              <a:latin typeface="Calibri" panose="020F0502020204030204" pitchFamily="34" charset="0"/>
              <a:sym typeface="Gill Sans" charset="0"/>
            </a:endParaRPr>
          </a:p>
        </p:txBody>
      </p:sp>
      <p:sp>
        <p:nvSpPr>
          <p:cNvPr id="32" name="ZoneTexte 31"/>
          <p:cNvSpPr txBox="1"/>
          <p:nvPr/>
        </p:nvSpPr>
        <p:spPr>
          <a:xfrm>
            <a:off x="6874239" y="2611102"/>
            <a:ext cx="969597" cy="384401"/>
          </a:xfrm>
          <a:prstGeom prst="rect">
            <a:avLst/>
          </a:prstGeom>
          <a:noFill/>
        </p:spPr>
        <p:txBody>
          <a:bodyPr wrap="square" rtlCol="0">
            <a:spAutoFit/>
          </a:bodyPr>
          <a:lstStyle/>
          <a:p>
            <a:r>
              <a:rPr lang="fr-FR" sz="1898" dirty="0">
                <a:solidFill>
                  <a:srgbClr val="000000"/>
                </a:solidFill>
                <a:latin typeface="Calibri" panose="020F0502020204030204" pitchFamily="34" charset="0"/>
                <a:sym typeface="Gill Sans" charset="0"/>
              </a:rPr>
              <a:t>GFZ</a:t>
            </a:r>
          </a:p>
        </p:txBody>
      </p:sp>
      <p:pic>
        <p:nvPicPr>
          <p:cNvPr id="28" name="Image 27"/>
          <p:cNvPicPr/>
          <p:nvPr/>
        </p:nvPicPr>
        <p:blipFill>
          <a:blip r:embed="rId3"/>
          <a:stretch>
            <a:fillRect/>
          </a:stretch>
        </p:blipFill>
        <p:spPr>
          <a:xfrm>
            <a:off x="1621631" y="1021556"/>
            <a:ext cx="1709030" cy="1613918"/>
          </a:xfrm>
          <a:prstGeom prst="rect">
            <a:avLst/>
          </a:prstGeom>
        </p:spPr>
      </p:pic>
      <p:pic>
        <p:nvPicPr>
          <p:cNvPr id="29" name="Image 28"/>
          <p:cNvPicPr/>
          <p:nvPr/>
        </p:nvPicPr>
        <p:blipFill>
          <a:blip r:embed="rId4"/>
          <a:stretch>
            <a:fillRect/>
          </a:stretch>
        </p:blipFill>
        <p:spPr>
          <a:xfrm>
            <a:off x="4215571" y="1021556"/>
            <a:ext cx="1709030" cy="1613918"/>
          </a:xfrm>
          <a:prstGeom prst="rect">
            <a:avLst/>
          </a:prstGeom>
        </p:spPr>
      </p:pic>
      <p:pic>
        <p:nvPicPr>
          <p:cNvPr id="30" name="Image 29"/>
          <p:cNvPicPr/>
          <p:nvPr/>
        </p:nvPicPr>
        <p:blipFill>
          <a:blip r:embed="rId5"/>
          <a:stretch>
            <a:fillRect/>
          </a:stretch>
        </p:blipFill>
        <p:spPr>
          <a:xfrm>
            <a:off x="6188882" y="1021556"/>
            <a:ext cx="1709030" cy="1613918"/>
          </a:xfrm>
          <a:prstGeom prst="rect">
            <a:avLst/>
          </a:prstGeom>
        </p:spPr>
      </p:pic>
      <p:pic>
        <p:nvPicPr>
          <p:cNvPr id="31" name="Image 30"/>
          <p:cNvPicPr/>
          <p:nvPr/>
        </p:nvPicPr>
        <p:blipFill>
          <a:blip r:embed="rId6"/>
          <a:stretch>
            <a:fillRect/>
          </a:stretch>
        </p:blipFill>
        <p:spPr>
          <a:xfrm>
            <a:off x="4237003" y="2975422"/>
            <a:ext cx="1709030" cy="1613918"/>
          </a:xfrm>
          <a:prstGeom prst="rect">
            <a:avLst/>
          </a:prstGeom>
        </p:spPr>
      </p:pic>
      <p:pic>
        <p:nvPicPr>
          <p:cNvPr id="33" name="Image 32"/>
          <p:cNvPicPr/>
          <p:nvPr/>
        </p:nvPicPr>
        <p:blipFill>
          <a:blip r:embed="rId7"/>
          <a:stretch>
            <a:fillRect/>
          </a:stretch>
        </p:blipFill>
        <p:spPr>
          <a:xfrm>
            <a:off x="6204560" y="2966562"/>
            <a:ext cx="1709030" cy="1613918"/>
          </a:xfrm>
          <a:prstGeom prst="rect">
            <a:avLst/>
          </a:prstGeom>
        </p:spPr>
      </p:pic>
      <p:grpSp>
        <p:nvGrpSpPr>
          <p:cNvPr id="35" name="Groupe 34"/>
          <p:cNvGrpSpPr/>
          <p:nvPr/>
        </p:nvGrpSpPr>
        <p:grpSpPr>
          <a:xfrm>
            <a:off x="1659670" y="2792642"/>
            <a:ext cx="1545303" cy="391400"/>
            <a:chOff x="525736" y="4800812"/>
            <a:chExt cx="3255116" cy="873058"/>
          </a:xfrm>
        </p:grpSpPr>
        <p:sp>
          <p:nvSpPr>
            <p:cNvPr id="36" name="Rectangle 35"/>
            <p:cNvSpPr/>
            <p:nvPr/>
          </p:nvSpPr>
          <p:spPr bwMode="auto">
            <a:xfrm>
              <a:off x="525736" y="4823260"/>
              <a:ext cx="648072" cy="288032"/>
            </a:xfrm>
            <a:prstGeom prst="rect">
              <a:avLst/>
            </a:prstGeom>
            <a:solidFill>
              <a:srgbClr val="FFFF00"/>
            </a:solidFill>
            <a:ln w="25400" cap="flat" cmpd="sng" algn="ctr">
              <a:solidFill>
                <a:srgbClr val="000000"/>
              </a:solidFill>
              <a:prstDash val="solid"/>
              <a:round/>
              <a:headEnd type="none" w="med" len="med"/>
              <a:tailEnd type="none" w="med" len="med"/>
            </a:ln>
            <a:effectLst/>
            <a:extLst/>
          </p:spPr>
          <p:txBody>
            <a:bodyPr vert="horz" wrap="square" lIns="48220" tIns="24110" rIns="48220" bIns="24110" numCol="1" rtlCol="0" anchor="t" anchorCtr="0" compatLnSpc="1">
              <a:prstTxWarp prst="textNoShape">
                <a:avLst/>
              </a:prstTxWarp>
            </a:bodyPr>
            <a:lstStyle/>
            <a:p>
              <a:pPr algn="ctr"/>
              <a:endParaRPr lang="fr-BE" sz="2215">
                <a:solidFill>
                  <a:srgbClr val="000000"/>
                </a:solidFill>
                <a:latin typeface="Gill Sans" charset="0"/>
                <a:sym typeface="Gill Sans" charset="0"/>
              </a:endParaRPr>
            </a:p>
          </p:txBody>
        </p:sp>
        <p:sp>
          <p:nvSpPr>
            <p:cNvPr id="37" name="ZoneTexte 36"/>
            <p:cNvSpPr txBox="1"/>
            <p:nvPr/>
          </p:nvSpPr>
          <p:spPr>
            <a:xfrm>
              <a:off x="1187974" y="4800812"/>
              <a:ext cx="1728192" cy="513599"/>
            </a:xfrm>
            <a:prstGeom prst="rect">
              <a:avLst/>
            </a:prstGeom>
            <a:noFill/>
          </p:spPr>
          <p:txBody>
            <a:bodyPr wrap="square" rtlCol="0">
              <a:spAutoFit/>
            </a:bodyPr>
            <a:lstStyle/>
            <a:p>
              <a:r>
                <a:rPr lang="fr-BE" sz="1160" dirty="0">
                  <a:solidFill>
                    <a:srgbClr val="000000"/>
                  </a:solidFill>
                  <a:latin typeface="Gill Sans" charset="0"/>
                  <a:sym typeface="Gill Sans" charset="0"/>
                </a:rPr>
                <a:t>Cloud</a:t>
              </a:r>
            </a:p>
          </p:txBody>
        </p:sp>
        <p:sp>
          <p:nvSpPr>
            <p:cNvPr id="38" name="Rectangle 37"/>
            <p:cNvSpPr/>
            <p:nvPr/>
          </p:nvSpPr>
          <p:spPr bwMode="auto">
            <a:xfrm>
              <a:off x="525736" y="5231699"/>
              <a:ext cx="648072" cy="288032"/>
            </a:xfrm>
            <a:prstGeom prst="rect">
              <a:avLst/>
            </a:prstGeom>
            <a:solidFill>
              <a:srgbClr val="FFC000"/>
            </a:solidFill>
            <a:ln w="25400" cap="flat" cmpd="sng" algn="ctr">
              <a:solidFill>
                <a:srgbClr val="000000"/>
              </a:solidFill>
              <a:prstDash val="solid"/>
              <a:round/>
              <a:headEnd type="none" w="med" len="med"/>
              <a:tailEnd type="none" w="med" len="med"/>
            </a:ln>
            <a:effectLst/>
            <a:extLst/>
          </p:spPr>
          <p:txBody>
            <a:bodyPr vert="horz" wrap="square" lIns="48220" tIns="24110" rIns="48220" bIns="24110" numCol="1" rtlCol="0" anchor="t" anchorCtr="0" compatLnSpc="1">
              <a:prstTxWarp prst="textNoShape">
                <a:avLst/>
              </a:prstTxWarp>
            </a:bodyPr>
            <a:lstStyle/>
            <a:p>
              <a:pPr algn="ctr"/>
              <a:endParaRPr lang="fr-BE" sz="2215">
                <a:solidFill>
                  <a:srgbClr val="000000"/>
                </a:solidFill>
                <a:latin typeface="Gill Sans" charset="0"/>
                <a:sym typeface="Gill Sans" charset="0"/>
              </a:endParaRPr>
            </a:p>
          </p:txBody>
        </p:sp>
        <p:sp>
          <p:nvSpPr>
            <p:cNvPr id="39" name="ZoneTexte 38"/>
            <p:cNvSpPr txBox="1"/>
            <p:nvPr/>
          </p:nvSpPr>
          <p:spPr>
            <a:xfrm>
              <a:off x="1192711" y="5160271"/>
              <a:ext cx="2588141" cy="513599"/>
            </a:xfrm>
            <a:prstGeom prst="rect">
              <a:avLst/>
            </a:prstGeom>
            <a:noFill/>
          </p:spPr>
          <p:txBody>
            <a:bodyPr wrap="square" rtlCol="0">
              <a:spAutoFit/>
            </a:bodyPr>
            <a:lstStyle/>
            <a:p>
              <a:r>
                <a:rPr lang="fr-BE" sz="1160" dirty="0">
                  <a:solidFill>
                    <a:srgbClr val="000000"/>
                  </a:solidFill>
                  <a:latin typeface="Gill Sans" charset="0"/>
                  <a:sym typeface="Gill Sans" charset="0"/>
                </a:rPr>
                <a:t>Cloud </a:t>
              </a:r>
              <a:r>
                <a:rPr lang="fr-BE" sz="1160" dirty="0" err="1">
                  <a:solidFill>
                    <a:srgbClr val="000000"/>
                  </a:solidFill>
                  <a:latin typeface="Gill Sans" charset="0"/>
                  <a:sym typeface="Gill Sans" charset="0"/>
                </a:rPr>
                <a:t>shadow</a:t>
              </a:r>
              <a:endParaRPr lang="fr-BE" sz="1160" dirty="0">
                <a:solidFill>
                  <a:srgbClr val="000000"/>
                </a:solidFill>
                <a:latin typeface="Gill Sans" charset="0"/>
                <a:sym typeface="Gill Sans" charset="0"/>
              </a:endParaRPr>
            </a:p>
          </p:txBody>
        </p:sp>
      </p:grpSp>
      <p:sp>
        <p:nvSpPr>
          <p:cNvPr id="21" name="Titre 1"/>
          <p:cNvSpPr>
            <a:spLocks noGrp="1"/>
          </p:cNvSpPr>
          <p:nvPr>
            <p:ph type="title"/>
          </p:nvPr>
        </p:nvSpPr>
        <p:spPr>
          <a:xfrm>
            <a:off x="71188" y="224451"/>
            <a:ext cx="9187112" cy="400110"/>
          </a:xfrm>
        </p:spPr>
        <p:txBody>
          <a:bodyPr/>
          <a:lstStyle/>
          <a:p>
            <a:r>
              <a:rPr lang="en-US" sz="2000" dirty="0" smtClean="0">
                <a:solidFill>
                  <a:schemeClr val="tx1">
                    <a:lumMod val="95000"/>
                    <a:lumOff val="5000"/>
                  </a:schemeClr>
                </a:solidFill>
                <a:ea typeface="+mn-ea"/>
              </a:rPr>
              <a:t>Cloud and shadow masks getting better: challenge of topo shadow </a:t>
            </a:r>
            <a:endParaRPr lang="en-US" sz="2000" dirty="0">
              <a:solidFill>
                <a:schemeClr val="tx1">
                  <a:lumMod val="95000"/>
                  <a:lumOff val="5000"/>
                </a:schemeClr>
              </a:solidFill>
              <a:ea typeface="+mn-ea"/>
            </a:endParaRPr>
          </a:p>
        </p:txBody>
      </p:sp>
      <p:sp>
        <p:nvSpPr>
          <p:cNvPr id="5" name="ZoneTexte 4"/>
          <p:cNvSpPr txBox="1"/>
          <p:nvPr/>
        </p:nvSpPr>
        <p:spPr>
          <a:xfrm>
            <a:off x="92868" y="3300414"/>
            <a:ext cx="3371436" cy="1169551"/>
          </a:xfrm>
          <a:prstGeom prst="rect">
            <a:avLst/>
          </a:prstGeom>
          <a:noFill/>
          <a:ln>
            <a:solidFill>
              <a:schemeClr val="tx1">
                <a:lumMod val="95000"/>
                <a:lumOff val="5000"/>
              </a:schemeClr>
            </a:solidFill>
          </a:ln>
        </p:spPr>
        <p:txBody>
          <a:bodyPr wrap="none" rtlCol="0">
            <a:spAutoFit/>
          </a:bodyPr>
          <a:lstStyle/>
          <a:p>
            <a:r>
              <a:rPr lang="fr-FR" sz="1400" dirty="0" err="1" smtClean="0"/>
              <a:t>Several</a:t>
            </a:r>
            <a:r>
              <a:rPr lang="fr-FR" sz="1400" dirty="0" smtClean="0"/>
              <a:t> </a:t>
            </a:r>
            <a:r>
              <a:rPr lang="fr-FR" sz="1400" dirty="0" err="1" smtClean="0"/>
              <a:t>benchmarking</a:t>
            </a:r>
            <a:r>
              <a:rPr lang="fr-FR" sz="1400" dirty="0" smtClean="0"/>
              <a:t> </a:t>
            </a:r>
            <a:r>
              <a:rPr lang="fr-FR" sz="1400" dirty="0" err="1" smtClean="0"/>
              <a:t>studies</a:t>
            </a:r>
            <a:r>
              <a:rPr lang="fr-FR" sz="1400" dirty="0" smtClean="0"/>
              <a:t> for</a:t>
            </a:r>
          </a:p>
          <a:p>
            <a:r>
              <a:rPr lang="fr-FR" sz="1400" dirty="0" smtClean="0"/>
              <a:t>- S2 </a:t>
            </a:r>
            <a:r>
              <a:rPr lang="fr-FR" sz="1400" dirty="0" err="1" smtClean="0"/>
              <a:t>atmospheric</a:t>
            </a:r>
            <a:r>
              <a:rPr lang="fr-FR" sz="1400" dirty="0" smtClean="0"/>
              <a:t> correction (ACIX)</a:t>
            </a:r>
          </a:p>
          <a:p>
            <a:r>
              <a:rPr lang="fr-FR" sz="1400" dirty="0" smtClean="0"/>
              <a:t>- S2 cloud and </a:t>
            </a:r>
            <a:r>
              <a:rPr lang="fr-FR" sz="1400" dirty="0" err="1" smtClean="0"/>
              <a:t>shadow</a:t>
            </a:r>
            <a:r>
              <a:rPr lang="fr-FR" sz="1400" dirty="0" smtClean="0"/>
              <a:t> </a:t>
            </a:r>
            <a:r>
              <a:rPr lang="fr-FR" sz="1400" dirty="0" err="1" smtClean="0"/>
              <a:t>detection</a:t>
            </a:r>
            <a:endParaRPr lang="fr-FR" sz="1400" dirty="0" smtClean="0"/>
          </a:p>
          <a:p>
            <a:pPr marL="285750" indent="-285750">
              <a:buFontTx/>
              <a:buChar char="-"/>
            </a:pPr>
            <a:endParaRPr lang="fr-FR" sz="1400" dirty="0"/>
          </a:p>
          <a:p>
            <a:r>
              <a:rPr lang="fr-FR" sz="1400" dirty="0" smtClean="0"/>
              <a:t>but challenge of validation !</a:t>
            </a:r>
            <a:endParaRPr lang="fr-BE" sz="1400" dirty="0"/>
          </a:p>
        </p:txBody>
      </p:sp>
      <p:pic>
        <p:nvPicPr>
          <p:cNvPr id="23" name="Imag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004" y="1014373"/>
            <a:ext cx="1306126" cy="571723"/>
          </a:xfrm>
          <a:prstGeom prst="rect">
            <a:avLst/>
          </a:prstGeom>
        </p:spPr>
      </p:pic>
    </p:spTree>
    <p:extLst>
      <p:ext uri="{BB962C8B-B14F-4D97-AF65-F5344CB8AC3E}">
        <p14:creationId xmlns:p14="http://schemas.microsoft.com/office/powerpoint/2010/main" val="265206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80350"/>
            <a:ext cx="9143229" cy="3478279"/>
          </a:xfrm>
          <a:prstGeom prst="rect">
            <a:avLst/>
          </a:prstGeom>
        </p:spPr>
      </p:pic>
      <p:sp>
        <p:nvSpPr>
          <p:cNvPr id="4" name="Rectangle 2"/>
          <p:cNvSpPr>
            <a:spLocks noGrp="1" noChangeArrowheads="1"/>
          </p:cNvSpPr>
          <p:nvPr>
            <p:ph type="title"/>
          </p:nvPr>
        </p:nvSpPr>
        <p:spPr>
          <a:xfrm>
            <a:off x="144000" y="147600"/>
            <a:ext cx="7174800" cy="430887"/>
          </a:xfrm>
        </p:spPr>
        <p:txBody>
          <a:bodyPr/>
          <a:lstStyle/>
          <a:p>
            <a:r>
              <a:rPr lang="en-GB" dirty="0" smtClean="0">
                <a:solidFill>
                  <a:srgbClr val="FFFFFF"/>
                </a:solidFill>
              </a:rPr>
              <a:t>Optical Sensors</a:t>
            </a:r>
            <a:endParaRPr lang="en-GB" dirty="0">
              <a:solidFill>
                <a:srgbClr val="FFFFFF"/>
              </a:solidFill>
            </a:endParaRPr>
          </a:p>
        </p:txBody>
      </p:sp>
      <p:sp>
        <p:nvSpPr>
          <p:cNvPr id="5" name="TextBox 4"/>
          <p:cNvSpPr txBox="1"/>
          <p:nvPr/>
        </p:nvSpPr>
        <p:spPr>
          <a:xfrm>
            <a:off x="0" y="790302"/>
            <a:ext cx="9143229" cy="69512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GB" sz="1400" dirty="0"/>
              <a:t>Measure light from blue (~400 nm) to shortwave infrared (SWIR; ~2500 nm).</a:t>
            </a:r>
          </a:p>
          <a:p>
            <a:pPr marL="285750" indent="-285750">
              <a:lnSpc>
                <a:spcPct val="150000"/>
              </a:lnSpc>
              <a:buFont typeface="Wingdings" panose="05000000000000000000" pitchFamily="2" charset="2"/>
              <a:buChar char="Ø"/>
            </a:pPr>
            <a:r>
              <a:rPr lang="en-GB" sz="1400" dirty="0" smtClean="0"/>
              <a:t>Passive </a:t>
            </a:r>
            <a:r>
              <a:rPr lang="en-GB" sz="1400" dirty="0"/>
              <a:t>sensors where the energy source is the Sun.</a:t>
            </a:r>
          </a:p>
        </p:txBody>
      </p:sp>
    </p:spTree>
    <p:extLst>
      <p:ext uri="{BB962C8B-B14F-4D97-AF65-F5344CB8AC3E}">
        <p14:creationId xmlns:p14="http://schemas.microsoft.com/office/powerpoint/2010/main" val="37636636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5213" y="811161"/>
            <a:ext cx="2589725" cy="2589725"/>
          </a:xfrm>
          <a:prstGeom prst="rect">
            <a:avLst/>
          </a:prstGeom>
        </p:spPr>
      </p:pic>
      <p:sp>
        <p:nvSpPr>
          <p:cNvPr id="3" name="ZoneTexte 2"/>
          <p:cNvSpPr txBox="1"/>
          <p:nvPr/>
        </p:nvSpPr>
        <p:spPr>
          <a:xfrm>
            <a:off x="2609166" y="698097"/>
            <a:ext cx="1664943" cy="1720151"/>
          </a:xfrm>
          <a:prstGeom prst="rect">
            <a:avLst/>
          </a:prstGeom>
          <a:noFill/>
        </p:spPr>
        <p:txBody>
          <a:bodyPr wrap="none" rtlCol="0">
            <a:spAutoFit/>
          </a:bodyPr>
          <a:lstStyle/>
          <a:p>
            <a:pPr defTabSz="305679" hangingPunct="0">
              <a:lnSpc>
                <a:spcPct val="150000"/>
              </a:lnSpc>
              <a:buClr>
                <a:srgbClr val="000000"/>
              </a:buClr>
              <a:buSzPct val="100000"/>
            </a:pPr>
            <a:r>
              <a:rPr lang="fr-FR" sz="1200" dirty="0" smtClean="0">
                <a:solidFill>
                  <a:schemeClr val="bg1"/>
                </a:solidFill>
                <a:latin typeface="Arial" charset="0"/>
                <a:ea typeface="Microsoft YaHei" charset="-122"/>
              </a:rPr>
              <a:t>Sentinel-2A L1C</a:t>
            </a:r>
          </a:p>
          <a:p>
            <a:pPr defTabSz="305679" hangingPunct="0">
              <a:lnSpc>
                <a:spcPct val="150000"/>
              </a:lnSpc>
              <a:buClr>
                <a:srgbClr val="000000"/>
              </a:buClr>
              <a:buSzPct val="100000"/>
            </a:pPr>
            <a:r>
              <a:rPr lang="fr-FR" sz="1200" dirty="0" smtClean="0">
                <a:solidFill>
                  <a:schemeClr val="bg1"/>
                </a:solidFill>
                <a:latin typeface="Arial" charset="0"/>
                <a:ea typeface="Microsoft YaHei" charset="-122"/>
              </a:rPr>
              <a:t>Date: 2017-06-12</a:t>
            </a:r>
          </a:p>
          <a:p>
            <a:pPr defTabSz="305679" hangingPunct="0">
              <a:lnSpc>
                <a:spcPct val="150000"/>
              </a:lnSpc>
              <a:buClr>
                <a:srgbClr val="000000"/>
              </a:buClr>
              <a:buSzPct val="100000"/>
            </a:pPr>
            <a:r>
              <a:rPr lang="fr-FR" sz="1200" dirty="0" smtClean="0">
                <a:solidFill>
                  <a:schemeClr val="bg1"/>
                </a:solidFill>
                <a:latin typeface="Arial" charset="0"/>
                <a:ea typeface="Microsoft YaHei" charset="-122"/>
              </a:rPr>
              <a:t>Time: 20:43:31 (UTC)</a:t>
            </a:r>
          </a:p>
          <a:p>
            <a:pPr defTabSz="305679" hangingPunct="0">
              <a:lnSpc>
                <a:spcPct val="150000"/>
              </a:lnSpc>
              <a:buClr>
                <a:srgbClr val="000000"/>
              </a:buClr>
              <a:buSzPct val="100000"/>
            </a:pPr>
            <a:r>
              <a:rPr lang="fr-FR" sz="1200" dirty="0" smtClean="0">
                <a:solidFill>
                  <a:schemeClr val="bg1"/>
                </a:solidFill>
                <a:latin typeface="Arial" charset="0"/>
                <a:ea typeface="Microsoft YaHei" charset="-122"/>
              </a:rPr>
              <a:t>Abs. </a:t>
            </a:r>
            <a:r>
              <a:rPr lang="fr-FR" sz="1200" dirty="0" err="1" smtClean="0">
                <a:solidFill>
                  <a:schemeClr val="bg1"/>
                </a:solidFill>
                <a:latin typeface="Arial" charset="0"/>
                <a:ea typeface="Microsoft YaHei" charset="-122"/>
              </a:rPr>
              <a:t>Orbit</a:t>
            </a:r>
            <a:r>
              <a:rPr lang="fr-FR" sz="1200" dirty="0" smtClean="0">
                <a:solidFill>
                  <a:schemeClr val="bg1"/>
                </a:solidFill>
                <a:latin typeface="Arial" charset="0"/>
                <a:ea typeface="Microsoft YaHei" charset="-122"/>
              </a:rPr>
              <a:t>: 010303</a:t>
            </a:r>
          </a:p>
          <a:p>
            <a:pPr defTabSz="305679" hangingPunct="0">
              <a:lnSpc>
                <a:spcPct val="150000"/>
              </a:lnSpc>
              <a:buClr>
                <a:srgbClr val="000000"/>
              </a:buClr>
              <a:buSzPct val="100000"/>
            </a:pPr>
            <a:r>
              <a:rPr lang="fr-FR" sz="1200" dirty="0" err="1" smtClean="0">
                <a:solidFill>
                  <a:schemeClr val="bg1"/>
                </a:solidFill>
                <a:latin typeface="Arial" charset="0"/>
                <a:ea typeface="Microsoft YaHei" charset="-122"/>
              </a:rPr>
              <a:t>Tile</a:t>
            </a:r>
            <a:r>
              <a:rPr lang="fr-FR" sz="1200" dirty="0" smtClean="0">
                <a:solidFill>
                  <a:schemeClr val="bg1"/>
                </a:solidFill>
                <a:latin typeface="Arial" charset="0"/>
                <a:ea typeface="Microsoft YaHei" charset="-122"/>
              </a:rPr>
              <a:t>: 20MRB</a:t>
            </a:r>
          </a:p>
          <a:p>
            <a:pPr defTabSz="305679" hangingPunct="0">
              <a:lnSpc>
                <a:spcPct val="150000"/>
              </a:lnSpc>
              <a:buClr>
                <a:srgbClr val="000000"/>
              </a:buClr>
              <a:buSzPct val="100000"/>
            </a:pPr>
            <a:r>
              <a:rPr lang="fr-FR" sz="1200" dirty="0" smtClean="0">
                <a:solidFill>
                  <a:schemeClr val="bg1"/>
                </a:solidFill>
                <a:latin typeface="Arial" charset="0"/>
                <a:ea typeface="Microsoft YaHei" charset="-122"/>
              </a:rPr>
              <a:t>Band:B08</a:t>
            </a:r>
          </a:p>
        </p:txBody>
      </p:sp>
      <p:sp>
        <p:nvSpPr>
          <p:cNvPr id="5" name="ZoneTexte 4"/>
          <p:cNvSpPr txBox="1"/>
          <p:nvPr/>
        </p:nvSpPr>
        <p:spPr>
          <a:xfrm>
            <a:off x="1221582" y="4531442"/>
            <a:ext cx="1515158" cy="338554"/>
          </a:xfrm>
          <a:prstGeom prst="rect">
            <a:avLst/>
          </a:prstGeom>
          <a:noFill/>
        </p:spPr>
        <p:txBody>
          <a:bodyPr wrap="none" rtlCol="0">
            <a:spAutoFit/>
          </a:bodyPr>
          <a:lstStyle/>
          <a:p>
            <a:r>
              <a:rPr lang="fr-FR" sz="800" dirty="0" smtClean="0">
                <a:solidFill>
                  <a:schemeClr val="tx1">
                    <a:lumMod val="50000"/>
                    <a:lumOff val="50000"/>
                  </a:schemeClr>
                </a:solidFill>
              </a:rPr>
              <a:t>(</a:t>
            </a:r>
            <a:r>
              <a:rPr lang="fr-FR" sz="800" dirty="0" err="1" smtClean="0">
                <a:solidFill>
                  <a:schemeClr val="tx1">
                    <a:lumMod val="50000"/>
                    <a:lumOff val="50000"/>
                  </a:schemeClr>
                </a:solidFill>
              </a:rPr>
              <a:t>from</a:t>
            </a:r>
            <a:r>
              <a:rPr lang="fr-FR" sz="800" dirty="0" smtClean="0">
                <a:solidFill>
                  <a:schemeClr val="tx1">
                    <a:lumMod val="50000"/>
                    <a:lumOff val="50000"/>
                  </a:schemeClr>
                </a:solidFill>
              </a:rPr>
              <a:t> Sentinel_2 Mission </a:t>
            </a:r>
          </a:p>
          <a:p>
            <a:r>
              <a:rPr lang="fr-FR" sz="800" dirty="0" smtClean="0">
                <a:solidFill>
                  <a:schemeClr val="tx1">
                    <a:lumMod val="50000"/>
                    <a:lumOff val="50000"/>
                  </a:schemeClr>
                </a:solidFill>
              </a:rPr>
              <a:t>      Performance Center)</a:t>
            </a:r>
            <a:endParaRPr lang="fr-BE" sz="800" dirty="0" err="1" smtClean="0">
              <a:solidFill>
                <a:schemeClr val="tx1">
                  <a:lumMod val="50000"/>
                  <a:lumOff val="50000"/>
                </a:schemeClr>
              </a:solidFill>
            </a:endParaRPr>
          </a:p>
        </p:txBody>
      </p:sp>
      <p:sp>
        <p:nvSpPr>
          <p:cNvPr id="8" name="Titre 7"/>
          <p:cNvSpPr>
            <a:spLocks noGrp="1"/>
          </p:cNvSpPr>
          <p:nvPr>
            <p:ph type="title"/>
          </p:nvPr>
        </p:nvSpPr>
        <p:spPr>
          <a:xfrm>
            <a:off x="0" y="169277"/>
            <a:ext cx="9126275" cy="430887"/>
          </a:xfrm>
        </p:spPr>
        <p:txBody>
          <a:bodyPr/>
          <a:lstStyle/>
          <a:p>
            <a:r>
              <a:rPr lang="fr-FR" dirty="0" smtClean="0"/>
              <a:t>Most </a:t>
            </a:r>
            <a:r>
              <a:rPr lang="fr-FR" dirty="0" err="1" smtClean="0"/>
              <a:t>clouds</a:t>
            </a:r>
            <a:r>
              <a:rPr lang="fr-FR" dirty="0" smtClean="0"/>
              <a:t> </a:t>
            </a:r>
            <a:r>
              <a:rPr lang="fr-FR" dirty="0" err="1" smtClean="0"/>
              <a:t>easy</a:t>
            </a:r>
            <a:r>
              <a:rPr lang="fr-FR" dirty="0" smtClean="0"/>
              <a:t> to </a:t>
            </a:r>
            <a:r>
              <a:rPr lang="fr-FR" dirty="0" err="1" smtClean="0"/>
              <a:t>detect</a:t>
            </a:r>
            <a:r>
              <a:rPr lang="fr-FR" dirty="0" smtClean="0"/>
              <a:t> … but </a:t>
            </a:r>
            <a:r>
              <a:rPr lang="fr-FR" dirty="0" err="1" smtClean="0"/>
              <a:t>only</a:t>
            </a:r>
            <a:r>
              <a:rPr lang="fr-FR" dirty="0" smtClean="0"/>
              <a:t> few </a:t>
            </a:r>
            <a:r>
              <a:rPr lang="fr-FR" dirty="0" err="1" smtClean="0"/>
              <a:t>errors</a:t>
            </a:r>
            <a:r>
              <a:rPr lang="fr-FR" dirty="0" smtClean="0"/>
              <a:t> </a:t>
            </a:r>
            <a:r>
              <a:rPr lang="fr-FR" dirty="0" err="1" smtClean="0"/>
              <a:t>can</a:t>
            </a:r>
            <a:r>
              <a:rPr lang="fr-FR" dirty="0" smtClean="0"/>
              <a:t> impact ! </a:t>
            </a:r>
            <a:endParaRPr lang="fr-BE" dirty="0"/>
          </a:p>
        </p:txBody>
      </p:sp>
      <p:pic>
        <p:nvPicPr>
          <p:cNvPr id="12" name="Image 11"/>
          <p:cNvPicPr>
            <a:picLocks noChangeAspect="1"/>
          </p:cNvPicPr>
          <p:nvPr/>
        </p:nvPicPr>
        <p:blipFill>
          <a:blip r:embed="rId4"/>
          <a:stretch>
            <a:fillRect/>
          </a:stretch>
        </p:blipFill>
        <p:spPr>
          <a:xfrm>
            <a:off x="54020" y="840658"/>
            <a:ext cx="2475328" cy="2538322"/>
          </a:xfrm>
          <a:prstGeom prst="rect">
            <a:avLst/>
          </a:prstGeom>
        </p:spPr>
      </p:pic>
      <p:pic>
        <p:nvPicPr>
          <p:cNvPr id="4" name="Image 3"/>
          <p:cNvPicPr>
            <a:picLocks noChangeAspect="1"/>
          </p:cNvPicPr>
          <p:nvPr/>
        </p:nvPicPr>
        <p:blipFill rotWithShape="1">
          <a:blip r:embed="rId5" cstate="print">
            <a:extLst>
              <a:ext uri="{28A0092B-C50C-407E-A947-70E740481C1C}">
                <a14:useLocalDpi xmlns:a14="http://schemas.microsoft.com/office/drawing/2010/main" val="0"/>
              </a:ext>
            </a:extLst>
          </a:blip>
          <a:srcRect b="10443"/>
          <a:stretch/>
        </p:blipFill>
        <p:spPr>
          <a:xfrm>
            <a:off x="2620374" y="3415993"/>
            <a:ext cx="2580969" cy="1470332"/>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9274" y="2552787"/>
            <a:ext cx="3114676" cy="2326394"/>
          </a:xfrm>
          <a:prstGeom prst="rect">
            <a:avLst/>
          </a:prstGeom>
        </p:spPr>
      </p:pic>
      <p:pic>
        <p:nvPicPr>
          <p:cNvPr id="14" name="Imag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2131" y="833967"/>
            <a:ext cx="3114675" cy="1595392"/>
          </a:xfrm>
          <a:prstGeom prst="rect">
            <a:avLst/>
          </a:prstGeom>
        </p:spPr>
      </p:pic>
    </p:spTree>
    <p:extLst>
      <p:ext uri="{BB962C8B-B14F-4D97-AF65-F5344CB8AC3E}">
        <p14:creationId xmlns:p14="http://schemas.microsoft.com/office/powerpoint/2010/main" val="26033838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2130270" y="694884"/>
            <a:ext cx="540533" cy="384401"/>
          </a:xfrm>
          <a:prstGeom prst="rect">
            <a:avLst/>
          </a:prstGeom>
          <a:noFill/>
        </p:spPr>
        <p:txBody>
          <a:bodyPr wrap="none" rtlCol="0">
            <a:spAutoFit/>
          </a:bodyPr>
          <a:lstStyle/>
          <a:p>
            <a:r>
              <a:rPr lang="fr-FR" sz="1898" dirty="0">
                <a:solidFill>
                  <a:srgbClr val="000000"/>
                </a:solidFill>
                <a:latin typeface="Calibri" panose="020F0502020204030204" pitchFamily="34" charset="0"/>
                <a:sym typeface="Gill Sans" charset="0"/>
              </a:rPr>
              <a:t>L1C</a:t>
            </a:r>
          </a:p>
        </p:txBody>
      </p:sp>
      <p:sp>
        <p:nvSpPr>
          <p:cNvPr id="17" name="ZoneTexte 16"/>
          <p:cNvSpPr txBox="1"/>
          <p:nvPr/>
        </p:nvSpPr>
        <p:spPr>
          <a:xfrm>
            <a:off x="4653490" y="694884"/>
            <a:ext cx="447558" cy="384401"/>
          </a:xfrm>
          <a:prstGeom prst="rect">
            <a:avLst/>
          </a:prstGeom>
          <a:noFill/>
        </p:spPr>
        <p:txBody>
          <a:bodyPr wrap="none" rtlCol="0">
            <a:spAutoFit/>
          </a:bodyPr>
          <a:lstStyle/>
          <a:p>
            <a:r>
              <a:rPr lang="fr-FR" sz="1898" dirty="0">
                <a:solidFill>
                  <a:srgbClr val="000000"/>
                </a:solidFill>
                <a:latin typeface="Calibri" panose="020F0502020204030204" pitchFamily="34" charset="0"/>
                <a:sym typeface="Gill Sans" charset="0"/>
              </a:rPr>
              <a:t>BC</a:t>
            </a:r>
          </a:p>
        </p:txBody>
      </p:sp>
      <p:sp>
        <p:nvSpPr>
          <p:cNvPr id="16" name="ZoneTexte 15"/>
          <p:cNvSpPr txBox="1"/>
          <p:nvPr/>
        </p:nvSpPr>
        <p:spPr>
          <a:xfrm>
            <a:off x="6580266" y="692652"/>
            <a:ext cx="750718" cy="384401"/>
          </a:xfrm>
          <a:prstGeom prst="rect">
            <a:avLst/>
          </a:prstGeom>
          <a:noFill/>
        </p:spPr>
        <p:txBody>
          <a:bodyPr wrap="none" rtlCol="0">
            <a:spAutoFit/>
          </a:bodyPr>
          <a:lstStyle/>
          <a:p>
            <a:r>
              <a:rPr lang="fr-FR" sz="1898" dirty="0" smtClean="0">
                <a:solidFill>
                  <a:srgbClr val="000000"/>
                </a:solidFill>
                <a:latin typeface="Calibri" panose="020F0502020204030204" pitchFamily="34" charset="0"/>
                <a:sym typeface="Gill Sans" charset="0"/>
              </a:rPr>
              <a:t>MAJA</a:t>
            </a:r>
            <a:endParaRPr lang="fr-FR" sz="1898" dirty="0">
              <a:solidFill>
                <a:srgbClr val="000000"/>
              </a:solidFill>
              <a:latin typeface="Calibri" panose="020F0502020204030204" pitchFamily="34" charset="0"/>
              <a:sym typeface="Gill Sans" charset="0"/>
            </a:endParaRPr>
          </a:p>
        </p:txBody>
      </p:sp>
      <p:pic>
        <p:nvPicPr>
          <p:cNvPr id="14" name="Image 13"/>
          <p:cNvPicPr/>
          <p:nvPr/>
        </p:nvPicPr>
        <p:blipFill>
          <a:blip r:embed="rId3"/>
          <a:stretch>
            <a:fillRect/>
          </a:stretch>
        </p:blipFill>
        <p:spPr>
          <a:xfrm>
            <a:off x="1622323" y="1025011"/>
            <a:ext cx="1712346" cy="1681500"/>
          </a:xfrm>
          <a:prstGeom prst="rect">
            <a:avLst/>
          </a:prstGeom>
        </p:spPr>
      </p:pic>
      <p:pic>
        <p:nvPicPr>
          <p:cNvPr id="19" name="Image 18"/>
          <p:cNvPicPr/>
          <p:nvPr/>
        </p:nvPicPr>
        <p:blipFill>
          <a:blip r:embed="rId4"/>
          <a:stretch>
            <a:fillRect/>
          </a:stretch>
        </p:blipFill>
        <p:spPr>
          <a:xfrm>
            <a:off x="4134380" y="1025011"/>
            <a:ext cx="1712346" cy="1681500"/>
          </a:xfrm>
          <a:prstGeom prst="rect">
            <a:avLst/>
          </a:prstGeom>
        </p:spPr>
      </p:pic>
      <p:pic>
        <p:nvPicPr>
          <p:cNvPr id="20" name="Image 19"/>
          <p:cNvPicPr/>
          <p:nvPr/>
        </p:nvPicPr>
        <p:blipFill>
          <a:blip r:embed="rId5"/>
          <a:stretch>
            <a:fillRect/>
          </a:stretch>
        </p:blipFill>
        <p:spPr>
          <a:xfrm>
            <a:off x="6185566" y="1025011"/>
            <a:ext cx="1712346" cy="1681500"/>
          </a:xfrm>
          <a:prstGeom prst="rect">
            <a:avLst/>
          </a:prstGeom>
        </p:spPr>
      </p:pic>
      <p:pic>
        <p:nvPicPr>
          <p:cNvPr id="22" name="Image 21"/>
          <p:cNvPicPr/>
          <p:nvPr/>
        </p:nvPicPr>
        <p:blipFill>
          <a:blip r:embed="rId6"/>
          <a:stretch>
            <a:fillRect/>
          </a:stretch>
        </p:blipFill>
        <p:spPr>
          <a:xfrm>
            <a:off x="4134380" y="3130444"/>
            <a:ext cx="1712346" cy="1681500"/>
          </a:xfrm>
          <a:prstGeom prst="rect">
            <a:avLst/>
          </a:prstGeom>
        </p:spPr>
      </p:pic>
      <p:pic>
        <p:nvPicPr>
          <p:cNvPr id="25" name="Image 24"/>
          <p:cNvPicPr/>
          <p:nvPr/>
        </p:nvPicPr>
        <p:blipFill>
          <a:blip r:embed="rId7"/>
          <a:stretch>
            <a:fillRect/>
          </a:stretch>
        </p:blipFill>
        <p:spPr>
          <a:xfrm>
            <a:off x="6186855" y="3130444"/>
            <a:ext cx="1712346" cy="1681500"/>
          </a:xfrm>
          <a:prstGeom prst="rect">
            <a:avLst/>
          </a:prstGeom>
        </p:spPr>
      </p:pic>
      <p:sp>
        <p:nvSpPr>
          <p:cNvPr id="29" name="ZoneTexte 28"/>
          <p:cNvSpPr txBox="1"/>
          <p:nvPr/>
        </p:nvSpPr>
        <p:spPr>
          <a:xfrm>
            <a:off x="4290612" y="2765181"/>
            <a:ext cx="1409640" cy="384401"/>
          </a:xfrm>
          <a:prstGeom prst="rect">
            <a:avLst/>
          </a:prstGeom>
          <a:noFill/>
        </p:spPr>
        <p:txBody>
          <a:bodyPr wrap="square" rtlCol="0">
            <a:spAutoFit/>
          </a:bodyPr>
          <a:lstStyle/>
          <a:p>
            <a:r>
              <a:rPr lang="fr-FR" sz="1898" dirty="0" err="1">
                <a:solidFill>
                  <a:srgbClr val="000000"/>
                </a:solidFill>
                <a:latin typeface="Calibri" panose="020F0502020204030204" pitchFamily="34" charset="0"/>
                <a:sym typeface="Gill Sans" charset="0"/>
              </a:rPr>
              <a:t>Telespazio</a:t>
            </a:r>
            <a:endParaRPr lang="fr-FR" sz="1898" dirty="0">
              <a:solidFill>
                <a:srgbClr val="000000"/>
              </a:solidFill>
              <a:latin typeface="Calibri" panose="020F0502020204030204" pitchFamily="34" charset="0"/>
              <a:sym typeface="Gill Sans" charset="0"/>
            </a:endParaRPr>
          </a:p>
        </p:txBody>
      </p:sp>
      <p:sp>
        <p:nvSpPr>
          <p:cNvPr id="30" name="ZoneTexte 29"/>
          <p:cNvSpPr txBox="1"/>
          <p:nvPr/>
        </p:nvSpPr>
        <p:spPr>
          <a:xfrm>
            <a:off x="6714480" y="2750432"/>
            <a:ext cx="844068" cy="384401"/>
          </a:xfrm>
          <a:prstGeom prst="rect">
            <a:avLst/>
          </a:prstGeom>
          <a:noFill/>
        </p:spPr>
        <p:txBody>
          <a:bodyPr wrap="square" rtlCol="0">
            <a:spAutoFit/>
          </a:bodyPr>
          <a:lstStyle/>
          <a:p>
            <a:r>
              <a:rPr lang="fr-FR" sz="1898" dirty="0">
                <a:solidFill>
                  <a:srgbClr val="000000"/>
                </a:solidFill>
                <a:latin typeface="Calibri" panose="020F0502020204030204" pitchFamily="34" charset="0"/>
                <a:sym typeface="Gill Sans" charset="0"/>
              </a:rPr>
              <a:t>GFZ</a:t>
            </a:r>
          </a:p>
        </p:txBody>
      </p:sp>
      <p:grpSp>
        <p:nvGrpSpPr>
          <p:cNvPr id="31" name="Groupe 30"/>
          <p:cNvGrpSpPr/>
          <p:nvPr/>
        </p:nvGrpSpPr>
        <p:grpSpPr>
          <a:xfrm>
            <a:off x="1620575" y="2801600"/>
            <a:ext cx="1517829" cy="604259"/>
            <a:chOff x="521951" y="4800812"/>
            <a:chExt cx="3191052" cy="1293685"/>
          </a:xfrm>
        </p:grpSpPr>
        <p:sp>
          <p:nvSpPr>
            <p:cNvPr id="33" name="Rectangle 32"/>
            <p:cNvSpPr/>
            <p:nvPr/>
          </p:nvSpPr>
          <p:spPr bwMode="auto">
            <a:xfrm>
              <a:off x="525736" y="4823260"/>
              <a:ext cx="648072" cy="288032"/>
            </a:xfrm>
            <a:prstGeom prst="rect">
              <a:avLst/>
            </a:prstGeom>
            <a:solidFill>
              <a:srgbClr val="FFFF00"/>
            </a:solidFill>
            <a:ln w="25400" cap="flat" cmpd="sng" algn="ctr">
              <a:solidFill>
                <a:srgbClr val="000000"/>
              </a:solidFill>
              <a:prstDash val="solid"/>
              <a:round/>
              <a:headEnd type="none" w="med" len="med"/>
              <a:tailEnd type="none" w="med" len="med"/>
            </a:ln>
            <a:effectLst/>
            <a:extLst/>
          </p:spPr>
          <p:txBody>
            <a:bodyPr vert="horz" wrap="square" lIns="48220" tIns="24110" rIns="48220" bIns="24110" numCol="1" rtlCol="0" anchor="t" anchorCtr="0" compatLnSpc="1">
              <a:prstTxWarp prst="textNoShape">
                <a:avLst/>
              </a:prstTxWarp>
            </a:bodyPr>
            <a:lstStyle/>
            <a:p>
              <a:pPr algn="ctr"/>
              <a:endParaRPr lang="fr-BE" sz="2215">
                <a:solidFill>
                  <a:srgbClr val="000000"/>
                </a:solidFill>
                <a:latin typeface="Gill Sans" charset="0"/>
                <a:sym typeface="Gill Sans" charset="0"/>
              </a:endParaRPr>
            </a:p>
          </p:txBody>
        </p:sp>
        <p:sp>
          <p:nvSpPr>
            <p:cNvPr id="34" name="ZoneTexte 33"/>
            <p:cNvSpPr txBox="1"/>
            <p:nvPr/>
          </p:nvSpPr>
          <p:spPr>
            <a:xfrm>
              <a:off x="1187972" y="4800812"/>
              <a:ext cx="1728192" cy="513598"/>
            </a:xfrm>
            <a:prstGeom prst="rect">
              <a:avLst/>
            </a:prstGeom>
            <a:noFill/>
          </p:spPr>
          <p:txBody>
            <a:bodyPr wrap="square" rtlCol="0">
              <a:spAutoFit/>
            </a:bodyPr>
            <a:lstStyle/>
            <a:p>
              <a:r>
                <a:rPr lang="fr-BE" sz="1160" dirty="0">
                  <a:solidFill>
                    <a:srgbClr val="000000"/>
                  </a:solidFill>
                  <a:latin typeface="Gill Sans" charset="0"/>
                  <a:sym typeface="Gill Sans" charset="0"/>
                </a:rPr>
                <a:t>Cloud</a:t>
              </a:r>
            </a:p>
          </p:txBody>
        </p:sp>
        <p:sp>
          <p:nvSpPr>
            <p:cNvPr id="35" name="Rectangle 34"/>
            <p:cNvSpPr/>
            <p:nvPr/>
          </p:nvSpPr>
          <p:spPr bwMode="auto">
            <a:xfrm>
              <a:off x="525736" y="5231699"/>
              <a:ext cx="648072" cy="288032"/>
            </a:xfrm>
            <a:prstGeom prst="rect">
              <a:avLst/>
            </a:prstGeom>
            <a:solidFill>
              <a:srgbClr val="FFC000"/>
            </a:solidFill>
            <a:ln w="25400" cap="flat" cmpd="sng" algn="ctr">
              <a:solidFill>
                <a:srgbClr val="000000"/>
              </a:solidFill>
              <a:prstDash val="solid"/>
              <a:round/>
              <a:headEnd type="none" w="med" len="med"/>
              <a:tailEnd type="none" w="med" len="med"/>
            </a:ln>
            <a:effectLst/>
            <a:extLst/>
          </p:spPr>
          <p:txBody>
            <a:bodyPr vert="horz" wrap="square" lIns="48220" tIns="24110" rIns="48220" bIns="24110" numCol="1" rtlCol="0" anchor="t" anchorCtr="0" compatLnSpc="1">
              <a:prstTxWarp prst="textNoShape">
                <a:avLst/>
              </a:prstTxWarp>
            </a:bodyPr>
            <a:lstStyle/>
            <a:p>
              <a:pPr algn="ctr"/>
              <a:endParaRPr lang="fr-BE" sz="2215">
                <a:solidFill>
                  <a:srgbClr val="000000"/>
                </a:solidFill>
                <a:latin typeface="Gill Sans" charset="0"/>
                <a:sym typeface="Gill Sans" charset="0"/>
              </a:endParaRPr>
            </a:p>
          </p:txBody>
        </p:sp>
        <p:sp>
          <p:nvSpPr>
            <p:cNvPr id="36" name="ZoneTexte 35"/>
            <p:cNvSpPr txBox="1"/>
            <p:nvPr/>
          </p:nvSpPr>
          <p:spPr>
            <a:xfrm>
              <a:off x="1124861" y="5160272"/>
              <a:ext cx="2588142" cy="513598"/>
            </a:xfrm>
            <a:prstGeom prst="rect">
              <a:avLst/>
            </a:prstGeom>
            <a:noFill/>
          </p:spPr>
          <p:txBody>
            <a:bodyPr wrap="square" rtlCol="0">
              <a:spAutoFit/>
            </a:bodyPr>
            <a:lstStyle/>
            <a:p>
              <a:r>
                <a:rPr lang="fr-BE" sz="1160" dirty="0">
                  <a:solidFill>
                    <a:srgbClr val="000000"/>
                  </a:solidFill>
                  <a:latin typeface="Gill Sans" charset="0"/>
                  <a:sym typeface="Gill Sans" charset="0"/>
                </a:rPr>
                <a:t>Cloud </a:t>
              </a:r>
              <a:r>
                <a:rPr lang="fr-BE" sz="1160" dirty="0" err="1">
                  <a:solidFill>
                    <a:srgbClr val="000000"/>
                  </a:solidFill>
                  <a:latin typeface="Gill Sans" charset="0"/>
                  <a:sym typeface="Gill Sans" charset="0"/>
                </a:rPr>
                <a:t>shadow</a:t>
              </a:r>
              <a:endParaRPr lang="fr-BE" sz="1160" dirty="0">
                <a:solidFill>
                  <a:srgbClr val="000000"/>
                </a:solidFill>
                <a:latin typeface="Gill Sans" charset="0"/>
                <a:sym typeface="Gill Sans" charset="0"/>
              </a:endParaRPr>
            </a:p>
          </p:txBody>
        </p:sp>
        <p:sp>
          <p:nvSpPr>
            <p:cNvPr id="37" name="Rectangle 36"/>
            <p:cNvSpPr/>
            <p:nvPr/>
          </p:nvSpPr>
          <p:spPr bwMode="auto">
            <a:xfrm>
              <a:off x="521951" y="5640924"/>
              <a:ext cx="648072" cy="288032"/>
            </a:xfrm>
            <a:prstGeom prst="rect">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48220" tIns="24110" rIns="48220" bIns="24110" numCol="1" rtlCol="0" anchor="t" anchorCtr="0" compatLnSpc="1">
              <a:prstTxWarp prst="textNoShape">
                <a:avLst/>
              </a:prstTxWarp>
            </a:bodyPr>
            <a:lstStyle/>
            <a:p>
              <a:pPr algn="ctr"/>
              <a:endParaRPr lang="fr-BE" sz="2215">
                <a:solidFill>
                  <a:srgbClr val="000000"/>
                </a:solidFill>
                <a:latin typeface="Gill Sans" charset="0"/>
                <a:sym typeface="Gill Sans" charset="0"/>
              </a:endParaRPr>
            </a:p>
          </p:txBody>
        </p:sp>
        <p:sp>
          <p:nvSpPr>
            <p:cNvPr id="38" name="ZoneTexte 37"/>
            <p:cNvSpPr txBox="1"/>
            <p:nvPr/>
          </p:nvSpPr>
          <p:spPr>
            <a:xfrm>
              <a:off x="1148102" y="5580899"/>
              <a:ext cx="2365513" cy="513598"/>
            </a:xfrm>
            <a:prstGeom prst="rect">
              <a:avLst/>
            </a:prstGeom>
            <a:noFill/>
          </p:spPr>
          <p:txBody>
            <a:bodyPr wrap="square" rtlCol="0">
              <a:spAutoFit/>
            </a:bodyPr>
            <a:lstStyle/>
            <a:p>
              <a:r>
                <a:rPr lang="fr-BE" sz="1160" dirty="0" err="1">
                  <a:solidFill>
                    <a:srgbClr val="000000"/>
                  </a:solidFill>
                  <a:latin typeface="Gill Sans" charset="0"/>
                  <a:sym typeface="Gill Sans" charset="0"/>
                </a:rPr>
                <a:t>Haze</a:t>
              </a:r>
              <a:r>
                <a:rPr lang="fr-BE" sz="1160" dirty="0">
                  <a:solidFill>
                    <a:srgbClr val="000000"/>
                  </a:solidFill>
                  <a:latin typeface="Gill Sans" charset="0"/>
                  <a:sym typeface="Gill Sans" charset="0"/>
                </a:rPr>
                <a:t> - cirrus</a:t>
              </a:r>
            </a:p>
          </p:txBody>
        </p:sp>
      </p:grpSp>
      <p:sp>
        <p:nvSpPr>
          <p:cNvPr id="44" name="Titre 3"/>
          <p:cNvSpPr txBox="1">
            <a:spLocks/>
          </p:cNvSpPr>
          <p:nvPr/>
        </p:nvSpPr>
        <p:spPr>
          <a:xfrm>
            <a:off x="1486235" y="-62102"/>
            <a:ext cx="6514765" cy="467161"/>
          </a:xfrm>
          <a:prstGeom prst="rect">
            <a:avLst/>
          </a:prstGeom>
        </p:spPr>
        <p:txBody>
          <a:bodyPr/>
          <a:lstStyle>
            <a:lvl1pPr algn="ctr" rtl="0" eaLnBrk="1" fontAlgn="base" hangingPunct="1">
              <a:spcBef>
                <a:spcPct val="0"/>
              </a:spcBef>
              <a:spcAft>
                <a:spcPct val="0"/>
              </a:spcAft>
              <a:defRPr sz="8400">
                <a:solidFill>
                  <a:schemeClr val="tx1"/>
                </a:solidFill>
                <a:latin typeface="+mj-lt"/>
                <a:ea typeface="+mj-ea"/>
                <a:cs typeface="+mj-cs"/>
                <a:sym typeface="Gill Sans" charset="0"/>
              </a:defRPr>
            </a:lvl1pPr>
            <a:lvl2pPr algn="ctr" rtl="0" eaLnBrk="1" fontAlgn="base" hangingPunct="1">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eaLnBrk="1" fontAlgn="base" hangingPunct="1">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eaLnBrk="1" fontAlgn="base" hangingPunct="1">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eaLnBrk="1" fontAlgn="base" hangingPunct="1">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eaLnBrk="1" fontAlgn="base" hangingPunct="1">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algn="l"/>
            <a:endParaRPr lang="en-US" sz="2531" b="1" kern="0" dirty="0">
              <a:solidFill>
                <a:srgbClr val="3A7692"/>
              </a:solidFill>
              <a:latin typeface="Calibri" panose="020F0502020204030204" pitchFamily="34" charset="0"/>
            </a:endParaRPr>
          </a:p>
        </p:txBody>
      </p:sp>
      <p:sp>
        <p:nvSpPr>
          <p:cNvPr id="2" name="Titre 1"/>
          <p:cNvSpPr>
            <a:spLocks noGrp="1"/>
          </p:cNvSpPr>
          <p:nvPr>
            <p:ph type="title"/>
          </p:nvPr>
        </p:nvSpPr>
        <p:spPr>
          <a:xfrm>
            <a:off x="128337" y="222249"/>
            <a:ext cx="8929938" cy="461665"/>
          </a:xfrm>
        </p:spPr>
        <p:txBody>
          <a:bodyPr/>
          <a:lstStyle/>
          <a:p>
            <a:r>
              <a:rPr lang="en-US" sz="2400" dirty="0" smtClean="0">
                <a:solidFill>
                  <a:schemeClr val="tx1">
                    <a:lumMod val="95000"/>
                    <a:lumOff val="5000"/>
                  </a:schemeClr>
                </a:solidFill>
                <a:ea typeface="+mn-ea"/>
              </a:rPr>
              <a:t>Cloud and shadow masks still challenging: cirrus, haze</a:t>
            </a:r>
            <a:endParaRPr lang="en-US" sz="2400" dirty="0">
              <a:solidFill>
                <a:schemeClr val="tx1">
                  <a:lumMod val="95000"/>
                  <a:lumOff val="5000"/>
                </a:schemeClr>
              </a:solidFill>
              <a:ea typeface="+mn-ea"/>
            </a:endParaRPr>
          </a:p>
        </p:txBody>
      </p:sp>
      <p:pic>
        <p:nvPicPr>
          <p:cNvPr id="24" name="Imag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004" y="1014373"/>
            <a:ext cx="1306126" cy="571723"/>
          </a:xfrm>
          <a:prstGeom prst="rect">
            <a:avLst/>
          </a:prstGeom>
        </p:spPr>
      </p:pic>
    </p:spTree>
    <p:extLst>
      <p:ext uri="{BB962C8B-B14F-4D97-AF65-F5344CB8AC3E}">
        <p14:creationId xmlns:p14="http://schemas.microsoft.com/office/powerpoint/2010/main" val="557143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2567652" y="671609"/>
            <a:ext cx="540533" cy="384401"/>
          </a:xfrm>
          <a:prstGeom prst="rect">
            <a:avLst/>
          </a:prstGeom>
          <a:noFill/>
        </p:spPr>
        <p:txBody>
          <a:bodyPr wrap="none" rtlCol="0">
            <a:spAutoFit/>
          </a:bodyPr>
          <a:lstStyle/>
          <a:p>
            <a:r>
              <a:rPr lang="fr-FR" sz="1898" dirty="0">
                <a:solidFill>
                  <a:srgbClr val="000000"/>
                </a:solidFill>
                <a:latin typeface="Calibri" panose="020F0502020204030204" pitchFamily="34" charset="0"/>
                <a:sym typeface="Gill Sans" charset="0"/>
              </a:rPr>
              <a:t>L1C</a:t>
            </a:r>
          </a:p>
        </p:txBody>
      </p:sp>
      <p:sp>
        <p:nvSpPr>
          <p:cNvPr id="17" name="ZoneTexte 16"/>
          <p:cNvSpPr txBox="1"/>
          <p:nvPr/>
        </p:nvSpPr>
        <p:spPr>
          <a:xfrm>
            <a:off x="4862272" y="671609"/>
            <a:ext cx="447558" cy="384401"/>
          </a:xfrm>
          <a:prstGeom prst="rect">
            <a:avLst/>
          </a:prstGeom>
          <a:noFill/>
        </p:spPr>
        <p:txBody>
          <a:bodyPr wrap="none" rtlCol="0">
            <a:spAutoFit/>
          </a:bodyPr>
          <a:lstStyle/>
          <a:p>
            <a:r>
              <a:rPr lang="fr-FR" sz="1898" dirty="0">
                <a:solidFill>
                  <a:srgbClr val="000000"/>
                </a:solidFill>
                <a:latin typeface="Calibri" panose="020F0502020204030204" pitchFamily="34" charset="0"/>
                <a:sym typeface="Gill Sans" charset="0"/>
              </a:rPr>
              <a:t>BC</a:t>
            </a:r>
          </a:p>
        </p:txBody>
      </p:sp>
      <p:sp>
        <p:nvSpPr>
          <p:cNvPr id="16" name="ZoneTexte 15"/>
          <p:cNvSpPr txBox="1"/>
          <p:nvPr/>
        </p:nvSpPr>
        <p:spPr>
          <a:xfrm>
            <a:off x="7003360" y="683664"/>
            <a:ext cx="750718" cy="384401"/>
          </a:xfrm>
          <a:prstGeom prst="rect">
            <a:avLst/>
          </a:prstGeom>
          <a:noFill/>
        </p:spPr>
        <p:txBody>
          <a:bodyPr wrap="none" rtlCol="0">
            <a:spAutoFit/>
          </a:bodyPr>
          <a:lstStyle/>
          <a:p>
            <a:r>
              <a:rPr lang="fr-FR" sz="1898" dirty="0" smtClean="0">
                <a:solidFill>
                  <a:srgbClr val="000000"/>
                </a:solidFill>
                <a:latin typeface="Calibri" panose="020F0502020204030204" pitchFamily="34" charset="0"/>
                <a:sym typeface="Gill Sans" charset="0"/>
              </a:rPr>
              <a:t>MAJA</a:t>
            </a:r>
            <a:endParaRPr lang="fr-FR" sz="1898" dirty="0">
              <a:solidFill>
                <a:srgbClr val="000000"/>
              </a:solidFill>
              <a:latin typeface="Calibri" panose="020F0502020204030204" pitchFamily="34" charset="0"/>
              <a:sym typeface="Gill Sans" charset="0"/>
            </a:endParaRPr>
          </a:p>
        </p:txBody>
      </p:sp>
      <p:sp>
        <p:nvSpPr>
          <p:cNvPr id="18" name="ZoneTexte 17"/>
          <p:cNvSpPr txBox="1"/>
          <p:nvPr/>
        </p:nvSpPr>
        <p:spPr>
          <a:xfrm>
            <a:off x="4725166" y="2665777"/>
            <a:ext cx="1795715" cy="384401"/>
          </a:xfrm>
          <a:prstGeom prst="rect">
            <a:avLst/>
          </a:prstGeom>
          <a:noFill/>
        </p:spPr>
        <p:txBody>
          <a:bodyPr wrap="square" rtlCol="0">
            <a:spAutoFit/>
          </a:bodyPr>
          <a:lstStyle/>
          <a:p>
            <a:r>
              <a:rPr lang="fr-FR" sz="1898" dirty="0" err="1">
                <a:solidFill>
                  <a:srgbClr val="000000"/>
                </a:solidFill>
                <a:latin typeface="Calibri" panose="020F0502020204030204" pitchFamily="34" charset="0"/>
                <a:sym typeface="Gill Sans" charset="0"/>
              </a:rPr>
              <a:t>Telespazio</a:t>
            </a:r>
            <a:endParaRPr lang="fr-FR" sz="1898" dirty="0">
              <a:solidFill>
                <a:srgbClr val="000000"/>
              </a:solidFill>
              <a:latin typeface="Calibri" panose="020F0502020204030204" pitchFamily="34" charset="0"/>
              <a:sym typeface="Gill Sans" charset="0"/>
            </a:endParaRPr>
          </a:p>
        </p:txBody>
      </p:sp>
      <p:sp>
        <p:nvSpPr>
          <p:cNvPr id="32" name="ZoneTexte 31"/>
          <p:cNvSpPr txBox="1"/>
          <p:nvPr/>
        </p:nvSpPr>
        <p:spPr>
          <a:xfrm>
            <a:off x="7145046" y="2665777"/>
            <a:ext cx="841667" cy="384401"/>
          </a:xfrm>
          <a:prstGeom prst="rect">
            <a:avLst/>
          </a:prstGeom>
          <a:noFill/>
        </p:spPr>
        <p:txBody>
          <a:bodyPr wrap="square" rtlCol="0">
            <a:spAutoFit/>
          </a:bodyPr>
          <a:lstStyle/>
          <a:p>
            <a:r>
              <a:rPr lang="fr-FR" sz="1898" dirty="0">
                <a:solidFill>
                  <a:srgbClr val="000000"/>
                </a:solidFill>
                <a:latin typeface="Calibri" panose="020F0502020204030204" pitchFamily="34" charset="0"/>
                <a:sym typeface="Gill Sans" charset="0"/>
              </a:rPr>
              <a:t>GFZ</a:t>
            </a:r>
          </a:p>
        </p:txBody>
      </p:sp>
      <p:pic>
        <p:nvPicPr>
          <p:cNvPr id="14" name="Image 13"/>
          <p:cNvPicPr/>
          <p:nvPr/>
        </p:nvPicPr>
        <p:blipFill>
          <a:blip r:embed="rId3"/>
          <a:stretch>
            <a:fillRect/>
          </a:stretch>
        </p:blipFill>
        <p:spPr>
          <a:xfrm>
            <a:off x="2079507" y="1035843"/>
            <a:ext cx="1590863" cy="1590863"/>
          </a:xfrm>
          <a:prstGeom prst="rect">
            <a:avLst/>
          </a:prstGeom>
        </p:spPr>
      </p:pic>
      <p:pic>
        <p:nvPicPr>
          <p:cNvPr id="19" name="Image 18"/>
          <p:cNvPicPr/>
          <p:nvPr/>
        </p:nvPicPr>
        <p:blipFill>
          <a:blip r:embed="rId4"/>
          <a:stretch>
            <a:fillRect/>
          </a:stretch>
        </p:blipFill>
        <p:spPr>
          <a:xfrm>
            <a:off x="4646305" y="1023185"/>
            <a:ext cx="1590863" cy="1590863"/>
          </a:xfrm>
          <a:prstGeom prst="rect">
            <a:avLst/>
          </a:prstGeom>
        </p:spPr>
      </p:pic>
      <p:pic>
        <p:nvPicPr>
          <p:cNvPr id="20" name="Image 19"/>
          <p:cNvPicPr/>
          <p:nvPr/>
        </p:nvPicPr>
        <p:blipFill>
          <a:blip r:embed="rId5"/>
          <a:stretch>
            <a:fillRect/>
          </a:stretch>
        </p:blipFill>
        <p:spPr>
          <a:xfrm>
            <a:off x="6673974" y="1023185"/>
            <a:ext cx="1590863" cy="1590863"/>
          </a:xfrm>
          <a:prstGeom prst="rect">
            <a:avLst/>
          </a:prstGeom>
        </p:spPr>
      </p:pic>
      <p:pic>
        <p:nvPicPr>
          <p:cNvPr id="22" name="Image 21"/>
          <p:cNvPicPr/>
          <p:nvPr/>
        </p:nvPicPr>
        <p:blipFill>
          <a:blip r:embed="rId6"/>
          <a:stretch>
            <a:fillRect/>
          </a:stretch>
        </p:blipFill>
        <p:spPr>
          <a:xfrm>
            <a:off x="4624874" y="3011800"/>
            <a:ext cx="1590863" cy="1590863"/>
          </a:xfrm>
          <a:prstGeom prst="rect">
            <a:avLst/>
          </a:prstGeom>
        </p:spPr>
      </p:pic>
      <p:pic>
        <p:nvPicPr>
          <p:cNvPr id="25" name="Image 24"/>
          <p:cNvPicPr/>
          <p:nvPr/>
        </p:nvPicPr>
        <p:blipFill>
          <a:blip r:embed="rId7"/>
          <a:stretch>
            <a:fillRect/>
          </a:stretch>
        </p:blipFill>
        <p:spPr>
          <a:xfrm>
            <a:off x="6652543" y="2989616"/>
            <a:ext cx="1590863" cy="1590863"/>
          </a:xfrm>
          <a:prstGeom prst="rect">
            <a:avLst/>
          </a:prstGeom>
        </p:spPr>
      </p:pic>
      <p:sp>
        <p:nvSpPr>
          <p:cNvPr id="28" name="Rectangle 27"/>
          <p:cNvSpPr/>
          <p:nvPr/>
        </p:nvSpPr>
        <p:spPr bwMode="auto">
          <a:xfrm>
            <a:off x="2043840" y="2760087"/>
            <a:ext cx="286387" cy="127283"/>
          </a:xfrm>
          <a:prstGeom prst="rect">
            <a:avLst/>
          </a:prstGeom>
          <a:solidFill>
            <a:srgbClr val="FFFF00"/>
          </a:solidFill>
          <a:ln w="25400" cap="flat" cmpd="sng" algn="ctr">
            <a:solidFill>
              <a:srgbClr val="000000"/>
            </a:solidFill>
            <a:prstDash val="solid"/>
            <a:round/>
            <a:headEnd type="none" w="med" len="med"/>
            <a:tailEnd type="none" w="med" len="med"/>
          </a:ln>
          <a:effectLst/>
          <a:extLst/>
        </p:spPr>
        <p:txBody>
          <a:bodyPr vert="horz" wrap="square" lIns="48220" tIns="24110" rIns="48220" bIns="24110" numCol="1" rtlCol="0" anchor="t" anchorCtr="0" compatLnSpc="1">
            <a:prstTxWarp prst="textNoShape">
              <a:avLst/>
            </a:prstTxWarp>
          </a:bodyPr>
          <a:lstStyle/>
          <a:p>
            <a:pPr algn="ctr"/>
            <a:endParaRPr lang="fr-BE" sz="2215">
              <a:solidFill>
                <a:srgbClr val="000000"/>
              </a:solidFill>
              <a:latin typeface="Gill Sans" charset="0"/>
              <a:sym typeface="Gill Sans" charset="0"/>
            </a:endParaRPr>
          </a:p>
        </p:txBody>
      </p:sp>
      <p:sp>
        <p:nvSpPr>
          <p:cNvPr id="29" name="ZoneTexte 28"/>
          <p:cNvSpPr txBox="1"/>
          <p:nvPr/>
        </p:nvSpPr>
        <p:spPr>
          <a:xfrm>
            <a:off x="2321045" y="2713258"/>
            <a:ext cx="763697" cy="270843"/>
          </a:xfrm>
          <a:prstGeom prst="rect">
            <a:avLst/>
          </a:prstGeom>
          <a:noFill/>
        </p:spPr>
        <p:txBody>
          <a:bodyPr wrap="square" rtlCol="0">
            <a:spAutoFit/>
          </a:bodyPr>
          <a:lstStyle/>
          <a:p>
            <a:r>
              <a:rPr lang="fr-BE" sz="1160" dirty="0">
                <a:solidFill>
                  <a:srgbClr val="000000"/>
                </a:solidFill>
                <a:latin typeface="Gill Sans" charset="0"/>
                <a:sym typeface="Gill Sans" charset="0"/>
              </a:rPr>
              <a:t>Cloud</a:t>
            </a:r>
          </a:p>
        </p:txBody>
      </p:sp>
      <p:sp>
        <p:nvSpPr>
          <p:cNvPr id="30" name="Rectangle 29"/>
          <p:cNvSpPr/>
          <p:nvPr/>
        </p:nvSpPr>
        <p:spPr bwMode="auto">
          <a:xfrm>
            <a:off x="2043840" y="2972777"/>
            <a:ext cx="286387" cy="127283"/>
          </a:xfrm>
          <a:prstGeom prst="rect">
            <a:avLst/>
          </a:prstGeom>
          <a:solidFill>
            <a:srgbClr val="FFFF9B"/>
          </a:solidFill>
          <a:ln w="25400" cap="flat" cmpd="sng" algn="ctr">
            <a:solidFill>
              <a:srgbClr val="000000"/>
            </a:solidFill>
            <a:prstDash val="solid"/>
            <a:round/>
            <a:headEnd type="none" w="med" len="med"/>
            <a:tailEnd type="none" w="med" len="med"/>
          </a:ln>
          <a:effectLst/>
          <a:extLst/>
        </p:spPr>
        <p:txBody>
          <a:bodyPr vert="horz" wrap="square" lIns="48220" tIns="24110" rIns="48220" bIns="24110" numCol="1" rtlCol="0" anchor="t" anchorCtr="0" compatLnSpc="1">
            <a:prstTxWarp prst="textNoShape">
              <a:avLst/>
            </a:prstTxWarp>
          </a:bodyPr>
          <a:lstStyle/>
          <a:p>
            <a:pPr algn="ctr"/>
            <a:endParaRPr lang="fr-BE" sz="2215">
              <a:solidFill>
                <a:srgbClr val="000000"/>
              </a:solidFill>
              <a:latin typeface="Gill Sans" charset="0"/>
              <a:sym typeface="Gill Sans" charset="0"/>
            </a:endParaRPr>
          </a:p>
        </p:txBody>
      </p:sp>
      <p:sp>
        <p:nvSpPr>
          <p:cNvPr id="31" name="ZoneTexte 30"/>
          <p:cNvSpPr txBox="1"/>
          <p:nvPr/>
        </p:nvSpPr>
        <p:spPr>
          <a:xfrm>
            <a:off x="2317399" y="2925949"/>
            <a:ext cx="2118870" cy="270843"/>
          </a:xfrm>
          <a:prstGeom prst="rect">
            <a:avLst/>
          </a:prstGeom>
          <a:noFill/>
        </p:spPr>
        <p:txBody>
          <a:bodyPr wrap="square" rtlCol="0">
            <a:spAutoFit/>
          </a:bodyPr>
          <a:lstStyle/>
          <a:p>
            <a:r>
              <a:rPr lang="fr-BE" sz="1160" dirty="0">
                <a:solidFill>
                  <a:srgbClr val="000000"/>
                </a:solidFill>
                <a:latin typeface="Gill Sans" charset="0"/>
                <a:sym typeface="Gill Sans" charset="0"/>
              </a:rPr>
              <a:t>Cloud (medium </a:t>
            </a:r>
            <a:r>
              <a:rPr lang="fr-BE" sz="1160" dirty="0" err="1">
                <a:solidFill>
                  <a:srgbClr val="000000"/>
                </a:solidFill>
                <a:latin typeface="Gill Sans" charset="0"/>
                <a:sym typeface="Gill Sans" charset="0"/>
              </a:rPr>
              <a:t>probability</a:t>
            </a:r>
            <a:r>
              <a:rPr lang="fr-BE" sz="1160" dirty="0">
                <a:solidFill>
                  <a:srgbClr val="000000"/>
                </a:solidFill>
                <a:latin typeface="Gill Sans" charset="0"/>
                <a:sym typeface="Gill Sans" charset="0"/>
              </a:rPr>
              <a:t>)</a:t>
            </a:r>
          </a:p>
        </p:txBody>
      </p:sp>
      <p:sp>
        <p:nvSpPr>
          <p:cNvPr id="33" name="Rectangle 32"/>
          <p:cNvSpPr/>
          <p:nvPr/>
        </p:nvSpPr>
        <p:spPr bwMode="auto">
          <a:xfrm>
            <a:off x="2049046" y="3200003"/>
            <a:ext cx="286387" cy="127283"/>
          </a:xfrm>
          <a:prstGeom prst="rect">
            <a:avLst/>
          </a:prstGeom>
          <a:solidFill>
            <a:srgbClr val="FFFFE1"/>
          </a:solidFill>
          <a:ln w="25400" cap="flat" cmpd="sng" algn="ctr">
            <a:solidFill>
              <a:srgbClr val="000000"/>
            </a:solidFill>
            <a:prstDash val="solid"/>
            <a:round/>
            <a:headEnd type="none" w="med" len="med"/>
            <a:tailEnd type="none" w="med" len="med"/>
          </a:ln>
          <a:effectLst/>
          <a:extLst/>
        </p:spPr>
        <p:txBody>
          <a:bodyPr vert="horz" wrap="square" lIns="48220" tIns="24110" rIns="48220" bIns="24110" numCol="1" rtlCol="0" anchor="t" anchorCtr="0" compatLnSpc="1">
            <a:prstTxWarp prst="textNoShape">
              <a:avLst/>
            </a:prstTxWarp>
          </a:bodyPr>
          <a:lstStyle/>
          <a:p>
            <a:pPr algn="ctr"/>
            <a:endParaRPr lang="fr-BE" sz="2215">
              <a:solidFill>
                <a:srgbClr val="000000"/>
              </a:solidFill>
              <a:latin typeface="Gill Sans" charset="0"/>
              <a:sym typeface="Gill Sans" charset="0"/>
            </a:endParaRPr>
          </a:p>
        </p:txBody>
      </p:sp>
      <p:sp>
        <p:nvSpPr>
          <p:cNvPr id="34" name="ZoneTexte 33"/>
          <p:cNvSpPr txBox="1"/>
          <p:nvPr/>
        </p:nvSpPr>
        <p:spPr>
          <a:xfrm>
            <a:off x="2334202" y="3124598"/>
            <a:ext cx="2009198" cy="270843"/>
          </a:xfrm>
          <a:prstGeom prst="rect">
            <a:avLst/>
          </a:prstGeom>
          <a:noFill/>
        </p:spPr>
        <p:txBody>
          <a:bodyPr wrap="square" rtlCol="0">
            <a:spAutoFit/>
          </a:bodyPr>
          <a:lstStyle/>
          <a:p>
            <a:r>
              <a:rPr lang="fr-BE" sz="1160" dirty="0">
                <a:solidFill>
                  <a:srgbClr val="000000"/>
                </a:solidFill>
                <a:latin typeface="Gill Sans" charset="0"/>
                <a:sym typeface="Gill Sans" charset="0"/>
              </a:rPr>
              <a:t>Cloud (</a:t>
            </a:r>
            <a:r>
              <a:rPr lang="fr-BE" sz="1160" dirty="0" err="1">
                <a:solidFill>
                  <a:srgbClr val="000000"/>
                </a:solidFill>
                <a:latin typeface="Gill Sans" charset="0"/>
                <a:sym typeface="Gill Sans" charset="0"/>
              </a:rPr>
              <a:t>low</a:t>
            </a:r>
            <a:r>
              <a:rPr lang="fr-BE" sz="1160" dirty="0">
                <a:solidFill>
                  <a:srgbClr val="000000"/>
                </a:solidFill>
                <a:latin typeface="Gill Sans" charset="0"/>
                <a:sym typeface="Gill Sans" charset="0"/>
              </a:rPr>
              <a:t> </a:t>
            </a:r>
            <a:r>
              <a:rPr lang="fr-BE" sz="1160" dirty="0" err="1">
                <a:solidFill>
                  <a:srgbClr val="000000"/>
                </a:solidFill>
                <a:latin typeface="Gill Sans" charset="0"/>
                <a:sym typeface="Gill Sans" charset="0"/>
              </a:rPr>
              <a:t>probability</a:t>
            </a:r>
            <a:r>
              <a:rPr lang="fr-BE" sz="1160" dirty="0">
                <a:solidFill>
                  <a:srgbClr val="000000"/>
                </a:solidFill>
                <a:latin typeface="Gill Sans" charset="0"/>
                <a:sym typeface="Gill Sans" charset="0"/>
              </a:rPr>
              <a:t>)</a:t>
            </a:r>
          </a:p>
        </p:txBody>
      </p:sp>
      <p:sp>
        <p:nvSpPr>
          <p:cNvPr id="23" name="Titre 1"/>
          <p:cNvSpPr>
            <a:spLocks noGrp="1"/>
          </p:cNvSpPr>
          <p:nvPr>
            <p:ph type="title"/>
          </p:nvPr>
        </p:nvSpPr>
        <p:spPr>
          <a:xfrm>
            <a:off x="0" y="133761"/>
            <a:ext cx="9236658" cy="461665"/>
          </a:xfrm>
        </p:spPr>
        <p:txBody>
          <a:bodyPr/>
          <a:lstStyle/>
          <a:p>
            <a:r>
              <a:rPr lang="en-US" sz="2400" dirty="0" smtClean="0">
                <a:solidFill>
                  <a:schemeClr val="tx1">
                    <a:lumMod val="95000"/>
                    <a:lumOff val="5000"/>
                  </a:schemeClr>
                </a:solidFill>
                <a:ea typeface="+mn-ea"/>
              </a:rPr>
              <a:t>Cloud and shadow masks still challenging: bright surfaces</a:t>
            </a:r>
            <a:endParaRPr lang="en-US" sz="2400" dirty="0">
              <a:solidFill>
                <a:schemeClr val="tx1">
                  <a:lumMod val="95000"/>
                  <a:lumOff val="5000"/>
                </a:schemeClr>
              </a:solidFill>
              <a:ea typeface="+mn-ea"/>
            </a:endParaRPr>
          </a:p>
        </p:txBody>
      </p:sp>
      <p:pic>
        <p:nvPicPr>
          <p:cNvPr id="24" name="Imag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004" y="1014373"/>
            <a:ext cx="1306126" cy="571723"/>
          </a:xfrm>
          <a:prstGeom prst="rect">
            <a:avLst/>
          </a:prstGeom>
        </p:spPr>
      </p:pic>
      <p:sp>
        <p:nvSpPr>
          <p:cNvPr id="26" name="ZoneTexte 25"/>
          <p:cNvSpPr txBox="1"/>
          <p:nvPr/>
        </p:nvSpPr>
        <p:spPr>
          <a:xfrm>
            <a:off x="57149" y="3393282"/>
            <a:ext cx="4393408" cy="1384995"/>
          </a:xfrm>
          <a:prstGeom prst="rect">
            <a:avLst/>
          </a:prstGeom>
          <a:noFill/>
          <a:ln>
            <a:solidFill>
              <a:schemeClr val="tx1">
                <a:lumMod val="95000"/>
                <a:lumOff val="5000"/>
              </a:schemeClr>
            </a:solidFill>
          </a:ln>
        </p:spPr>
        <p:txBody>
          <a:bodyPr wrap="square" rtlCol="0">
            <a:spAutoFit/>
          </a:bodyPr>
          <a:lstStyle/>
          <a:p>
            <a:r>
              <a:rPr lang="fr-FR" sz="1400" dirty="0" smtClean="0">
                <a:solidFill>
                  <a:srgbClr val="00338D"/>
                </a:solidFill>
              </a:rPr>
              <a:t>No </a:t>
            </a:r>
            <a:r>
              <a:rPr lang="fr-FR" sz="1400" dirty="0" err="1" smtClean="0">
                <a:solidFill>
                  <a:srgbClr val="00338D"/>
                </a:solidFill>
              </a:rPr>
              <a:t>perfect</a:t>
            </a:r>
            <a:r>
              <a:rPr lang="fr-FR" sz="1400" dirty="0" smtClean="0">
                <a:solidFill>
                  <a:srgbClr val="00338D"/>
                </a:solidFill>
              </a:rPr>
              <a:t> </a:t>
            </a:r>
            <a:r>
              <a:rPr lang="fr-FR" sz="1400" dirty="0" err="1" smtClean="0">
                <a:solidFill>
                  <a:srgbClr val="00338D"/>
                </a:solidFill>
              </a:rPr>
              <a:t>algorithm</a:t>
            </a:r>
            <a:r>
              <a:rPr lang="fr-FR" sz="1400" dirty="0" smtClean="0">
                <a:solidFill>
                  <a:srgbClr val="00338D"/>
                </a:solidFill>
              </a:rPr>
              <a:t> !</a:t>
            </a:r>
          </a:p>
          <a:p>
            <a:endParaRPr lang="fr-FR" sz="1400" dirty="0">
              <a:solidFill>
                <a:srgbClr val="00338D"/>
              </a:solidFill>
            </a:endParaRPr>
          </a:p>
          <a:p>
            <a:r>
              <a:rPr lang="fr-FR" sz="1400" dirty="0" smtClean="0">
                <a:solidFill>
                  <a:srgbClr val="00338D"/>
                </a:solidFill>
              </a:rPr>
              <a:t>=&gt; </a:t>
            </a:r>
            <a:r>
              <a:rPr lang="fr-FR" sz="1400" b="1" dirty="0" smtClean="0">
                <a:solidFill>
                  <a:srgbClr val="00338D"/>
                </a:solidFill>
              </a:rPr>
              <a:t>Importance to </a:t>
            </a:r>
            <a:r>
              <a:rPr lang="fr-FR" sz="1400" b="1" dirty="0" err="1" smtClean="0">
                <a:solidFill>
                  <a:srgbClr val="00338D"/>
                </a:solidFill>
              </a:rPr>
              <a:t>assess</a:t>
            </a:r>
            <a:r>
              <a:rPr lang="fr-FR" sz="1400" b="1" dirty="0" smtClean="0">
                <a:solidFill>
                  <a:srgbClr val="00338D"/>
                </a:solidFill>
              </a:rPr>
              <a:t> L2A time </a:t>
            </a:r>
            <a:r>
              <a:rPr lang="fr-FR" sz="1400" b="1" dirty="0" err="1" smtClean="0">
                <a:solidFill>
                  <a:srgbClr val="00338D"/>
                </a:solidFill>
              </a:rPr>
              <a:t>series</a:t>
            </a:r>
            <a:r>
              <a:rPr lang="fr-FR" sz="1400" b="1" dirty="0" smtClean="0">
                <a:solidFill>
                  <a:srgbClr val="00338D"/>
                </a:solidFill>
              </a:rPr>
              <a:t>        </a:t>
            </a:r>
          </a:p>
          <a:p>
            <a:r>
              <a:rPr lang="fr-FR" sz="1400" b="1" dirty="0">
                <a:solidFill>
                  <a:srgbClr val="00338D"/>
                </a:solidFill>
              </a:rPr>
              <a:t> </a:t>
            </a:r>
            <a:r>
              <a:rPr lang="fr-FR" sz="1400" b="1" dirty="0" smtClean="0">
                <a:solidFill>
                  <a:srgbClr val="00338D"/>
                </a:solidFill>
              </a:rPr>
              <a:t>     </a:t>
            </a:r>
            <a:r>
              <a:rPr lang="fr-FR" sz="1400" b="1" dirty="0" err="1" smtClean="0">
                <a:solidFill>
                  <a:srgbClr val="00338D"/>
                </a:solidFill>
              </a:rPr>
              <a:t>quality</a:t>
            </a:r>
            <a:r>
              <a:rPr lang="fr-FR" sz="1400" b="1" dirty="0" smtClean="0">
                <a:solidFill>
                  <a:srgbClr val="00338D"/>
                </a:solidFill>
              </a:rPr>
              <a:t> for </a:t>
            </a:r>
            <a:r>
              <a:rPr lang="fr-FR" sz="1400" b="1" dirty="0" err="1" smtClean="0">
                <a:solidFill>
                  <a:srgbClr val="00338D"/>
                </a:solidFill>
              </a:rPr>
              <a:t>your</a:t>
            </a:r>
            <a:r>
              <a:rPr lang="fr-FR" sz="1400" b="1" dirty="0" smtClean="0">
                <a:solidFill>
                  <a:srgbClr val="00338D"/>
                </a:solidFill>
              </a:rPr>
              <a:t> area </a:t>
            </a:r>
            <a:r>
              <a:rPr lang="fr-FR" sz="1400" b="1" dirty="0" err="1" smtClean="0">
                <a:solidFill>
                  <a:srgbClr val="00338D"/>
                </a:solidFill>
              </a:rPr>
              <a:t>before</a:t>
            </a:r>
            <a:r>
              <a:rPr lang="fr-FR" sz="1400" b="1" dirty="0" smtClean="0">
                <a:solidFill>
                  <a:srgbClr val="00338D"/>
                </a:solidFill>
              </a:rPr>
              <a:t>    </a:t>
            </a:r>
          </a:p>
          <a:p>
            <a:r>
              <a:rPr lang="fr-FR" sz="1400" b="1" dirty="0">
                <a:solidFill>
                  <a:srgbClr val="00338D"/>
                </a:solidFill>
              </a:rPr>
              <a:t> </a:t>
            </a:r>
            <a:r>
              <a:rPr lang="fr-FR" sz="1400" b="1" dirty="0" smtClean="0">
                <a:solidFill>
                  <a:srgbClr val="00338D"/>
                </a:solidFill>
              </a:rPr>
              <a:t>     </a:t>
            </a:r>
            <a:r>
              <a:rPr lang="fr-FR" sz="1400" b="1" dirty="0" err="1" smtClean="0">
                <a:solidFill>
                  <a:srgbClr val="00338D"/>
                </a:solidFill>
              </a:rPr>
              <a:t>operational</a:t>
            </a:r>
            <a:r>
              <a:rPr lang="fr-FR" sz="1400" b="1" dirty="0" smtClean="0">
                <a:solidFill>
                  <a:srgbClr val="00338D"/>
                </a:solidFill>
              </a:rPr>
              <a:t> use </a:t>
            </a:r>
            <a:r>
              <a:rPr lang="fr-FR" sz="1400" dirty="0" smtClean="0">
                <a:solidFill>
                  <a:srgbClr val="00338D"/>
                </a:solidFill>
              </a:rPr>
              <a:t>(</a:t>
            </a:r>
            <a:r>
              <a:rPr lang="fr-FR" sz="1400" dirty="0" err="1" smtClean="0">
                <a:solidFill>
                  <a:srgbClr val="00338D"/>
                </a:solidFill>
              </a:rPr>
              <a:t>visual</a:t>
            </a:r>
            <a:r>
              <a:rPr lang="fr-FR" sz="1400" dirty="0" smtClean="0">
                <a:solidFill>
                  <a:srgbClr val="00338D"/>
                </a:solidFill>
              </a:rPr>
              <a:t> check,</a:t>
            </a:r>
          </a:p>
          <a:p>
            <a:r>
              <a:rPr lang="fr-FR" sz="1400" dirty="0">
                <a:solidFill>
                  <a:srgbClr val="00338D"/>
                </a:solidFill>
              </a:rPr>
              <a:t> </a:t>
            </a:r>
            <a:r>
              <a:rPr lang="fr-FR" sz="1400" dirty="0" smtClean="0">
                <a:solidFill>
                  <a:srgbClr val="00338D"/>
                </a:solidFill>
              </a:rPr>
              <a:t>     pseudo-invariant </a:t>
            </a:r>
            <a:r>
              <a:rPr lang="fr-FR" sz="1400" dirty="0" err="1" smtClean="0">
                <a:solidFill>
                  <a:srgbClr val="00338D"/>
                </a:solidFill>
              </a:rPr>
              <a:t>targets</a:t>
            </a:r>
            <a:r>
              <a:rPr lang="fr-FR" sz="1400" dirty="0" smtClean="0">
                <a:solidFill>
                  <a:srgbClr val="00338D"/>
                </a:solidFill>
              </a:rPr>
              <a:t>, …)</a:t>
            </a:r>
            <a:endParaRPr lang="fr-BE" sz="1400" dirty="0">
              <a:solidFill>
                <a:srgbClr val="00338D"/>
              </a:solidFill>
            </a:endParaRPr>
          </a:p>
        </p:txBody>
      </p:sp>
    </p:spTree>
    <p:extLst>
      <p:ext uri="{BB962C8B-B14F-4D97-AF65-F5344CB8AC3E}">
        <p14:creationId xmlns:p14="http://schemas.microsoft.com/office/powerpoint/2010/main" val="997881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2"/>
          <p:cNvSpPr>
            <a:spLocks noGrp="1"/>
          </p:cNvSpPr>
          <p:nvPr>
            <p:ph type="title"/>
          </p:nvPr>
        </p:nvSpPr>
        <p:spPr>
          <a:xfrm>
            <a:off x="-64294" y="0"/>
            <a:ext cx="9451642" cy="692497"/>
          </a:xfrm>
        </p:spPr>
        <p:txBody>
          <a:bodyPr/>
          <a:lstStyle/>
          <a:p>
            <a:pPr eaLnBrk="1" hangingPunct="1"/>
            <a:r>
              <a:rPr lang="fr-FR" altLang="fr-FR" sz="1950" dirty="0" smtClean="0"/>
              <a:t>Sentinel-2 and Landsat-8 </a:t>
            </a:r>
            <a:r>
              <a:rPr lang="fr-FR" altLang="fr-FR" sz="1950" dirty="0" err="1" smtClean="0"/>
              <a:t>facing</a:t>
            </a:r>
            <a:r>
              <a:rPr lang="fr-FR" altLang="fr-FR" sz="1950" dirty="0" smtClean="0"/>
              <a:t> </a:t>
            </a:r>
            <a:r>
              <a:rPr lang="fr-FR" altLang="fr-FR" sz="1950" dirty="0" err="1" smtClean="0"/>
              <a:t>similar</a:t>
            </a:r>
            <a:r>
              <a:rPr lang="fr-FR" altLang="fr-FR" sz="1950" dirty="0" smtClean="0"/>
              <a:t> cloud </a:t>
            </a:r>
            <a:r>
              <a:rPr lang="fr-FR" altLang="fr-FR" sz="1950" dirty="0" err="1" smtClean="0"/>
              <a:t>detection</a:t>
            </a:r>
            <a:r>
              <a:rPr lang="fr-FR" altLang="fr-FR" sz="1950" dirty="0" smtClean="0"/>
              <a:t> challenges </a:t>
            </a:r>
            <a:br>
              <a:rPr lang="fr-FR" altLang="fr-FR" sz="1950" dirty="0" smtClean="0"/>
            </a:br>
            <a:r>
              <a:rPr lang="fr-FR" altLang="fr-FR" sz="1950" dirty="0" smtClean="0"/>
              <a:t>=&gt; use of </a:t>
            </a:r>
            <a:r>
              <a:rPr lang="fr-FR" altLang="fr-FR" sz="1950" dirty="0" err="1" smtClean="0"/>
              <a:t>same</a:t>
            </a:r>
            <a:r>
              <a:rPr lang="fr-FR" altLang="fr-FR" sz="1950" dirty="0" smtClean="0"/>
              <a:t> </a:t>
            </a:r>
            <a:r>
              <a:rPr lang="fr-FR" altLang="fr-FR" sz="1950" dirty="0" err="1" smtClean="0"/>
              <a:t>atmospheric</a:t>
            </a:r>
            <a:r>
              <a:rPr lang="fr-FR" altLang="fr-FR" sz="1950" dirty="0" smtClean="0"/>
              <a:t> </a:t>
            </a:r>
            <a:r>
              <a:rPr lang="fr-FR" altLang="fr-FR" sz="1950" dirty="0" err="1" smtClean="0"/>
              <a:t>algo</a:t>
            </a:r>
            <a:r>
              <a:rPr lang="fr-FR" altLang="fr-FR" sz="1950" dirty="0" smtClean="0"/>
              <a:t>. </a:t>
            </a:r>
            <a:r>
              <a:rPr lang="fr-FR" altLang="fr-FR" sz="1950" dirty="0" err="1" smtClean="0"/>
              <a:t>allows</a:t>
            </a:r>
            <a:r>
              <a:rPr lang="fr-FR" altLang="fr-FR" sz="1950" dirty="0" smtClean="0"/>
              <a:t> </a:t>
            </a:r>
            <a:r>
              <a:rPr lang="fr-FR" altLang="fr-FR" sz="1950" dirty="0" err="1" smtClean="0"/>
              <a:t>fusing</a:t>
            </a:r>
            <a:r>
              <a:rPr lang="fr-FR" altLang="fr-FR" sz="1950" dirty="0" smtClean="0"/>
              <a:t> </a:t>
            </a:r>
            <a:r>
              <a:rPr lang="fr-FR" altLang="fr-FR" sz="1950" dirty="0" err="1" smtClean="0"/>
              <a:t>their</a:t>
            </a:r>
            <a:r>
              <a:rPr lang="fr-FR" altLang="fr-FR" sz="1950" dirty="0" smtClean="0"/>
              <a:t> surface </a:t>
            </a:r>
            <a:r>
              <a:rPr lang="fr-FR" altLang="fr-FR" sz="1950" dirty="0" err="1" smtClean="0"/>
              <a:t>reflectance</a:t>
            </a:r>
            <a:endParaRPr lang="fr-FR" altLang="fr-FR" sz="1950" dirty="0"/>
          </a:p>
        </p:txBody>
      </p:sp>
      <p:pic>
        <p:nvPicPr>
          <p:cNvPr id="55299"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46481" y="4321882"/>
            <a:ext cx="7197213" cy="523220"/>
          </a:xfrm>
          <a:prstGeom prst="rect">
            <a:avLst/>
          </a:prstGeom>
        </p:spPr>
        <p:txBody>
          <a:bodyPr wrap="square">
            <a:spAutoFit/>
          </a:bodyPr>
          <a:lstStyle/>
          <a:p>
            <a:r>
              <a:rPr lang="fr-FR" altLang="fr-FR" sz="1400" dirty="0"/>
              <a:t>Cloud-free </a:t>
            </a:r>
            <a:r>
              <a:rPr lang="fr-FR" altLang="fr-FR" sz="1400" dirty="0" err="1"/>
              <a:t>monthly</a:t>
            </a:r>
            <a:r>
              <a:rPr lang="fr-FR" altLang="fr-FR" sz="1400" dirty="0"/>
              <a:t> </a:t>
            </a:r>
            <a:r>
              <a:rPr lang="fr-FR" altLang="fr-FR" sz="1400" dirty="0" smtClean="0"/>
              <a:t>composites            Cloud and cloud </a:t>
            </a:r>
            <a:r>
              <a:rPr lang="fr-FR" altLang="fr-FR" sz="1400" dirty="0" err="1" smtClean="0"/>
              <a:t>shadow</a:t>
            </a:r>
            <a:r>
              <a:rPr lang="fr-FR" altLang="fr-FR" sz="1400" dirty="0" smtClean="0"/>
              <a:t> </a:t>
            </a:r>
            <a:r>
              <a:rPr lang="fr-FR" altLang="fr-FR" sz="1400" dirty="0" err="1" smtClean="0"/>
              <a:t>masks</a:t>
            </a:r>
            <a:endParaRPr lang="fr-FR" altLang="fr-FR" sz="1400" dirty="0" smtClean="0"/>
          </a:p>
          <a:p>
            <a:r>
              <a:rPr lang="fr-FR" altLang="fr-FR" sz="1400" dirty="0" smtClean="0"/>
              <a:t>                  </a:t>
            </a:r>
            <a:r>
              <a:rPr lang="fr-FR" altLang="fr-FR" sz="1400" dirty="0" err="1" smtClean="0"/>
              <a:t>combining</a:t>
            </a:r>
            <a:r>
              <a:rPr lang="fr-FR" altLang="fr-FR" sz="1400" dirty="0" smtClean="0"/>
              <a:t> </a:t>
            </a:r>
            <a:r>
              <a:rPr lang="fr-FR" altLang="fr-FR" sz="1400" dirty="0"/>
              <a:t>S2 and L8 – </a:t>
            </a:r>
            <a:r>
              <a:rPr lang="fr-FR" altLang="fr-FR" sz="1400" i="1" dirty="0" err="1"/>
              <a:t>Southern</a:t>
            </a:r>
            <a:r>
              <a:rPr lang="fr-FR" altLang="fr-FR" sz="1400" i="1" dirty="0"/>
              <a:t> France site</a:t>
            </a:r>
            <a:endParaRPr lang="fr-BE" sz="1400" i="1" dirty="0"/>
          </a:p>
        </p:txBody>
      </p:sp>
    </p:spTree>
    <p:extLst>
      <p:ext uri="{BB962C8B-B14F-4D97-AF65-F5344CB8AC3E}">
        <p14:creationId xmlns:p14="http://schemas.microsoft.com/office/powerpoint/2010/main" val="26348663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87086"/>
            <a:ext cx="9144000" cy="52305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76802" name="Group 2"/>
          <p:cNvGrpSpPr>
            <a:grpSpLocks/>
          </p:cNvGrpSpPr>
          <p:nvPr/>
        </p:nvGrpSpPr>
        <p:grpSpPr bwMode="auto">
          <a:xfrm>
            <a:off x="1143000" y="0"/>
            <a:ext cx="6858000" cy="5143500"/>
            <a:chOff x="576" y="672"/>
            <a:chExt cx="5184" cy="3216"/>
          </a:xfrm>
        </p:grpSpPr>
        <p:pic>
          <p:nvPicPr>
            <p:cNvPr id="76836" name="Picture 3" descr="01_01"/>
            <p:cNvPicPr>
              <a:picLocks noChangeAspect="1" noChangeArrowheads="1"/>
            </p:cNvPicPr>
            <p:nvPr/>
          </p:nvPicPr>
          <p:blipFill>
            <a:blip r:embed="rId3" cstate="print"/>
            <a:srcRect l="10950" t="16362" r="1187" b="10960"/>
            <a:stretch>
              <a:fillRect/>
            </a:stretch>
          </p:blipFill>
          <p:spPr bwMode="auto">
            <a:xfrm>
              <a:off x="576" y="672"/>
              <a:ext cx="5184" cy="3216"/>
            </a:xfrm>
            <a:prstGeom prst="rect">
              <a:avLst/>
            </a:prstGeom>
            <a:noFill/>
            <a:ln w="9525">
              <a:noFill/>
              <a:miter lim="800000"/>
              <a:headEnd/>
              <a:tailEnd/>
            </a:ln>
          </p:spPr>
        </p:pic>
        <p:sp>
          <p:nvSpPr>
            <p:cNvPr id="76837" name="Text Box 4"/>
            <p:cNvSpPr txBox="1">
              <a:spLocks noChangeArrowheads="1"/>
            </p:cNvSpPr>
            <p:nvPr/>
          </p:nvSpPr>
          <p:spPr bwMode="auto">
            <a:xfrm>
              <a:off x="576" y="2398"/>
              <a:ext cx="1322" cy="231"/>
            </a:xfrm>
            <a:prstGeom prst="rect">
              <a:avLst/>
            </a:prstGeom>
            <a:noFill/>
            <a:ln w="9525">
              <a:noFill/>
              <a:miter lim="800000"/>
              <a:headEnd/>
              <a:tailEnd/>
            </a:ln>
          </p:spPr>
          <p:txBody>
            <a:bodyPr wrap="none">
              <a:spAutoFit/>
            </a:bodyPr>
            <a:lstStyle/>
            <a:p>
              <a:r>
                <a:rPr lang="en-GB">
                  <a:solidFill>
                    <a:schemeClr val="bg1"/>
                  </a:solidFill>
                  <a:latin typeface="Times New Roman" charset="0"/>
                </a:rPr>
                <a:t>1st January 2000</a:t>
              </a:r>
            </a:p>
          </p:txBody>
        </p:sp>
      </p:grpSp>
      <p:grpSp>
        <p:nvGrpSpPr>
          <p:cNvPr id="76803" name="Group 5"/>
          <p:cNvGrpSpPr>
            <a:grpSpLocks/>
          </p:cNvGrpSpPr>
          <p:nvPr/>
        </p:nvGrpSpPr>
        <p:grpSpPr bwMode="auto">
          <a:xfrm>
            <a:off x="1143000" y="0"/>
            <a:ext cx="6858000" cy="5143500"/>
            <a:chOff x="576" y="672"/>
            <a:chExt cx="5184" cy="3216"/>
          </a:xfrm>
        </p:grpSpPr>
        <p:pic>
          <p:nvPicPr>
            <p:cNvPr id="76834" name="Picture 6" descr="02_01"/>
            <p:cNvPicPr>
              <a:picLocks noChangeAspect="1" noChangeArrowheads="1"/>
            </p:cNvPicPr>
            <p:nvPr/>
          </p:nvPicPr>
          <p:blipFill>
            <a:blip r:embed="rId4" cstate="print"/>
            <a:srcRect l="10950" t="16362" r="1187" b="10960"/>
            <a:stretch>
              <a:fillRect/>
            </a:stretch>
          </p:blipFill>
          <p:spPr bwMode="auto">
            <a:xfrm>
              <a:off x="576" y="672"/>
              <a:ext cx="5184" cy="3216"/>
            </a:xfrm>
            <a:prstGeom prst="rect">
              <a:avLst/>
            </a:prstGeom>
            <a:noFill/>
            <a:ln w="9525">
              <a:noFill/>
              <a:miter lim="800000"/>
              <a:headEnd/>
              <a:tailEnd/>
            </a:ln>
          </p:spPr>
        </p:pic>
        <p:sp>
          <p:nvSpPr>
            <p:cNvPr id="76835" name="Text Box 7"/>
            <p:cNvSpPr txBox="1">
              <a:spLocks noChangeArrowheads="1"/>
            </p:cNvSpPr>
            <p:nvPr/>
          </p:nvSpPr>
          <p:spPr bwMode="auto">
            <a:xfrm>
              <a:off x="576" y="2398"/>
              <a:ext cx="1409" cy="231"/>
            </a:xfrm>
            <a:prstGeom prst="rect">
              <a:avLst/>
            </a:prstGeom>
            <a:noFill/>
            <a:ln w="9525">
              <a:noFill/>
              <a:miter lim="800000"/>
              <a:headEnd/>
              <a:tailEnd/>
            </a:ln>
          </p:spPr>
          <p:txBody>
            <a:bodyPr wrap="none">
              <a:spAutoFit/>
            </a:bodyPr>
            <a:lstStyle/>
            <a:p>
              <a:r>
                <a:rPr lang="en-GB">
                  <a:solidFill>
                    <a:schemeClr val="bg1"/>
                  </a:solidFill>
                  <a:latin typeface="Times New Roman" charset="0"/>
                </a:rPr>
                <a:t>1st February 2000</a:t>
              </a:r>
            </a:p>
          </p:txBody>
        </p:sp>
      </p:grpSp>
      <p:grpSp>
        <p:nvGrpSpPr>
          <p:cNvPr id="4" name="Group 8"/>
          <p:cNvGrpSpPr>
            <a:grpSpLocks/>
          </p:cNvGrpSpPr>
          <p:nvPr/>
        </p:nvGrpSpPr>
        <p:grpSpPr bwMode="auto">
          <a:xfrm>
            <a:off x="1143000" y="0"/>
            <a:ext cx="6858000" cy="5143500"/>
            <a:chOff x="576" y="672"/>
            <a:chExt cx="5184" cy="3216"/>
          </a:xfrm>
        </p:grpSpPr>
        <p:pic>
          <p:nvPicPr>
            <p:cNvPr id="76832" name="Picture 9" descr="03_01"/>
            <p:cNvPicPr>
              <a:picLocks noChangeAspect="1" noChangeArrowheads="1"/>
            </p:cNvPicPr>
            <p:nvPr/>
          </p:nvPicPr>
          <p:blipFill>
            <a:blip r:embed="rId5" cstate="print"/>
            <a:srcRect l="10950" t="16362" r="1186" b="10960"/>
            <a:stretch>
              <a:fillRect/>
            </a:stretch>
          </p:blipFill>
          <p:spPr bwMode="auto">
            <a:xfrm>
              <a:off x="576" y="672"/>
              <a:ext cx="5184" cy="3216"/>
            </a:xfrm>
            <a:prstGeom prst="rect">
              <a:avLst/>
            </a:prstGeom>
            <a:noFill/>
            <a:ln w="9525">
              <a:noFill/>
              <a:miter lim="800000"/>
              <a:headEnd/>
              <a:tailEnd/>
            </a:ln>
          </p:spPr>
        </p:pic>
        <p:sp>
          <p:nvSpPr>
            <p:cNvPr id="76833" name="Text Box 10"/>
            <p:cNvSpPr txBox="1">
              <a:spLocks noChangeArrowheads="1"/>
            </p:cNvSpPr>
            <p:nvPr/>
          </p:nvSpPr>
          <p:spPr bwMode="auto">
            <a:xfrm>
              <a:off x="576" y="2398"/>
              <a:ext cx="1235" cy="231"/>
            </a:xfrm>
            <a:prstGeom prst="rect">
              <a:avLst/>
            </a:prstGeom>
            <a:noFill/>
            <a:ln w="9525">
              <a:noFill/>
              <a:miter lim="800000"/>
              <a:headEnd/>
              <a:tailEnd/>
            </a:ln>
          </p:spPr>
          <p:txBody>
            <a:bodyPr wrap="none">
              <a:spAutoFit/>
            </a:bodyPr>
            <a:lstStyle/>
            <a:p>
              <a:r>
                <a:rPr lang="en-GB">
                  <a:solidFill>
                    <a:schemeClr val="bg1"/>
                  </a:solidFill>
                  <a:latin typeface="Times New Roman" charset="0"/>
                </a:rPr>
                <a:t>1st March 2000</a:t>
              </a:r>
            </a:p>
          </p:txBody>
        </p:sp>
      </p:grpSp>
      <p:grpSp>
        <p:nvGrpSpPr>
          <p:cNvPr id="5" name="Group 11"/>
          <p:cNvGrpSpPr>
            <a:grpSpLocks/>
          </p:cNvGrpSpPr>
          <p:nvPr/>
        </p:nvGrpSpPr>
        <p:grpSpPr bwMode="auto">
          <a:xfrm>
            <a:off x="1143000" y="0"/>
            <a:ext cx="6858000" cy="5143500"/>
            <a:chOff x="576" y="672"/>
            <a:chExt cx="5184" cy="3216"/>
          </a:xfrm>
        </p:grpSpPr>
        <p:pic>
          <p:nvPicPr>
            <p:cNvPr id="76830" name="Picture 12" descr="04_01"/>
            <p:cNvPicPr>
              <a:picLocks noChangeAspect="1" noChangeArrowheads="1"/>
            </p:cNvPicPr>
            <p:nvPr/>
          </p:nvPicPr>
          <p:blipFill>
            <a:blip r:embed="rId6" cstate="print"/>
            <a:srcRect l="10950" t="16360" r="1186" b="10960"/>
            <a:stretch>
              <a:fillRect/>
            </a:stretch>
          </p:blipFill>
          <p:spPr bwMode="auto">
            <a:xfrm>
              <a:off x="576" y="672"/>
              <a:ext cx="5184" cy="3216"/>
            </a:xfrm>
            <a:prstGeom prst="rect">
              <a:avLst/>
            </a:prstGeom>
            <a:noFill/>
            <a:ln w="9525">
              <a:noFill/>
              <a:miter lim="800000"/>
              <a:headEnd/>
              <a:tailEnd/>
            </a:ln>
          </p:spPr>
        </p:pic>
        <p:sp>
          <p:nvSpPr>
            <p:cNvPr id="76831" name="Text Box 13"/>
            <p:cNvSpPr txBox="1">
              <a:spLocks noChangeArrowheads="1"/>
            </p:cNvSpPr>
            <p:nvPr/>
          </p:nvSpPr>
          <p:spPr bwMode="auto">
            <a:xfrm>
              <a:off x="576" y="2398"/>
              <a:ext cx="1138" cy="231"/>
            </a:xfrm>
            <a:prstGeom prst="rect">
              <a:avLst/>
            </a:prstGeom>
            <a:noFill/>
            <a:ln w="9525">
              <a:noFill/>
              <a:miter lim="800000"/>
              <a:headEnd/>
              <a:tailEnd/>
            </a:ln>
          </p:spPr>
          <p:txBody>
            <a:bodyPr wrap="none">
              <a:spAutoFit/>
            </a:bodyPr>
            <a:lstStyle/>
            <a:p>
              <a:r>
                <a:rPr lang="en-GB">
                  <a:solidFill>
                    <a:schemeClr val="bg1"/>
                  </a:solidFill>
                  <a:latin typeface="Times New Roman" charset="0"/>
                </a:rPr>
                <a:t>1st April 2000</a:t>
              </a:r>
            </a:p>
          </p:txBody>
        </p:sp>
      </p:grpSp>
      <p:grpSp>
        <p:nvGrpSpPr>
          <p:cNvPr id="6" name="Group 14"/>
          <p:cNvGrpSpPr>
            <a:grpSpLocks/>
          </p:cNvGrpSpPr>
          <p:nvPr/>
        </p:nvGrpSpPr>
        <p:grpSpPr bwMode="auto">
          <a:xfrm>
            <a:off x="1143000" y="0"/>
            <a:ext cx="6858000" cy="5143500"/>
            <a:chOff x="576" y="672"/>
            <a:chExt cx="5184" cy="3216"/>
          </a:xfrm>
        </p:grpSpPr>
        <p:pic>
          <p:nvPicPr>
            <p:cNvPr id="76828" name="Picture 15" descr="05_01"/>
            <p:cNvPicPr>
              <a:picLocks noChangeAspect="1" noChangeArrowheads="1"/>
            </p:cNvPicPr>
            <p:nvPr/>
          </p:nvPicPr>
          <p:blipFill>
            <a:blip r:embed="rId7" cstate="print"/>
            <a:srcRect l="10950" t="16362" r="1187" b="10960"/>
            <a:stretch>
              <a:fillRect/>
            </a:stretch>
          </p:blipFill>
          <p:spPr bwMode="auto">
            <a:xfrm>
              <a:off x="576" y="672"/>
              <a:ext cx="5184" cy="3216"/>
            </a:xfrm>
            <a:prstGeom prst="rect">
              <a:avLst/>
            </a:prstGeom>
            <a:noFill/>
            <a:ln w="9525">
              <a:noFill/>
              <a:miter lim="800000"/>
              <a:headEnd/>
              <a:tailEnd/>
            </a:ln>
          </p:spPr>
        </p:pic>
        <p:sp>
          <p:nvSpPr>
            <p:cNvPr id="76829" name="Text Box 16"/>
            <p:cNvSpPr txBox="1">
              <a:spLocks noChangeArrowheads="1"/>
            </p:cNvSpPr>
            <p:nvPr/>
          </p:nvSpPr>
          <p:spPr bwMode="auto">
            <a:xfrm>
              <a:off x="576" y="2398"/>
              <a:ext cx="1099" cy="231"/>
            </a:xfrm>
            <a:prstGeom prst="rect">
              <a:avLst/>
            </a:prstGeom>
            <a:noFill/>
            <a:ln w="9525">
              <a:noFill/>
              <a:miter lim="800000"/>
              <a:headEnd/>
              <a:tailEnd/>
            </a:ln>
          </p:spPr>
          <p:txBody>
            <a:bodyPr wrap="none">
              <a:spAutoFit/>
            </a:bodyPr>
            <a:lstStyle/>
            <a:p>
              <a:r>
                <a:rPr lang="en-GB">
                  <a:solidFill>
                    <a:schemeClr val="bg1"/>
                  </a:solidFill>
                  <a:latin typeface="Times New Roman" charset="0"/>
                </a:rPr>
                <a:t>1st May 2000</a:t>
              </a:r>
            </a:p>
          </p:txBody>
        </p:sp>
      </p:grpSp>
      <p:grpSp>
        <p:nvGrpSpPr>
          <p:cNvPr id="7" name="Group 17"/>
          <p:cNvGrpSpPr>
            <a:grpSpLocks/>
          </p:cNvGrpSpPr>
          <p:nvPr/>
        </p:nvGrpSpPr>
        <p:grpSpPr bwMode="auto">
          <a:xfrm>
            <a:off x="1143000" y="0"/>
            <a:ext cx="6858000" cy="5143500"/>
            <a:chOff x="576" y="672"/>
            <a:chExt cx="5184" cy="3216"/>
          </a:xfrm>
        </p:grpSpPr>
        <p:pic>
          <p:nvPicPr>
            <p:cNvPr id="76826" name="Picture 18" descr="06_01"/>
            <p:cNvPicPr>
              <a:picLocks noChangeAspect="1" noChangeArrowheads="1"/>
            </p:cNvPicPr>
            <p:nvPr/>
          </p:nvPicPr>
          <p:blipFill>
            <a:blip r:embed="rId8" cstate="print"/>
            <a:srcRect l="10950" t="16360" r="1186" b="10960"/>
            <a:stretch>
              <a:fillRect/>
            </a:stretch>
          </p:blipFill>
          <p:spPr bwMode="auto">
            <a:xfrm>
              <a:off x="576" y="672"/>
              <a:ext cx="5184" cy="3216"/>
            </a:xfrm>
            <a:prstGeom prst="rect">
              <a:avLst/>
            </a:prstGeom>
            <a:noFill/>
            <a:ln w="9525">
              <a:noFill/>
              <a:miter lim="800000"/>
              <a:headEnd/>
              <a:tailEnd/>
            </a:ln>
          </p:spPr>
        </p:pic>
        <p:sp>
          <p:nvSpPr>
            <p:cNvPr id="76827" name="Text Box 19"/>
            <p:cNvSpPr txBox="1">
              <a:spLocks noChangeArrowheads="1"/>
            </p:cNvSpPr>
            <p:nvPr/>
          </p:nvSpPr>
          <p:spPr bwMode="auto">
            <a:xfrm>
              <a:off x="576" y="2398"/>
              <a:ext cx="1099" cy="231"/>
            </a:xfrm>
            <a:prstGeom prst="rect">
              <a:avLst/>
            </a:prstGeom>
            <a:noFill/>
            <a:ln w="9525">
              <a:noFill/>
              <a:miter lim="800000"/>
              <a:headEnd/>
              <a:tailEnd/>
            </a:ln>
          </p:spPr>
          <p:txBody>
            <a:bodyPr wrap="none">
              <a:spAutoFit/>
            </a:bodyPr>
            <a:lstStyle/>
            <a:p>
              <a:r>
                <a:rPr lang="en-GB">
                  <a:solidFill>
                    <a:schemeClr val="bg1"/>
                  </a:solidFill>
                  <a:latin typeface="Times New Roman" charset="0"/>
                </a:rPr>
                <a:t>1st June 2000</a:t>
              </a:r>
            </a:p>
          </p:txBody>
        </p:sp>
      </p:grpSp>
      <p:grpSp>
        <p:nvGrpSpPr>
          <p:cNvPr id="8" name="Group 20"/>
          <p:cNvGrpSpPr>
            <a:grpSpLocks/>
          </p:cNvGrpSpPr>
          <p:nvPr/>
        </p:nvGrpSpPr>
        <p:grpSpPr bwMode="auto">
          <a:xfrm>
            <a:off x="1143000" y="0"/>
            <a:ext cx="6858000" cy="5143500"/>
            <a:chOff x="576" y="672"/>
            <a:chExt cx="5184" cy="3216"/>
          </a:xfrm>
        </p:grpSpPr>
        <p:pic>
          <p:nvPicPr>
            <p:cNvPr id="76824" name="Picture 21" descr="07_01"/>
            <p:cNvPicPr>
              <a:picLocks noChangeAspect="1" noChangeArrowheads="1"/>
            </p:cNvPicPr>
            <p:nvPr/>
          </p:nvPicPr>
          <p:blipFill>
            <a:blip r:embed="rId9" cstate="print"/>
            <a:srcRect l="10950" t="16362" r="1186" b="10960"/>
            <a:stretch>
              <a:fillRect/>
            </a:stretch>
          </p:blipFill>
          <p:spPr bwMode="auto">
            <a:xfrm>
              <a:off x="576" y="672"/>
              <a:ext cx="5184" cy="3216"/>
            </a:xfrm>
            <a:prstGeom prst="rect">
              <a:avLst/>
            </a:prstGeom>
            <a:noFill/>
            <a:ln w="9525">
              <a:noFill/>
              <a:miter lim="800000"/>
              <a:headEnd/>
              <a:tailEnd/>
            </a:ln>
          </p:spPr>
        </p:pic>
        <p:sp>
          <p:nvSpPr>
            <p:cNvPr id="76825" name="Text Box 22"/>
            <p:cNvSpPr txBox="1">
              <a:spLocks noChangeArrowheads="1"/>
            </p:cNvSpPr>
            <p:nvPr/>
          </p:nvSpPr>
          <p:spPr bwMode="auto">
            <a:xfrm>
              <a:off x="576" y="2398"/>
              <a:ext cx="1114" cy="231"/>
            </a:xfrm>
            <a:prstGeom prst="rect">
              <a:avLst/>
            </a:prstGeom>
            <a:noFill/>
            <a:ln w="9525">
              <a:noFill/>
              <a:miter lim="800000"/>
              <a:headEnd/>
              <a:tailEnd/>
            </a:ln>
          </p:spPr>
          <p:txBody>
            <a:bodyPr wrap="none">
              <a:spAutoFit/>
            </a:bodyPr>
            <a:lstStyle/>
            <a:p>
              <a:r>
                <a:rPr lang="en-GB">
                  <a:solidFill>
                    <a:schemeClr val="bg1"/>
                  </a:solidFill>
                  <a:latin typeface="Times New Roman" charset="0"/>
                </a:rPr>
                <a:t>1st  July 2000</a:t>
              </a:r>
            </a:p>
          </p:txBody>
        </p:sp>
      </p:grpSp>
      <p:grpSp>
        <p:nvGrpSpPr>
          <p:cNvPr id="9" name="Group 23"/>
          <p:cNvGrpSpPr>
            <a:grpSpLocks/>
          </p:cNvGrpSpPr>
          <p:nvPr/>
        </p:nvGrpSpPr>
        <p:grpSpPr bwMode="auto">
          <a:xfrm>
            <a:off x="1143000" y="0"/>
            <a:ext cx="6858000" cy="5143500"/>
            <a:chOff x="576" y="672"/>
            <a:chExt cx="5184" cy="3216"/>
          </a:xfrm>
        </p:grpSpPr>
        <p:pic>
          <p:nvPicPr>
            <p:cNvPr id="76822" name="Picture 24" descr="08_01_b"/>
            <p:cNvPicPr>
              <a:picLocks noChangeAspect="1" noChangeArrowheads="1"/>
            </p:cNvPicPr>
            <p:nvPr/>
          </p:nvPicPr>
          <p:blipFill>
            <a:blip r:embed="rId10" cstate="print"/>
            <a:srcRect l="10950" t="16362" r="1187" b="10960"/>
            <a:stretch>
              <a:fillRect/>
            </a:stretch>
          </p:blipFill>
          <p:spPr bwMode="auto">
            <a:xfrm>
              <a:off x="576" y="672"/>
              <a:ext cx="5184" cy="3216"/>
            </a:xfrm>
            <a:prstGeom prst="rect">
              <a:avLst/>
            </a:prstGeom>
            <a:noFill/>
            <a:ln w="9525">
              <a:noFill/>
              <a:miter lim="800000"/>
              <a:headEnd/>
              <a:tailEnd/>
            </a:ln>
          </p:spPr>
        </p:pic>
        <p:sp>
          <p:nvSpPr>
            <p:cNvPr id="76823" name="Text Box 25"/>
            <p:cNvSpPr txBox="1">
              <a:spLocks noChangeArrowheads="1"/>
            </p:cNvSpPr>
            <p:nvPr/>
          </p:nvSpPr>
          <p:spPr bwMode="auto">
            <a:xfrm>
              <a:off x="576" y="2398"/>
              <a:ext cx="1274" cy="231"/>
            </a:xfrm>
            <a:prstGeom prst="rect">
              <a:avLst/>
            </a:prstGeom>
            <a:noFill/>
            <a:ln w="9525">
              <a:noFill/>
              <a:miter lim="800000"/>
              <a:headEnd/>
              <a:tailEnd/>
            </a:ln>
          </p:spPr>
          <p:txBody>
            <a:bodyPr wrap="none">
              <a:spAutoFit/>
            </a:bodyPr>
            <a:lstStyle/>
            <a:p>
              <a:r>
                <a:rPr lang="en-GB">
                  <a:solidFill>
                    <a:schemeClr val="bg1"/>
                  </a:solidFill>
                  <a:latin typeface="Times New Roman" charset="0"/>
                </a:rPr>
                <a:t>1st August 2000</a:t>
              </a:r>
            </a:p>
          </p:txBody>
        </p:sp>
      </p:grpSp>
      <p:grpSp>
        <p:nvGrpSpPr>
          <p:cNvPr id="10" name="Group 26"/>
          <p:cNvGrpSpPr>
            <a:grpSpLocks/>
          </p:cNvGrpSpPr>
          <p:nvPr/>
        </p:nvGrpSpPr>
        <p:grpSpPr bwMode="auto">
          <a:xfrm>
            <a:off x="1143000" y="0"/>
            <a:ext cx="6858000" cy="5143500"/>
            <a:chOff x="576" y="672"/>
            <a:chExt cx="5184" cy="3216"/>
          </a:xfrm>
        </p:grpSpPr>
        <p:pic>
          <p:nvPicPr>
            <p:cNvPr id="76820" name="Picture 27" descr="09_01"/>
            <p:cNvPicPr>
              <a:picLocks noChangeAspect="1" noChangeArrowheads="1"/>
            </p:cNvPicPr>
            <p:nvPr/>
          </p:nvPicPr>
          <p:blipFill>
            <a:blip r:embed="rId11" cstate="print"/>
            <a:srcRect l="10948" t="16362" r="1187" b="10960"/>
            <a:stretch>
              <a:fillRect/>
            </a:stretch>
          </p:blipFill>
          <p:spPr bwMode="auto">
            <a:xfrm>
              <a:off x="576" y="672"/>
              <a:ext cx="5184" cy="3216"/>
            </a:xfrm>
            <a:prstGeom prst="rect">
              <a:avLst/>
            </a:prstGeom>
            <a:noFill/>
            <a:ln w="9525">
              <a:noFill/>
              <a:miter lim="800000"/>
              <a:headEnd/>
              <a:tailEnd/>
            </a:ln>
          </p:spPr>
        </p:pic>
        <p:sp>
          <p:nvSpPr>
            <p:cNvPr id="76821" name="Text Box 28"/>
            <p:cNvSpPr txBox="1">
              <a:spLocks noChangeArrowheads="1"/>
            </p:cNvSpPr>
            <p:nvPr/>
          </p:nvSpPr>
          <p:spPr bwMode="auto">
            <a:xfrm>
              <a:off x="576" y="2398"/>
              <a:ext cx="1526" cy="231"/>
            </a:xfrm>
            <a:prstGeom prst="rect">
              <a:avLst/>
            </a:prstGeom>
            <a:noFill/>
            <a:ln w="9525">
              <a:noFill/>
              <a:miter lim="800000"/>
              <a:headEnd/>
              <a:tailEnd/>
            </a:ln>
          </p:spPr>
          <p:txBody>
            <a:bodyPr wrap="none">
              <a:spAutoFit/>
            </a:bodyPr>
            <a:lstStyle/>
            <a:p>
              <a:r>
                <a:rPr lang="en-GB">
                  <a:solidFill>
                    <a:schemeClr val="bg1"/>
                  </a:solidFill>
                  <a:latin typeface="Times New Roman" charset="0"/>
                </a:rPr>
                <a:t>1st September 2000</a:t>
              </a:r>
            </a:p>
          </p:txBody>
        </p:sp>
      </p:grpSp>
      <p:grpSp>
        <p:nvGrpSpPr>
          <p:cNvPr id="11" name="Group 29"/>
          <p:cNvGrpSpPr>
            <a:grpSpLocks/>
          </p:cNvGrpSpPr>
          <p:nvPr/>
        </p:nvGrpSpPr>
        <p:grpSpPr bwMode="auto">
          <a:xfrm>
            <a:off x="1143000" y="0"/>
            <a:ext cx="6858000" cy="5143500"/>
            <a:chOff x="576" y="672"/>
            <a:chExt cx="5184" cy="3216"/>
          </a:xfrm>
        </p:grpSpPr>
        <p:pic>
          <p:nvPicPr>
            <p:cNvPr id="76818" name="Picture 30" descr="10_01"/>
            <p:cNvPicPr>
              <a:picLocks noChangeAspect="1" noChangeArrowheads="1"/>
            </p:cNvPicPr>
            <p:nvPr/>
          </p:nvPicPr>
          <p:blipFill>
            <a:blip r:embed="rId12" cstate="print"/>
            <a:srcRect l="10948" t="16362" r="1186" b="10960"/>
            <a:stretch>
              <a:fillRect/>
            </a:stretch>
          </p:blipFill>
          <p:spPr bwMode="auto">
            <a:xfrm>
              <a:off x="576" y="672"/>
              <a:ext cx="5184" cy="3216"/>
            </a:xfrm>
            <a:prstGeom prst="rect">
              <a:avLst/>
            </a:prstGeom>
            <a:noFill/>
            <a:ln w="9525">
              <a:noFill/>
              <a:miter lim="800000"/>
              <a:headEnd/>
              <a:tailEnd/>
            </a:ln>
          </p:spPr>
        </p:pic>
        <p:sp>
          <p:nvSpPr>
            <p:cNvPr id="76819" name="Text Box 31"/>
            <p:cNvSpPr txBox="1">
              <a:spLocks noChangeArrowheads="1"/>
            </p:cNvSpPr>
            <p:nvPr/>
          </p:nvSpPr>
          <p:spPr bwMode="auto">
            <a:xfrm>
              <a:off x="576" y="2398"/>
              <a:ext cx="1342" cy="231"/>
            </a:xfrm>
            <a:prstGeom prst="rect">
              <a:avLst/>
            </a:prstGeom>
            <a:noFill/>
            <a:ln w="9525">
              <a:noFill/>
              <a:miter lim="800000"/>
              <a:headEnd/>
              <a:tailEnd/>
            </a:ln>
          </p:spPr>
          <p:txBody>
            <a:bodyPr wrap="none">
              <a:spAutoFit/>
            </a:bodyPr>
            <a:lstStyle/>
            <a:p>
              <a:r>
                <a:rPr lang="en-GB">
                  <a:solidFill>
                    <a:schemeClr val="bg1"/>
                  </a:solidFill>
                  <a:latin typeface="Times New Roman" charset="0"/>
                </a:rPr>
                <a:t>1st October 2000</a:t>
              </a:r>
            </a:p>
          </p:txBody>
        </p:sp>
      </p:grpSp>
      <p:grpSp>
        <p:nvGrpSpPr>
          <p:cNvPr id="12" name="Group 32"/>
          <p:cNvGrpSpPr>
            <a:grpSpLocks/>
          </p:cNvGrpSpPr>
          <p:nvPr/>
        </p:nvGrpSpPr>
        <p:grpSpPr bwMode="auto">
          <a:xfrm>
            <a:off x="1143000" y="0"/>
            <a:ext cx="6858000" cy="5143500"/>
            <a:chOff x="576" y="672"/>
            <a:chExt cx="5184" cy="3216"/>
          </a:xfrm>
        </p:grpSpPr>
        <p:pic>
          <p:nvPicPr>
            <p:cNvPr id="76816" name="Picture 33" descr="11_01"/>
            <p:cNvPicPr>
              <a:picLocks noChangeAspect="1" noChangeArrowheads="1"/>
            </p:cNvPicPr>
            <p:nvPr/>
          </p:nvPicPr>
          <p:blipFill>
            <a:blip r:embed="rId13" cstate="print"/>
            <a:srcRect l="10950" t="16362" r="1186" b="10960"/>
            <a:stretch>
              <a:fillRect/>
            </a:stretch>
          </p:blipFill>
          <p:spPr bwMode="auto">
            <a:xfrm>
              <a:off x="576" y="672"/>
              <a:ext cx="5184" cy="3216"/>
            </a:xfrm>
            <a:prstGeom prst="rect">
              <a:avLst/>
            </a:prstGeom>
            <a:noFill/>
            <a:ln w="9525">
              <a:noFill/>
              <a:miter lim="800000"/>
              <a:headEnd/>
              <a:tailEnd/>
            </a:ln>
          </p:spPr>
        </p:pic>
        <p:sp>
          <p:nvSpPr>
            <p:cNvPr id="76817" name="Text Box 34"/>
            <p:cNvSpPr txBox="1">
              <a:spLocks noChangeArrowheads="1"/>
            </p:cNvSpPr>
            <p:nvPr/>
          </p:nvSpPr>
          <p:spPr bwMode="auto">
            <a:xfrm>
              <a:off x="576" y="2398"/>
              <a:ext cx="1516" cy="231"/>
            </a:xfrm>
            <a:prstGeom prst="rect">
              <a:avLst/>
            </a:prstGeom>
            <a:noFill/>
            <a:ln w="9525">
              <a:noFill/>
              <a:miter lim="800000"/>
              <a:headEnd/>
              <a:tailEnd/>
            </a:ln>
          </p:spPr>
          <p:txBody>
            <a:bodyPr wrap="none">
              <a:spAutoFit/>
            </a:bodyPr>
            <a:lstStyle/>
            <a:p>
              <a:r>
                <a:rPr lang="en-GB">
                  <a:solidFill>
                    <a:schemeClr val="bg1"/>
                  </a:solidFill>
                  <a:latin typeface="Times New Roman" charset="0"/>
                </a:rPr>
                <a:t>1st November 2000</a:t>
              </a:r>
            </a:p>
          </p:txBody>
        </p:sp>
      </p:grpSp>
      <p:grpSp>
        <p:nvGrpSpPr>
          <p:cNvPr id="13" name="Group 35"/>
          <p:cNvGrpSpPr>
            <a:grpSpLocks/>
          </p:cNvGrpSpPr>
          <p:nvPr/>
        </p:nvGrpSpPr>
        <p:grpSpPr bwMode="auto">
          <a:xfrm>
            <a:off x="1143000" y="0"/>
            <a:ext cx="6858000" cy="5143500"/>
            <a:chOff x="576" y="672"/>
            <a:chExt cx="5184" cy="3216"/>
          </a:xfrm>
        </p:grpSpPr>
        <p:pic>
          <p:nvPicPr>
            <p:cNvPr id="76814" name="Picture 36" descr="12_01_b"/>
            <p:cNvPicPr>
              <a:picLocks noChangeAspect="1" noChangeArrowheads="1"/>
            </p:cNvPicPr>
            <p:nvPr/>
          </p:nvPicPr>
          <p:blipFill>
            <a:blip r:embed="rId14" cstate="print"/>
            <a:srcRect l="10948" t="16360" r="1187" b="10960"/>
            <a:stretch>
              <a:fillRect/>
            </a:stretch>
          </p:blipFill>
          <p:spPr bwMode="auto">
            <a:xfrm>
              <a:off x="576" y="672"/>
              <a:ext cx="5184" cy="3216"/>
            </a:xfrm>
            <a:prstGeom prst="rect">
              <a:avLst/>
            </a:prstGeom>
            <a:noFill/>
            <a:ln w="9525">
              <a:noFill/>
              <a:miter lim="800000"/>
              <a:headEnd/>
              <a:tailEnd/>
            </a:ln>
          </p:spPr>
        </p:pic>
        <p:sp>
          <p:nvSpPr>
            <p:cNvPr id="76815" name="Text Box 37"/>
            <p:cNvSpPr txBox="1">
              <a:spLocks noChangeArrowheads="1"/>
            </p:cNvSpPr>
            <p:nvPr/>
          </p:nvSpPr>
          <p:spPr bwMode="auto">
            <a:xfrm>
              <a:off x="576" y="2398"/>
              <a:ext cx="1497" cy="231"/>
            </a:xfrm>
            <a:prstGeom prst="rect">
              <a:avLst/>
            </a:prstGeom>
            <a:noFill/>
            <a:ln w="9525">
              <a:noFill/>
              <a:miter lim="800000"/>
              <a:headEnd/>
              <a:tailEnd/>
            </a:ln>
          </p:spPr>
          <p:txBody>
            <a:bodyPr wrap="none">
              <a:spAutoFit/>
            </a:bodyPr>
            <a:lstStyle/>
            <a:p>
              <a:r>
                <a:rPr lang="en-GB">
                  <a:solidFill>
                    <a:schemeClr val="bg1"/>
                  </a:solidFill>
                  <a:latin typeface="Times New Roman" charset="0"/>
                </a:rPr>
                <a:t>1st December 2000</a:t>
              </a:r>
            </a:p>
          </p:txBody>
        </p:sp>
      </p:grpSp>
      <p:sp>
        <p:nvSpPr>
          <p:cNvPr id="38" name="Rectangle 37"/>
          <p:cNvSpPr/>
          <p:nvPr/>
        </p:nvSpPr>
        <p:spPr>
          <a:xfrm>
            <a:off x="5795457" y="67736"/>
            <a:ext cx="2128147" cy="246221"/>
          </a:xfrm>
          <a:prstGeom prst="rect">
            <a:avLst/>
          </a:prstGeom>
        </p:spPr>
        <p:txBody>
          <a:bodyPr wrap="none">
            <a:spAutoFit/>
          </a:bodyPr>
          <a:lstStyle/>
          <a:p>
            <a:pPr>
              <a:lnSpc>
                <a:spcPts val="1200"/>
              </a:lnSpc>
            </a:pPr>
            <a:r>
              <a:rPr lang="en-US" dirty="0">
                <a:solidFill>
                  <a:schemeClr val="bg1"/>
                </a:solidFill>
              </a:rPr>
              <a:t>SPOT-</a:t>
            </a:r>
            <a:r>
              <a:rPr lang="en-US" dirty="0" err="1">
                <a:solidFill>
                  <a:schemeClr val="bg1"/>
                </a:solidFill>
              </a:rPr>
              <a:t>Végétation</a:t>
            </a:r>
            <a:endParaRPr lang="en-US" dirty="0">
              <a:solidFill>
                <a:schemeClr val="bg1"/>
              </a:solidFill>
            </a:endParaRPr>
          </a:p>
        </p:txBody>
      </p:sp>
      <p:sp>
        <p:nvSpPr>
          <p:cNvPr id="40" name="Rectangle 39"/>
          <p:cNvSpPr/>
          <p:nvPr/>
        </p:nvSpPr>
        <p:spPr>
          <a:xfrm>
            <a:off x="7840132" y="-87086"/>
            <a:ext cx="1439333" cy="52305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05567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5"/>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6"/>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000"/>
                                  </p:stCondLst>
                                  <p:childTnLst>
                                    <p:set>
                                      <p:cBhvr>
                                        <p:cTn id="15" dur="1" fill="hold">
                                          <p:stCondLst>
                                            <p:cond delay="499"/>
                                          </p:stCondLst>
                                        </p:cTn>
                                        <p:tgtEl>
                                          <p:spTgt spid="7"/>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1000"/>
                                  </p:stCondLst>
                                  <p:childTnLst>
                                    <p:set>
                                      <p:cBhvr>
                                        <p:cTn id="18" dur="1" fill="hold">
                                          <p:stCondLst>
                                            <p:cond delay="499"/>
                                          </p:stCondLst>
                                        </p:cTn>
                                        <p:tgtEl>
                                          <p:spTgt spid="8"/>
                                        </p:tgtEl>
                                        <p:attrNameLst>
                                          <p:attrName>style.visibility</p:attrName>
                                        </p:attrNameLst>
                                      </p:cBhvr>
                                      <p:to>
                                        <p:strVal val="visible"/>
                                      </p:to>
                                    </p:set>
                                  </p:childTnLst>
                                </p:cTn>
                              </p:par>
                            </p:childTnLst>
                          </p:cTn>
                        </p:par>
                        <p:par>
                          <p:cTn id="19" fill="hold">
                            <p:stCondLst>
                              <p:cond delay="7500"/>
                            </p:stCondLst>
                            <p:childTnLst>
                              <p:par>
                                <p:cTn id="20" presetID="1" presetClass="entr" presetSubtype="0" fill="hold" nodeType="afterEffect">
                                  <p:stCondLst>
                                    <p:cond delay="1000"/>
                                  </p:stCondLst>
                                  <p:childTnLst>
                                    <p:set>
                                      <p:cBhvr>
                                        <p:cTn id="21" dur="1" fill="hold">
                                          <p:stCondLst>
                                            <p:cond delay="499"/>
                                          </p:stCondLst>
                                        </p:cTn>
                                        <p:tgtEl>
                                          <p:spTgt spid="9"/>
                                        </p:tgtEl>
                                        <p:attrNameLst>
                                          <p:attrName>style.visibility</p:attrName>
                                        </p:attrNameLst>
                                      </p:cBhvr>
                                      <p:to>
                                        <p:strVal val="visible"/>
                                      </p:to>
                                    </p:set>
                                  </p:childTnLst>
                                </p:cTn>
                              </p:par>
                            </p:childTnLst>
                          </p:cTn>
                        </p:par>
                        <p:par>
                          <p:cTn id="22" fill="hold">
                            <p:stCondLst>
                              <p:cond delay="9000"/>
                            </p:stCondLst>
                            <p:childTnLst>
                              <p:par>
                                <p:cTn id="23" presetID="1" presetClass="entr" presetSubtype="0" fill="hold" nodeType="afterEffect">
                                  <p:stCondLst>
                                    <p:cond delay="1000"/>
                                  </p:stCondLst>
                                  <p:childTnLst>
                                    <p:set>
                                      <p:cBhvr>
                                        <p:cTn id="24" dur="1" fill="hold">
                                          <p:stCondLst>
                                            <p:cond delay="499"/>
                                          </p:stCondLst>
                                        </p:cTn>
                                        <p:tgtEl>
                                          <p:spTgt spid="10"/>
                                        </p:tgtEl>
                                        <p:attrNameLst>
                                          <p:attrName>style.visibility</p:attrName>
                                        </p:attrNameLst>
                                      </p:cBhvr>
                                      <p:to>
                                        <p:strVal val="visible"/>
                                      </p:to>
                                    </p:set>
                                  </p:childTnLst>
                                </p:cTn>
                              </p:par>
                            </p:childTnLst>
                          </p:cTn>
                        </p:par>
                        <p:par>
                          <p:cTn id="25" fill="hold">
                            <p:stCondLst>
                              <p:cond delay="10500"/>
                            </p:stCondLst>
                            <p:childTnLst>
                              <p:par>
                                <p:cTn id="26" presetID="1" presetClass="entr" presetSubtype="0" fill="hold" nodeType="afterEffect">
                                  <p:stCondLst>
                                    <p:cond delay="1000"/>
                                  </p:stCondLst>
                                  <p:childTnLst>
                                    <p:set>
                                      <p:cBhvr>
                                        <p:cTn id="27" dur="1" fill="hold">
                                          <p:stCondLst>
                                            <p:cond delay="499"/>
                                          </p:stCondLst>
                                        </p:cTn>
                                        <p:tgtEl>
                                          <p:spTgt spid="11"/>
                                        </p:tgtEl>
                                        <p:attrNameLst>
                                          <p:attrName>style.visibility</p:attrName>
                                        </p:attrNameLst>
                                      </p:cBhvr>
                                      <p:to>
                                        <p:strVal val="visible"/>
                                      </p:to>
                                    </p:set>
                                  </p:childTnLst>
                                </p:cTn>
                              </p:par>
                            </p:childTnLst>
                          </p:cTn>
                        </p:par>
                        <p:par>
                          <p:cTn id="28" fill="hold">
                            <p:stCondLst>
                              <p:cond delay="12000"/>
                            </p:stCondLst>
                            <p:childTnLst>
                              <p:par>
                                <p:cTn id="29" presetID="1" presetClass="entr" presetSubtype="0" fill="hold" nodeType="afterEffect">
                                  <p:stCondLst>
                                    <p:cond delay="1000"/>
                                  </p:stCondLst>
                                  <p:childTnLst>
                                    <p:set>
                                      <p:cBhvr>
                                        <p:cTn id="30" dur="1" fill="hold">
                                          <p:stCondLst>
                                            <p:cond delay="499"/>
                                          </p:stCondLst>
                                        </p:cTn>
                                        <p:tgtEl>
                                          <p:spTgt spid="12"/>
                                        </p:tgtEl>
                                        <p:attrNameLst>
                                          <p:attrName>style.visibility</p:attrName>
                                        </p:attrNameLst>
                                      </p:cBhvr>
                                      <p:to>
                                        <p:strVal val="visible"/>
                                      </p:to>
                                    </p:set>
                                  </p:childTnLst>
                                </p:cTn>
                              </p:par>
                            </p:childTnLst>
                          </p:cTn>
                        </p:par>
                        <p:par>
                          <p:cTn id="31" fill="hold">
                            <p:stCondLst>
                              <p:cond delay="13500"/>
                            </p:stCondLst>
                            <p:childTnLst>
                              <p:par>
                                <p:cTn id="32" presetID="1" presetClass="entr" presetSubtype="0" fill="hold" nodeType="afterEffect">
                                  <p:stCondLst>
                                    <p:cond delay="1000"/>
                                  </p:stCondLst>
                                  <p:childTnLst>
                                    <p:set>
                                      <p:cBhvr>
                                        <p:cTn id="33"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7086"/>
            <a:ext cx="9144000" cy="52305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1378" name="Picture 2" descr="snap"/>
          <p:cNvPicPr>
            <a:picLocks noChangeAspect="1" noChangeArrowheads="1"/>
          </p:cNvPicPr>
          <p:nvPr/>
        </p:nvPicPr>
        <p:blipFill>
          <a:blip r:embed="rId3" cstate="print"/>
          <a:srcRect/>
          <a:stretch>
            <a:fillRect/>
          </a:stretch>
        </p:blipFill>
        <p:spPr bwMode="auto">
          <a:xfrm>
            <a:off x="1143000" y="1"/>
            <a:ext cx="7943850" cy="5156597"/>
          </a:xfrm>
          <a:prstGeom prst="rect">
            <a:avLst/>
          </a:prstGeom>
          <a:noFill/>
          <a:ln w="9525">
            <a:noFill/>
            <a:miter lim="800000"/>
            <a:headEnd/>
            <a:tailEnd/>
          </a:ln>
        </p:spPr>
      </p:pic>
      <p:sp>
        <p:nvSpPr>
          <p:cNvPr id="101379" name="Rectangle 3"/>
          <p:cNvSpPr>
            <a:spLocks noChangeArrowheads="1"/>
          </p:cNvSpPr>
          <p:nvPr/>
        </p:nvSpPr>
        <p:spPr bwMode="auto">
          <a:xfrm>
            <a:off x="1095199" y="4868466"/>
            <a:ext cx="1768433" cy="369332"/>
          </a:xfrm>
          <a:prstGeom prst="rect">
            <a:avLst/>
          </a:prstGeom>
          <a:noFill/>
          <a:ln w="9525">
            <a:noFill/>
            <a:miter lim="800000"/>
            <a:headEnd/>
            <a:tailEnd/>
          </a:ln>
        </p:spPr>
        <p:txBody>
          <a:bodyPr wrap="none">
            <a:spAutoFit/>
          </a:bodyPr>
          <a:lstStyle/>
          <a:p>
            <a:pPr algn="ctr"/>
            <a:r>
              <a:rPr lang="fr-BE" sz="675" b="1">
                <a:solidFill>
                  <a:schemeClr val="accent1"/>
                </a:solidFill>
                <a:latin typeface="Tahoma" pitchFamily="34" charset="0"/>
                <a:sym typeface="Wingdings 3" pitchFamily="18" charset="2"/>
              </a:rPr>
              <a:t>GlobalWatch project (UCL-SP PPS)</a:t>
            </a:r>
            <a:r>
              <a:rPr lang="fr-BE">
                <a:sym typeface="Wingdings 3" pitchFamily="18" charset="2"/>
              </a:rPr>
              <a:t> </a:t>
            </a:r>
            <a:endParaRPr lang="en-US">
              <a:sym typeface="Wingdings 3" pitchFamily="18" charset="2"/>
            </a:endParaRPr>
          </a:p>
        </p:txBody>
      </p:sp>
    </p:spTree>
    <p:extLst>
      <p:ext uri="{BB962C8B-B14F-4D97-AF65-F5344CB8AC3E}">
        <p14:creationId xmlns:p14="http://schemas.microsoft.com/office/powerpoint/2010/main" val="37919894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0"/>
            <a:ext cx="9215227" cy="769441"/>
          </a:xfrm>
        </p:spPr>
        <p:txBody>
          <a:bodyPr/>
          <a:lstStyle/>
          <a:p>
            <a:r>
              <a:rPr lang="fr-BE" dirty="0" err="1" smtClean="0"/>
              <a:t>Compositing</a:t>
            </a:r>
            <a:r>
              <a:rPr lang="fr-BE" dirty="0" smtClean="0"/>
              <a:t> cloud free pixels </a:t>
            </a:r>
            <a:r>
              <a:rPr lang="fr-BE" dirty="0" err="1" smtClean="0"/>
              <a:t>from</a:t>
            </a:r>
            <a:r>
              <a:rPr lang="fr-BE" dirty="0" smtClean="0"/>
              <a:t> </a:t>
            </a:r>
            <a:r>
              <a:rPr lang="fr-BE" dirty="0" err="1" smtClean="0"/>
              <a:t>each</a:t>
            </a:r>
            <a:r>
              <a:rPr lang="fr-BE" dirty="0" smtClean="0"/>
              <a:t> image </a:t>
            </a:r>
            <a:r>
              <a:rPr lang="fr-BE" dirty="0" err="1" smtClean="0"/>
              <a:t>into</a:t>
            </a:r>
            <a:r>
              <a:rPr lang="fr-BE" dirty="0" smtClean="0"/>
              <a:t> a composite </a:t>
            </a:r>
            <a:endParaRPr lang="fr-BE" dirty="0"/>
          </a:p>
        </p:txBody>
      </p:sp>
      <p:pic>
        <p:nvPicPr>
          <p:cNvPr id="4" name="Image 3" descr="daily_20100724.tif"/>
          <p:cNvPicPr>
            <a:picLocks noChangeAspect="1"/>
          </p:cNvPicPr>
          <p:nvPr/>
        </p:nvPicPr>
        <p:blipFill>
          <a:blip r:embed="rId3"/>
          <a:stretch>
            <a:fillRect/>
          </a:stretch>
        </p:blipFill>
        <p:spPr>
          <a:xfrm>
            <a:off x="114301" y="835818"/>
            <a:ext cx="6858000" cy="2494180"/>
          </a:xfrm>
          <a:prstGeom prst="rect">
            <a:avLst/>
          </a:prstGeom>
        </p:spPr>
      </p:pic>
      <p:sp>
        <p:nvSpPr>
          <p:cNvPr id="2" name="ZoneTexte 1"/>
          <p:cNvSpPr txBox="1"/>
          <p:nvPr/>
        </p:nvSpPr>
        <p:spPr>
          <a:xfrm>
            <a:off x="63512" y="2872941"/>
            <a:ext cx="2129619" cy="415498"/>
          </a:xfrm>
          <a:prstGeom prst="rect">
            <a:avLst/>
          </a:prstGeom>
          <a:noFill/>
        </p:spPr>
        <p:txBody>
          <a:bodyPr wrap="square" rtlCol="0">
            <a:spAutoFit/>
          </a:bodyPr>
          <a:lstStyle/>
          <a:p>
            <a:pPr defTabSz="685727" fontAlgn="auto">
              <a:spcBef>
                <a:spcPts val="0"/>
              </a:spcBef>
              <a:spcAft>
                <a:spcPts val="0"/>
              </a:spcAft>
            </a:pPr>
            <a:r>
              <a:rPr lang="fr-BE" sz="2100" b="1" dirty="0" smtClean="0">
                <a:solidFill>
                  <a:srgbClr val="FFFFFF"/>
                </a:solidFill>
                <a:latin typeface="Humnst777 BT"/>
              </a:rPr>
              <a:t>7 x 1 </a:t>
            </a:r>
            <a:r>
              <a:rPr lang="fr-BE" sz="2100" b="1" dirty="0" err="1" smtClean="0">
                <a:solidFill>
                  <a:srgbClr val="FFFFFF"/>
                </a:solidFill>
                <a:latin typeface="Humnst777 BT"/>
              </a:rPr>
              <a:t>daily</a:t>
            </a:r>
            <a:r>
              <a:rPr lang="fr-BE" sz="2100" b="1" dirty="0" smtClean="0">
                <a:solidFill>
                  <a:srgbClr val="FFFFFF"/>
                </a:solidFill>
                <a:latin typeface="Humnst777 BT"/>
              </a:rPr>
              <a:t> obs.</a:t>
            </a:r>
            <a:endParaRPr lang="fr-BE" sz="2100" b="1" dirty="0">
              <a:solidFill>
                <a:srgbClr val="FFFFFF"/>
              </a:solidFill>
              <a:latin typeface="Humnst777 BT"/>
            </a:endParaRPr>
          </a:p>
        </p:txBody>
      </p:sp>
      <p:pic>
        <p:nvPicPr>
          <p:cNvPr id="5" name="Espace réservé du contenu 4" descr="MC7_20100730.tif"/>
          <p:cNvPicPr>
            <a:picLocks noGrp="1" noChangeAspect="1"/>
          </p:cNvPicPr>
          <p:nvPr>
            <p:ph idx="1"/>
          </p:nvPr>
        </p:nvPicPr>
        <p:blipFill>
          <a:blip r:embed="rId4"/>
          <a:stretch>
            <a:fillRect/>
          </a:stretch>
        </p:blipFill>
        <p:spPr>
          <a:xfrm>
            <a:off x="2128401" y="2105591"/>
            <a:ext cx="5154144" cy="1869876"/>
          </a:xfrm>
          <a:prstGeom prst="rect">
            <a:avLst/>
          </a:prstGeom>
          <a:ln>
            <a:noFill/>
          </a:ln>
          <a:effectLst>
            <a:outerShdw blurRad="292100" dist="139700" dir="2700000" algn="tl" rotWithShape="0">
              <a:srgbClr val="333333">
                <a:alpha val="65000"/>
              </a:srgbClr>
            </a:outerShdw>
          </a:effectLst>
        </p:spPr>
      </p:pic>
      <p:sp>
        <p:nvSpPr>
          <p:cNvPr id="7" name="ZoneTexte 6"/>
          <p:cNvSpPr txBox="1"/>
          <p:nvPr/>
        </p:nvSpPr>
        <p:spPr>
          <a:xfrm>
            <a:off x="2186439" y="3274993"/>
            <a:ext cx="2221255" cy="738664"/>
          </a:xfrm>
          <a:prstGeom prst="rect">
            <a:avLst/>
          </a:prstGeom>
          <a:noFill/>
        </p:spPr>
        <p:txBody>
          <a:bodyPr wrap="square" rtlCol="0">
            <a:spAutoFit/>
          </a:bodyPr>
          <a:lstStyle/>
          <a:p>
            <a:pPr defTabSz="685727" fontAlgn="auto">
              <a:spcBef>
                <a:spcPts val="0"/>
              </a:spcBef>
              <a:spcAft>
                <a:spcPts val="0"/>
              </a:spcAft>
            </a:pPr>
            <a:r>
              <a:rPr lang="fr-BE" sz="2100" b="1" dirty="0" smtClean="0">
                <a:solidFill>
                  <a:srgbClr val="FFFFFF"/>
                </a:solidFill>
                <a:latin typeface="Humnst777 BT"/>
              </a:rPr>
              <a:t>Weekly composite</a:t>
            </a:r>
            <a:endParaRPr lang="fr-BE" sz="2100" b="1" dirty="0">
              <a:solidFill>
                <a:srgbClr val="FFFFFF"/>
              </a:solidFill>
              <a:latin typeface="Humnst777 BT"/>
            </a:endParaRPr>
          </a:p>
        </p:txBody>
      </p:sp>
      <p:sp>
        <p:nvSpPr>
          <p:cNvPr id="8" name="Flèche à angle droit 7"/>
          <p:cNvSpPr/>
          <p:nvPr/>
        </p:nvSpPr>
        <p:spPr>
          <a:xfrm rot="5400000">
            <a:off x="1369729" y="3268608"/>
            <a:ext cx="593272" cy="707231"/>
          </a:xfrm>
          <a:prstGeom prst="bentUpArrow">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Image 8" descr="globale.tif"/>
          <p:cNvPicPr>
            <a:picLocks noChangeAspect="1"/>
          </p:cNvPicPr>
          <p:nvPr/>
        </p:nvPicPr>
        <p:blipFill>
          <a:blip r:embed="rId5"/>
          <a:stretch>
            <a:fillRect/>
          </a:stretch>
        </p:blipFill>
        <p:spPr>
          <a:xfrm>
            <a:off x="3640862" y="3150472"/>
            <a:ext cx="5503138" cy="1993028"/>
          </a:xfrm>
          <a:prstGeom prst="rect">
            <a:avLst/>
          </a:prstGeom>
        </p:spPr>
      </p:pic>
      <p:sp>
        <p:nvSpPr>
          <p:cNvPr id="10" name="Flèche à angle droit 9"/>
          <p:cNvSpPr/>
          <p:nvPr/>
        </p:nvSpPr>
        <p:spPr>
          <a:xfrm rot="5400000">
            <a:off x="2904615" y="3987066"/>
            <a:ext cx="593272" cy="707231"/>
          </a:xfrm>
          <a:prstGeom prst="bentUpArrow">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p:cNvSpPr txBox="1"/>
          <p:nvPr/>
        </p:nvSpPr>
        <p:spPr>
          <a:xfrm>
            <a:off x="3634237" y="4404836"/>
            <a:ext cx="2221255" cy="738664"/>
          </a:xfrm>
          <a:prstGeom prst="rect">
            <a:avLst/>
          </a:prstGeom>
          <a:noFill/>
        </p:spPr>
        <p:txBody>
          <a:bodyPr wrap="square" rtlCol="0">
            <a:spAutoFit/>
          </a:bodyPr>
          <a:lstStyle/>
          <a:p>
            <a:pPr defTabSz="685727" fontAlgn="auto">
              <a:spcBef>
                <a:spcPts val="0"/>
              </a:spcBef>
              <a:spcAft>
                <a:spcPts val="0"/>
              </a:spcAft>
            </a:pPr>
            <a:r>
              <a:rPr lang="fr-BE" sz="2100" b="1" dirty="0" err="1" smtClean="0">
                <a:solidFill>
                  <a:srgbClr val="FFFFFF"/>
                </a:solidFill>
                <a:latin typeface="Humnst777 BT"/>
              </a:rPr>
              <a:t>Annual</a:t>
            </a:r>
            <a:endParaRPr lang="fr-BE" sz="2100" b="1" dirty="0" smtClean="0">
              <a:solidFill>
                <a:srgbClr val="FFFFFF"/>
              </a:solidFill>
              <a:latin typeface="Humnst777 BT"/>
            </a:endParaRPr>
          </a:p>
          <a:p>
            <a:pPr defTabSz="685727" fontAlgn="auto">
              <a:spcBef>
                <a:spcPts val="0"/>
              </a:spcBef>
              <a:spcAft>
                <a:spcPts val="0"/>
              </a:spcAft>
            </a:pPr>
            <a:r>
              <a:rPr lang="fr-BE" sz="2100" b="1" dirty="0" smtClean="0">
                <a:solidFill>
                  <a:srgbClr val="FFFFFF"/>
                </a:solidFill>
                <a:latin typeface="Humnst777 BT"/>
              </a:rPr>
              <a:t>composite</a:t>
            </a:r>
            <a:endParaRPr lang="fr-BE" sz="2100" b="1" dirty="0">
              <a:solidFill>
                <a:srgbClr val="FFFFFF"/>
              </a:solidFill>
              <a:latin typeface="Humnst777 BT"/>
            </a:endParaRPr>
          </a:p>
        </p:txBody>
      </p:sp>
    </p:spTree>
    <p:extLst>
      <p:ext uri="{BB962C8B-B14F-4D97-AF65-F5344CB8AC3E}">
        <p14:creationId xmlns:p14="http://schemas.microsoft.com/office/powerpoint/2010/main" val="11167593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Line 43"/>
          <p:cNvSpPr>
            <a:spLocks noChangeShapeType="1"/>
          </p:cNvSpPr>
          <p:nvPr/>
        </p:nvSpPr>
        <p:spPr bwMode="auto">
          <a:xfrm>
            <a:off x="2199088" y="1589484"/>
            <a:ext cx="1718070" cy="5953"/>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sz="750">
              <a:solidFill>
                <a:srgbClr val="000000"/>
              </a:solidFill>
              <a:latin typeface="Arial" panose="020B0604020202020204" pitchFamily="34" charset="0"/>
            </a:endParaRPr>
          </a:p>
        </p:txBody>
      </p:sp>
      <p:grpSp>
        <p:nvGrpSpPr>
          <p:cNvPr id="393221" name="Group 5"/>
          <p:cNvGrpSpPr>
            <a:grpSpLocks/>
          </p:cNvGrpSpPr>
          <p:nvPr/>
        </p:nvGrpSpPr>
        <p:grpSpPr bwMode="auto">
          <a:xfrm>
            <a:off x="0" y="933337"/>
            <a:ext cx="2226570" cy="1331056"/>
            <a:chOff x="567" y="757"/>
            <a:chExt cx="1339" cy="713"/>
          </a:xfrm>
        </p:grpSpPr>
        <p:pic>
          <p:nvPicPr>
            <p:cNvPr id="393222" name="Picture 6" descr="Locust area Cloud clo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 y="757"/>
              <a:ext cx="1044" cy="421"/>
            </a:xfrm>
            <a:prstGeom prst="rect">
              <a:avLst/>
            </a:prstGeom>
            <a:noFill/>
            <a:extLst>
              <a:ext uri="{909E8E84-426E-40DD-AFC4-6F175D3DCCD1}">
                <a14:hiddenFill xmlns:a14="http://schemas.microsoft.com/office/drawing/2010/main">
                  <a:solidFill>
                    <a:srgbClr val="FFFFFF"/>
                  </a:solidFill>
                </a14:hiddenFill>
              </a:ext>
            </a:extLst>
          </p:spPr>
        </p:pic>
        <p:pic>
          <p:nvPicPr>
            <p:cNvPr id="393223" name="Picture 7" descr="Locust area Cloud clo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 y="786"/>
              <a:ext cx="1044" cy="421"/>
            </a:xfrm>
            <a:prstGeom prst="rect">
              <a:avLst/>
            </a:prstGeom>
            <a:noFill/>
            <a:extLst>
              <a:ext uri="{909E8E84-426E-40DD-AFC4-6F175D3DCCD1}">
                <a14:hiddenFill xmlns:a14="http://schemas.microsoft.com/office/drawing/2010/main">
                  <a:solidFill>
                    <a:srgbClr val="FFFFFF"/>
                  </a:solidFill>
                </a14:hiddenFill>
              </a:ext>
            </a:extLst>
          </p:spPr>
        </p:pic>
        <p:pic>
          <p:nvPicPr>
            <p:cNvPr id="393224" name="Picture 8" descr="Locust area Cloud clo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 y="822"/>
              <a:ext cx="1044" cy="421"/>
            </a:xfrm>
            <a:prstGeom prst="rect">
              <a:avLst/>
            </a:prstGeom>
            <a:noFill/>
            <a:extLst>
              <a:ext uri="{909E8E84-426E-40DD-AFC4-6F175D3DCCD1}">
                <a14:hiddenFill xmlns:a14="http://schemas.microsoft.com/office/drawing/2010/main">
                  <a:solidFill>
                    <a:srgbClr val="FFFFFF"/>
                  </a:solidFill>
                </a14:hiddenFill>
              </a:ext>
            </a:extLst>
          </p:spPr>
        </p:pic>
        <p:pic>
          <p:nvPicPr>
            <p:cNvPr id="393225" name="Picture 9" descr="Locust area Cloud clo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 y="867"/>
              <a:ext cx="1044" cy="421"/>
            </a:xfrm>
            <a:prstGeom prst="rect">
              <a:avLst/>
            </a:prstGeom>
            <a:noFill/>
            <a:extLst>
              <a:ext uri="{909E8E84-426E-40DD-AFC4-6F175D3DCCD1}">
                <a14:hiddenFill xmlns:a14="http://schemas.microsoft.com/office/drawing/2010/main">
                  <a:solidFill>
                    <a:srgbClr val="FFFFFF"/>
                  </a:solidFill>
                </a14:hiddenFill>
              </a:ext>
            </a:extLst>
          </p:spPr>
        </p:pic>
        <p:pic>
          <p:nvPicPr>
            <p:cNvPr id="393226" name="Picture 10" descr="Locust area Cloud clo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 y="913"/>
              <a:ext cx="1044" cy="421"/>
            </a:xfrm>
            <a:prstGeom prst="rect">
              <a:avLst/>
            </a:prstGeom>
            <a:noFill/>
            <a:extLst>
              <a:ext uri="{909E8E84-426E-40DD-AFC4-6F175D3DCCD1}">
                <a14:hiddenFill xmlns:a14="http://schemas.microsoft.com/office/drawing/2010/main">
                  <a:solidFill>
                    <a:srgbClr val="FFFFFF"/>
                  </a:solidFill>
                </a14:hiddenFill>
              </a:ext>
            </a:extLst>
          </p:spPr>
        </p:pic>
        <p:pic>
          <p:nvPicPr>
            <p:cNvPr id="393227" name="Picture 11" descr="Locust area Cloud clo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 y="958"/>
              <a:ext cx="1044" cy="421"/>
            </a:xfrm>
            <a:prstGeom prst="rect">
              <a:avLst/>
            </a:prstGeom>
            <a:noFill/>
            <a:extLst>
              <a:ext uri="{909E8E84-426E-40DD-AFC4-6F175D3DCCD1}">
                <a14:hiddenFill xmlns:a14="http://schemas.microsoft.com/office/drawing/2010/main">
                  <a:solidFill>
                    <a:srgbClr val="FFFFFF"/>
                  </a:solidFill>
                </a14:hiddenFill>
              </a:ext>
            </a:extLst>
          </p:spPr>
        </p:pic>
        <p:pic>
          <p:nvPicPr>
            <p:cNvPr id="393228" name="Picture 12" descr="Locust area Cloud clo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 y="1003"/>
              <a:ext cx="1044" cy="421"/>
            </a:xfrm>
            <a:prstGeom prst="rect">
              <a:avLst/>
            </a:prstGeom>
            <a:noFill/>
            <a:extLst>
              <a:ext uri="{909E8E84-426E-40DD-AFC4-6F175D3DCCD1}">
                <a14:hiddenFill xmlns:a14="http://schemas.microsoft.com/office/drawing/2010/main">
                  <a:solidFill>
                    <a:srgbClr val="FFFFFF"/>
                  </a:solidFill>
                </a14:hiddenFill>
              </a:ext>
            </a:extLst>
          </p:spPr>
        </p:pic>
        <p:pic>
          <p:nvPicPr>
            <p:cNvPr id="393229" name="Picture 13" descr="Locust area Cloud clo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 y="1049"/>
              <a:ext cx="1044" cy="421"/>
            </a:xfrm>
            <a:prstGeom prst="rect">
              <a:avLst/>
            </a:prstGeom>
            <a:noFill/>
            <a:extLst>
              <a:ext uri="{909E8E84-426E-40DD-AFC4-6F175D3DCCD1}">
                <a14:hiddenFill xmlns:a14="http://schemas.microsoft.com/office/drawing/2010/main">
                  <a:solidFill>
                    <a:srgbClr val="FFFFFF"/>
                  </a:solidFill>
                </a14:hiddenFill>
              </a:ext>
            </a:extLst>
          </p:spPr>
        </p:pic>
      </p:grpSp>
      <p:pic>
        <p:nvPicPr>
          <p:cNvPr id="393256" name="Picture 40" descr="cloud_combined_2048"/>
          <p:cNvPicPr>
            <a:picLocks noChangeAspect="1" noChangeArrowheads="1"/>
          </p:cNvPicPr>
          <p:nvPr/>
        </p:nvPicPr>
        <p:blipFill>
          <a:blip r:embed="rId4" cstate="print">
            <a:extLst>
              <a:ext uri="{28A0092B-C50C-407E-A947-70E740481C1C}">
                <a14:useLocalDpi xmlns:a14="http://schemas.microsoft.com/office/drawing/2010/main" val="0"/>
              </a:ext>
            </a:extLst>
          </a:blip>
          <a:srcRect l="45235" t="28192" r="25636" b="48756"/>
          <a:stretch>
            <a:fillRect/>
          </a:stretch>
        </p:blipFill>
        <p:spPr bwMode="auto">
          <a:xfrm>
            <a:off x="1920479" y="3188495"/>
            <a:ext cx="1796115" cy="8073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3259" name="Line 43"/>
          <p:cNvSpPr>
            <a:spLocks noChangeShapeType="1"/>
          </p:cNvSpPr>
          <p:nvPr/>
        </p:nvSpPr>
        <p:spPr bwMode="auto">
          <a:xfrm>
            <a:off x="2210993" y="2201465"/>
            <a:ext cx="1718070" cy="5953"/>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sz="750">
              <a:solidFill>
                <a:srgbClr val="000000"/>
              </a:solidFill>
              <a:latin typeface="Arial" panose="020B0604020202020204" pitchFamily="34" charset="0"/>
            </a:endParaRPr>
          </a:p>
        </p:txBody>
      </p:sp>
      <p:sp>
        <p:nvSpPr>
          <p:cNvPr id="393260" name="Line 44"/>
          <p:cNvSpPr>
            <a:spLocks noChangeShapeType="1"/>
          </p:cNvSpPr>
          <p:nvPr/>
        </p:nvSpPr>
        <p:spPr bwMode="auto">
          <a:xfrm>
            <a:off x="2920604" y="2020492"/>
            <a:ext cx="0" cy="1134665"/>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sz="750">
              <a:solidFill>
                <a:srgbClr val="000000"/>
              </a:solidFill>
              <a:latin typeface="Arial" panose="020B0604020202020204" pitchFamily="34" charset="0"/>
            </a:endParaRPr>
          </a:p>
        </p:txBody>
      </p:sp>
      <p:sp>
        <p:nvSpPr>
          <p:cNvPr id="393257" name="Text Box 41"/>
          <p:cNvSpPr txBox="1">
            <a:spLocks noChangeArrowheads="1"/>
          </p:cNvSpPr>
          <p:nvPr/>
        </p:nvSpPr>
        <p:spPr bwMode="auto">
          <a:xfrm>
            <a:off x="2274094" y="1257301"/>
            <a:ext cx="1490664" cy="1020279"/>
          </a:xfrm>
          <a:prstGeom prst="rect">
            <a:avLst/>
          </a:prstGeom>
          <a:solidFill>
            <a:schemeClr val="bg1">
              <a:lumMod val="85000"/>
            </a:schemeClr>
          </a:solidFill>
          <a:ln w="9525">
            <a:noFill/>
            <a:miter lim="800000"/>
            <a:headEnd/>
            <a:tailEnd/>
          </a:ln>
          <a:effectLst/>
          <a:extLst/>
        </p:spPr>
        <p:txBody>
          <a:bodyPr wrap="square">
            <a:spAutoFit/>
          </a:bodyPr>
          <a:lstStyle/>
          <a:p>
            <a:pPr algn="ctr">
              <a:lnSpc>
                <a:spcPct val="130000"/>
              </a:lnSpc>
              <a:spcBef>
                <a:spcPct val="50000"/>
              </a:spcBef>
            </a:pPr>
            <a:r>
              <a:rPr lang="en-GB" altLang="fr-FR" sz="900" dirty="0" smtClean="0">
                <a:latin typeface="+mn-lt"/>
                <a:cs typeface="Times New Roman" panose="02020603050405020304" pitchFamily="18" charset="0"/>
              </a:rPr>
              <a:t>Compositing </a:t>
            </a:r>
            <a:r>
              <a:rPr lang="en-GB" altLang="fr-FR" sz="900" dirty="0" err="1" smtClean="0">
                <a:latin typeface="+mn-lt"/>
                <a:cs typeface="Times New Roman" panose="02020603050405020304" pitchFamily="18" charset="0"/>
              </a:rPr>
              <a:t>algo</a:t>
            </a:r>
            <a:r>
              <a:rPr lang="en-GB" altLang="fr-FR" sz="900" dirty="0" smtClean="0">
                <a:latin typeface="+mn-lt"/>
                <a:cs typeface="Times New Roman" panose="02020603050405020304" pitchFamily="18" charset="0"/>
              </a:rPr>
              <a:t> </a:t>
            </a:r>
          </a:p>
          <a:p>
            <a:pPr marL="171450" indent="-171450">
              <a:lnSpc>
                <a:spcPct val="130000"/>
              </a:lnSpc>
              <a:spcBef>
                <a:spcPct val="50000"/>
              </a:spcBef>
              <a:buFont typeface="Wingdings" panose="05000000000000000000" pitchFamily="2" charset="2"/>
              <a:buChar char="§"/>
            </a:pPr>
            <a:r>
              <a:rPr lang="en-GB" altLang="fr-FR" sz="900" dirty="0" smtClean="0">
                <a:latin typeface="+mn-lt"/>
                <a:cs typeface="Times New Roman" panose="02020603050405020304" pitchFamily="18" charset="0"/>
              </a:rPr>
              <a:t>Max NDVI Value</a:t>
            </a:r>
          </a:p>
          <a:p>
            <a:pPr marL="171450" indent="-171450">
              <a:lnSpc>
                <a:spcPct val="130000"/>
              </a:lnSpc>
              <a:spcBef>
                <a:spcPct val="50000"/>
              </a:spcBef>
              <a:buFont typeface="Wingdings" panose="05000000000000000000" pitchFamily="2" charset="2"/>
              <a:buChar char="§"/>
            </a:pPr>
            <a:r>
              <a:rPr lang="en-GB" altLang="fr-FR" sz="900" dirty="0" smtClean="0">
                <a:latin typeface="+mn-lt"/>
                <a:cs typeface="Times New Roman" panose="02020603050405020304" pitchFamily="18" charset="0"/>
              </a:rPr>
              <a:t>Best Available Pixel </a:t>
            </a:r>
          </a:p>
          <a:p>
            <a:pPr marL="171450" indent="-171450">
              <a:lnSpc>
                <a:spcPct val="130000"/>
              </a:lnSpc>
              <a:spcBef>
                <a:spcPct val="50000"/>
              </a:spcBef>
              <a:buFont typeface="Wingdings" panose="05000000000000000000" pitchFamily="2" charset="2"/>
              <a:buChar char="§"/>
            </a:pPr>
            <a:r>
              <a:rPr lang="en-GB" altLang="fr-FR" sz="900" dirty="0" smtClean="0">
                <a:latin typeface="+mn-lt"/>
                <a:cs typeface="Times New Roman" panose="02020603050405020304" pitchFamily="18" charset="0"/>
              </a:rPr>
              <a:t>Mean compositing</a:t>
            </a:r>
            <a:endParaRPr lang="en-GB" altLang="fr-FR" sz="1050" dirty="0">
              <a:latin typeface="+mn-lt"/>
              <a:cs typeface="Times New Roman" panose="02020603050405020304" pitchFamily="18" charset="0"/>
            </a:endParaRPr>
          </a:p>
        </p:txBody>
      </p:sp>
      <p:sp>
        <p:nvSpPr>
          <p:cNvPr id="393261" name="Text Box 45"/>
          <p:cNvSpPr txBox="1">
            <a:spLocks noChangeArrowheads="1"/>
          </p:cNvSpPr>
          <p:nvPr/>
        </p:nvSpPr>
        <p:spPr bwMode="auto">
          <a:xfrm>
            <a:off x="3792410" y="2702911"/>
            <a:ext cx="24574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fr-FR" sz="1400" dirty="0" smtClean="0">
                <a:solidFill>
                  <a:srgbClr val="000000"/>
                </a:solidFill>
                <a:latin typeface="Garamond" panose="02020404030301010803" pitchFamily="18" charset="0"/>
                <a:cs typeface="Times New Roman" panose="02020603050405020304" pitchFamily="18" charset="0"/>
              </a:rPr>
              <a:t>Surface Reflectance Composite</a:t>
            </a:r>
            <a:endParaRPr lang="en-GB" altLang="fr-FR" sz="1400" dirty="0">
              <a:solidFill>
                <a:srgbClr val="000000"/>
              </a:solidFill>
              <a:latin typeface="Garamond" panose="02020404030301010803" pitchFamily="18" charset="0"/>
              <a:cs typeface="Times New Roman" panose="02020603050405020304" pitchFamily="18" charset="0"/>
            </a:endParaRPr>
          </a:p>
        </p:txBody>
      </p:sp>
      <p:sp>
        <p:nvSpPr>
          <p:cNvPr id="393262" name="Text Box 46"/>
          <p:cNvSpPr txBox="1">
            <a:spLocks noChangeArrowheads="1"/>
          </p:cNvSpPr>
          <p:nvPr/>
        </p:nvSpPr>
        <p:spPr bwMode="auto">
          <a:xfrm>
            <a:off x="1465660" y="4054078"/>
            <a:ext cx="29456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fr-FR" sz="1100" dirty="0">
                <a:solidFill>
                  <a:srgbClr val="000000"/>
                </a:solidFill>
                <a:latin typeface="Garamond" panose="02020404030301010803" pitchFamily="18" charset="0"/>
                <a:cs typeface="Times New Roman" panose="02020603050405020304" pitchFamily="18" charset="0"/>
              </a:rPr>
              <a:t>Clouds, hazes and pixel anomalies</a:t>
            </a:r>
          </a:p>
        </p:txBody>
      </p:sp>
      <p:sp>
        <p:nvSpPr>
          <p:cNvPr id="393263" name="Text Box 47"/>
          <p:cNvSpPr txBox="1">
            <a:spLocks noChangeArrowheads="1"/>
          </p:cNvSpPr>
          <p:nvPr/>
        </p:nvSpPr>
        <p:spPr bwMode="auto">
          <a:xfrm>
            <a:off x="-290512" y="2400301"/>
            <a:ext cx="229076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fr-FR" sz="1200">
                <a:solidFill>
                  <a:srgbClr val="000000"/>
                </a:solidFill>
                <a:latin typeface="Garamond" panose="02020404030301010803" pitchFamily="18" charset="0"/>
                <a:cs typeface="Times New Roman" panose="02020603050405020304" pitchFamily="18" charset="0"/>
              </a:rPr>
              <a:t>Daily data</a:t>
            </a:r>
          </a:p>
        </p:txBody>
      </p:sp>
      <p:pic>
        <p:nvPicPr>
          <p:cNvPr id="393252" name="Picture 36" descr="Locust area no clou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528" y="1877808"/>
            <a:ext cx="1932680" cy="780064"/>
          </a:xfrm>
          <a:prstGeom prst="rect">
            <a:avLst/>
          </a:prstGeom>
          <a:noFill/>
          <a:extLst>
            <a:ext uri="{909E8E84-426E-40DD-AFC4-6F175D3DCCD1}">
              <a14:hiddenFill xmlns:a14="http://schemas.microsoft.com/office/drawing/2010/main">
                <a:solidFill>
                  <a:srgbClr val="FFFFFF"/>
                </a:solidFill>
              </a14:hiddenFill>
            </a:ext>
          </a:extLst>
        </p:spPr>
      </p:pic>
      <p:sp>
        <p:nvSpPr>
          <p:cNvPr id="393285" name="Text Box 69"/>
          <p:cNvSpPr txBox="1">
            <a:spLocks noChangeArrowheads="1"/>
          </p:cNvSpPr>
          <p:nvPr/>
        </p:nvSpPr>
        <p:spPr bwMode="auto">
          <a:xfrm>
            <a:off x="3498325" y="2405255"/>
            <a:ext cx="404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fr-FR" b="1" dirty="0" smtClean="0">
                <a:solidFill>
                  <a:srgbClr val="000000"/>
                </a:solidFill>
                <a:latin typeface="Garamond" panose="02020404030301010803" pitchFamily="18" charset="0"/>
              </a:rPr>
              <a:t>In</a:t>
            </a:r>
          </a:p>
        </p:txBody>
      </p:sp>
      <p:sp>
        <p:nvSpPr>
          <p:cNvPr id="393286" name="Text Box 70"/>
          <p:cNvSpPr txBox="1">
            <a:spLocks noChangeArrowheads="1"/>
          </p:cNvSpPr>
          <p:nvPr/>
        </p:nvSpPr>
        <p:spPr bwMode="auto">
          <a:xfrm>
            <a:off x="2884887" y="2719387"/>
            <a:ext cx="4940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fr-FR" b="1" dirty="0" smtClean="0">
                <a:solidFill>
                  <a:srgbClr val="000000"/>
                </a:solidFill>
                <a:latin typeface="Garamond" panose="02020404030301010803" pitchFamily="18" charset="0"/>
              </a:rPr>
              <a:t>0ut</a:t>
            </a:r>
          </a:p>
        </p:txBody>
      </p:sp>
      <p:sp>
        <p:nvSpPr>
          <p:cNvPr id="2" name="Titre 1"/>
          <p:cNvSpPr>
            <a:spLocks noGrp="1"/>
          </p:cNvSpPr>
          <p:nvPr>
            <p:ph type="title"/>
          </p:nvPr>
        </p:nvSpPr>
        <p:spPr>
          <a:xfrm>
            <a:off x="81541" y="-20127"/>
            <a:ext cx="9237981" cy="769441"/>
          </a:xfrm>
        </p:spPr>
        <p:txBody>
          <a:bodyPr/>
          <a:lstStyle/>
          <a:p>
            <a:r>
              <a:rPr lang="fr-FR" dirty="0" err="1" smtClean="0"/>
              <a:t>Compositing</a:t>
            </a:r>
            <a:r>
              <a:rPr lang="fr-FR" dirty="0" smtClean="0"/>
              <a:t> </a:t>
            </a:r>
            <a:r>
              <a:rPr lang="fr-FR" dirty="0" err="1" smtClean="0"/>
              <a:t>algo</a:t>
            </a:r>
            <a:r>
              <a:rPr lang="fr-FR" dirty="0" smtClean="0"/>
              <a:t>. to combine the cloud free surface </a:t>
            </a:r>
            <a:r>
              <a:rPr lang="fr-FR" dirty="0" err="1" smtClean="0"/>
              <a:t>reflectance</a:t>
            </a:r>
            <a:endParaRPr lang="fr-BE" dirty="0"/>
          </a:p>
        </p:txBody>
      </p:sp>
      <p:pic>
        <p:nvPicPr>
          <p:cNvPr id="31"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3224" y="1012599"/>
            <a:ext cx="1926488" cy="77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 Box 45"/>
          <p:cNvSpPr txBox="1">
            <a:spLocks noChangeArrowheads="1"/>
          </p:cNvSpPr>
          <p:nvPr/>
        </p:nvSpPr>
        <p:spPr bwMode="auto">
          <a:xfrm>
            <a:off x="3627950" y="783393"/>
            <a:ext cx="245745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fr-FR" sz="1050" dirty="0" smtClean="0">
                <a:solidFill>
                  <a:srgbClr val="000000"/>
                </a:solidFill>
                <a:latin typeface="Garamond" panose="02020404030301010803" pitchFamily="18" charset="0"/>
                <a:cs typeface="Times New Roman" panose="02020603050405020304" pitchFamily="18" charset="0"/>
              </a:rPr>
              <a:t>NDVI</a:t>
            </a:r>
            <a:endParaRPr lang="en-GB" altLang="fr-FR" sz="1050" dirty="0">
              <a:solidFill>
                <a:srgbClr val="000000"/>
              </a:solidFill>
              <a:latin typeface="Garamond" panose="02020404030301010803" pitchFamily="18" charset="0"/>
              <a:cs typeface="Times New Roman" panose="02020603050405020304" pitchFamily="18" charset="0"/>
            </a:endParaRPr>
          </a:p>
        </p:txBody>
      </p:sp>
      <p:pic>
        <p:nvPicPr>
          <p:cNvPr id="36" name="Image 35"/>
          <p:cNvPicPr>
            <a:picLocks noChangeAspect="1"/>
          </p:cNvPicPr>
          <p:nvPr/>
        </p:nvPicPr>
        <p:blipFill>
          <a:blip r:embed="rId7"/>
          <a:stretch>
            <a:fillRect/>
          </a:stretch>
        </p:blipFill>
        <p:spPr>
          <a:xfrm rot="5400000">
            <a:off x="5745246" y="1664597"/>
            <a:ext cx="3973791" cy="2489536"/>
          </a:xfrm>
          <a:prstGeom prst="rect">
            <a:avLst/>
          </a:prstGeom>
        </p:spPr>
      </p:pic>
      <p:sp>
        <p:nvSpPr>
          <p:cNvPr id="5" name="ZoneTexte 4"/>
          <p:cNvSpPr txBox="1"/>
          <p:nvPr/>
        </p:nvSpPr>
        <p:spPr>
          <a:xfrm>
            <a:off x="6496664" y="722672"/>
            <a:ext cx="2518766" cy="276999"/>
          </a:xfrm>
          <a:prstGeom prst="rect">
            <a:avLst/>
          </a:prstGeom>
          <a:noFill/>
        </p:spPr>
        <p:txBody>
          <a:bodyPr wrap="none" rtlCol="0">
            <a:spAutoFit/>
          </a:bodyPr>
          <a:lstStyle/>
          <a:p>
            <a:r>
              <a:rPr lang="fr-FR" sz="1200" dirty="0" err="1" smtClean="0"/>
              <a:t>Compositing</a:t>
            </a:r>
            <a:r>
              <a:rPr lang="fr-FR" sz="1200" dirty="0" smtClean="0"/>
              <a:t> </a:t>
            </a:r>
            <a:r>
              <a:rPr lang="fr-FR" sz="1200" dirty="0" err="1" smtClean="0"/>
              <a:t>algo</a:t>
            </a:r>
            <a:r>
              <a:rPr lang="fr-FR" sz="1200" dirty="0" smtClean="0"/>
              <a:t>. </a:t>
            </a:r>
            <a:r>
              <a:rPr lang="fr-FR" sz="1200" dirty="0" err="1" smtClean="0"/>
              <a:t>comparison</a:t>
            </a:r>
            <a:endParaRPr lang="fr-BE" sz="1200" dirty="0"/>
          </a:p>
        </p:txBody>
      </p:sp>
      <p:sp>
        <p:nvSpPr>
          <p:cNvPr id="6" name="ZoneTexte 5"/>
          <p:cNvSpPr txBox="1"/>
          <p:nvPr/>
        </p:nvSpPr>
        <p:spPr>
          <a:xfrm rot="16200000">
            <a:off x="7787607" y="2905432"/>
            <a:ext cx="2329484" cy="200055"/>
          </a:xfrm>
          <a:prstGeom prst="rect">
            <a:avLst/>
          </a:prstGeom>
          <a:noFill/>
        </p:spPr>
        <p:txBody>
          <a:bodyPr wrap="none" rtlCol="0">
            <a:spAutoFit/>
          </a:bodyPr>
          <a:lstStyle/>
          <a:p>
            <a:r>
              <a:rPr lang="fr-FR" sz="700" dirty="0" smtClean="0"/>
              <a:t>(</a:t>
            </a:r>
            <a:r>
              <a:rPr lang="fr-FR" sz="700" dirty="0" err="1" smtClean="0"/>
              <a:t>Vancutsem</a:t>
            </a:r>
            <a:r>
              <a:rPr lang="fr-FR" sz="700" dirty="0"/>
              <a:t> </a:t>
            </a:r>
            <a:r>
              <a:rPr lang="fr-FR" sz="700" dirty="0" smtClean="0"/>
              <a:t>et al., 2007, </a:t>
            </a:r>
            <a:r>
              <a:rPr lang="fr-FR" sz="700" dirty="0" err="1" smtClean="0"/>
              <a:t>Bicheron</a:t>
            </a:r>
            <a:r>
              <a:rPr lang="fr-FR" sz="700" dirty="0" smtClean="0"/>
              <a:t> et al., 2009)</a:t>
            </a:r>
            <a:endParaRPr lang="fr-BE" sz="700" dirty="0"/>
          </a:p>
        </p:txBody>
      </p:sp>
    </p:spTree>
    <p:extLst>
      <p:ext uri="{BB962C8B-B14F-4D97-AF65-F5344CB8AC3E}">
        <p14:creationId xmlns:p14="http://schemas.microsoft.com/office/powerpoint/2010/main" val="26160880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086" y="164538"/>
            <a:ext cx="9000914" cy="400110"/>
          </a:xfrm>
        </p:spPr>
        <p:txBody>
          <a:bodyPr/>
          <a:lstStyle/>
          <a:p>
            <a:r>
              <a:rPr lang="fr-FR" sz="2000" b="1" dirty="0" err="1" smtClean="0"/>
              <a:t>Compositiong</a:t>
            </a:r>
            <a:r>
              <a:rPr lang="fr-FR" sz="2000" b="1" dirty="0" smtClean="0"/>
              <a:t> </a:t>
            </a:r>
            <a:r>
              <a:rPr lang="fr-FR" sz="2000" b="1" dirty="0" err="1" smtClean="0"/>
              <a:t>algo</a:t>
            </a:r>
            <a:r>
              <a:rPr lang="fr-FR" sz="2000" b="1" dirty="0" smtClean="0"/>
              <a:t>. to </a:t>
            </a:r>
            <a:r>
              <a:rPr lang="fr-FR" sz="2000" b="1" dirty="0" err="1" smtClean="0"/>
              <a:t>average</a:t>
            </a:r>
            <a:r>
              <a:rPr lang="fr-FR" sz="2000" b="1" dirty="0" smtClean="0"/>
              <a:t> cloud free surface </a:t>
            </a:r>
            <a:r>
              <a:rPr lang="fr-FR" sz="2000" b="1" dirty="0" err="1" smtClean="0"/>
              <a:t>reflectance</a:t>
            </a:r>
            <a:endParaRPr lang="fr-BE" sz="2000" b="1" dirty="0"/>
          </a:p>
        </p:txBody>
      </p:sp>
      <p:pic>
        <p:nvPicPr>
          <p:cNvPr id="27" name="Image 26"/>
          <p:cNvPicPr>
            <a:picLocks noChangeAspect="1"/>
          </p:cNvPicPr>
          <p:nvPr/>
        </p:nvPicPr>
        <p:blipFill>
          <a:blip r:embed="rId3"/>
          <a:stretch>
            <a:fillRect/>
          </a:stretch>
        </p:blipFill>
        <p:spPr>
          <a:xfrm>
            <a:off x="563880" y="913473"/>
            <a:ext cx="4437241" cy="1638981"/>
          </a:xfrm>
          <a:prstGeom prst="rect">
            <a:avLst/>
          </a:prstGeom>
        </p:spPr>
      </p:pic>
      <p:sp>
        <p:nvSpPr>
          <p:cNvPr id="3" name="ZoneTexte 2"/>
          <p:cNvSpPr txBox="1"/>
          <p:nvPr/>
        </p:nvSpPr>
        <p:spPr>
          <a:xfrm>
            <a:off x="94656" y="2707055"/>
            <a:ext cx="5309298" cy="2000548"/>
          </a:xfrm>
          <a:prstGeom prst="rect">
            <a:avLst/>
          </a:prstGeom>
          <a:noFill/>
        </p:spPr>
        <p:txBody>
          <a:bodyPr wrap="square" rtlCol="0">
            <a:spAutoFit/>
          </a:bodyPr>
          <a:lstStyle/>
          <a:p>
            <a:r>
              <a:rPr lang="fr-FR" sz="1400" b="1" dirty="0" smtClean="0">
                <a:latin typeface="+mn-lt"/>
                <a:cs typeface="Times New Roman" panose="02020603050405020304" pitchFamily="18" charset="0"/>
              </a:rPr>
              <a:t>Sen2Agri :  </a:t>
            </a:r>
            <a:r>
              <a:rPr lang="fr-FR" sz="1400" b="1" dirty="0" err="1" smtClean="0">
                <a:latin typeface="+mn-lt"/>
                <a:cs typeface="Times New Roman" panose="02020603050405020304" pitchFamily="18" charset="0"/>
              </a:rPr>
              <a:t>Weighted</a:t>
            </a:r>
            <a:r>
              <a:rPr lang="fr-FR" sz="1400" b="1" dirty="0" smtClean="0">
                <a:latin typeface="+mn-lt"/>
                <a:cs typeface="Times New Roman" panose="02020603050405020304" pitchFamily="18" charset="0"/>
              </a:rPr>
              <a:t> </a:t>
            </a:r>
            <a:r>
              <a:rPr lang="fr-FR" sz="1400" b="1" dirty="0" err="1" smtClean="0">
                <a:latin typeface="+mn-lt"/>
                <a:cs typeface="Times New Roman" panose="02020603050405020304" pitchFamily="18" charset="0"/>
              </a:rPr>
              <a:t>Average</a:t>
            </a:r>
            <a:r>
              <a:rPr lang="fr-FR" sz="1400" b="1" dirty="0" smtClean="0">
                <a:latin typeface="+mn-lt"/>
                <a:cs typeface="Times New Roman" panose="02020603050405020304" pitchFamily="18" charset="0"/>
              </a:rPr>
              <a:t> </a:t>
            </a:r>
            <a:r>
              <a:rPr lang="fr-FR" sz="1400" b="1" dirty="0" err="1" smtClean="0">
                <a:latin typeface="+mn-lt"/>
                <a:cs typeface="Times New Roman" panose="02020603050405020304" pitchFamily="18" charset="0"/>
              </a:rPr>
              <a:t>Synthesis</a:t>
            </a:r>
            <a:r>
              <a:rPr lang="fr-FR" sz="1400" b="1" dirty="0" smtClean="0">
                <a:latin typeface="+mn-lt"/>
                <a:cs typeface="Times New Roman" panose="02020603050405020304" pitchFamily="18" charset="0"/>
              </a:rPr>
              <a:t> Processor</a:t>
            </a:r>
          </a:p>
          <a:p>
            <a:r>
              <a:rPr lang="fr-FR" sz="1100" dirty="0">
                <a:latin typeface="+mn-lt"/>
                <a:cs typeface="Times New Roman" panose="02020603050405020304" pitchFamily="18" charset="0"/>
              </a:rPr>
              <a:t>	-</a:t>
            </a:r>
            <a:r>
              <a:rPr lang="fr-FR" sz="1100" dirty="0" err="1" smtClean="0">
                <a:latin typeface="+mn-lt"/>
                <a:cs typeface="Times New Roman" panose="02020603050405020304" pitchFamily="18" charset="0"/>
              </a:rPr>
              <a:t>weight</a:t>
            </a:r>
            <a:r>
              <a:rPr lang="fr-FR" sz="1100" dirty="0" smtClean="0">
                <a:latin typeface="+mn-lt"/>
                <a:cs typeface="Times New Roman" panose="02020603050405020304" pitchFamily="18" charset="0"/>
              </a:rPr>
              <a:t> as </a:t>
            </a:r>
            <a:r>
              <a:rPr lang="fr-FR" sz="1100" dirty="0" err="1" smtClean="0">
                <a:latin typeface="+mn-lt"/>
                <a:cs typeface="Times New Roman" panose="02020603050405020304" pitchFamily="18" charset="0"/>
              </a:rPr>
              <a:t>function</a:t>
            </a:r>
            <a:r>
              <a:rPr lang="fr-FR" sz="1100" dirty="0" smtClean="0">
                <a:latin typeface="+mn-lt"/>
                <a:cs typeface="Times New Roman" panose="02020603050405020304" pitchFamily="18" charset="0"/>
              </a:rPr>
              <a:t> of date (central date distance)</a:t>
            </a:r>
          </a:p>
          <a:p>
            <a:r>
              <a:rPr lang="fr-FR" sz="1100" dirty="0">
                <a:latin typeface="+mn-lt"/>
                <a:cs typeface="Times New Roman" panose="02020603050405020304" pitchFamily="18" charset="0"/>
              </a:rPr>
              <a:t>	</a:t>
            </a:r>
            <a:r>
              <a:rPr lang="fr-FR" sz="1100" dirty="0" smtClean="0">
                <a:latin typeface="+mn-lt"/>
                <a:cs typeface="Times New Roman" panose="02020603050405020304" pitchFamily="18" charset="0"/>
              </a:rPr>
              <a:t>-</a:t>
            </a:r>
            <a:r>
              <a:rPr lang="fr-FR" sz="1100" dirty="0" err="1" smtClean="0">
                <a:latin typeface="+mn-lt"/>
                <a:cs typeface="Times New Roman" panose="02020603050405020304" pitchFamily="18" charset="0"/>
              </a:rPr>
              <a:t>weight</a:t>
            </a:r>
            <a:r>
              <a:rPr lang="fr-FR" sz="1100" dirty="0" smtClean="0">
                <a:latin typeface="+mn-lt"/>
                <a:cs typeface="Times New Roman" panose="02020603050405020304" pitchFamily="18" charset="0"/>
              </a:rPr>
              <a:t> as </a:t>
            </a:r>
            <a:r>
              <a:rPr lang="fr-FR" sz="1100" dirty="0" err="1" smtClean="0">
                <a:latin typeface="+mn-lt"/>
                <a:cs typeface="Times New Roman" panose="02020603050405020304" pitchFamily="18" charset="0"/>
              </a:rPr>
              <a:t>function</a:t>
            </a:r>
            <a:r>
              <a:rPr lang="fr-FR" sz="1100" dirty="0" smtClean="0">
                <a:latin typeface="+mn-lt"/>
                <a:cs typeface="Times New Roman" panose="02020603050405020304" pitchFamily="18" charset="0"/>
              </a:rPr>
              <a:t> of </a:t>
            </a:r>
            <a:r>
              <a:rPr lang="fr-FR" sz="1100" dirty="0" err="1" smtClean="0">
                <a:latin typeface="+mn-lt"/>
                <a:cs typeface="Times New Roman" panose="02020603050405020304" pitchFamily="18" charset="0"/>
              </a:rPr>
              <a:t>Aerosol</a:t>
            </a:r>
            <a:r>
              <a:rPr lang="fr-FR" sz="1100" dirty="0" smtClean="0">
                <a:latin typeface="+mn-lt"/>
                <a:cs typeface="Times New Roman" panose="02020603050405020304" pitchFamily="18" charset="0"/>
              </a:rPr>
              <a:t> Optical </a:t>
            </a:r>
            <a:r>
              <a:rPr lang="fr-FR" sz="1100" dirty="0" err="1" smtClean="0">
                <a:latin typeface="+mn-lt"/>
                <a:cs typeface="Times New Roman" panose="02020603050405020304" pitchFamily="18" charset="0"/>
              </a:rPr>
              <a:t>Tickness</a:t>
            </a:r>
            <a:endParaRPr lang="fr-FR" sz="1100" dirty="0" smtClean="0">
              <a:latin typeface="+mn-lt"/>
              <a:cs typeface="Times New Roman" panose="02020603050405020304" pitchFamily="18" charset="0"/>
            </a:endParaRPr>
          </a:p>
          <a:p>
            <a:r>
              <a:rPr lang="fr-FR" sz="1100" dirty="0">
                <a:latin typeface="+mn-lt"/>
                <a:cs typeface="Times New Roman" panose="02020603050405020304" pitchFamily="18" charset="0"/>
              </a:rPr>
              <a:t>	</a:t>
            </a:r>
            <a:r>
              <a:rPr lang="fr-FR" sz="1100" dirty="0" smtClean="0">
                <a:latin typeface="+mn-lt"/>
                <a:cs typeface="Times New Roman" panose="02020603050405020304" pitchFamily="18" charset="0"/>
              </a:rPr>
              <a:t>-</a:t>
            </a:r>
            <a:r>
              <a:rPr lang="fr-FR" sz="1100" dirty="0" err="1" smtClean="0">
                <a:latin typeface="+mn-lt"/>
                <a:cs typeface="Times New Roman" panose="02020603050405020304" pitchFamily="18" charset="0"/>
              </a:rPr>
              <a:t>weigth</a:t>
            </a:r>
            <a:r>
              <a:rPr lang="fr-FR" sz="1100" dirty="0" smtClean="0">
                <a:latin typeface="+mn-lt"/>
                <a:cs typeface="Times New Roman" panose="02020603050405020304" pitchFamily="18" charset="0"/>
              </a:rPr>
              <a:t> as </a:t>
            </a:r>
            <a:r>
              <a:rPr lang="fr-FR" sz="1100" dirty="0" err="1" smtClean="0">
                <a:latin typeface="+mn-lt"/>
                <a:cs typeface="Times New Roman" panose="02020603050405020304" pitchFamily="18" charset="0"/>
              </a:rPr>
              <a:t>function</a:t>
            </a:r>
            <a:r>
              <a:rPr lang="fr-FR" sz="1100" dirty="0" smtClean="0">
                <a:latin typeface="+mn-lt"/>
                <a:cs typeface="Times New Roman" panose="02020603050405020304" pitchFamily="18" charset="0"/>
              </a:rPr>
              <a:t> of distance to </a:t>
            </a:r>
            <a:r>
              <a:rPr lang="fr-FR" sz="1100" dirty="0" err="1" smtClean="0">
                <a:latin typeface="+mn-lt"/>
                <a:cs typeface="Times New Roman" panose="02020603050405020304" pitchFamily="18" charset="0"/>
              </a:rPr>
              <a:t>clouds</a:t>
            </a:r>
            <a:endParaRPr lang="fr-FR" sz="1100" dirty="0" smtClean="0">
              <a:latin typeface="+mn-lt"/>
              <a:cs typeface="Times New Roman" panose="02020603050405020304" pitchFamily="18" charset="0"/>
            </a:endParaRPr>
          </a:p>
          <a:p>
            <a:r>
              <a:rPr lang="fr-FR" sz="1100" dirty="0">
                <a:latin typeface="+mn-lt"/>
                <a:cs typeface="Times New Roman" panose="02020603050405020304" pitchFamily="18" charset="0"/>
              </a:rPr>
              <a:t>	</a:t>
            </a:r>
            <a:r>
              <a:rPr lang="fr-FR" sz="1100" dirty="0" smtClean="0">
                <a:latin typeface="+mn-lt"/>
                <a:cs typeface="Times New Roman" panose="02020603050405020304" pitchFamily="18" charset="0"/>
              </a:rPr>
              <a:t>-</a:t>
            </a:r>
            <a:r>
              <a:rPr lang="fr-FR" sz="1100" dirty="0" err="1" smtClean="0">
                <a:latin typeface="+mn-lt"/>
                <a:cs typeface="Times New Roman" panose="02020603050405020304" pitchFamily="18" charset="0"/>
              </a:rPr>
              <a:t>weight</a:t>
            </a:r>
            <a:r>
              <a:rPr lang="fr-FR" sz="1100" dirty="0" smtClean="0">
                <a:latin typeface="+mn-lt"/>
                <a:cs typeface="Times New Roman" panose="02020603050405020304" pitchFamily="18" charset="0"/>
              </a:rPr>
              <a:t> as </a:t>
            </a:r>
            <a:r>
              <a:rPr lang="fr-FR" sz="1100" dirty="0" err="1" smtClean="0">
                <a:latin typeface="+mn-lt"/>
                <a:cs typeface="Times New Roman" panose="02020603050405020304" pitchFamily="18" charset="0"/>
              </a:rPr>
              <a:t>function</a:t>
            </a:r>
            <a:r>
              <a:rPr lang="fr-FR" sz="1100" dirty="0" smtClean="0">
                <a:latin typeface="+mn-lt"/>
                <a:cs typeface="Times New Roman" panose="02020603050405020304" pitchFamily="18" charset="0"/>
              </a:rPr>
              <a:t> of </a:t>
            </a:r>
            <a:r>
              <a:rPr lang="fr-FR" sz="1100" dirty="0" err="1" smtClean="0">
                <a:latin typeface="+mn-lt"/>
                <a:cs typeface="Times New Roman" panose="02020603050405020304" pitchFamily="18" charset="0"/>
              </a:rPr>
              <a:t>sensor</a:t>
            </a:r>
            <a:r>
              <a:rPr lang="fr-FR" sz="1100" dirty="0" smtClean="0">
                <a:latin typeface="+mn-lt"/>
                <a:cs typeface="Times New Roman" panose="02020603050405020304" pitchFamily="18" charset="0"/>
              </a:rPr>
              <a:t> (S2&gt;L8)</a:t>
            </a:r>
          </a:p>
          <a:p>
            <a:endParaRPr lang="fr-FR" sz="1100" dirty="0">
              <a:latin typeface="+mn-lt"/>
              <a:cs typeface="Times New Roman" panose="02020603050405020304" pitchFamily="18" charset="0"/>
            </a:endParaRPr>
          </a:p>
          <a:p>
            <a:r>
              <a:rPr lang="fr-FR" sz="1100" dirty="0" smtClean="0">
                <a:latin typeface="+mn-lt"/>
                <a:cs typeface="Times New Roman" panose="02020603050405020304" pitchFamily="18" charset="0"/>
              </a:rPr>
              <a:t>	=&gt; </a:t>
            </a:r>
            <a:r>
              <a:rPr lang="fr-FR" sz="1100" dirty="0" err="1" smtClean="0">
                <a:latin typeface="+mn-lt"/>
                <a:cs typeface="Times New Roman" panose="02020603050405020304" pitchFamily="18" charset="0"/>
              </a:rPr>
              <a:t>Reduction</a:t>
            </a:r>
            <a:r>
              <a:rPr lang="fr-FR" sz="1100" dirty="0" smtClean="0">
                <a:latin typeface="+mn-lt"/>
                <a:cs typeface="Times New Roman" panose="02020603050405020304" pitchFamily="18" charset="0"/>
              </a:rPr>
              <a:t> of the </a:t>
            </a:r>
            <a:r>
              <a:rPr lang="fr-FR" sz="1100" dirty="0" err="1" smtClean="0">
                <a:latin typeface="+mn-lt"/>
                <a:cs typeface="Times New Roman" panose="02020603050405020304" pitchFamily="18" charset="0"/>
              </a:rPr>
              <a:t>compositing</a:t>
            </a:r>
            <a:r>
              <a:rPr lang="fr-FR" sz="1100" dirty="0" smtClean="0">
                <a:latin typeface="+mn-lt"/>
                <a:cs typeface="Times New Roman" panose="02020603050405020304" pitchFamily="18" charset="0"/>
              </a:rPr>
              <a:t> artefacts</a:t>
            </a:r>
          </a:p>
          <a:p>
            <a:r>
              <a:rPr lang="fr-FR" sz="1100" dirty="0" smtClean="0">
                <a:latin typeface="+mn-lt"/>
                <a:cs typeface="Times New Roman" panose="02020603050405020304" pitchFamily="18" charset="0"/>
              </a:rPr>
              <a:t>                        Adoption of Sen2Agri processor by </a:t>
            </a:r>
            <a:r>
              <a:rPr lang="fr-FR" sz="1100" dirty="0" err="1" smtClean="0">
                <a:latin typeface="+mn-lt"/>
                <a:cs typeface="Times New Roman" panose="02020603050405020304" pitchFamily="18" charset="0"/>
              </a:rPr>
              <a:t>Theia</a:t>
            </a:r>
            <a:r>
              <a:rPr lang="fr-FR" sz="1100" dirty="0" smtClean="0">
                <a:latin typeface="+mn-lt"/>
                <a:cs typeface="Times New Roman" panose="02020603050405020304" pitchFamily="18" charset="0"/>
              </a:rPr>
              <a:t> (CNES)</a:t>
            </a:r>
          </a:p>
          <a:p>
            <a:endParaRPr lang="fr-FR" sz="1100" dirty="0">
              <a:latin typeface="+mn-lt"/>
              <a:cs typeface="Times New Roman" panose="02020603050405020304" pitchFamily="18" charset="0"/>
            </a:endParaRPr>
          </a:p>
          <a:p>
            <a:r>
              <a:rPr lang="fr-FR" sz="1100" dirty="0" smtClean="0">
                <a:latin typeface="+mn-lt"/>
                <a:cs typeface="Times New Roman" panose="02020603050405020304" pitchFamily="18" charset="0"/>
              </a:rPr>
              <a:t>(</a:t>
            </a:r>
            <a:r>
              <a:rPr lang="fr-FR" sz="1100" dirty="0" err="1" smtClean="0">
                <a:latin typeface="+mn-lt"/>
                <a:cs typeface="Times New Roman" panose="02020603050405020304" pitchFamily="18" charset="0"/>
              </a:rPr>
              <a:t>Vancutsem</a:t>
            </a:r>
            <a:r>
              <a:rPr lang="fr-FR" sz="1100" dirty="0" smtClean="0">
                <a:latin typeface="+mn-lt"/>
                <a:cs typeface="Times New Roman" panose="02020603050405020304" pitchFamily="18" charset="0"/>
              </a:rPr>
              <a:t> et al., IJRS2007,  </a:t>
            </a:r>
            <a:r>
              <a:rPr lang="fr-FR" sz="1100" dirty="0" err="1" smtClean="0">
                <a:latin typeface="+mn-lt"/>
                <a:cs typeface="Times New Roman" panose="02020603050405020304" pitchFamily="18" charset="0"/>
              </a:rPr>
              <a:t>Hagolle</a:t>
            </a:r>
            <a:r>
              <a:rPr lang="fr-FR" sz="1100" dirty="0" smtClean="0">
                <a:latin typeface="+mn-lt"/>
                <a:cs typeface="Times New Roman" panose="02020603050405020304" pitchFamily="18" charset="0"/>
              </a:rPr>
              <a:t> et al., Sen2Agri2014)</a:t>
            </a:r>
          </a:p>
          <a:p>
            <a:r>
              <a:rPr lang="fr-FR" sz="1100" dirty="0" smtClean="0">
                <a:latin typeface="+mn-lt"/>
                <a:cs typeface="Times New Roman" panose="02020603050405020304" pitchFamily="18" charset="0"/>
              </a:rPr>
              <a:t> </a:t>
            </a:r>
            <a:endParaRPr lang="fr-BE" sz="1100" dirty="0">
              <a:latin typeface="+mn-lt"/>
              <a:cs typeface="Times New Roman" panose="02020603050405020304" pitchFamily="18" charset="0"/>
            </a:endParaRPr>
          </a:p>
        </p:txBody>
      </p:sp>
      <p:pic>
        <p:nvPicPr>
          <p:cNvPr id="4" name="Image 3"/>
          <p:cNvPicPr>
            <a:picLocks noChangeAspect="1"/>
          </p:cNvPicPr>
          <p:nvPr/>
        </p:nvPicPr>
        <p:blipFill>
          <a:blip r:embed="rId4"/>
          <a:stretch>
            <a:fillRect/>
          </a:stretch>
        </p:blipFill>
        <p:spPr>
          <a:xfrm>
            <a:off x="5920741" y="566737"/>
            <a:ext cx="2996564" cy="2530066"/>
          </a:xfrm>
          <a:prstGeom prst="rect">
            <a:avLst/>
          </a:prstGeom>
        </p:spPr>
      </p:pic>
      <p:sp>
        <p:nvSpPr>
          <p:cNvPr id="5" name="Rectangle à coins arrondis 4"/>
          <p:cNvSpPr/>
          <p:nvPr/>
        </p:nvSpPr>
        <p:spPr>
          <a:xfrm>
            <a:off x="8663940" y="1516380"/>
            <a:ext cx="32004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Image 5"/>
          <p:cNvPicPr>
            <a:picLocks noChangeAspect="1"/>
          </p:cNvPicPr>
          <p:nvPr/>
        </p:nvPicPr>
        <p:blipFill>
          <a:blip r:embed="rId5"/>
          <a:stretch>
            <a:fillRect/>
          </a:stretch>
        </p:blipFill>
        <p:spPr>
          <a:xfrm>
            <a:off x="5920740" y="3132871"/>
            <a:ext cx="2992754" cy="1861085"/>
          </a:xfrm>
          <a:prstGeom prst="rect">
            <a:avLst/>
          </a:prstGeom>
        </p:spPr>
      </p:pic>
      <p:sp>
        <p:nvSpPr>
          <p:cNvPr id="34" name="Rectangle à coins arrondis 33"/>
          <p:cNvSpPr/>
          <p:nvPr/>
        </p:nvSpPr>
        <p:spPr>
          <a:xfrm>
            <a:off x="8625840" y="3436620"/>
            <a:ext cx="32004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6000751" y="1021719"/>
            <a:ext cx="2914649" cy="253916"/>
          </a:xfrm>
          <a:prstGeom prst="rect">
            <a:avLst/>
          </a:prstGeom>
          <a:solidFill>
            <a:schemeClr val="bg1"/>
          </a:solidFill>
        </p:spPr>
        <p:txBody>
          <a:bodyPr wrap="square">
            <a:spAutoFit/>
          </a:bodyPr>
          <a:lstStyle/>
          <a:p>
            <a:r>
              <a:rPr lang="fr-BE" sz="1050" dirty="0">
                <a:hlinkClick r:id="rId6"/>
              </a:rPr>
              <a:t>https://maps.elie.ucl.ac.be/CCI/viewer/</a:t>
            </a:r>
            <a:endParaRPr lang="fr-BE" sz="1050" dirty="0"/>
          </a:p>
        </p:txBody>
      </p:sp>
    </p:spTree>
    <p:extLst>
      <p:ext uri="{BB962C8B-B14F-4D97-AF65-F5344CB8AC3E}">
        <p14:creationId xmlns:p14="http://schemas.microsoft.com/office/powerpoint/2010/main" val="260082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vron 2">
            <a:extLst>
              <a:ext uri="{FF2B5EF4-FFF2-40B4-BE49-F238E27FC236}">
                <a16:creationId xmlns:a16="http://schemas.microsoft.com/office/drawing/2014/main" id="{3A519941-AD0E-4CD6-96BF-55A300601197}"/>
              </a:ext>
            </a:extLst>
          </p:cNvPr>
          <p:cNvSpPr/>
          <p:nvPr/>
        </p:nvSpPr>
        <p:spPr>
          <a:xfrm>
            <a:off x="1529083" y="1602763"/>
            <a:ext cx="5399484" cy="363140"/>
          </a:xfrm>
          <a:prstGeom prst="chevron">
            <a:avLst/>
          </a:prstGeom>
          <a:gradFill>
            <a:gsLst>
              <a:gs pos="0">
                <a:schemeClr val="accent3">
                  <a:lumMod val="75000"/>
                </a:schemeClr>
              </a:gs>
              <a:gs pos="74000">
                <a:schemeClr val="accent3">
                  <a:lumMod val="60000"/>
                  <a:lumOff val="40000"/>
                </a:schemeClr>
              </a:gs>
              <a:gs pos="83000">
                <a:schemeClr val="accent3">
                  <a:lumMod val="40000"/>
                  <a:lumOff val="60000"/>
                </a:schemeClr>
              </a:gs>
              <a:gs pos="100000">
                <a:schemeClr val="accent3">
                  <a:lumMod val="20000"/>
                  <a:lumOff val="80000"/>
                </a:schemeClr>
              </a:gs>
            </a:gsLst>
            <a:lin ang="0" scaled="0"/>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black"/>
              </a:solidFill>
            </a:endParaRPr>
          </a:p>
        </p:txBody>
      </p:sp>
      <p:sp>
        <p:nvSpPr>
          <p:cNvPr id="4" name="Chevron 3">
            <a:extLst>
              <a:ext uri="{FF2B5EF4-FFF2-40B4-BE49-F238E27FC236}">
                <a16:creationId xmlns:a16="http://schemas.microsoft.com/office/drawing/2014/main" id="{F7894CF6-413F-4FAF-8F3D-9C835D16C91F}"/>
              </a:ext>
            </a:extLst>
          </p:cNvPr>
          <p:cNvSpPr/>
          <p:nvPr/>
        </p:nvSpPr>
        <p:spPr>
          <a:xfrm>
            <a:off x="1273099" y="1602763"/>
            <a:ext cx="364331" cy="363140"/>
          </a:xfrm>
          <a:prstGeom prst="chevron">
            <a:avLst/>
          </a:prstGeom>
          <a:solidFill>
            <a:schemeClr val="accent3">
              <a:lumMod val="50000"/>
            </a:schemeClr>
          </a:solidFill>
          <a:ln w="127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black"/>
              </a:solidFill>
            </a:endParaRPr>
          </a:p>
        </p:txBody>
      </p:sp>
      <p:sp>
        <p:nvSpPr>
          <p:cNvPr id="5" name="Chevron 4">
            <a:extLst>
              <a:ext uri="{FF2B5EF4-FFF2-40B4-BE49-F238E27FC236}">
                <a16:creationId xmlns:a16="http://schemas.microsoft.com/office/drawing/2014/main" id="{E7A59CF1-4030-4CEB-ADB9-94B5F30C03F1}"/>
              </a:ext>
            </a:extLst>
          </p:cNvPr>
          <p:cNvSpPr/>
          <p:nvPr/>
        </p:nvSpPr>
        <p:spPr>
          <a:xfrm>
            <a:off x="1023067" y="1602763"/>
            <a:ext cx="363141" cy="363140"/>
          </a:xfrm>
          <a:prstGeom prst="chevron">
            <a:avLst/>
          </a:prstGeom>
          <a:solidFill>
            <a:schemeClr val="accent3">
              <a:lumMod val="50000"/>
            </a:schemeClr>
          </a:solidFill>
          <a:ln w="127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black"/>
              </a:solidFill>
            </a:endParaRPr>
          </a:p>
        </p:txBody>
      </p:sp>
      <p:sp>
        <p:nvSpPr>
          <p:cNvPr id="6" name="Chevron 5">
            <a:extLst>
              <a:ext uri="{FF2B5EF4-FFF2-40B4-BE49-F238E27FC236}">
                <a16:creationId xmlns:a16="http://schemas.microsoft.com/office/drawing/2014/main" id="{91C48F33-B31A-4A19-8023-2E650A71FC32}"/>
              </a:ext>
            </a:extLst>
          </p:cNvPr>
          <p:cNvSpPr/>
          <p:nvPr/>
        </p:nvSpPr>
        <p:spPr>
          <a:xfrm>
            <a:off x="773036" y="1602763"/>
            <a:ext cx="363141" cy="363140"/>
          </a:xfrm>
          <a:prstGeom prst="chevron">
            <a:avLst/>
          </a:prstGeom>
          <a:solidFill>
            <a:schemeClr val="accent3">
              <a:lumMod val="50000"/>
            </a:schemeClr>
          </a:solidFill>
          <a:ln w="127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black"/>
              </a:solidFill>
            </a:endParaRPr>
          </a:p>
        </p:txBody>
      </p:sp>
      <p:graphicFrame>
        <p:nvGraphicFramePr>
          <p:cNvPr id="11" name="Tableau 10">
            <a:extLst>
              <a:ext uri="{FF2B5EF4-FFF2-40B4-BE49-F238E27FC236}">
                <a16:creationId xmlns:a16="http://schemas.microsoft.com/office/drawing/2014/main" id="{14B61651-539E-4445-8B0A-9489D6A3C2DE}"/>
              </a:ext>
            </a:extLst>
          </p:cNvPr>
          <p:cNvGraphicFramePr>
            <a:graphicFrameLocks noGrp="1"/>
          </p:cNvGraphicFramePr>
          <p:nvPr>
            <p:extLst/>
          </p:nvPr>
        </p:nvGraphicFramePr>
        <p:xfrm>
          <a:off x="1467269" y="2119233"/>
          <a:ext cx="3563542" cy="1303406"/>
        </p:xfrm>
        <a:graphic>
          <a:graphicData uri="http://schemas.openxmlformats.org/drawingml/2006/table">
            <a:tbl>
              <a:tblPr firstRow="1" bandRow="1">
                <a:tableStyleId>{5C22544A-7EE6-4342-B048-85BDC9FD1C3A}</a:tableStyleId>
              </a:tblPr>
              <a:tblGrid>
                <a:gridCol w="1296251">
                  <a:extLst>
                    <a:ext uri="{9D8B030D-6E8A-4147-A177-3AD203B41FA5}">
                      <a16:colId xmlns:a16="http://schemas.microsoft.com/office/drawing/2014/main" val="20000"/>
                    </a:ext>
                  </a:extLst>
                </a:gridCol>
                <a:gridCol w="2267291">
                  <a:extLst>
                    <a:ext uri="{9D8B030D-6E8A-4147-A177-3AD203B41FA5}">
                      <a16:colId xmlns:a16="http://schemas.microsoft.com/office/drawing/2014/main" val="20001"/>
                    </a:ext>
                  </a:extLst>
                </a:gridCol>
              </a:tblGrid>
              <a:tr h="480090">
                <a:tc gridSpan="2">
                  <a:txBody>
                    <a:bodyPr/>
                    <a:lstStyle/>
                    <a:p>
                      <a:r>
                        <a:rPr lang="fr-BE" sz="1400" b="1" baseline="0" dirty="0"/>
                        <a:t>Sen2-Agri </a:t>
                      </a:r>
                      <a:r>
                        <a:rPr lang="fr-BE" sz="1400" b="1" baseline="0" dirty="0" smtClean="0"/>
                        <a:t>: </a:t>
                      </a:r>
                      <a:r>
                        <a:rPr lang="fr-BE" sz="1400" b="1" baseline="0" dirty="0" err="1" smtClean="0"/>
                        <a:t>p</a:t>
                      </a:r>
                      <a:r>
                        <a:rPr lang="fr-BE" sz="1400" b="1" dirty="0" err="1" smtClean="0"/>
                        <a:t>arameters</a:t>
                      </a:r>
                      <a:r>
                        <a:rPr lang="fr-BE" sz="1400" b="1" dirty="0" smtClean="0"/>
                        <a:t> </a:t>
                      </a:r>
                      <a:r>
                        <a:rPr lang="fr-BE" sz="1400" b="1" dirty="0"/>
                        <a:t>settings</a:t>
                      </a:r>
                    </a:p>
                  </a:txBody>
                  <a:tcPr marL="68586" marR="68586" marT="34305" marB="34305"/>
                </a:tc>
                <a:tc hMerge="1">
                  <a:txBody>
                    <a:bodyPr/>
                    <a:lstStyle/>
                    <a:p>
                      <a:endParaRPr lang="fr-BE" dirty="0"/>
                    </a:p>
                  </a:txBody>
                  <a:tcPr/>
                </a:tc>
                <a:extLst>
                  <a:ext uri="{0D108BD9-81ED-4DB2-BD59-A6C34878D82A}">
                    <a16:rowId xmlns:a16="http://schemas.microsoft.com/office/drawing/2014/main" val="10000"/>
                  </a:ext>
                </a:extLst>
              </a:tr>
              <a:tr h="205829">
                <a:tc>
                  <a:txBody>
                    <a:bodyPr/>
                    <a:lstStyle/>
                    <a:p>
                      <a:r>
                        <a:rPr lang="fr-BE" sz="900" b="1" dirty="0"/>
                        <a:t>Area of </a:t>
                      </a:r>
                      <a:r>
                        <a:rPr lang="fr-BE" sz="900" b="1" dirty="0" err="1"/>
                        <a:t>Interest</a:t>
                      </a:r>
                      <a:endParaRPr lang="fr-BE" sz="900" b="1" dirty="0"/>
                    </a:p>
                  </a:txBody>
                  <a:tcPr marL="68586" marR="68586" marT="34305" marB="34305"/>
                </a:tc>
                <a:tc>
                  <a:txBody>
                    <a:bodyPr/>
                    <a:lstStyle/>
                    <a:p>
                      <a:r>
                        <a:rPr lang="fr-BE" sz="900" dirty="0"/>
                        <a:t>Shapefile</a:t>
                      </a:r>
                      <a:r>
                        <a:rPr lang="fr-BE" sz="900" baseline="0" dirty="0"/>
                        <a:t> to </a:t>
                      </a:r>
                      <a:r>
                        <a:rPr lang="fr-BE" sz="900" baseline="0" dirty="0" err="1"/>
                        <a:t>be</a:t>
                      </a:r>
                      <a:r>
                        <a:rPr lang="fr-BE" sz="900" baseline="0" dirty="0"/>
                        <a:t> </a:t>
                      </a:r>
                      <a:r>
                        <a:rPr lang="fr-BE" sz="900" baseline="0" dirty="0" err="1"/>
                        <a:t>uploaded</a:t>
                      </a:r>
                      <a:endParaRPr lang="fr-BE" sz="900" dirty="0"/>
                    </a:p>
                  </a:txBody>
                  <a:tcPr marL="68586" marR="68586" marT="34305" marB="34305"/>
                </a:tc>
                <a:extLst>
                  <a:ext uri="{0D108BD9-81ED-4DB2-BD59-A6C34878D82A}">
                    <a16:rowId xmlns:a16="http://schemas.microsoft.com/office/drawing/2014/main" val="10001"/>
                  </a:ext>
                </a:extLst>
              </a:tr>
              <a:tr h="205829">
                <a:tc>
                  <a:txBody>
                    <a:bodyPr/>
                    <a:lstStyle/>
                    <a:p>
                      <a:r>
                        <a:rPr lang="fr-BE" sz="900" b="1" dirty="0"/>
                        <a:t>Monitoring </a:t>
                      </a:r>
                      <a:r>
                        <a:rPr lang="fr-BE" sz="900" b="1" dirty="0" err="1"/>
                        <a:t>period</a:t>
                      </a:r>
                      <a:endParaRPr lang="fr-BE" sz="900" b="1" dirty="0"/>
                    </a:p>
                  </a:txBody>
                  <a:tcPr marL="68586" marR="68586" marT="34305" marB="34305"/>
                </a:tc>
                <a:tc>
                  <a:txBody>
                    <a:bodyPr/>
                    <a:lstStyle/>
                    <a:p>
                      <a:r>
                        <a:rPr lang="fr-BE" sz="900" dirty="0"/>
                        <a:t>Start and end dates to </a:t>
                      </a:r>
                      <a:r>
                        <a:rPr lang="fr-BE" sz="900" dirty="0" err="1"/>
                        <a:t>be</a:t>
                      </a:r>
                      <a:r>
                        <a:rPr lang="fr-BE" sz="900" dirty="0"/>
                        <a:t> </a:t>
                      </a:r>
                      <a:r>
                        <a:rPr lang="fr-BE" sz="900" dirty="0" err="1"/>
                        <a:t>defined</a:t>
                      </a:r>
                      <a:endParaRPr lang="fr-BE" sz="900" dirty="0"/>
                    </a:p>
                  </a:txBody>
                  <a:tcPr marL="68586" marR="68586" marT="34305" marB="34305"/>
                </a:tc>
                <a:extLst>
                  <a:ext uri="{0D108BD9-81ED-4DB2-BD59-A6C34878D82A}">
                    <a16:rowId xmlns:a16="http://schemas.microsoft.com/office/drawing/2014/main" val="10002"/>
                  </a:ext>
                </a:extLst>
              </a:tr>
              <a:tr h="205829">
                <a:tc>
                  <a:txBody>
                    <a:bodyPr/>
                    <a:lstStyle/>
                    <a:p>
                      <a:r>
                        <a:rPr lang="fr-BE" sz="900" b="1" dirty="0"/>
                        <a:t>S2</a:t>
                      </a:r>
                      <a:r>
                        <a:rPr lang="fr-BE" sz="900" b="1" baseline="0" dirty="0"/>
                        <a:t> or S2 + L8</a:t>
                      </a:r>
                      <a:endParaRPr lang="fr-BE" sz="900" b="1" dirty="0"/>
                    </a:p>
                  </a:txBody>
                  <a:tcPr marL="68586" marR="68586" marT="34305" marB="34305"/>
                </a:tc>
                <a:tc>
                  <a:txBody>
                    <a:bodyPr/>
                    <a:lstStyle/>
                    <a:p>
                      <a:r>
                        <a:rPr lang="fr-BE" sz="900" dirty="0"/>
                        <a:t>To</a:t>
                      </a:r>
                      <a:r>
                        <a:rPr lang="fr-BE" sz="900" baseline="0" dirty="0"/>
                        <a:t> </a:t>
                      </a:r>
                      <a:r>
                        <a:rPr lang="fr-BE" sz="900" baseline="0" dirty="0" err="1"/>
                        <a:t>be</a:t>
                      </a:r>
                      <a:r>
                        <a:rPr lang="fr-BE" sz="900" baseline="0" dirty="0"/>
                        <a:t> </a:t>
                      </a:r>
                      <a:r>
                        <a:rPr lang="fr-BE" sz="900" baseline="0" dirty="0" err="1"/>
                        <a:t>selected</a:t>
                      </a:r>
                      <a:endParaRPr lang="fr-BE" sz="900" dirty="0"/>
                    </a:p>
                  </a:txBody>
                  <a:tcPr marL="68586" marR="68586" marT="34305" marB="34305"/>
                </a:tc>
                <a:extLst>
                  <a:ext uri="{0D108BD9-81ED-4DB2-BD59-A6C34878D82A}">
                    <a16:rowId xmlns:a16="http://schemas.microsoft.com/office/drawing/2014/main" val="10003"/>
                  </a:ext>
                </a:extLst>
              </a:tr>
              <a:tr h="205829">
                <a:tc>
                  <a:txBody>
                    <a:bodyPr/>
                    <a:lstStyle/>
                    <a:p>
                      <a:r>
                        <a:rPr lang="fr-BE" sz="900" b="1" dirty="0" err="1"/>
                        <a:t>Other</a:t>
                      </a:r>
                      <a:r>
                        <a:rPr lang="fr-BE" sz="900" b="1" dirty="0"/>
                        <a:t> </a:t>
                      </a:r>
                      <a:r>
                        <a:rPr lang="fr-BE" sz="900" b="1" baseline="0" dirty="0" err="1"/>
                        <a:t>parameters</a:t>
                      </a:r>
                      <a:endParaRPr lang="fr-BE" sz="900" b="1" dirty="0"/>
                    </a:p>
                  </a:txBody>
                  <a:tcPr marL="68586" marR="68586" marT="34305" marB="34305"/>
                </a:tc>
                <a:tc>
                  <a:txBody>
                    <a:bodyPr/>
                    <a:lstStyle/>
                    <a:p>
                      <a:r>
                        <a:rPr lang="fr-BE" sz="800" dirty="0"/>
                        <a:t>…</a:t>
                      </a:r>
                    </a:p>
                  </a:txBody>
                  <a:tcPr marL="68586" marR="68586" marT="34305" marB="34305"/>
                </a:tc>
                <a:extLst>
                  <a:ext uri="{0D108BD9-81ED-4DB2-BD59-A6C34878D82A}">
                    <a16:rowId xmlns:a16="http://schemas.microsoft.com/office/drawing/2014/main" val="10004"/>
                  </a:ext>
                </a:extLst>
              </a:tr>
            </a:tbl>
          </a:graphicData>
        </a:graphic>
      </p:graphicFrame>
      <p:sp>
        <p:nvSpPr>
          <p:cNvPr id="31770" name="Titre 12"/>
          <p:cNvSpPr>
            <a:spLocks noGrp="1"/>
          </p:cNvSpPr>
          <p:nvPr>
            <p:ph type="title"/>
          </p:nvPr>
        </p:nvSpPr>
        <p:spPr>
          <a:xfrm>
            <a:off x="151551" y="309245"/>
            <a:ext cx="8619915" cy="415498"/>
          </a:xfrm>
          <a:prstGeom prst="rect">
            <a:avLst/>
          </a:prstGeom>
        </p:spPr>
        <p:txBody>
          <a:bodyPr/>
          <a:lstStyle/>
          <a:p>
            <a:pPr algn="l" eaLnBrk="1" hangingPunct="1"/>
            <a:r>
              <a:rPr lang="fr-BE" altLang="fr-FR" sz="2100" dirty="0"/>
              <a:t>Sen2-Agri </a:t>
            </a:r>
            <a:r>
              <a:rPr lang="fr-BE" altLang="fr-FR" sz="2100" dirty="0" smtClean="0"/>
              <a:t>system </a:t>
            </a:r>
            <a:r>
              <a:rPr lang="fr-BE" altLang="fr-FR" sz="2100" dirty="0" err="1" smtClean="0"/>
              <a:t>using</a:t>
            </a:r>
            <a:r>
              <a:rPr lang="fr-BE" altLang="fr-FR" sz="2100" dirty="0"/>
              <a:t> </a:t>
            </a:r>
            <a:r>
              <a:rPr lang="fr-BE" altLang="fr-FR" sz="2100" dirty="0" err="1" smtClean="0"/>
              <a:t>automatically</a:t>
            </a:r>
            <a:r>
              <a:rPr lang="fr-BE" altLang="fr-FR" sz="2100" dirty="0" smtClean="0"/>
              <a:t> MAJA and WASP </a:t>
            </a:r>
            <a:r>
              <a:rPr lang="fr-BE" altLang="fr-FR" sz="2100" dirty="0" err="1" smtClean="0"/>
              <a:t>algo</a:t>
            </a:r>
            <a:r>
              <a:rPr lang="fr-BE" altLang="fr-FR" sz="2100" dirty="0" smtClean="0"/>
              <a:t>.</a:t>
            </a:r>
            <a:endParaRPr lang="fr-BE" altLang="fr-FR" sz="2100" dirty="0"/>
          </a:p>
        </p:txBody>
      </p:sp>
      <p:pic>
        <p:nvPicPr>
          <p:cNvPr id="31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31654" t="22575" r="44113" b="65479"/>
          <a:stretch>
            <a:fillRect/>
          </a:stretch>
        </p:blipFill>
        <p:spPr bwMode="auto">
          <a:xfrm rot="20923442">
            <a:off x="5293057" y="3860577"/>
            <a:ext cx="1727597" cy="4786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15">
            <a:extLst>
              <a:ext uri="{FF2B5EF4-FFF2-40B4-BE49-F238E27FC236}">
                <a16:creationId xmlns:a16="http://schemas.microsoft.com/office/drawing/2014/main" id="{89BFEB2A-2251-4764-BD51-89371100543F}"/>
              </a:ext>
            </a:extLst>
          </p:cNvPr>
          <p:cNvSpPr txBox="1"/>
          <p:nvPr/>
        </p:nvSpPr>
        <p:spPr>
          <a:xfrm>
            <a:off x="1691008" y="1680153"/>
            <a:ext cx="1088760" cy="230832"/>
          </a:xfrm>
          <a:prstGeom prst="rect">
            <a:avLst/>
          </a:prstGeom>
          <a:noFill/>
        </p:spPr>
        <p:txBody>
          <a:bodyPr wrap="none">
            <a:spAutoFit/>
          </a:bodyPr>
          <a:lstStyle/>
          <a:p>
            <a:pPr fontAlgn="auto">
              <a:spcBef>
                <a:spcPts val="0"/>
              </a:spcBef>
              <a:spcAft>
                <a:spcPts val="0"/>
              </a:spcAft>
              <a:defRPr/>
            </a:pPr>
            <a:r>
              <a:rPr lang="fr-BE" sz="900" b="1" dirty="0">
                <a:solidFill>
                  <a:prstClr val="black"/>
                </a:solidFill>
                <a:latin typeface="Calibri"/>
              </a:rPr>
              <a:t>Start of the </a:t>
            </a:r>
            <a:r>
              <a:rPr lang="fr-BE" sz="900" b="1" dirty="0" err="1">
                <a:solidFill>
                  <a:prstClr val="black"/>
                </a:solidFill>
                <a:latin typeface="Calibri"/>
              </a:rPr>
              <a:t>season</a:t>
            </a:r>
            <a:endParaRPr lang="fr-BE" sz="900" b="1" dirty="0">
              <a:solidFill>
                <a:prstClr val="black"/>
              </a:solidFill>
              <a:latin typeface="Calibri"/>
            </a:endParaRPr>
          </a:p>
        </p:txBody>
      </p:sp>
      <p:sp>
        <p:nvSpPr>
          <p:cNvPr id="18" name="ZoneTexte 17">
            <a:extLst>
              <a:ext uri="{FF2B5EF4-FFF2-40B4-BE49-F238E27FC236}">
                <a16:creationId xmlns:a16="http://schemas.microsoft.com/office/drawing/2014/main" id="{18D82289-E37C-47DE-98B7-5117BE2D2E5F}"/>
              </a:ext>
            </a:extLst>
          </p:cNvPr>
          <p:cNvSpPr txBox="1"/>
          <p:nvPr/>
        </p:nvSpPr>
        <p:spPr>
          <a:xfrm>
            <a:off x="1744586" y="955063"/>
            <a:ext cx="4914900" cy="230832"/>
          </a:xfrm>
          <a:prstGeom prst="rect">
            <a:avLst/>
          </a:prstGeom>
          <a:solidFill>
            <a:schemeClr val="bg1">
              <a:lumMod val="85000"/>
            </a:schemeClr>
          </a:solidFill>
          <a:ln w="25400">
            <a:solidFill>
              <a:schemeClr val="bg1">
                <a:lumMod val="50000"/>
              </a:schemeClr>
            </a:solidFill>
          </a:ln>
        </p:spPr>
        <p:txBody>
          <a:bodyPr>
            <a:spAutoFit/>
          </a:bodyPr>
          <a:lstStyle/>
          <a:p>
            <a:pPr algn="ctr" fontAlgn="auto">
              <a:spcBef>
                <a:spcPts val="0"/>
              </a:spcBef>
              <a:spcAft>
                <a:spcPts val="0"/>
              </a:spcAft>
              <a:defRPr/>
            </a:pPr>
            <a:r>
              <a:rPr lang="fr-BE" sz="900" dirty="0">
                <a:solidFill>
                  <a:prstClr val="black"/>
                </a:solidFill>
                <a:latin typeface="Calibri"/>
              </a:rPr>
              <a:t>Monitoring </a:t>
            </a:r>
            <a:r>
              <a:rPr lang="fr-BE" sz="900" dirty="0" err="1">
                <a:solidFill>
                  <a:prstClr val="black"/>
                </a:solidFill>
                <a:latin typeface="Calibri"/>
              </a:rPr>
              <a:t>period</a:t>
            </a:r>
            <a:endParaRPr lang="fr-BE" sz="900" dirty="0">
              <a:solidFill>
                <a:prstClr val="black"/>
              </a:solidFill>
              <a:latin typeface="Calibri"/>
            </a:endParaRPr>
          </a:p>
        </p:txBody>
      </p:sp>
      <p:sp>
        <p:nvSpPr>
          <p:cNvPr id="19" name="ZoneTexte 18">
            <a:extLst>
              <a:ext uri="{FF2B5EF4-FFF2-40B4-BE49-F238E27FC236}">
                <a16:creationId xmlns:a16="http://schemas.microsoft.com/office/drawing/2014/main" id="{B60DD1DB-CD04-46AE-B6AB-3CA9BB6CB69A}"/>
              </a:ext>
            </a:extLst>
          </p:cNvPr>
          <p:cNvSpPr txBox="1"/>
          <p:nvPr/>
        </p:nvSpPr>
        <p:spPr>
          <a:xfrm>
            <a:off x="154916" y="955063"/>
            <a:ext cx="1564852" cy="230832"/>
          </a:xfrm>
          <a:prstGeom prst="rect">
            <a:avLst/>
          </a:prstGeom>
          <a:solidFill>
            <a:schemeClr val="bg1">
              <a:lumMod val="85000"/>
            </a:schemeClr>
          </a:solidFill>
          <a:ln w="12700">
            <a:solidFill>
              <a:schemeClr val="bg1">
                <a:lumMod val="50000"/>
              </a:schemeClr>
            </a:solidFill>
            <a:prstDash val="sysDash"/>
          </a:ln>
        </p:spPr>
        <p:txBody>
          <a:bodyPr wrap="none">
            <a:spAutoFit/>
          </a:bodyPr>
          <a:lstStyle/>
          <a:p>
            <a:pPr algn="ctr" fontAlgn="auto">
              <a:spcBef>
                <a:spcPts val="0"/>
              </a:spcBef>
              <a:spcAft>
                <a:spcPts val="0"/>
              </a:spcAft>
              <a:defRPr/>
            </a:pPr>
            <a:r>
              <a:rPr lang="fr-BE" sz="900" dirty="0" err="1">
                <a:solidFill>
                  <a:prstClr val="black"/>
                </a:solidFill>
                <a:latin typeface="Calibri"/>
              </a:rPr>
              <a:t>Before</a:t>
            </a:r>
            <a:r>
              <a:rPr lang="fr-BE" sz="900" dirty="0">
                <a:solidFill>
                  <a:prstClr val="black"/>
                </a:solidFill>
                <a:latin typeface="Calibri"/>
              </a:rPr>
              <a:t> the monitoring </a:t>
            </a:r>
            <a:r>
              <a:rPr lang="fr-BE" sz="900" dirty="0" err="1">
                <a:solidFill>
                  <a:prstClr val="black"/>
                </a:solidFill>
                <a:latin typeface="Calibri"/>
              </a:rPr>
              <a:t>period</a:t>
            </a:r>
            <a:endParaRPr lang="fr-BE" sz="900" dirty="0">
              <a:solidFill>
                <a:prstClr val="black"/>
              </a:solidFill>
              <a:latin typeface="Calibri"/>
            </a:endParaRPr>
          </a:p>
        </p:txBody>
      </p:sp>
      <p:sp>
        <p:nvSpPr>
          <p:cNvPr id="20" name="ZoneTexte 19">
            <a:extLst>
              <a:ext uri="{FF2B5EF4-FFF2-40B4-BE49-F238E27FC236}">
                <a16:creationId xmlns:a16="http://schemas.microsoft.com/office/drawing/2014/main" id="{70903125-72C6-4C8F-B408-94A5A097AE0F}"/>
              </a:ext>
            </a:extLst>
          </p:cNvPr>
          <p:cNvSpPr txBox="1"/>
          <p:nvPr/>
        </p:nvSpPr>
        <p:spPr>
          <a:xfrm>
            <a:off x="153864" y="1368237"/>
            <a:ext cx="1412081" cy="253916"/>
          </a:xfrm>
          <a:prstGeom prst="rect">
            <a:avLst/>
          </a:prstGeom>
          <a:noFill/>
        </p:spPr>
        <p:txBody>
          <a:bodyPr>
            <a:spAutoFit/>
          </a:bodyPr>
          <a:lstStyle/>
          <a:p>
            <a:pPr algn="ctr" fontAlgn="auto">
              <a:spcBef>
                <a:spcPts val="0"/>
              </a:spcBef>
              <a:spcAft>
                <a:spcPts val="0"/>
              </a:spcAft>
              <a:defRPr/>
            </a:pPr>
            <a:r>
              <a:rPr lang="fr-BE" sz="1050" b="1" dirty="0">
                <a:solidFill>
                  <a:prstClr val="black"/>
                </a:solidFill>
                <a:latin typeface="Calibri"/>
              </a:rPr>
              <a:t>System </a:t>
            </a:r>
            <a:r>
              <a:rPr lang="fr-BE" sz="1050" b="1" dirty="0" err="1">
                <a:solidFill>
                  <a:prstClr val="black"/>
                </a:solidFill>
                <a:latin typeface="Calibri"/>
              </a:rPr>
              <a:t>initialization</a:t>
            </a:r>
            <a:endParaRPr lang="fr-BE" sz="1050" b="1" dirty="0">
              <a:solidFill>
                <a:prstClr val="black"/>
              </a:solidFill>
              <a:latin typeface="Calibri"/>
            </a:endParaRPr>
          </a:p>
        </p:txBody>
      </p:sp>
      <p:sp>
        <p:nvSpPr>
          <p:cNvPr id="21" name="ZoneTexte 20">
            <a:extLst>
              <a:ext uri="{FF2B5EF4-FFF2-40B4-BE49-F238E27FC236}">
                <a16:creationId xmlns:a16="http://schemas.microsoft.com/office/drawing/2014/main" id="{6E2DA362-F4C5-407D-A457-5060924CA9E3}"/>
              </a:ext>
            </a:extLst>
          </p:cNvPr>
          <p:cNvSpPr txBox="1"/>
          <p:nvPr/>
        </p:nvSpPr>
        <p:spPr>
          <a:xfrm>
            <a:off x="5835102" y="1684640"/>
            <a:ext cx="1117614" cy="230832"/>
          </a:xfrm>
          <a:prstGeom prst="rect">
            <a:avLst/>
          </a:prstGeom>
          <a:noFill/>
        </p:spPr>
        <p:txBody>
          <a:bodyPr wrap="none">
            <a:spAutoFit/>
          </a:bodyPr>
          <a:lstStyle/>
          <a:p>
            <a:pPr fontAlgn="auto">
              <a:spcBef>
                <a:spcPts val="0"/>
              </a:spcBef>
              <a:spcAft>
                <a:spcPts val="0"/>
              </a:spcAft>
              <a:defRPr/>
            </a:pPr>
            <a:r>
              <a:rPr lang="fr-BE" sz="900" b="1" dirty="0">
                <a:solidFill>
                  <a:prstClr val="black"/>
                </a:solidFill>
                <a:latin typeface="Calibri"/>
              </a:rPr>
              <a:t>End of the </a:t>
            </a:r>
            <a:r>
              <a:rPr lang="fr-BE" sz="900" b="1" dirty="0" err="1">
                <a:solidFill>
                  <a:prstClr val="black"/>
                </a:solidFill>
                <a:latin typeface="Calibri"/>
              </a:rPr>
              <a:t>season</a:t>
            </a:r>
            <a:r>
              <a:rPr lang="fr-BE" sz="900" b="1" dirty="0">
                <a:solidFill>
                  <a:prstClr val="black"/>
                </a:solidFill>
                <a:latin typeface="Calibri"/>
              </a:rPr>
              <a:t>…</a:t>
            </a:r>
          </a:p>
        </p:txBody>
      </p:sp>
      <p:graphicFrame>
        <p:nvGraphicFramePr>
          <p:cNvPr id="22" name="Tableau 21">
            <a:extLst>
              <a:ext uri="{FF2B5EF4-FFF2-40B4-BE49-F238E27FC236}">
                <a16:creationId xmlns:a16="http://schemas.microsoft.com/office/drawing/2014/main" id="{F2CB509B-C157-4661-B455-F44C983C22ED}"/>
              </a:ext>
            </a:extLst>
          </p:cNvPr>
          <p:cNvGraphicFramePr>
            <a:graphicFrameLocks noGrp="1"/>
          </p:cNvGraphicFramePr>
          <p:nvPr>
            <p:extLst/>
          </p:nvPr>
        </p:nvGraphicFramePr>
        <p:xfrm>
          <a:off x="1455263" y="3551590"/>
          <a:ext cx="3563542" cy="1378550"/>
        </p:xfrm>
        <a:graphic>
          <a:graphicData uri="http://schemas.openxmlformats.org/drawingml/2006/table">
            <a:tbl>
              <a:tblPr firstRow="1" bandRow="1">
                <a:tableStyleId>{5C22544A-7EE6-4342-B048-85BDC9FD1C3A}</a:tableStyleId>
              </a:tblPr>
              <a:tblGrid>
                <a:gridCol w="1296251">
                  <a:extLst>
                    <a:ext uri="{9D8B030D-6E8A-4147-A177-3AD203B41FA5}">
                      <a16:colId xmlns:a16="http://schemas.microsoft.com/office/drawing/2014/main" val="20000"/>
                    </a:ext>
                  </a:extLst>
                </a:gridCol>
                <a:gridCol w="2267291">
                  <a:extLst>
                    <a:ext uri="{9D8B030D-6E8A-4147-A177-3AD203B41FA5}">
                      <a16:colId xmlns:a16="http://schemas.microsoft.com/office/drawing/2014/main" val="20001"/>
                    </a:ext>
                  </a:extLst>
                </a:gridCol>
              </a:tblGrid>
              <a:tr h="274185">
                <a:tc gridSpan="2">
                  <a:txBody>
                    <a:bodyPr/>
                    <a:lstStyle/>
                    <a:p>
                      <a:r>
                        <a:rPr lang="fr-BE" sz="1400" b="1" baseline="0" dirty="0"/>
                        <a:t>Sen2-Agri </a:t>
                      </a:r>
                      <a:r>
                        <a:rPr lang="fr-BE" sz="1400" b="1" baseline="0" dirty="0" smtClean="0"/>
                        <a:t>: </a:t>
                      </a:r>
                      <a:r>
                        <a:rPr lang="fr-BE" sz="1400" b="1" baseline="0" dirty="0" err="1"/>
                        <a:t>field</a:t>
                      </a:r>
                      <a:r>
                        <a:rPr lang="fr-BE" sz="1400" b="1" baseline="0" dirty="0"/>
                        <a:t> </a:t>
                      </a:r>
                      <a:r>
                        <a:rPr lang="fr-BE" sz="1400" b="1" baseline="0" dirty="0" err="1" smtClean="0"/>
                        <a:t>campaign</a:t>
                      </a:r>
                      <a:endParaRPr lang="fr-BE" sz="1400" b="1" dirty="0"/>
                    </a:p>
                  </a:txBody>
                  <a:tcPr marL="68586" marR="68586" marT="34223" marB="34223"/>
                </a:tc>
                <a:tc hMerge="1">
                  <a:txBody>
                    <a:bodyPr/>
                    <a:lstStyle/>
                    <a:p>
                      <a:endParaRPr lang="fr-BE" dirty="0"/>
                    </a:p>
                  </a:txBody>
                  <a:tcPr/>
                </a:tc>
                <a:extLst>
                  <a:ext uri="{0D108BD9-81ED-4DB2-BD59-A6C34878D82A}">
                    <a16:rowId xmlns:a16="http://schemas.microsoft.com/office/drawing/2014/main" val="10000"/>
                  </a:ext>
                </a:extLst>
              </a:tr>
              <a:tr h="205605">
                <a:tc>
                  <a:txBody>
                    <a:bodyPr/>
                    <a:lstStyle/>
                    <a:p>
                      <a:r>
                        <a:rPr lang="fr-BE" sz="900" b="1" dirty="0" err="1"/>
                        <a:t>Sampling</a:t>
                      </a:r>
                      <a:r>
                        <a:rPr lang="fr-BE" sz="900" b="1" baseline="0" dirty="0"/>
                        <a:t> d</a:t>
                      </a:r>
                      <a:r>
                        <a:rPr lang="fr-BE" sz="900" b="1" dirty="0"/>
                        <a:t>esign</a:t>
                      </a:r>
                    </a:p>
                  </a:txBody>
                  <a:tcPr marL="68586" marR="68586" marT="34223" marB="34223"/>
                </a:tc>
                <a:tc>
                  <a:txBody>
                    <a:bodyPr/>
                    <a:lstStyle/>
                    <a:p>
                      <a:r>
                        <a:rPr lang="fr-BE" sz="900" dirty="0"/>
                        <a:t>Stratification and </a:t>
                      </a:r>
                      <a:r>
                        <a:rPr lang="fr-BE" sz="900" dirty="0" err="1"/>
                        <a:t>sampling</a:t>
                      </a:r>
                      <a:endParaRPr lang="fr-BE" sz="900" dirty="0"/>
                    </a:p>
                  </a:txBody>
                  <a:tcPr marL="68586" marR="68586" marT="34223" marB="34223"/>
                </a:tc>
                <a:extLst>
                  <a:ext uri="{0D108BD9-81ED-4DB2-BD59-A6C34878D82A}">
                    <a16:rowId xmlns:a16="http://schemas.microsoft.com/office/drawing/2014/main" val="10001"/>
                  </a:ext>
                </a:extLst>
              </a:tr>
              <a:tr h="205605">
                <a:tc>
                  <a:txBody>
                    <a:bodyPr/>
                    <a:lstStyle/>
                    <a:p>
                      <a:r>
                        <a:rPr lang="fr-BE" sz="900" b="1" dirty="0"/>
                        <a:t>Field </a:t>
                      </a:r>
                      <a:r>
                        <a:rPr lang="fr-BE" sz="900" b="1" dirty="0" err="1"/>
                        <a:t>visit</a:t>
                      </a:r>
                      <a:endParaRPr lang="fr-BE" sz="900" b="1" dirty="0"/>
                    </a:p>
                  </a:txBody>
                  <a:tcPr marL="68586" marR="68586" marT="34223" marB="34223"/>
                </a:tc>
                <a:tc>
                  <a:txBody>
                    <a:bodyPr/>
                    <a:lstStyle/>
                    <a:p>
                      <a:r>
                        <a:rPr lang="fr-BE" sz="900" dirty="0"/>
                        <a:t>In situ data</a:t>
                      </a:r>
                      <a:r>
                        <a:rPr lang="fr-BE" sz="900" baseline="0" dirty="0"/>
                        <a:t> collection – </a:t>
                      </a:r>
                      <a:r>
                        <a:rPr lang="fr-BE" sz="900" baseline="0" dirty="0" err="1"/>
                        <a:t>early</a:t>
                      </a:r>
                      <a:r>
                        <a:rPr lang="fr-BE" sz="900" baseline="0" dirty="0"/>
                        <a:t> </a:t>
                      </a:r>
                      <a:r>
                        <a:rPr lang="fr-BE" sz="900" baseline="0" dirty="0" err="1"/>
                        <a:t>survey</a:t>
                      </a:r>
                      <a:endParaRPr lang="fr-BE" sz="900" dirty="0"/>
                    </a:p>
                  </a:txBody>
                  <a:tcPr marL="68586" marR="68586" marT="34223" marB="34223"/>
                </a:tc>
                <a:extLst>
                  <a:ext uri="{0D108BD9-81ED-4DB2-BD59-A6C34878D82A}">
                    <a16:rowId xmlns:a16="http://schemas.microsoft.com/office/drawing/2014/main" val="10002"/>
                  </a:ext>
                </a:extLst>
              </a:tr>
              <a:tr h="342765">
                <a:tc>
                  <a:txBody>
                    <a:bodyPr/>
                    <a:lstStyle/>
                    <a:p>
                      <a:endParaRPr lang="fr-BE" sz="900" b="1" dirty="0"/>
                    </a:p>
                  </a:txBody>
                  <a:tcPr marL="68586" marR="68586" marT="34223" marB="342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900" dirty="0"/>
                        <a:t>In situ data</a:t>
                      </a:r>
                      <a:r>
                        <a:rPr lang="fr-BE" sz="900" baseline="0" dirty="0"/>
                        <a:t> collection – </a:t>
                      </a:r>
                      <a:r>
                        <a:rPr lang="fr-BE" sz="900" baseline="0" dirty="0" err="1"/>
                        <a:t>mid-season</a:t>
                      </a:r>
                      <a:r>
                        <a:rPr lang="fr-BE" sz="900" baseline="0" dirty="0"/>
                        <a:t> </a:t>
                      </a:r>
                      <a:r>
                        <a:rPr lang="fr-BE" sz="900" baseline="0" dirty="0" err="1"/>
                        <a:t>survey</a:t>
                      </a:r>
                      <a:endParaRPr lang="fr-BE" sz="900" dirty="0"/>
                    </a:p>
                  </a:txBody>
                  <a:tcPr marL="68586" marR="68586" marT="34223" marB="34223"/>
                </a:tc>
                <a:extLst>
                  <a:ext uri="{0D108BD9-81ED-4DB2-BD59-A6C34878D82A}">
                    <a16:rowId xmlns:a16="http://schemas.microsoft.com/office/drawing/2014/main" val="10003"/>
                  </a:ext>
                </a:extLst>
              </a:tr>
              <a:tr h="342765">
                <a:tc>
                  <a:txBody>
                    <a:bodyPr/>
                    <a:lstStyle/>
                    <a:p>
                      <a:r>
                        <a:rPr lang="fr-BE" sz="900" b="1" dirty="0"/>
                        <a:t>Data </a:t>
                      </a:r>
                      <a:r>
                        <a:rPr lang="fr-BE" sz="900" b="1" dirty="0" err="1"/>
                        <a:t>upload</a:t>
                      </a:r>
                      <a:endParaRPr lang="fr-BE" sz="900" b="1" dirty="0"/>
                    </a:p>
                  </a:txBody>
                  <a:tcPr marL="68586" marR="68586" marT="34223" marB="34223"/>
                </a:tc>
                <a:tc>
                  <a:txBody>
                    <a:bodyPr/>
                    <a:lstStyle/>
                    <a:p>
                      <a:r>
                        <a:rPr lang="fr-BE" sz="900" kern="1200" baseline="0" dirty="0">
                          <a:solidFill>
                            <a:schemeClr val="dk1"/>
                          </a:solidFill>
                          <a:latin typeface="+mn-lt"/>
                          <a:ea typeface="+mn-ea"/>
                          <a:cs typeface="+mn-cs"/>
                        </a:rPr>
                        <a:t>Field data </a:t>
                      </a:r>
                      <a:r>
                        <a:rPr lang="fr-BE" sz="900" kern="1200" baseline="0" dirty="0" err="1">
                          <a:solidFill>
                            <a:schemeClr val="dk1"/>
                          </a:solidFill>
                          <a:latin typeface="+mn-lt"/>
                          <a:ea typeface="+mn-ea"/>
                          <a:cs typeface="+mn-cs"/>
                        </a:rPr>
                        <a:t>quality</a:t>
                      </a:r>
                      <a:r>
                        <a:rPr lang="fr-BE" sz="900" kern="1200" baseline="0" dirty="0">
                          <a:solidFill>
                            <a:schemeClr val="dk1"/>
                          </a:solidFill>
                          <a:latin typeface="+mn-lt"/>
                          <a:ea typeface="+mn-ea"/>
                          <a:cs typeface="+mn-cs"/>
                        </a:rPr>
                        <a:t> control and </a:t>
                      </a:r>
                      <a:r>
                        <a:rPr lang="fr-BE" sz="900" kern="1200" baseline="0" dirty="0" err="1">
                          <a:solidFill>
                            <a:schemeClr val="dk1"/>
                          </a:solidFill>
                          <a:latin typeface="+mn-lt"/>
                          <a:ea typeface="+mn-ea"/>
                          <a:cs typeface="+mn-cs"/>
                        </a:rPr>
                        <a:t>formating</a:t>
                      </a:r>
                      <a:endParaRPr lang="fr-BE" sz="900" kern="1200" baseline="0" dirty="0">
                        <a:solidFill>
                          <a:schemeClr val="dk1"/>
                        </a:solidFill>
                        <a:latin typeface="+mn-lt"/>
                        <a:ea typeface="+mn-ea"/>
                        <a:cs typeface="+mn-cs"/>
                      </a:endParaRPr>
                    </a:p>
                  </a:txBody>
                  <a:tcPr marL="68586" marR="68586" marT="34223" marB="34223"/>
                </a:tc>
                <a:extLst>
                  <a:ext uri="{0D108BD9-81ED-4DB2-BD59-A6C34878D82A}">
                    <a16:rowId xmlns:a16="http://schemas.microsoft.com/office/drawing/2014/main" val="10004"/>
                  </a:ext>
                </a:extLst>
              </a:tr>
            </a:tbl>
          </a:graphicData>
        </a:graphic>
      </p:graphicFrame>
      <p:pic>
        <p:nvPicPr>
          <p:cNvPr id="31799" name="Imag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4430" y="2127507"/>
            <a:ext cx="1637669" cy="129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24">
            <a:extLst>
              <a:ext uri="{FF2B5EF4-FFF2-40B4-BE49-F238E27FC236}">
                <a16:creationId xmlns:a16="http://schemas.microsoft.com/office/drawing/2014/main" id="{EADBD5CF-DA22-4029-B037-A389DEACEB00}"/>
              </a:ext>
            </a:extLst>
          </p:cNvPr>
          <p:cNvSpPr txBox="1"/>
          <p:nvPr/>
        </p:nvSpPr>
        <p:spPr>
          <a:xfrm flipH="1">
            <a:off x="5417496" y="3226703"/>
            <a:ext cx="2234803" cy="230832"/>
          </a:xfrm>
          <a:prstGeom prst="rect">
            <a:avLst/>
          </a:prstGeom>
          <a:noFill/>
        </p:spPr>
        <p:txBody>
          <a:bodyPr>
            <a:spAutoFit/>
          </a:bodyPr>
          <a:lstStyle/>
          <a:p>
            <a:pPr fontAlgn="auto">
              <a:spcBef>
                <a:spcPts val="0"/>
              </a:spcBef>
              <a:spcAft>
                <a:spcPts val="0"/>
              </a:spcAft>
              <a:defRPr/>
            </a:pPr>
            <a:r>
              <a:rPr lang="fr-BE" sz="900" dirty="0">
                <a:solidFill>
                  <a:prstClr val="black"/>
                </a:solidFill>
                <a:cs typeface="Arial" panose="020B0604020202020204" pitchFamily="34" charset="0"/>
              </a:rPr>
              <a:t>Mali stratification (PIRT)</a:t>
            </a:r>
          </a:p>
        </p:txBody>
      </p:sp>
      <p:grpSp>
        <p:nvGrpSpPr>
          <p:cNvPr id="24" name="Group 23"/>
          <p:cNvGrpSpPr>
            <a:grpSpLocks/>
          </p:cNvGrpSpPr>
          <p:nvPr/>
        </p:nvGrpSpPr>
        <p:grpSpPr bwMode="auto">
          <a:xfrm>
            <a:off x="416309" y="3551590"/>
            <a:ext cx="969899" cy="993092"/>
            <a:chOff x="1043875" y="905415"/>
            <a:chExt cx="3216627" cy="3415245"/>
          </a:xfrm>
        </p:grpSpPr>
        <p:grpSp>
          <p:nvGrpSpPr>
            <p:cNvPr id="26" name="Group 24"/>
            <p:cNvGrpSpPr>
              <a:grpSpLocks/>
            </p:cNvGrpSpPr>
            <p:nvPr/>
          </p:nvGrpSpPr>
          <p:grpSpPr bwMode="auto">
            <a:xfrm rot="-932548">
              <a:off x="1043875" y="905415"/>
              <a:ext cx="1682614" cy="3415245"/>
              <a:chOff x="2175240" y="927262"/>
              <a:chExt cx="1682614" cy="3415245"/>
            </a:xfrm>
          </p:grpSpPr>
          <p:pic>
            <p:nvPicPr>
              <p:cNvPr id="28" name="Picture 27">
                <a:extLst>
                  <a:ext uri="{FF2B5EF4-FFF2-40B4-BE49-F238E27FC236}">
                    <a16:creationId xmlns:a16="http://schemas.microsoft.com/office/drawing/2014/main" id="{87F1990B-024E-4E31-9520-9307F972E78D}"/>
                  </a:ext>
                </a:extLst>
              </p:cNvPr>
              <p:cNvPicPr>
                <a:picLocks noChangeAspect="1"/>
              </p:cNvPicPr>
              <p:nvPr/>
            </p:nvPicPr>
            <p:blipFill rotWithShape="1">
              <a:blip r:embed="rId5"/>
              <a:srcRect l="2952" r="6008"/>
              <a:stretch/>
            </p:blipFill>
            <p:spPr>
              <a:xfrm>
                <a:off x="2175240" y="927262"/>
                <a:ext cx="1682614" cy="3415245"/>
              </a:xfrm>
              <a:prstGeom prst="roundRect">
                <a:avLst>
                  <a:gd name="adj" fmla="val 8594"/>
                </a:avLst>
              </a:prstGeom>
              <a:solidFill>
                <a:srgbClr val="FFFFFF">
                  <a:shade val="85000"/>
                </a:srgbClr>
              </a:solidFill>
              <a:ln>
                <a:noFill/>
              </a:ln>
              <a:effectLst/>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5152" y="1259553"/>
                <a:ext cx="1453759" cy="2701579"/>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A7EA6643-92B6-4EB1-B022-E9A34EC3DEC8}"/>
                </a:ext>
              </a:extLst>
            </p:cNvPr>
            <p:cNvPicPr>
              <a:picLocks noChangeAspect="1"/>
            </p:cNvPicPr>
            <p:nvPr/>
          </p:nvPicPr>
          <p:blipFill>
            <a:blip r:embed="rId7"/>
            <a:stretch>
              <a:fillRect/>
            </a:stretch>
          </p:blipFill>
          <p:spPr>
            <a:xfrm rot="375054">
              <a:off x="2654267" y="1382831"/>
              <a:ext cx="1606235" cy="24878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30" name="Picture 5" descr="Résultat de recherche d'images pour &quot;server png&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274" y="2169067"/>
            <a:ext cx="829866"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e 31"/>
          <p:cNvGrpSpPr/>
          <p:nvPr/>
        </p:nvGrpSpPr>
        <p:grpSpPr>
          <a:xfrm>
            <a:off x="6266985" y="4705814"/>
            <a:ext cx="1764154" cy="292720"/>
            <a:chOff x="3922970" y="4693586"/>
            <a:chExt cx="2510680" cy="374069"/>
          </a:xfrm>
          <a:solidFill>
            <a:schemeClr val="bg1"/>
          </a:solidFill>
        </p:grpSpPr>
        <p:pic>
          <p:nvPicPr>
            <p:cNvPr id="33" name="Imag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86337" y="4770036"/>
              <a:ext cx="547313" cy="2715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 name="Imag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95365" y="4693586"/>
              <a:ext cx="465432" cy="3740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2526" y="4697464"/>
              <a:ext cx="638676" cy="366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 name="Image 35"/>
            <p:cNvPicPr>
              <a:picLocks noChangeAspect="1"/>
            </p:cNvPicPr>
            <p:nvPr/>
          </p:nvPicPr>
          <p:blipFill rotWithShape="1">
            <a:blip r:embed="rId12" cstate="print">
              <a:extLst>
                <a:ext uri="{28A0092B-C50C-407E-A947-70E740481C1C}">
                  <a14:useLocalDpi xmlns:a14="http://schemas.microsoft.com/office/drawing/2010/main" val="0"/>
                </a:ext>
              </a:extLst>
            </a:blip>
            <a:srcRect l="5150" t="34400" r="5450" b="29600"/>
            <a:stretch/>
          </p:blipFill>
          <p:spPr>
            <a:xfrm>
              <a:off x="3922970" y="4777303"/>
              <a:ext cx="1026282" cy="206634"/>
            </a:xfrm>
            <a:prstGeom prst="rect">
              <a:avLst/>
            </a:prstGeom>
            <a:grpFill/>
          </p:spPr>
        </p:pic>
      </p:grpSp>
      <p:pic>
        <p:nvPicPr>
          <p:cNvPr id="31" name="Picture 59">
            <a:extLst>
              <a:ext uri="{FF2B5EF4-FFF2-40B4-BE49-F238E27FC236}">
                <a16:creationId xmlns:a16="http://schemas.microsoft.com/office/drawing/2014/main" id="{A243DA91-9064-4D44-B76A-6A8872CA5E7C}"/>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79951" y="1616956"/>
            <a:ext cx="1688537" cy="1549169"/>
          </a:xfrm>
          <a:prstGeom prst="rect">
            <a:avLst/>
          </a:prstGeom>
          <a:ln>
            <a:noFill/>
          </a:ln>
          <a:effectLst>
            <a:outerShdw blurRad="292100" dist="139700" dir="2700000" algn="tl" rotWithShape="0">
              <a:srgbClr val="333333">
                <a:alpha val="65000"/>
              </a:srgbClr>
            </a:outerShdw>
          </a:effectLst>
        </p:spPr>
      </p:pic>
      <p:pic>
        <p:nvPicPr>
          <p:cNvPr id="37" name="Image 36">
            <a:extLst>
              <a:ext uri="{FF2B5EF4-FFF2-40B4-BE49-F238E27FC236}">
                <a16:creationId xmlns:a16="http://schemas.microsoft.com/office/drawing/2014/main" id="{BFDB7F30-53B2-44AE-AC12-6E837788B5A2}"/>
              </a:ext>
            </a:extLst>
          </p:cNvPr>
          <p:cNvPicPr>
            <a:picLocks noChangeAspect="1"/>
          </p:cNvPicPr>
          <p:nvPr/>
        </p:nvPicPr>
        <p:blipFill>
          <a:blip r:embed="rId14"/>
          <a:stretch>
            <a:fillRect/>
          </a:stretch>
        </p:blipFill>
        <p:spPr>
          <a:xfrm>
            <a:off x="7192537" y="3129861"/>
            <a:ext cx="1821221" cy="958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76270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smtClean="0">
                <a:solidFill>
                  <a:srgbClr val="FFFFFF"/>
                </a:solidFill>
              </a:rPr>
              <a:t>Pre-processing of optical data </a:t>
            </a:r>
            <a:endParaRPr lang="en-GB" dirty="0">
              <a:solidFill>
                <a:srgbClr val="FFFFFF"/>
              </a:solidFill>
            </a:endParaRPr>
          </a:p>
        </p:txBody>
      </p:sp>
      <p:sp>
        <p:nvSpPr>
          <p:cNvPr id="2" name="TextBox 1"/>
          <p:cNvSpPr txBox="1"/>
          <p:nvPr/>
        </p:nvSpPr>
        <p:spPr>
          <a:xfrm>
            <a:off x="0" y="783777"/>
            <a:ext cx="9144000" cy="2700739"/>
          </a:xfrm>
          <a:prstGeom prst="rect">
            <a:avLst/>
          </a:prstGeom>
          <a:noFill/>
        </p:spPr>
        <p:txBody>
          <a:bodyPr wrap="square" rtlCol="0">
            <a:spAutoFit/>
          </a:bodyPr>
          <a:lstStyle/>
          <a:p>
            <a:pPr algn="just">
              <a:spcAft>
                <a:spcPts val="300"/>
              </a:spcAft>
            </a:pPr>
            <a:r>
              <a:rPr lang="en-GB" sz="1600" dirty="0" smtClean="0"/>
              <a:t>Pre-processing </a:t>
            </a:r>
            <a:r>
              <a:rPr lang="en-GB" sz="1600" dirty="0"/>
              <a:t>chain </a:t>
            </a:r>
            <a:r>
              <a:rPr lang="en-GB" sz="1600" dirty="0" smtClean="0"/>
              <a:t>includes all the steps needed to generates cloud-free surface </a:t>
            </a:r>
            <a:r>
              <a:rPr lang="en-GB" sz="1600" dirty="0"/>
              <a:t>reflectance </a:t>
            </a:r>
            <a:r>
              <a:rPr lang="en-GB" sz="1600" dirty="0" smtClean="0"/>
              <a:t>products taking as input Top Of Atmosphere data. For each of the module in the pre-</a:t>
            </a:r>
            <a:r>
              <a:rPr lang="en-GB" sz="1600" dirty="0"/>
              <a:t>processing chain </a:t>
            </a:r>
            <a:r>
              <a:rPr lang="en-GB" sz="1600" dirty="0" smtClean="0"/>
              <a:t>different methods and algorithm can be applied.</a:t>
            </a:r>
          </a:p>
          <a:p>
            <a:pPr algn="just"/>
            <a:endParaRPr lang="en-GB" sz="1400" dirty="0"/>
          </a:p>
          <a:p>
            <a:pPr marL="171450" indent="-171450" algn="just">
              <a:lnSpc>
                <a:spcPct val="150000"/>
              </a:lnSpc>
              <a:buFont typeface="Wingdings" panose="05000000000000000000" pitchFamily="2" charset="2"/>
              <a:buChar char="Ø"/>
            </a:pPr>
            <a:r>
              <a:rPr lang="en-GB" sz="1400" dirty="0" smtClean="0"/>
              <a:t>Cloud detection and removal (mono-temporal or multi-temporal)</a:t>
            </a:r>
          </a:p>
          <a:p>
            <a:pPr marL="171450" indent="-171450" algn="just">
              <a:lnSpc>
                <a:spcPct val="150000"/>
              </a:lnSpc>
              <a:buFont typeface="Wingdings" panose="05000000000000000000" pitchFamily="2" charset="2"/>
              <a:buChar char="Ø"/>
            </a:pPr>
            <a:r>
              <a:rPr lang="en-GB" sz="1400" dirty="0" smtClean="0"/>
              <a:t>Atmospheric correction</a:t>
            </a:r>
          </a:p>
          <a:p>
            <a:pPr marL="171450" indent="-171450" algn="just">
              <a:lnSpc>
                <a:spcPct val="150000"/>
              </a:lnSpc>
              <a:buFont typeface="Wingdings" panose="05000000000000000000" pitchFamily="2" charset="2"/>
              <a:buChar char="Ø"/>
            </a:pPr>
            <a:r>
              <a:rPr lang="en-GB" sz="1400" dirty="0" err="1" smtClean="0"/>
              <a:t>Reprojection</a:t>
            </a:r>
            <a:endParaRPr lang="en-GB" sz="1400" dirty="0" smtClean="0"/>
          </a:p>
          <a:p>
            <a:pPr marL="171450" indent="-171450" algn="just">
              <a:lnSpc>
                <a:spcPct val="150000"/>
              </a:lnSpc>
              <a:buFont typeface="Wingdings" panose="05000000000000000000" pitchFamily="2" charset="2"/>
              <a:buChar char="Ø"/>
            </a:pPr>
            <a:r>
              <a:rPr lang="en-GB" sz="1400" dirty="0" smtClean="0"/>
              <a:t>Resampling</a:t>
            </a:r>
          </a:p>
          <a:p>
            <a:pPr marL="171450" indent="-171450" algn="just">
              <a:lnSpc>
                <a:spcPct val="150000"/>
              </a:lnSpc>
              <a:buFont typeface="Wingdings" panose="05000000000000000000" pitchFamily="2" charset="2"/>
              <a:buChar char="Ø"/>
            </a:pPr>
            <a:r>
              <a:rPr lang="en-GB" sz="1400" dirty="0" smtClean="0"/>
              <a:t>Co-registration</a:t>
            </a:r>
          </a:p>
        </p:txBody>
      </p:sp>
    </p:spTree>
    <p:extLst>
      <p:ext uri="{BB962C8B-B14F-4D97-AF65-F5344CB8AC3E}">
        <p14:creationId xmlns:p14="http://schemas.microsoft.com/office/powerpoint/2010/main" val="33472271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000000"/>
              </a:clrFrom>
              <a:clrTo>
                <a:srgbClr val="000000">
                  <a:alpha val="0"/>
                </a:srgbClr>
              </a:clrTo>
            </a:clrChange>
          </a:blip>
          <a:stretch>
            <a:fillRect/>
          </a:stretch>
        </p:blipFill>
        <p:spPr>
          <a:xfrm>
            <a:off x="1151203" y="681037"/>
            <a:ext cx="4692254" cy="292298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clrChange>
              <a:clrFrom>
                <a:srgbClr val="000000"/>
              </a:clrFrom>
              <a:clrTo>
                <a:srgbClr val="000000">
                  <a:alpha val="0"/>
                </a:srgbClr>
              </a:clrTo>
            </a:clrChange>
          </a:blip>
          <a:stretch>
            <a:fillRect/>
          </a:stretch>
        </p:blipFill>
        <p:spPr>
          <a:xfrm>
            <a:off x="1592925" y="1194197"/>
            <a:ext cx="4691063" cy="292417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clrChange>
              <a:clrFrom>
                <a:srgbClr val="000000"/>
              </a:clrFrom>
              <a:clrTo>
                <a:srgbClr val="000000">
                  <a:alpha val="0"/>
                </a:srgbClr>
              </a:clrTo>
            </a:clrChange>
          </a:blip>
          <a:stretch>
            <a:fillRect/>
          </a:stretch>
        </p:blipFill>
        <p:spPr>
          <a:xfrm>
            <a:off x="2187047" y="1734741"/>
            <a:ext cx="4604147" cy="286940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clrChange>
              <a:clrFrom>
                <a:srgbClr val="000000"/>
              </a:clrFrom>
              <a:clrTo>
                <a:srgbClr val="000000">
                  <a:alpha val="0"/>
                </a:srgbClr>
              </a:clrTo>
            </a:clrChange>
          </a:blip>
          <a:stretch>
            <a:fillRect/>
          </a:stretch>
        </p:blipFill>
        <p:spPr>
          <a:xfrm>
            <a:off x="2832366" y="2297906"/>
            <a:ext cx="4566047" cy="2845594"/>
          </a:xfrm>
          <a:prstGeom prst="rect">
            <a:avLst/>
          </a:prstGeom>
          <a:ln>
            <a:noFill/>
          </a:ln>
          <a:effectLst>
            <a:outerShdw blurRad="292100" dist="139700" dir="2700000" algn="tl" rotWithShape="0">
              <a:srgbClr val="333333">
                <a:alpha val="65000"/>
              </a:srgbClr>
            </a:outerShdw>
          </a:effectLst>
        </p:spPr>
      </p:pic>
      <p:sp>
        <p:nvSpPr>
          <p:cNvPr id="84998" name="Titre 1"/>
          <p:cNvSpPr txBox="1">
            <a:spLocks/>
          </p:cNvSpPr>
          <p:nvPr/>
        </p:nvSpPr>
        <p:spPr bwMode="auto">
          <a:xfrm>
            <a:off x="1223963" y="67866"/>
            <a:ext cx="5886450" cy="74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BE" altLang="fr-FR" sz="2100">
                <a:solidFill>
                  <a:schemeClr val="bg1">
                    <a:lumMod val="50000"/>
                  </a:schemeClr>
                </a:solidFill>
                <a:latin typeface="Arial" panose="020B0604020202020204" pitchFamily="34" charset="0"/>
                <a:ea typeface="MS PGothic" panose="020B0600070205080204" pitchFamily="34" charset="-128"/>
                <a:cs typeface="Arial" panose="020B0604020202020204" pitchFamily="34" charset="0"/>
              </a:rPr>
              <a:t>First cloud free composite series over Mali </a:t>
            </a:r>
          </a:p>
          <a:p>
            <a:pPr algn="ctr">
              <a:spcBef>
                <a:spcPct val="0"/>
              </a:spcBef>
              <a:buFontTx/>
              <a:buNone/>
            </a:pPr>
            <a:r>
              <a:rPr lang="fr-BE" altLang="fr-FR" sz="2100">
                <a:solidFill>
                  <a:schemeClr val="bg1">
                    <a:lumMod val="50000"/>
                  </a:schemeClr>
                </a:solidFill>
                <a:latin typeface="Arial" panose="020B0604020202020204" pitchFamily="34" charset="0"/>
                <a:ea typeface="MS PGothic" panose="020B0600070205080204" pitchFamily="34" charset="-128"/>
                <a:cs typeface="Arial" panose="020B0604020202020204" pitchFamily="34" charset="0"/>
              </a:rPr>
              <a:t>at 10m resolution from Sentinel-2 and Landsat 8</a:t>
            </a:r>
          </a:p>
        </p:txBody>
      </p:sp>
      <p:pic>
        <p:nvPicPr>
          <p:cNvPr id="84999" name="Picture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7406" y="686991"/>
            <a:ext cx="9858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063097" y="2713435"/>
            <a:ext cx="1058303" cy="369332"/>
          </a:xfrm>
          <a:prstGeom prst="rect">
            <a:avLst/>
          </a:prstGeom>
          <a:noFill/>
        </p:spPr>
        <p:txBody>
          <a:bodyPr wrap="none">
            <a:spAutoFit/>
          </a:bodyPr>
          <a:lstStyle/>
          <a:p>
            <a:pPr fontAlgn="auto">
              <a:spcBef>
                <a:spcPts val="0"/>
              </a:spcBef>
              <a:spcAft>
                <a:spcPts val="0"/>
              </a:spcAft>
              <a:defRPr/>
            </a:pPr>
            <a:r>
              <a:rPr lang="fr-BE" dirty="0">
                <a:solidFill>
                  <a:prstClr val="black"/>
                </a:solidFill>
                <a:latin typeface="Calibri"/>
                <a:ea typeface="MS PGothic" panose="020B0600070205080204" pitchFamily="34" charset="-128"/>
              </a:rPr>
              <a:t>July 2016</a:t>
            </a:r>
          </a:p>
        </p:txBody>
      </p:sp>
      <p:sp>
        <p:nvSpPr>
          <p:cNvPr id="22" name="TextBox 21"/>
          <p:cNvSpPr txBox="1"/>
          <p:nvPr/>
        </p:nvSpPr>
        <p:spPr>
          <a:xfrm>
            <a:off x="1308366" y="3327797"/>
            <a:ext cx="1355499" cy="369332"/>
          </a:xfrm>
          <a:prstGeom prst="rect">
            <a:avLst/>
          </a:prstGeom>
          <a:noFill/>
        </p:spPr>
        <p:txBody>
          <a:bodyPr wrap="none">
            <a:spAutoFit/>
          </a:bodyPr>
          <a:lstStyle/>
          <a:p>
            <a:pPr fontAlgn="auto">
              <a:spcBef>
                <a:spcPts val="0"/>
              </a:spcBef>
              <a:spcAft>
                <a:spcPts val="0"/>
              </a:spcAft>
              <a:defRPr/>
            </a:pPr>
            <a:r>
              <a:rPr lang="fr-BE" dirty="0">
                <a:solidFill>
                  <a:prstClr val="black"/>
                </a:solidFill>
                <a:latin typeface="Calibri"/>
                <a:ea typeface="MS PGothic" panose="020B0600070205080204" pitchFamily="34" charset="-128"/>
              </a:rPr>
              <a:t>August 2016</a:t>
            </a:r>
          </a:p>
        </p:txBody>
      </p:sp>
      <p:sp>
        <p:nvSpPr>
          <p:cNvPr id="23" name="TextBox 22"/>
          <p:cNvSpPr txBox="1"/>
          <p:nvPr/>
        </p:nvSpPr>
        <p:spPr>
          <a:xfrm>
            <a:off x="1857244" y="3802856"/>
            <a:ext cx="1739259" cy="369332"/>
          </a:xfrm>
          <a:prstGeom prst="rect">
            <a:avLst/>
          </a:prstGeom>
          <a:noFill/>
        </p:spPr>
        <p:txBody>
          <a:bodyPr wrap="none">
            <a:spAutoFit/>
          </a:bodyPr>
          <a:lstStyle/>
          <a:p>
            <a:pPr fontAlgn="auto">
              <a:spcBef>
                <a:spcPts val="0"/>
              </a:spcBef>
              <a:spcAft>
                <a:spcPts val="0"/>
              </a:spcAft>
              <a:defRPr/>
            </a:pPr>
            <a:r>
              <a:rPr lang="fr-BE" dirty="0" err="1">
                <a:solidFill>
                  <a:prstClr val="black"/>
                </a:solidFill>
                <a:latin typeface="Calibri"/>
                <a:ea typeface="MS PGothic" panose="020B0600070205080204" pitchFamily="34" charset="-128"/>
              </a:rPr>
              <a:t>September</a:t>
            </a:r>
            <a:r>
              <a:rPr lang="fr-BE" dirty="0">
                <a:solidFill>
                  <a:prstClr val="black"/>
                </a:solidFill>
                <a:latin typeface="Calibri"/>
                <a:ea typeface="MS PGothic" panose="020B0600070205080204" pitchFamily="34" charset="-128"/>
              </a:rPr>
              <a:t> 2016</a:t>
            </a:r>
          </a:p>
        </p:txBody>
      </p:sp>
      <p:sp>
        <p:nvSpPr>
          <p:cNvPr id="24" name="TextBox 23"/>
          <p:cNvSpPr txBox="1"/>
          <p:nvPr/>
        </p:nvSpPr>
        <p:spPr>
          <a:xfrm>
            <a:off x="2807363" y="4380309"/>
            <a:ext cx="1469633" cy="369332"/>
          </a:xfrm>
          <a:prstGeom prst="rect">
            <a:avLst/>
          </a:prstGeom>
          <a:noFill/>
        </p:spPr>
        <p:txBody>
          <a:bodyPr wrap="none">
            <a:spAutoFit/>
          </a:bodyPr>
          <a:lstStyle/>
          <a:p>
            <a:pPr fontAlgn="auto">
              <a:spcBef>
                <a:spcPts val="0"/>
              </a:spcBef>
              <a:spcAft>
                <a:spcPts val="0"/>
              </a:spcAft>
              <a:defRPr/>
            </a:pPr>
            <a:r>
              <a:rPr lang="fr-BE" dirty="0" err="1">
                <a:solidFill>
                  <a:prstClr val="black"/>
                </a:solidFill>
                <a:latin typeface="Calibri"/>
                <a:ea typeface="MS PGothic" panose="020B0600070205080204" pitchFamily="34" charset="-128"/>
              </a:rPr>
              <a:t>October</a:t>
            </a:r>
            <a:r>
              <a:rPr lang="fr-BE" dirty="0">
                <a:solidFill>
                  <a:prstClr val="black"/>
                </a:solidFill>
                <a:latin typeface="Calibri"/>
                <a:ea typeface="MS PGothic" panose="020B0600070205080204" pitchFamily="34" charset="-128"/>
              </a:rPr>
              <a:t> 2016</a:t>
            </a:r>
          </a:p>
        </p:txBody>
      </p:sp>
    </p:spTree>
    <p:extLst>
      <p:ext uri="{BB962C8B-B14F-4D97-AF65-F5344CB8AC3E}">
        <p14:creationId xmlns:p14="http://schemas.microsoft.com/office/powerpoint/2010/main" val="2590317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Espace réservé du contenu 3"/>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9059" y="434975"/>
            <a:ext cx="3574941" cy="2527300"/>
          </a:xfrm>
        </p:spPr>
      </p:pic>
      <p:sp>
        <p:nvSpPr>
          <p:cNvPr id="73731" name="Titre 2"/>
          <p:cNvSpPr>
            <a:spLocks noGrp="1"/>
          </p:cNvSpPr>
          <p:nvPr>
            <p:ph type="title"/>
          </p:nvPr>
        </p:nvSpPr>
        <p:spPr>
          <a:xfrm>
            <a:off x="0" y="0"/>
            <a:ext cx="9206654" cy="769441"/>
          </a:xfrm>
        </p:spPr>
        <p:txBody>
          <a:bodyPr/>
          <a:lstStyle/>
          <a:p>
            <a:pPr algn="l" eaLnBrk="1" hangingPunct="1"/>
            <a:r>
              <a:rPr lang="fr-BE" altLang="fr-FR" dirty="0" smtClean="0"/>
              <a:t>First national S2a surface </a:t>
            </a:r>
            <a:r>
              <a:rPr lang="fr-BE" altLang="fr-FR" dirty="0" err="1" smtClean="0"/>
              <a:t>reflectance</a:t>
            </a:r>
            <a:r>
              <a:rPr lang="fr-BE" altLang="fr-FR" dirty="0" smtClean="0"/>
              <a:t> composite (Ukraine 2016)</a:t>
            </a:r>
          </a:p>
        </p:txBody>
      </p:sp>
      <p:sp>
        <p:nvSpPr>
          <p:cNvPr id="2" name="Rectangle 1"/>
          <p:cNvSpPr/>
          <p:nvPr/>
        </p:nvSpPr>
        <p:spPr>
          <a:xfrm>
            <a:off x="4463654" y="3274219"/>
            <a:ext cx="810815" cy="377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white"/>
              </a:solidFill>
            </a:endParaRPr>
          </a:p>
        </p:txBody>
      </p:sp>
      <p:pic>
        <p:nvPicPr>
          <p:cNvPr id="5" name="Image 4"/>
          <p:cNvPicPr>
            <a:picLocks noChangeAspect="1"/>
          </p:cNvPicPr>
          <p:nvPr/>
        </p:nvPicPr>
        <p:blipFill>
          <a:blip r:embed="rId3">
            <a:clrChange>
              <a:clrFrom>
                <a:srgbClr val="FFFFFF"/>
              </a:clrFrom>
              <a:clrTo>
                <a:srgbClr val="FFFFFF">
                  <a:alpha val="0"/>
                </a:srgbClr>
              </a:clrTo>
            </a:clrChange>
          </a:blip>
          <a:stretch>
            <a:fillRect/>
          </a:stretch>
        </p:blipFill>
        <p:spPr>
          <a:xfrm>
            <a:off x="5539739" y="2666360"/>
            <a:ext cx="2491741" cy="1957730"/>
          </a:xfrm>
          <a:prstGeom prst="rect">
            <a:avLst/>
          </a:prstGeom>
          <a:ln>
            <a:noFill/>
          </a:ln>
          <a:effectLst>
            <a:outerShdw blurRad="292100" dist="139700" dir="2700000" algn="tl" rotWithShape="0">
              <a:srgbClr val="333333">
                <a:alpha val="65000"/>
              </a:srgbClr>
            </a:outerShdw>
          </a:effectLst>
        </p:spPr>
      </p:pic>
      <p:pic>
        <p:nvPicPr>
          <p:cNvPr id="6" name="Image 7"/>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t="218" r="898"/>
          <a:stretch/>
        </p:blipFill>
        <p:spPr bwMode="auto">
          <a:xfrm>
            <a:off x="0" y="536416"/>
            <a:ext cx="5387341" cy="362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8867" y="4683190"/>
            <a:ext cx="1695133" cy="21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13307" y="4463679"/>
            <a:ext cx="1123314" cy="32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Espace réservé du contenu 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17676" b="23454"/>
          <a:stretch>
            <a:fillRect/>
          </a:stretch>
        </p:blipFill>
        <p:spPr bwMode="auto">
          <a:xfrm>
            <a:off x="0" y="3330907"/>
            <a:ext cx="2339340" cy="153827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2999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7086"/>
            <a:ext cx="9144000" cy="52305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1071562" y="-75010"/>
            <a:ext cx="6929438" cy="52185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white"/>
              </a:solidFill>
            </a:endParaRPr>
          </a:p>
        </p:txBody>
      </p:sp>
      <p:sp>
        <p:nvSpPr>
          <p:cNvPr id="21" name="TextBox 20"/>
          <p:cNvSpPr txBox="1"/>
          <p:nvPr/>
        </p:nvSpPr>
        <p:spPr>
          <a:xfrm>
            <a:off x="1071562" y="2956323"/>
            <a:ext cx="1251048" cy="369332"/>
          </a:xfrm>
          <a:prstGeom prst="rect">
            <a:avLst/>
          </a:prstGeom>
          <a:noFill/>
        </p:spPr>
        <p:txBody>
          <a:bodyPr wrap="none">
            <a:spAutoFit/>
          </a:bodyPr>
          <a:lstStyle/>
          <a:p>
            <a:pPr fontAlgn="auto">
              <a:spcBef>
                <a:spcPts val="0"/>
              </a:spcBef>
              <a:spcAft>
                <a:spcPts val="0"/>
              </a:spcAft>
              <a:defRPr/>
            </a:pPr>
            <a:r>
              <a:rPr lang="fr-BE" dirty="0">
                <a:solidFill>
                  <a:prstClr val="black"/>
                </a:solidFill>
                <a:latin typeface="Calibri"/>
                <a:ea typeface="MS PGothic" panose="020B0600070205080204" pitchFamily="34" charset="-128"/>
              </a:rPr>
              <a:t>Juillet 2016</a:t>
            </a:r>
          </a:p>
        </p:txBody>
      </p:sp>
      <p:sp>
        <p:nvSpPr>
          <p:cNvPr id="22" name="TextBox 21"/>
          <p:cNvSpPr txBox="1"/>
          <p:nvPr/>
        </p:nvSpPr>
        <p:spPr>
          <a:xfrm>
            <a:off x="1316832" y="3570685"/>
            <a:ext cx="1159292" cy="369332"/>
          </a:xfrm>
          <a:prstGeom prst="rect">
            <a:avLst/>
          </a:prstGeom>
          <a:noFill/>
        </p:spPr>
        <p:txBody>
          <a:bodyPr wrap="none">
            <a:spAutoFit/>
          </a:bodyPr>
          <a:lstStyle/>
          <a:p>
            <a:pPr fontAlgn="auto">
              <a:spcBef>
                <a:spcPts val="0"/>
              </a:spcBef>
              <a:spcAft>
                <a:spcPts val="0"/>
              </a:spcAft>
              <a:defRPr/>
            </a:pPr>
            <a:r>
              <a:rPr lang="fr-BE" dirty="0">
                <a:solidFill>
                  <a:prstClr val="black"/>
                </a:solidFill>
                <a:latin typeface="Calibri"/>
                <a:ea typeface="MS PGothic" panose="020B0600070205080204" pitchFamily="34" charset="-128"/>
              </a:rPr>
              <a:t>Août 2016</a:t>
            </a:r>
          </a:p>
        </p:txBody>
      </p:sp>
      <p:sp>
        <p:nvSpPr>
          <p:cNvPr id="23" name="TextBox 22"/>
          <p:cNvSpPr txBox="1"/>
          <p:nvPr/>
        </p:nvSpPr>
        <p:spPr>
          <a:xfrm>
            <a:off x="1865710" y="4045744"/>
            <a:ext cx="1736245" cy="369332"/>
          </a:xfrm>
          <a:prstGeom prst="rect">
            <a:avLst/>
          </a:prstGeom>
          <a:noFill/>
        </p:spPr>
        <p:txBody>
          <a:bodyPr wrap="none">
            <a:spAutoFit/>
          </a:bodyPr>
          <a:lstStyle/>
          <a:p>
            <a:pPr fontAlgn="auto">
              <a:spcBef>
                <a:spcPts val="0"/>
              </a:spcBef>
              <a:spcAft>
                <a:spcPts val="0"/>
              </a:spcAft>
              <a:defRPr/>
            </a:pPr>
            <a:r>
              <a:rPr lang="fr-BE" dirty="0">
                <a:solidFill>
                  <a:prstClr val="black"/>
                </a:solidFill>
                <a:latin typeface="Calibri"/>
                <a:ea typeface="MS PGothic" panose="020B0600070205080204" pitchFamily="34" charset="-128"/>
              </a:rPr>
              <a:t>Septembre 2016</a:t>
            </a:r>
          </a:p>
        </p:txBody>
      </p:sp>
      <p:sp>
        <p:nvSpPr>
          <p:cNvPr id="24" name="TextBox 23"/>
          <p:cNvSpPr txBox="1"/>
          <p:nvPr/>
        </p:nvSpPr>
        <p:spPr>
          <a:xfrm>
            <a:off x="2815828" y="4623197"/>
            <a:ext cx="1466620" cy="369332"/>
          </a:xfrm>
          <a:prstGeom prst="rect">
            <a:avLst/>
          </a:prstGeom>
          <a:noFill/>
        </p:spPr>
        <p:txBody>
          <a:bodyPr wrap="none">
            <a:spAutoFit/>
          </a:bodyPr>
          <a:lstStyle/>
          <a:p>
            <a:pPr fontAlgn="auto">
              <a:spcBef>
                <a:spcPts val="0"/>
              </a:spcBef>
              <a:spcAft>
                <a:spcPts val="0"/>
              </a:spcAft>
              <a:defRPr/>
            </a:pPr>
            <a:r>
              <a:rPr lang="fr-BE" dirty="0">
                <a:solidFill>
                  <a:prstClr val="black"/>
                </a:solidFill>
                <a:latin typeface="Calibri"/>
                <a:ea typeface="MS PGothic" panose="020B0600070205080204" pitchFamily="34" charset="-128"/>
              </a:rPr>
              <a:t>Octobre 2016</a:t>
            </a:r>
          </a:p>
        </p:txBody>
      </p:sp>
      <p:pic>
        <p:nvPicPr>
          <p:cNvPr id="56327" name="Imag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4235" y="-75009"/>
            <a:ext cx="5954315"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4235" y="-75009"/>
            <a:ext cx="5954315"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4235" y="-75009"/>
            <a:ext cx="5954315"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4235" y="-75009"/>
            <a:ext cx="5954315"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4235" y="-75009"/>
            <a:ext cx="5954315"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94235" y="-75009"/>
            <a:ext cx="5954315"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3" name="Image 2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69194" y="4638675"/>
            <a:ext cx="1216819"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ZoneTexte 8"/>
          <p:cNvSpPr txBox="1">
            <a:spLocks noChangeArrowheads="1"/>
          </p:cNvSpPr>
          <p:nvPr/>
        </p:nvSpPr>
        <p:spPr bwMode="auto">
          <a:xfrm>
            <a:off x="1438276" y="4014788"/>
            <a:ext cx="81304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BE" altLang="fr-FR" sz="1050" i="1">
                <a:solidFill>
                  <a:srgbClr val="FFFFFF"/>
                </a:solidFill>
                <a:latin typeface="Segoe UI Light" panose="020B0502040204020203" pitchFamily="34" charset="0"/>
                <a:ea typeface="MS PGothic" panose="020B0600070205080204" pitchFamily="34" charset="-128"/>
                <a:cs typeface="Segoe UI" panose="020B0502040204020203" pitchFamily="34" charset="0"/>
              </a:rPr>
              <a:t>Cape Town</a:t>
            </a:r>
          </a:p>
        </p:txBody>
      </p:sp>
      <p:sp>
        <p:nvSpPr>
          <p:cNvPr id="56335" name="ZoneTexte 9"/>
          <p:cNvSpPr txBox="1">
            <a:spLocks noChangeArrowheads="1"/>
          </p:cNvSpPr>
          <p:nvPr/>
        </p:nvSpPr>
        <p:spPr bwMode="auto">
          <a:xfrm>
            <a:off x="2844404" y="-14287"/>
            <a:ext cx="526592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BE" altLang="fr-FR" sz="1500" b="1">
                <a:solidFill>
                  <a:srgbClr val="FFFFFF"/>
                </a:solidFill>
                <a:latin typeface="Arial" panose="020B0604020202020204" pitchFamily="34" charset="0"/>
                <a:ea typeface="MS PGothic" panose="020B0600070205080204" pitchFamily="34" charset="-128"/>
                <a:cs typeface="Segoe UI" panose="020B0502040204020203" pitchFamily="34" charset="0"/>
              </a:rPr>
              <a:t>Western Cape Province monitored by Sentinel 2 in 2016</a:t>
            </a:r>
          </a:p>
        </p:txBody>
      </p:sp>
      <p:sp>
        <p:nvSpPr>
          <p:cNvPr id="56336" name="ZoneTexte 25"/>
          <p:cNvSpPr txBox="1">
            <a:spLocks noChangeArrowheads="1"/>
          </p:cNvSpPr>
          <p:nvPr/>
        </p:nvSpPr>
        <p:spPr bwMode="auto">
          <a:xfrm>
            <a:off x="2952750" y="646510"/>
            <a:ext cx="51488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BE" altLang="fr-FR" sz="1350" b="1">
                <a:solidFill>
                  <a:srgbClr val="FFFFFF"/>
                </a:solidFill>
                <a:latin typeface="Segoe UI Light" panose="020B0502040204020203" pitchFamily="34" charset="0"/>
                <a:ea typeface="MS PGothic" panose="020B0600070205080204" pitchFamily="34" charset="-128"/>
                <a:cs typeface="Segoe UI" panose="020B0502040204020203" pitchFamily="34" charset="0"/>
              </a:rPr>
              <a:t>June</a:t>
            </a:r>
          </a:p>
        </p:txBody>
      </p:sp>
      <p:sp>
        <p:nvSpPr>
          <p:cNvPr id="27" name="ZoneTexte 26"/>
          <p:cNvSpPr txBox="1">
            <a:spLocks noChangeArrowheads="1"/>
          </p:cNvSpPr>
          <p:nvPr/>
        </p:nvSpPr>
        <p:spPr bwMode="auto">
          <a:xfrm>
            <a:off x="3733800" y="646510"/>
            <a:ext cx="44755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BE" altLang="fr-FR" sz="1350" b="1">
                <a:solidFill>
                  <a:srgbClr val="FFFFFF"/>
                </a:solidFill>
                <a:latin typeface="Segoe UI Light" panose="020B0502040204020203" pitchFamily="34" charset="0"/>
                <a:ea typeface="MS PGothic" panose="020B0600070205080204" pitchFamily="34" charset="-128"/>
                <a:cs typeface="Segoe UI" panose="020B0502040204020203" pitchFamily="34" charset="0"/>
              </a:rPr>
              <a:t>July</a:t>
            </a:r>
          </a:p>
        </p:txBody>
      </p:sp>
      <p:sp>
        <p:nvSpPr>
          <p:cNvPr id="28" name="ZoneTexte 27"/>
          <p:cNvSpPr txBox="1">
            <a:spLocks noChangeArrowheads="1"/>
          </p:cNvSpPr>
          <p:nvPr/>
        </p:nvSpPr>
        <p:spPr bwMode="auto">
          <a:xfrm>
            <a:off x="4355306" y="646510"/>
            <a:ext cx="69602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BE" altLang="fr-FR" sz="1350" b="1">
                <a:solidFill>
                  <a:srgbClr val="FFFFFF"/>
                </a:solidFill>
                <a:latin typeface="Segoe UI Light" panose="020B0502040204020203" pitchFamily="34" charset="0"/>
                <a:ea typeface="MS PGothic" panose="020B0600070205080204" pitchFamily="34" charset="-128"/>
                <a:cs typeface="Segoe UI" panose="020B0502040204020203" pitchFamily="34" charset="0"/>
              </a:rPr>
              <a:t>August</a:t>
            </a:r>
          </a:p>
        </p:txBody>
      </p:sp>
      <p:sp>
        <p:nvSpPr>
          <p:cNvPr id="29" name="ZoneTexte 28"/>
          <p:cNvSpPr txBox="1">
            <a:spLocks noChangeArrowheads="1"/>
          </p:cNvSpPr>
          <p:nvPr/>
        </p:nvSpPr>
        <p:spPr bwMode="auto">
          <a:xfrm>
            <a:off x="5166123" y="646510"/>
            <a:ext cx="98296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BE" altLang="fr-FR" sz="1350" b="1">
                <a:solidFill>
                  <a:srgbClr val="FFFFFF"/>
                </a:solidFill>
                <a:latin typeface="Segoe UI Light" panose="020B0502040204020203" pitchFamily="34" charset="0"/>
                <a:ea typeface="MS PGothic" panose="020B0600070205080204" pitchFamily="34" charset="-128"/>
                <a:cs typeface="Segoe UI" panose="020B0502040204020203" pitchFamily="34" charset="0"/>
              </a:rPr>
              <a:t>September</a:t>
            </a:r>
          </a:p>
        </p:txBody>
      </p:sp>
      <p:sp>
        <p:nvSpPr>
          <p:cNvPr id="30" name="ZoneTexte 29"/>
          <p:cNvSpPr txBox="1">
            <a:spLocks noChangeArrowheads="1"/>
          </p:cNvSpPr>
          <p:nvPr/>
        </p:nvSpPr>
        <p:spPr bwMode="auto">
          <a:xfrm>
            <a:off x="6181725" y="646510"/>
            <a:ext cx="78579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BE" altLang="fr-FR" sz="1350" b="1">
                <a:solidFill>
                  <a:srgbClr val="FFFFFF"/>
                </a:solidFill>
                <a:latin typeface="Segoe UI Light" panose="020B0502040204020203" pitchFamily="34" charset="0"/>
                <a:ea typeface="MS PGothic" panose="020B0600070205080204" pitchFamily="34" charset="-128"/>
                <a:cs typeface="Segoe UI" panose="020B0502040204020203" pitchFamily="34" charset="0"/>
              </a:rPr>
              <a:t>October</a:t>
            </a:r>
          </a:p>
        </p:txBody>
      </p:sp>
      <p:sp>
        <p:nvSpPr>
          <p:cNvPr id="32" name="ZoneTexte 31"/>
          <p:cNvSpPr txBox="1">
            <a:spLocks noChangeArrowheads="1"/>
          </p:cNvSpPr>
          <p:nvPr/>
        </p:nvSpPr>
        <p:spPr bwMode="auto">
          <a:xfrm>
            <a:off x="6993732" y="646510"/>
            <a:ext cx="95891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BE" altLang="fr-FR" sz="1350" b="1">
                <a:solidFill>
                  <a:srgbClr val="FFFFFF"/>
                </a:solidFill>
                <a:latin typeface="Segoe UI Light" panose="020B0502040204020203" pitchFamily="34" charset="0"/>
                <a:ea typeface="MS PGothic" panose="020B0600070205080204" pitchFamily="34" charset="-128"/>
                <a:cs typeface="Segoe UI" panose="020B0502040204020203" pitchFamily="34" charset="0"/>
              </a:rPr>
              <a:t>November</a:t>
            </a:r>
          </a:p>
        </p:txBody>
      </p:sp>
      <p:cxnSp>
        <p:nvCxnSpPr>
          <p:cNvPr id="36" name="Connecteur droit avec flèche 35"/>
          <p:cNvCxnSpPr/>
          <p:nvPr/>
        </p:nvCxnSpPr>
        <p:spPr>
          <a:xfrm>
            <a:off x="3168253" y="1000125"/>
            <a:ext cx="428029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6343" name="ZoneTexte 42"/>
          <p:cNvSpPr txBox="1">
            <a:spLocks noChangeArrowheads="1"/>
          </p:cNvSpPr>
          <p:nvPr/>
        </p:nvSpPr>
        <p:spPr bwMode="auto">
          <a:xfrm>
            <a:off x="3877867" y="245269"/>
            <a:ext cx="359912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BE" altLang="fr-FR" sz="1350">
                <a:solidFill>
                  <a:srgbClr val="FFFFFF"/>
                </a:solidFill>
                <a:latin typeface="Arial" panose="020B0604020202020204" pitchFamily="34" charset="0"/>
                <a:ea typeface="MS PGothic" panose="020B0600070205080204" pitchFamily="34" charset="-128"/>
                <a:cs typeface="Segoe UI" panose="020B0502040204020203" pitchFamily="34" charset="0"/>
              </a:rPr>
              <a:t>Winter grain production region (South Africa)</a:t>
            </a:r>
          </a:p>
        </p:txBody>
      </p:sp>
    </p:spTree>
    <p:extLst>
      <p:ext uri="{BB962C8B-B14F-4D97-AF65-F5344CB8AC3E}">
        <p14:creationId xmlns:p14="http://schemas.microsoft.com/office/powerpoint/2010/main" val="563949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036"/>
            <a:ext cx="9000914" cy="430887"/>
          </a:xfrm>
        </p:spPr>
        <p:txBody>
          <a:bodyPr>
            <a:noAutofit/>
          </a:bodyPr>
          <a:lstStyle/>
          <a:p>
            <a:r>
              <a:rPr lang="fr-BE" sz="2800" dirty="0" smtClean="0"/>
              <a:t>Temporal </a:t>
            </a:r>
            <a:r>
              <a:rPr lang="fr-BE" sz="2800" dirty="0" err="1" smtClean="0"/>
              <a:t>metrics</a:t>
            </a:r>
            <a:r>
              <a:rPr lang="fr-BE" sz="2800" dirty="0" smtClean="0"/>
              <a:t> to capture the time </a:t>
            </a:r>
            <a:r>
              <a:rPr lang="fr-BE" sz="2800" dirty="0" err="1" smtClean="0"/>
              <a:t>series</a:t>
            </a:r>
            <a:r>
              <a:rPr lang="fr-BE" sz="2800" dirty="0" smtClean="0"/>
              <a:t> info</a:t>
            </a:r>
            <a:endParaRPr lang="fr-BE" sz="2800" dirty="0"/>
          </a:p>
        </p:txBody>
      </p:sp>
      <p:sp>
        <p:nvSpPr>
          <p:cNvPr id="30" name="TextBox 29"/>
          <p:cNvSpPr txBox="1"/>
          <p:nvPr/>
        </p:nvSpPr>
        <p:spPr>
          <a:xfrm>
            <a:off x="1985813" y="1540541"/>
            <a:ext cx="1614225" cy="646331"/>
          </a:xfrm>
          <a:prstGeom prst="rect">
            <a:avLst/>
          </a:prstGeom>
          <a:noFill/>
        </p:spPr>
        <p:txBody>
          <a:bodyPr wrap="square" rtlCol="0">
            <a:spAutoFit/>
          </a:bodyPr>
          <a:lstStyle/>
          <a:p>
            <a:pPr algn="ctr" defTabSz="342900" fontAlgn="auto">
              <a:spcBef>
                <a:spcPts val="0"/>
              </a:spcBef>
              <a:spcAft>
                <a:spcPts val="0"/>
              </a:spcAft>
            </a:pPr>
            <a:r>
              <a:rPr lang="en-US" b="1" dirty="0">
                <a:solidFill>
                  <a:srgbClr val="8D44AD"/>
                </a:solidFill>
                <a:latin typeface="Tw Cen MT" panose="020B0602020104020603"/>
              </a:rPr>
              <a:t>Max. </a:t>
            </a:r>
            <a:r>
              <a:rPr lang="en-US" b="1" dirty="0" smtClean="0">
                <a:solidFill>
                  <a:srgbClr val="8D44AD"/>
                </a:solidFill>
                <a:latin typeface="Tw Cen MT" panose="020B0602020104020603"/>
              </a:rPr>
              <a:t>positive</a:t>
            </a:r>
          </a:p>
          <a:p>
            <a:pPr algn="ctr" defTabSz="342900" fontAlgn="auto">
              <a:spcBef>
                <a:spcPts val="0"/>
              </a:spcBef>
              <a:spcAft>
                <a:spcPts val="0"/>
              </a:spcAft>
            </a:pPr>
            <a:r>
              <a:rPr lang="en-US" b="1" dirty="0" smtClean="0">
                <a:solidFill>
                  <a:srgbClr val="8D44AD"/>
                </a:solidFill>
                <a:latin typeface="Tw Cen MT" panose="020B0602020104020603"/>
              </a:rPr>
              <a:t>slope</a:t>
            </a:r>
            <a:endParaRPr lang="en-US" b="1" dirty="0">
              <a:solidFill>
                <a:srgbClr val="8D44AD"/>
              </a:solidFill>
              <a:latin typeface="Tw Cen MT" panose="020B0602020104020603"/>
            </a:endParaRPr>
          </a:p>
        </p:txBody>
      </p:sp>
      <p:sp>
        <p:nvSpPr>
          <p:cNvPr id="31" name="TextBox 30"/>
          <p:cNvSpPr txBox="1"/>
          <p:nvPr/>
        </p:nvSpPr>
        <p:spPr>
          <a:xfrm>
            <a:off x="2051128" y="2307398"/>
            <a:ext cx="1427306" cy="461665"/>
          </a:xfrm>
          <a:prstGeom prst="rect">
            <a:avLst/>
          </a:prstGeom>
          <a:noFill/>
        </p:spPr>
        <p:txBody>
          <a:bodyPr wrap="square" rtlCol="0">
            <a:spAutoFit/>
          </a:bodyPr>
          <a:lstStyle/>
          <a:p>
            <a:pPr algn="ctr" defTabSz="342900" fontAlgn="auto">
              <a:spcBef>
                <a:spcPts val="0"/>
              </a:spcBef>
              <a:spcAft>
                <a:spcPts val="0"/>
              </a:spcAft>
            </a:pPr>
            <a:r>
              <a:rPr lang="fr-BE" sz="1200" dirty="0" err="1" smtClean="0">
                <a:solidFill>
                  <a:prstClr val="black"/>
                </a:solidFill>
                <a:latin typeface="Tw Cen MT" panose="020B0602020104020603"/>
              </a:rPr>
              <a:t>Fastest</a:t>
            </a:r>
            <a:r>
              <a:rPr lang="fr-BE" sz="1200" dirty="0" smtClean="0">
                <a:solidFill>
                  <a:prstClr val="black"/>
                </a:solidFill>
                <a:latin typeface="Tw Cen MT" panose="020B0602020104020603"/>
              </a:rPr>
              <a:t> </a:t>
            </a:r>
            <a:r>
              <a:rPr lang="fr-BE" sz="1200" dirty="0" err="1" smtClean="0">
                <a:solidFill>
                  <a:prstClr val="black"/>
                </a:solidFill>
                <a:latin typeface="Tw Cen MT" panose="020B0602020104020603"/>
              </a:rPr>
              <a:t>growth</a:t>
            </a:r>
            <a:r>
              <a:rPr lang="fr-BE" sz="1200" dirty="0" smtClean="0">
                <a:solidFill>
                  <a:prstClr val="black"/>
                </a:solidFill>
                <a:latin typeface="Tw Cen MT" panose="020B0602020104020603"/>
              </a:rPr>
              <a:t> of </a:t>
            </a:r>
            <a:r>
              <a:rPr lang="fr-BE" sz="1200" dirty="0" err="1" smtClean="0">
                <a:solidFill>
                  <a:prstClr val="black"/>
                </a:solidFill>
                <a:latin typeface="Tw Cen MT" panose="020B0602020104020603"/>
              </a:rPr>
              <a:t>vegetation</a:t>
            </a:r>
            <a:endParaRPr lang="fr-BE" sz="1200" dirty="0">
              <a:solidFill>
                <a:prstClr val="black"/>
              </a:solidFill>
              <a:latin typeface="Tw Cen MT" panose="020B0602020104020603"/>
            </a:endParaRPr>
          </a:p>
        </p:txBody>
      </p:sp>
      <p:sp>
        <p:nvSpPr>
          <p:cNvPr id="32" name="TextBox 31"/>
          <p:cNvSpPr txBox="1"/>
          <p:nvPr/>
        </p:nvSpPr>
        <p:spPr>
          <a:xfrm>
            <a:off x="5536573" y="1528429"/>
            <a:ext cx="1735874" cy="646331"/>
          </a:xfrm>
          <a:prstGeom prst="rect">
            <a:avLst/>
          </a:prstGeom>
          <a:noFill/>
        </p:spPr>
        <p:txBody>
          <a:bodyPr wrap="square" rtlCol="0">
            <a:spAutoFit/>
          </a:bodyPr>
          <a:lstStyle/>
          <a:p>
            <a:pPr algn="ctr" defTabSz="342900" fontAlgn="auto">
              <a:spcBef>
                <a:spcPts val="0"/>
              </a:spcBef>
              <a:spcAft>
                <a:spcPts val="0"/>
              </a:spcAft>
            </a:pPr>
            <a:r>
              <a:rPr lang="en-US" b="1" dirty="0">
                <a:solidFill>
                  <a:srgbClr val="297FB8"/>
                </a:solidFill>
                <a:latin typeface="Tw Cen MT" panose="020B0602020104020603"/>
              </a:rPr>
              <a:t>Max. </a:t>
            </a:r>
            <a:r>
              <a:rPr lang="en-US" b="1" dirty="0" smtClean="0">
                <a:solidFill>
                  <a:srgbClr val="297FB8"/>
                </a:solidFill>
                <a:latin typeface="Tw Cen MT" panose="020B0602020104020603"/>
              </a:rPr>
              <a:t>negative</a:t>
            </a:r>
          </a:p>
          <a:p>
            <a:pPr algn="ctr" defTabSz="342900" fontAlgn="auto">
              <a:spcBef>
                <a:spcPts val="0"/>
              </a:spcBef>
              <a:spcAft>
                <a:spcPts val="0"/>
              </a:spcAft>
            </a:pPr>
            <a:r>
              <a:rPr lang="en-US" b="1" dirty="0" smtClean="0">
                <a:solidFill>
                  <a:srgbClr val="297FB8"/>
                </a:solidFill>
                <a:latin typeface="Tw Cen MT" panose="020B0602020104020603"/>
              </a:rPr>
              <a:t>slope</a:t>
            </a:r>
            <a:endParaRPr lang="en-US" b="1" dirty="0">
              <a:solidFill>
                <a:srgbClr val="297FB8"/>
              </a:solidFill>
              <a:latin typeface="Tw Cen MT" panose="020B0602020104020603"/>
            </a:endParaRPr>
          </a:p>
        </p:txBody>
      </p:sp>
      <p:sp>
        <p:nvSpPr>
          <p:cNvPr id="33" name="TextBox 32"/>
          <p:cNvSpPr txBox="1"/>
          <p:nvPr/>
        </p:nvSpPr>
        <p:spPr>
          <a:xfrm>
            <a:off x="3932133" y="1476969"/>
            <a:ext cx="1359017" cy="830997"/>
          </a:xfrm>
          <a:prstGeom prst="rect">
            <a:avLst/>
          </a:prstGeom>
          <a:noFill/>
        </p:spPr>
        <p:txBody>
          <a:bodyPr wrap="square" rtlCol="0">
            <a:spAutoFit/>
          </a:bodyPr>
          <a:lstStyle/>
          <a:p>
            <a:pPr algn="ctr" defTabSz="342900" fontAlgn="auto">
              <a:spcBef>
                <a:spcPts val="0"/>
              </a:spcBef>
              <a:spcAft>
                <a:spcPts val="0"/>
              </a:spcAft>
            </a:pPr>
            <a:r>
              <a:rPr lang="en-US" b="1" dirty="0">
                <a:solidFill>
                  <a:srgbClr val="27AE61"/>
                </a:solidFill>
                <a:latin typeface="Tw Cen MT" panose="020B0602020104020603"/>
              </a:rPr>
              <a:t>Maximum </a:t>
            </a:r>
            <a:r>
              <a:rPr lang="en-US" b="1" dirty="0" smtClean="0">
                <a:solidFill>
                  <a:srgbClr val="27AE61"/>
                </a:solidFill>
                <a:latin typeface="Tw Cen MT" panose="020B0602020104020603"/>
              </a:rPr>
              <a:t>NDVI </a:t>
            </a:r>
          </a:p>
          <a:p>
            <a:pPr algn="ctr" defTabSz="342900" fontAlgn="auto">
              <a:spcBef>
                <a:spcPts val="0"/>
              </a:spcBef>
              <a:spcAft>
                <a:spcPts val="0"/>
              </a:spcAft>
            </a:pPr>
            <a:r>
              <a:rPr lang="en-US" sz="1100" b="1" dirty="0" smtClean="0">
                <a:solidFill>
                  <a:srgbClr val="27AE61"/>
                </a:solidFill>
                <a:latin typeface="Tw Cen MT" panose="020B0602020104020603"/>
              </a:rPr>
              <a:t>(average of 3 max.)</a:t>
            </a:r>
            <a:endParaRPr lang="en-US" sz="1100" b="1" dirty="0">
              <a:solidFill>
                <a:srgbClr val="27AE61"/>
              </a:solidFill>
              <a:latin typeface="Tw Cen MT" panose="020B0602020104020603"/>
            </a:endParaRPr>
          </a:p>
        </p:txBody>
      </p:sp>
      <p:sp>
        <p:nvSpPr>
          <p:cNvPr id="34" name="TextBox 33"/>
          <p:cNvSpPr txBox="1"/>
          <p:nvPr/>
        </p:nvSpPr>
        <p:spPr>
          <a:xfrm>
            <a:off x="400196" y="1554657"/>
            <a:ext cx="1359017" cy="1092607"/>
          </a:xfrm>
          <a:prstGeom prst="rect">
            <a:avLst/>
          </a:prstGeom>
          <a:noFill/>
        </p:spPr>
        <p:txBody>
          <a:bodyPr wrap="square" rtlCol="0">
            <a:spAutoFit/>
          </a:bodyPr>
          <a:lstStyle/>
          <a:p>
            <a:pPr algn="ctr" defTabSz="342900" fontAlgn="auto">
              <a:spcBef>
                <a:spcPts val="0"/>
              </a:spcBef>
              <a:spcAft>
                <a:spcPts val="0"/>
              </a:spcAft>
            </a:pPr>
            <a:r>
              <a:rPr lang="en-US" b="1" dirty="0">
                <a:solidFill>
                  <a:srgbClr val="E84C3D"/>
                </a:solidFill>
                <a:latin typeface="Tw Cen MT" panose="020B0602020104020603"/>
              </a:rPr>
              <a:t>Maximum </a:t>
            </a:r>
            <a:r>
              <a:rPr lang="en-US" b="1" dirty="0" smtClean="0">
                <a:solidFill>
                  <a:srgbClr val="E84C3D"/>
                </a:solidFill>
                <a:latin typeface="Tw Cen MT" panose="020B0602020104020603"/>
              </a:rPr>
              <a:t>Red</a:t>
            </a:r>
          </a:p>
          <a:p>
            <a:pPr lvl="0" algn="ctr" defTabSz="342900" fontAlgn="auto">
              <a:spcBef>
                <a:spcPts val="0"/>
              </a:spcBef>
              <a:spcAft>
                <a:spcPts val="0"/>
              </a:spcAft>
            </a:pPr>
            <a:r>
              <a:rPr lang="en-US" sz="1100" b="1" dirty="0">
                <a:solidFill>
                  <a:srgbClr val="E84C3D"/>
                </a:solidFill>
                <a:latin typeface="Tw Cen MT" panose="020B0602020104020603"/>
              </a:rPr>
              <a:t>(average of 3 max.)</a:t>
            </a:r>
          </a:p>
          <a:p>
            <a:pPr algn="ctr" defTabSz="342900" fontAlgn="auto">
              <a:spcBef>
                <a:spcPts val="0"/>
              </a:spcBef>
              <a:spcAft>
                <a:spcPts val="0"/>
              </a:spcAft>
            </a:pPr>
            <a:endParaRPr lang="en-US" b="1" dirty="0">
              <a:solidFill>
                <a:srgbClr val="E84C3D"/>
              </a:solidFill>
              <a:latin typeface="Tw Cen MT" panose="020B0602020104020603"/>
            </a:endParaRPr>
          </a:p>
        </p:txBody>
      </p:sp>
      <p:sp>
        <p:nvSpPr>
          <p:cNvPr id="35" name="TextBox 34"/>
          <p:cNvSpPr txBox="1"/>
          <p:nvPr/>
        </p:nvSpPr>
        <p:spPr>
          <a:xfrm>
            <a:off x="7278465" y="1542283"/>
            <a:ext cx="1359017" cy="1092607"/>
          </a:xfrm>
          <a:prstGeom prst="rect">
            <a:avLst/>
          </a:prstGeom>
          <a:noFill/>
        </p:spPr>
        <p:txBody>
          <a:bodyPr wrap="square" rtlCol="0">
            <a:spAutoFit/>
          </a:bodyPr>
          <a:lstStyle/>
          <a:p>
            <a:pPr algn="ctr" defTabSz="342900" fontAlgn="auto">
              <a:spcBef>
                <a:spcPts val="0"/>
              </a:spcBef>
              <a:spcAft>
                <a:spcPts val="0"/>
              </a:spcAft>
            </a:pPr>
            <a:r>
              <a:rPr lang="en-US" b="1" dirty="0">
                <a:solidFill>
                  <a:srgbClr val="F39C11"/>
                </a:solidFill>
                <a:latin typeface="Tw Cen MT" panose="020B0602020104020603"/>
              </a:rPr>
              <a:t>Minimum </a:t>
            </a:r>
            <a:r>
              <a:rPr lang="en-US" b="1" dirty="0" smtClean="0">
                <a:solidFill>
                  <a:srgbClr val="F39C11"/>
                </a:solidFill>
                <a:latin typeface="Tw Cen MT" panose="020B0602020104020603"/>
              </a:rPr>
              <a:t>NDVI</a:t>
            </a:r>
          </a:p>
          <a:p>
            <a:pPr lvl="0" algn="ctr" defTabSz="342900" fontAlgn="auto">
              <a:spcBef>
                <a:spcPts val="0"/>
              </a:spcBef>
              <a:spcAft>
                <a:spcPts val="0"/>
              </a:spcAft>
            </a:pPr>
            <a:r>
              <a:rPr lang="en-US" sz="1100" b="1" dirty="0">
                <a:solidFill>
                  <a:srgbClr val="F39C11"/>
                </a:solidFill>
                <a:latin typeface="Tw Cen MT" panose="020B0602020104020603"/>
              </a:rPr>
              <a:t>(average of 3 max.)</a:t>
            </a:r>
          </a:p>
          <a:p>
            <a:pPr algn="ctr" defTabSz="342900" fontAlgn="auto">
              <a:spcBef>
                <a:spcPts val="0"/>
              </a:spcBef>
              <a:spcAft>
                <a:spcPts val="0"/>
              </a:spcAft>
            </a:pPr>
            <a:endParaRPr lang="en-US" b="1" dirty="0">
              <a:solidFill>
                <a:srgbClr val="F39C11"/>
              </a:solidFill>
              <a:latin typeface="Tw Cen MT" panose="020B0602020104020603"/>
            </a:endParaRPr>
          </a:p>
        </p:txBody>
      </p:sp>
      <p:sp>
        <p:nvSpPr>
          <p:cNvPr id="41" name="Rectangle: Rounded Corners 40"/>
          <p:cNvSpPr/>
          <p:nvPr/>
        </p:nvSpPr>
        <p:spPr>
          <a:xfrm>
            <a:off x="6142565" y="1253408"/>
            <a:ext cx="470161" cy="270590"/>
          </a:xfrm>
          <a:prstGeom prst="roundRect">
            <a:avLst>
              <a:gd name="adj" fmla="val 50000"/>
            </a:avLst>
          </a:prstGeom>
          <a:solidFill>
            <a:srgbClr val="297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b="1" dirty="0">
                <a:solidFill>
                  <a:prstClr val="white"/>
                </a:solidFill>
              </a:rPr>
              <a:t>4</a:t>
            </a:r>
          </a:p>
        </p:txBody>
      </p:sp>
      <p:sp>
        <p:nvSpPr>
          <p:cNvPr id="45" name="Rectangle: Rounded Corners 44"/>
          <p:cNvSpPr/>
          <p:nvPr/>
        </p:nvSpPr>
        <p:spPr>
          <a:xfrm>
            <a:off x="7708739" y="1256378"/>
            <a:ext cx="470161" cy="270590"/>
          </a:xfrm>
          <a:prstGeom prst="roundRect">
            <a:avLst>
              <a:gd name="adj" fmla="val 50000"/>
            </a:avLst>
          </a:prstGeom>
          <a:solidFill>
            <a:srgbClr val="F3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b="1" dirty="0">
                <a:solidFill>
                  <a:prstClr val="white"/>
                </a:solidFill>
              </a:rPr>
              <a:t>5</a:t>
            </a:r>
          </a:p>
        </p:txBody>
      </p:sp>
      <p:sp>
        <p:nvSpPr>
          <p:cNvPr id="46" name="Rectangle: Rounded Corners 45"/>
          <p:cNvSpPr/>
          <p:nvPr/>
        </p:nvSpPr>
        <p:spPr>
          <a:xfrm>
            <a:off x="819214" y="1269402"/>
            <a:ext cx="470161" cy="270590"/>
          </a:xfrm>
          <a:prstGeom prst="roundRect">
            <a:avLst>
              <a:gd name="adj" fmla="val 50000"/>
            </a:avLst>
          </a:prstGeom>
          <a:solidFill>
            <a:srgbClr val="E84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b="1" dirty="0">
                <a:solidFill>
                  <a:prstClr val="white"/>
                </a:solidFill>
              </a:rPr>
              <a:t>1</a:t>
            </a:r>
          </a:p>
        </p:txBody>
      </p:sp>
      <p:sp>
        <p:nvSpPr>
          <p:cNvPr id="47" name="Rectangle: Rounded Corners 46"/>
          <p:cNvSpPr/>
          <p:nvPr/>
        </p:nvSpPr>
        <p:spPr>
          <a:xfrm>
            <a:off x="4360643" y="1256378"/>
            <a:ext cx="470161" cy="270590"/>
          </a:xfrm>
          <a:prstGeom prst="roundRect">
            <a:avLst>
              <a:gd name="adj" fmla="val 50000"/>
            </a:avLst>
          </a:prstGeom>
          <a:solidFill>
            <a:srgbClr val="27A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b="1" dirty="0">
                <a:solidFill>
                  <a:prstClr val="white"/>
                </a:solidFill>
              </a:rPr>
              <a:t>3</a:t>
            </a:r>
          </a:p>
        </p:txBody>
      </p:sp>
      <p:sp>
        <p:nvSpPr>
          <p:cNvPr id="48" name="Rectangle: Rounded Corners 47"/>
          <p:cNvSpPr/>
          <p:nvPr/>
        </p:nvSpPr>
        <p:spPr>
          <a:xfrm>
            <a:off x="2612598" y="1256378"/>
            <a:ext cx="470161" cy="270590"/>
          </a:xfrm>
          <a:prstGeom prst="roundRect">
            <a:avLst>
              <a:gd name="adj" fmla="val 50000"/>
            </a:avLst>
          </a:prstGeom>
          <a:solidFill>
            <a:srgbClr val="8D4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b="1" dirty="0">
                <a:solidFill>
                  <a:prstClr val="white"/>
                </a:solidFill>
              </a:rPr>
              <a:t>2</a:t>
            </a:r>
          </a:p>
        </p:txBody>
      </p:sp>
      <p:grpSp>
        <p:nvGrpSpPr>
          <p:cNvPr id="3" name="Group 2"/>
          <p:cNvGrpSpPr/>
          <p:nvPr/>
        </p:nvGrpSpPr>
        <p:grpSpPr>
          <a:xfrm>
            <a:off x="1681641" y="2503715"/>
            <a:ext cx="5883930" cy="2382951"/>
            <a:chOff x="2198645" y="4592917"/>
            <a:chExt cx="6478630" cy="2198408"/>
          </a:xfrm>
        </p:grpSpPr>
        <p:grpSp>
          <p:nvGrpSpPr>
            <p:cNvPr id="19" name="Group 18"/>
            <p:cNvGrpSpPr/>
            <p:nvPr/>
          </p:nvGrpSpPr>
          <p:grpSpPr>
            <a:xfrm>
              <a:off x="2198645" y="4592917"/>
              <a:ext cx="6392179" cy="2198408"/>
              <a:chOff x="2198645" y="4592917"/>
              <a:chExt cx="6392179" cy="2198408"/>
            </a:xfrm>
          </p:grpSpPr>
          <p:grpSp>
            <p:nvGrpSpPr>
              <p:cNvPr id="18" name="Group 17"/>
              <p:cNvGrpSpPr/>
              <p:nvPr/>
            </p:nvGrpSpPr>
            <p:grpSpPr>
              <a:xfrm>
                <a:off x="2198645" y="4592917"/>
                <a:ext cx="6392179" cy="2198408"/>
                <a:chOff x="2198645" y="4592917"/>
                <a:chExt cx="6392179" cy="2198408"/>
              </a:xfrm>
            </p:grpSpPr>
            <p:grpSp>
              <p:nvGrpSpPr>
                <p:cNvPr id="17" name="Group 16"/>
                <p:cNvGrpSpPr/>
                <p:nvPr/>
              </p:nvGrpSpPr>
              <p:grpSpPr>
                <a:xfrm>
                  <a:off x="2760721" y="4711628"/>
                  <a:ext cx="5830103" cy="2079697"/>
                  <a:chOff x="2760721" y="4711628"/>
                  <a:chExt cx="5830103" cy="2079697"/>
                </a:xfrm>
              </p:grpSpPr>
              <p:pic>
                <p:nvPicPr>
                  <p:cNvPr id="26626" name="Picture 2" descr="Image result for development stages crop"/>
                  <p:cNvPicPr>
                    <a:picLocks noChangeAspect="1" noChangeArrowheads="1"/>
                  </p:cNvPicPr>
                  <p:nvPr/>
                </p:nvPicPr>
                <p:blipFill rotWithShape="1">
                  <a:blip r:embed="rId3">
                    <a:extLst>
                      <a:ext uri="{28A0092B-C50C-407E-A947-70E740481C1C}">
                        <a14:useLocalDpi xmlns:a14="http://schemas.microsoft.com/office/drawing/2010/main" val="0"/>
                      </a:ext>
                    </a:extLst>
                  </a:blip>
                  <a:srcRect b="10870"/>
                  <a:stretch/>
                </p:blipFill>
                <p:spPr bwMode="auto">
                  <a:xfrm>
                    <a:off x="2820661" y="4838700"/>
                    <a:ext cx="5048250" cy="1952625"/>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p:cNvSpPr/>
                  <p:nvPr/>
                </p:nvSpPr>
                <p:spPr>
                  <a:xfrm>
                    <a:off x="2790099" y="4973257"/>
                    <a:ext cx="5800725" cy="1333521"/>
                  </a:xfrm>
                  <a:custGeom>
                    <a:avLst/>
                    <a:gdLst>
                      <a:gd name="connsiteX0" fmla="*/ 0 w 5962650"/>
                      <a:gd name="connsiteY0" fmla="*/ 1334533 h 1429783"/>
                      <a:gd name="connsiteX1" fmla="*/ 1762125 w 5962650"/>
                      <a:gd name="connsiteY1" fmla="*/ 1048783 h 1429783"/>
                      <a:gd name="connsiteX2" fmla="*/ 3724275 w 5962650"/>
                      <a:gd name="connsiteY2" fmla="*/ 1033 h 1429783"/>
                      <a:gd name="connsiteX3" fmla="*/ 5143500 w 5962650"/>
                      <a:gd name="connsiteY3" fmla="*/ 1258333 h 1429783"/>
                      <a:gd name="connsiteX4" fmla="*/ 5524500 w 5962650"/>
                      <a:gd name="connsiteY4" fmla="*/ 1401208 h 1429783"/>
                      <a:gd name="connsiteX5" fmla="*/ 5962650 w 5962650"/>
                      <a:gd name="connsiteY5" fmla="*/ 1429783 h 1429783"/>
                      <a:gd name="connsiteX0" fmla="*/ 0 w 5962650"/>
                      <a:gd name="connsiteY0" fmla="*/ 1333768 h 1432267"/>
                      <a:gd name="connsiteX1" fmla="*/ 1762125 w 5962650"/>
                      <a:gd name="connsiteY1" fmla="*/ 1048018 h 1432267"/>
                      <a:gd name="connsiteX2" fmla="*/ 3724275 w 5962650"/>
                      <a:gd name="connsiteY2" fmla="*/ 268 h 1432267"/>
                      <a:gd name="connsiteX3" fmla="*/ 5153025 w 5962650"/>
                      <a:gd name="connsiteY3" fmla="*/ 1152793 h 1432267"/>
                      <a:gd name="connsiteX4" fmla="*/ 5524500 w 5962650"/>
                      <a:gd name="connsiteY4" fmla="*/ 1400443 h 1432267"/>
                      <a:gd name="connsiteX5" fmla="*/ 5962650 w 5962650"/>
                      <a:gd name="connsiteY5" fmla="*/ 1429018 h 1432267"/>
                      <a:gd name="connsiteX0" fmla="*/ 0 w 5962650"/>
                      <a:gd name="connsiteY0" fmla="*/ 1333768 h 1429018"/>
                      <a:gd name="connsiteX1" fmla="*/ 1762125 w 5962650"/>
                      <a:gd name="connsiteY1" fmla="*/ 1048018 h 1429018"/>
                      <a:gd name="connsiteX2" fmla="*/ 3724275 w 5962650"/>
                      <a:gd name="connsiteY2" fmla="*/ 268 h 1429018"/>
                      <a:gd name="connsiteX3" fmla="*/ 5153025 w 5962650"/>
                      <a:gd name="connsiteY3" fmla="*/ 1152793 h 1429018"/>
                      <a:gd name="connsiteX4" fmla="*/ 5657850 w 5962650"/>
                      <a:gd name="connsiteY4" fmla="*/ 1343293 h 1429018"/>
                      <a:gd name="connsiteX5" fmla="*/ 5962650 w 5962650"/>
                      <a:gd name="connsiteY5" fmla="*/ 1429018 h 1429018"/>
                      <a:gd name="connsiteX0" fmla="*/ 0 w 6143625"/>
                      <a:gd name="connsiteY0" fmla="*/ 1333768 h 1350688"/>
                      <a:gd name="connsiteX1" fmla="*/ 1762125 w 6143625"/>
                      <a:gd name="connsiteY1" fmla="*/ 1048018 h 1350688"/>
                      <a:gd name="connsiteX2" fmla="*/ 3724275 w 6143625"/>
                      <a:gd name="connsiteY2" fmla="*/ 268 h 1350688"/>
                      <a:gd name="connsiteX3" fmla="*/ 5153025 w 6143625"/>
                      <a:gd name="connsiteY3" fmla="*/ 1152793 h 1350688"/>
                      <a:gd name="connsiteX4" fmla="*/ 5657850 w 6143625"/>
                      <a:gd name="connsiteY4" fmla="*/ 1343293 h 1350688"/>
                      <a:gd name="connsiteX5" fmla="*/ 6143625 w 6143625"/>
                      <a:gd name="connsiteY5" fmla="*/ 1314718 h 1350688"/>
                      <a:gd name="connsiteX0" fmla="*/ 0 w 6200775"/>
                      <a:gd name="connsiteY0" fmla="*/ 1333768 h 1365942"/>
                      <a:gd name="connsiteX1" fmla="*/ 1762125 w 6200775"/>
                      <a:gd name="connsiteY1" fmla="*/ 1048018 h 1365942"/>
                      <a:gd name="connsiteX2" fmla="*/ 3724275 w 6200775"/>
                      <a:gd name="connsiteY2" fmla="*/ 268 h 1365942"/>
                      <a:gd name="connsiteX3" fmla="*/ 5153025 w 6200775"/>
                      <a:gd name="connsiteY3" fmla="*/ 1152793 h 1365942"/>
                      <a:gd name="connsiteX4" fmla="*/ 5657850 w 6200775"/>
                      <a:gd name="connsiteY4" fmla="*/ 1343293 h 1365942"/>
                      <a:gd name="connsiteX5" fmla="*/ 6200775 w 6200775"/>
                      <a:gd name="connsiteY5" fmla="*/ 1362343 h 1365942"/>
                      <a:gd name="connsiteX0" fmla="*/ 0 w 6200775"/>
                      <a:gd name="connsiteY0" fmla="*/ 1333768 h 1362343"/>
                      <a:gd name="connsiteX1" fmla="*/ 1762125 w 6200775"/>
                      <a:gd name="connsiteY1" fmla="*/ 1048018 h 1362343"/>
                      <a:gd name="connsiteX2" fmla="*/ 3724275 w 6200775"/>
                      <a:gd name="connsiteY2" fmla="*/ 268 h 1362343"/>
                      <a:gd name="connsiteX3" fmla="*/ 5153025 w 6200775"/>
                      <a:gd name="connsiteY3" fmla="*/ 1152793 h 1362343"/>
                      <a:gd name="connsiteX4" fmla="*/ 5715000 w 6200775"/>
                      <a:gd name="connsiteY4" fmla="*/ 1286143 h 1362343"/>
                      <a:gd name="connsiteX5" fmla="*/ 6200775 w 6200775"/>
                      <a:gd name="connsiteY5" fmla="*/ 1362343 h 1362343"/>
                      <a:gd name="connsiteX0" fmla="*/ 0 w 5943600"/>
                      <a:gd name="connsiteY0" fmla="*/ 1333768 h 1333768"/>
                      <a:gd name="connsiteX1" fmla="*/ 1762125 w 5943600"/>
                      <a:gd name="connsiteY1" fmla="*/ 1048018 h 1333768"/>
                      <a:gd name="connsiteX2" fmla="*/ 3724275 w 5943600"/>
                      <a:gd name="connsiteY2" fmla="*/ 268 h 1333768"/>
                      <a:gd name="connsiteX3" fmla="*/ 5153025 w 5943600"/>
                      <a:gd name="connsiteY3" fmla="*/ 1152793 h 1333768"/>
                      <a:gd name="connsiteX4" fmla="*/ 5715000 w 5943600"/>
                      <a:gd name="connsiteY4" fmla="*/ 1286143 h 1333768"/>
                      <a:gd name="connsiteX5" fmla="*/ 5943600 w 5943600"/>
                      <a:gd name="connsiteY5" fmla="*/ 1286143 h 1333768"/>
                      <a:gd name="connsiteX0" fmla="*/ 0 w 5943600"/>
                      <a:gd name="connsiteY0" fmla="*/ 1333521 h 1333521"/>
                      <a:gd name="connsiteX1" fmla="*/ 1762125 w 5943600"/>
                      <a:gd name="connsiteY1" fmla="*/ 1047771 h 1333521"/>
                      <a:gd name="connsiteX2" fmla="*/ 3724275 w 5943600"/>
                      <a:gd name="connsiteY2" fmla="*/ 21 h 1333521"/>
                      <a:gd name="connsiteX3" fmla="*/ 4991100 w 5943600"/>
                      <a:gd name="connsiteY3" fmla="*/ 1019196 h 1333521"/>
                      <a:gd name="connsiteX4" fmla="*/ 5715000 w 5943600"/>
                      <a:gd name="connsiteY4" fmla="*/ 1285896 h 1333521"/>
                      <a:gd name="connsiteX5" fmla="*/ 5943600 w 5943600"/>
                      <a:gd name="connsiteY5" fmla="*/ 1285896 h 1333521"/>
                      <a:gd name="connsiteX0" fmla="*/ 0 w 5943600"/>
                      <a:gd name="connsiteY0" fmla="*/ 1333521 h 1333521"/>
                      <a:gd name="connsiteX1" fmla="*/ 1762125 w 5943600"/>
                      <a:gd name="connsiteY1" fmla="*/ 1047771 h 1333521"/>
                      <a:gd name="connsiteX2" fmla="*/ 3724275 w 5943600"/>
                      <a:gd name="connsiteY2" fmla="*/ 21 h 1333521"/>
                      <a:gd name="connsiteX3" fmla="*/ 4991100 w 5943600"/>
                      <a:gd name="connsiteY3" fmla="*/ 1019196 h 1333521"/>
                      <a:gd name="connsiteX4" fmla="*/ 5505450 w 5943600"/>
                      <a:gd name="connsiteY4" fmla="*/ 1228746 h 1333521"/>
                      <a:gd name="connsiteX5" fmla="*/ 5943600 w 5943600"/>
                      <a:gd name="connsiteY5" fmla="*/ 1285896 h 1333521"/>
                      <a:gd name="connsiteX0" fmla="*/ 0 w 5800725"/>
                      <a:gd name="connsiteY0" fmla="*/ 1333521 h 1333521"/>
                      <a:gd name="connsiteX1" fmla="*/ 1762125 w 5800725"/>
                      <a:gd name="connsiteY1" fmla="*/ 1047771 h 1333521"/>
                      <a:gd name="connsiteX2" fmla="*/ 3724275 w 5800725"/>
                      <a:gd name="connsiteY2" fmla="*/ 21 h 1333521"/>
                      <a:gd name="connsiteX3" fmla="*/ 4991100 w 5800725"/>
                      <a:gd name="connsiteY3" fmla="*/ 1019196 h 1333521"/>
                      <a:gd name="connsiteX4" fmla="*/ 5505450 w 5800725"/>
                      <a:gd name="connsiteY4" fmla="*/ 1228746 h 1333521"/>
                      <a:gd name="connsiteX5" fmla="*/ 5800725 w 5800725"/>
                      <a:gd name="connsiteY5" fmla="*/ 1257321 h 1333521"/>
                      <a:gd name="connsiteX0" fmla="*/ 0 w 5800725"/>
                      <a:gd name="connsiteY0" fmla="*/ 1333521 h 1333521"/>
                      <a:gd name="connsiteX1" fmla="*/ 1762125 w 5800725"/>
                      <a:gd name="connsiteY1" fmla="*/ 1047771 h 1333521"/>
                      <a:gd name="connsiteX2" fmla="*/ 3724275 w 5800725"/>
                      <a:gd name="connsiteY2" fmla="*/ 21 h 1333521"/>
                      <a:gd name="connsiteX3" fmla="*/ 4991100 w 5800725"/>
                      <a:gd name="connsiteY3" fmla="*/ 1019196 h 1333521"/>
                      <a:gd name="connsiteX4" fmla="*/ 5438775 w 5800725"/>
                      <a:gd name="connsiteY4" fmla="*/ 1238271 h 1333521"/>
                      <a:gd name="connsiteX5" fmla="*/ 5800725 w 5800725"/>
                      <a:gd name="connsiteY5" fmla="*/ 1257321 h 133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0725" h="1333521">
                        <a:moveTo>
                          <a:pt x="0" y="1333521"/>
                        </a:moveTo>
                        <a:cubicBezTo>
                          <a:pt x="570706" y="1301771"/>
                          <a:pt x="1141413" y="1270021"/>
                          <a:pt x="1762125" y="1047771"/>
                        </a:cubicBezTo>
                        <a:cubicBezTo>
                          <a:pt x="2382837" y="825521"/>
                          <a:pt x="3186113" y="4783"/>
                          <a:pt x="3724275" y="21"/>
                        </a:cubicBezTo>
                        <a:cubicBezTo>
                          <a:pt x="4262437" y="-4741"/>
                          <a:pt x="4705350" y="812821"/>
                          <a:pt x="4991100" y="1019196"/>
                        </a:cubicBezTo>
                        <a:cubicBezTo>
                          <a:pt x="5276850" y="1225571"/>
                          <a:pt x="5303838" y="1198584"/>
                          <a:pt x="5438775" y="1238271"/>
                        </a:cubicBezTo>
                        <a:cubicBezTo>
                          <a:pt x="5573713" y="1277959"/>
                          <a:pt x="5649912" y="1257321"/>
                          <a:pt x="5800725" y="1257321"/>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dirty="0">
                      <a:solidFill>
                        <a:prstClr val="white"/>
                      </a:solidFill>
                    </a:endParaRPr>
                  </a:p>
                </p:txBody>
              </p:sp>
              <p:cxnSp>
                <p:nvCxnSpPr>
                  <p:cNvPr id="9" name="Straight Arrow Connector 8"/>
                  <p:cNvCxnSpPr/>
                  <p:nvPr/>
                </p:nvCxnSpPr>
                <p:spPr>
                  <a:xfrm flipV="1">
                    <a:off x="2760721" y="4711628"/>
                    <a:ext cx="9398" cy="16469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2198645" y="4592917"/>
                  <a:ext cx="475625" cy="380340"/>
                </a:xfrm>
                <a:prstGeom prst="rect">
                  <a:avLst/>
                </a:prstGeom>
                <a:noFill/>
                <a:effectLst/>
              </p:spPr>
              <p:txBody>
                <a:bodyPr wrap="none" rtlCol="0" anchor="ctr">
                  <a:noAutofit/>
                </a:bodyPr>
                <a:lstStyle/>
                <a:p>
                  <a:pPr defTabSz="342900" fontAlgn="auto">
                    <a:spcBef>
                      <a:spcPts val="0"/>
                    </a:spcBef>
                    <a:spcAft>
                      <a:spcPts val="0"/>
                    </a:spcAft>
                  </a:pPr>
                  <a:r>
                    <a:rPr lang="fr-BE" sz="1050" dirty="0">
                      <a:solidFill>
                        <a:prstClr val="black"/>
                      </a:solidFill>
                      <a:latin typeface="Tw Cen MT" panose="020B0602020104020603"/>
                      <a:ea typeface="Open Sans" panose="020B0606030504020204" pitchFamily="34" charset="0"/>
                      <a:cs typeface="Open Sans" panose="020B0606030504020204" pitchFamily="34" charset="0"/>
                    </a:rPr>
                    <a:t>NDVI</a:t>
                  </a:r>
                </a:p>
              </p:txBody>
            </p:sp>
          </p:grpSp>
          <p:sp>
            <p:nvSpPr>
              <p:cNvPr id="42" name="TextBox 41"/>
              <p:cNvSpPr txBox="1"/>
              <p:nvPr/>
            </p:nvSpPr>
            <p:spPr>
              <a:xfrm>
                <a:off x="8115199" y="6251165"/>
                <a:ext cx="475625" cy="380340"/>
              </a:xfrm>
              <a:prstGeom prst="rect">
                <a:avLst/>
              </a:prstGeom>
              <a:noFill/>
              <a:effectLst/>
            </p:spPr>
            <p:txBody>
              <a:bodyPr wrap="none" rtlCol="0" anchor="ctr">
                <a:noAutofit/>
              </a:bodyPr>
              <a:lstStyle/>
              <a:p>
                <a:pPr defTabSz="342900" fontAlgn="auto">
                  <a:spcBef>
                    <a:spcPts val="0"/>
                  </a:spcBef>
                  <a:spcAft>
                    <a:spcPts val="0"/>
                  </a:spcAft>
                </a:pPr>
                <a:r>
                  <a:rPr lang="fr-BE" sz="1050" dirty="0" smtClean="0">
                    <a:solidFill>
                      <a:prstClr val="black"/>
                    </a:solidFill>
                    <a:latin typeface="Tw Cen MT" panose="020B0602020104020603"/>
                    <a:ea typeface="Open Sans" panose="020B0606030504020204" pitchFamily="34" charset="0"/>
                    <a:cs typeface="Open Sans" panose="020B0606030504020204" pitchFamily="34" charset="0"/>
                  </a:rPr>
                  <a:t>Time</a:t>
                </a:r>
                <a:endParaRPr lang="fr-BE" sz="1050" dirty="0">
                  <a:solidFill>
                    <a:prstClr val="black"/>
                  </a:solidFill>
                  <a:latin typeface="Tw Cen MT" panose="020B0602020104020603"/>
                  <a:ea typeface="Open Sans" panose="020B0606030504020204" pitchFamily="34" charset="0"/>
                  <a:cs typeface="Open Sans" panose="020B0606030504020204" pitchFamily="34" charset="0"/>
                </a:endParaRPr>
              </a:p>
            </p:txBody>
          </p:sp>
        </p:grpSp>
        <p:cxnSp>
          <p:nvCxnSpPr>
            <p:cNvPr id="27" name="Straight Arrow Connector 26"/>
            <p:cNvCxnSpPr/>
            <p:nvPr/>
          </p:nvCxnSpPr>
          <p:spPr>
            <a:xfrm flipV="1">
              <a:off x="2764772" y="6281136"/>
              <a:ext cx="5912503" cy="774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Flowchart: Connector 42"/>
          <p:cNvSpPr/>
          <p:nvPr/>
        </p:nvSpPr>
        <p:spPr>
          <a:xfrm>
            <a:off x="4607550" y="3375443"/>
            <a:ext cx="167572" cy="163044"/>
          </a:xfrm>
          <a:prstGeom prst="flowChartConnector">
            <a:avLst/>
          </a:prstGeom>
          <a:solidFill>
            <a:srgbClr val="8D4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a:solidFill>
                <a:prstClr val="white"/>
              </a:solidFill>
            </a:endParaRPr>
          </a:p>
        </p:txBody>
      </p:sp>
      <p:sp>
        <p:nvSpPr>
          <p:cNvPr id="44" name="Flowchart: Connector 43"/>
          <p:cNvSpPr/>
          <p:nvPr/>
        </p:nvSpPr>
        <p:spPr>
          <a:xfrm>
            <a:off x="7075714" y="4158345"/>
            <a:ext cx="167572" cy="163044"/>
          </a:xfrm>
          <a:prstGeom prst="flowChartConnector">
            <a:avLst/>
          </a:prstGeom>
          <a:solidFill>
            <a:srgbClr val="F3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a:solidFill>
                <a:prstClr val="white"/>
              </a:solidFill>
            </a:endParaRPr>
          </a:p>
        </p:txBody>
      </p:sp>
      <p:sp>
        <p:nvSpPr>
          <p:cNvPr id="49" name="Flowchart: Connector 48"/>
          <p:cNvSpPr/>
          <p:nvPr/>
        </p:nvSpPr>
        <p:spPr>
          <a:xfrm>
            <a:off x="6315333" y="3470150"/>
            <a:ext cx="167572" cy="163044"/>
          </a:xfrm>
          <a:prstGeom prst="flowChartConnector">
            <a:avLst/>
          </a:prstGeom>
          <a:solidFill>
            <a:srgbClr val="297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a:solidFill>
                <a:prstClr val="white"/>
              </a:solidFill>
            </a:endParaRPr>
          </a:p>
        </p:txBody>
      </p:sp>
      <p:sp>
        <p:nvSpPr>
          <p:cNvPr id="50" name="Flowchart: Connector 49"/>
          <p:cNvSpPr/>
          <p:nvPr/>
        </p:nvSpPr>
        <p:spPr>
          <a:xfrm>
            <a:off x="5509890" y="2841270"/>
            <a:ext cx="167572" cy="163044"/>
          </a:xfrm>
          <a:prstGeom prst="flowChartConnector">
            <a:avLst/>
          </a:prstGeom>
          <a:solidFill>
            <a:srgbClr val="27A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a:solidFill>
                <a:prstClr val="white"/>
              </a:solidFill>
            </a:endParaRPr>
          </a:p>
        </p:txBody>
      </p:sp>
      <p:sp>
        <p:nvSpPr>
          <p:cNvPr id="51" name="Flowchart: Connector 50"/>
          <p:cNvSpPr/>
          <p:nvPr/>
        </p:nvSpPr>
        <p:spPr>
          <a:xfrm>
            <a:off x="2423227" y="4245673"/>
            <a:ext cx="167572" cy="163044"/>
          </a:xfrm>
          <a:prstGeom prst="flowChartConnector">
            <a:avLst/>
          </a:prstGeom>
          <a:solidFill>
            <a:srgbClr val="E84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a:solidFill>
                <a:prstClr val="white"/>
              </a:solidFill>
            </a:endParaRPr>
          </a:p>
        </p:txBody>
      </p:sp>
      <p:sp>
        <p:nvSpPr>
          <p:cNvPr id="52" name="TextBox 51"/>
          <p:cNvSpPr txBox="1"/>
          <p:nvPr/>
        </p:nvSpPr>
        <p:spPr>
          <a:xfrm>
            <a:off x="5446525" y="2304429"/>
            <a:ext cx="1880351" cy="461665"/>
          </a:xfrm>
          <a:prstGeom prst="rect">
            <a:avLst/>
          </a:prstGeom>
          <a:noFill/>
        </p:spPr>
        <p:txBody>
          <a:bodyPr wrap="square" rtlCol="0">
            <a:spAutoFit/>
          </a:bodyPr>
          <a:lstStyle/>
          <a:p>
            <a:pPr algn="ctr" defTabSz="342900" fontAlgn="auto">
              <a:spcBef>
                <a:spcPts val="0"/>
              </a:spcBef>
              <a:spcAft>
                <a:spcPts val="0"/>
              </a:spcAft>
            </a:pPr>
            <a:r>
              <a:rPr lang="fr-BE" sz="1200" dirty="0" err="1" smtClean="0">
                <a:solidFill>
                  <a:prstClr val="black"/>
                </a:solidFill>
                <a:latin typeface="Tw Cen MT" panose="020B0602020104020603"/>
              </a:rPr>
              <a:t>Fast</a:t>
            </a:r>
            <a:r>
              <a:rPr lang="fr-BE" sz="1200" dirty="0" smtClean="0">
                <a:solidFill>
                  <a:prstClr val="black"/>
                </a:solidFill>
                <a:latin typeface="Tw Cen MT" panose="020B0602020104020603"/>
              </a:rPr>
              <a:t> </a:t>
            </a:r>
            <a:r>
              <a:rPr lang="fr-BE" sz="1200" dirty="0" err="1" smtClean="0">
                <a:solidFill>
                  <a:prstClr val="black"/>
                </a:solidFill>
                <a:latin typeface="Tw Cen MT" panose="020B0602020104020603"/>
              </a:rPr>
              <a:t>reduction</a:t>
            </a:r>
            <a:r>
              <a:rPr lang="fr-BE" sz="1200" dirty="0" smtClean="0">
                <a:solidFill>
                  <a:prstClr val="black"/>
                </a:solidFill>
                <a:latin typeface="Tw Cen MT" panose="020B0602020104020603"/>
              </a:rPr>
              <a:t> of </a:t>
            </a:r>
          </a:p>
          <a:p>
            <a:pPr algn="ctr" defTabSz="342900" fontAlgn="auto">
              <a:spcBef>
                <a:spcPts val="0"/>
              </a:spcBef>
              <a:spcAft>
                <a:spcPts val="0"/>
              </a:spcAft>
            </a:pPr>
            <a:r>
              <a:rPr lang="fr-BE" sz="1200" dirty="0" err="1" smtClean="0">
                <a:solidFill>
                  <a:prstClr val="black"/>
                </a:solidFill>
                <a:latin typeface="Tw Cen MT" panose="020B0602020104020603"/>
              </a:rPr>
              <a:t>vegetation</a:t>
            </a:r>
            <a:endParaRPr lang="fr-BE" sz="1200" dirty="0">
              <a:solidFill>
                <a:prstClr val="black"/>
              </a:solidFill>
              <a:latin typeface="Tw Cen MT" panose="020B0602020104020603"/>
            </a:endParaRPr>
          </a:p>
        </p:txBody>
      </p:sp>
      <p:sp>
        <p:nvSpPr>
          <p:cNvPr id="53" name="TextBox 52"/>
          <p:cNvSpPr txBox="1"/>
          <p:nvPr/>
        </p:nvSpPr>
        <p:spPr>
          <a:xfrm>
            <a:off x="3816746" y="2294263"/>
            <a:ext cx="1688384" cy="461665"/>
          </a:xfrm>
          <a:prstGeom prst="rect">
            <a:avLst/>
          </a:prstGeom>
          <a:noFill/>
        </p:spPr>
        <p:txBody>
          <a:bodyPr wrap="square" rtlCol="0">
            <a:spAutoFit/>
          </a:bodyPr>
          <a:lstStyle/>
          <a:p>
            <a:pPr algn="ctr" defTabSz="342900" fontAlgn="auto">
              <a:spcBef>
                <a:spcPts val="0"/>
              </a:spcBef>
              <a:spcAft>
                <a:spcPts val="0"/>
              </a:spcAft>
            </a:pPr>
            <a:r>
              <a:rPr lang="fr-BE" sz="1200" dirty="0" smtClean="0">
                <a:solidFill>
                  <a:prstClr val="black"/>
                </a:solidFill>
                <a:latin typeface="Tw Cen MT" panose="020B0602020104020603"/>
              </a:rPr>
              <a:t>Maximum green </a:t>
            </a:r>
          </a:p>
          <a:p>
            <a:pPr algn="ctr" defTabSz="342900" fontAlgn="auto">
              <a:spcBef>
                <a:spcPts val="0"/>
              </a:spcBef>
              <a:spcAft>
                <a:spcPts val="0"/>
              </a:spcAft>
            </a:pPr>
            <a:r>
              <a:rPr lang="fr-BE" sz="1200" dirty="0" err="1" smtClean="0">
                <a:solidFill>
                  <a:prstClr val="black"/>
                </a:solidFill>
                <a:latin typeface="Tw Cen MT" panose="020B0602020104020603"/>
              </a:rPr>
              <a:t>biomass</a:t>
            </a:r>
            <a:endParaRPr lang="fr-BE" sz="1200" dirty="0">
              <a:solidFill>
                <a:prstClr val="black"/>
              </a:solidFill>
              <a:latin typeface="Tw Cen MT" panose="020B0602020104020603"/>
            </a:endParaRPr>
          </a:p>
        </p:txBody>
      </p:sp>
      <p:sp>
        <p:nvSpPr>
          <p:cNvPr id="54" name="TextBox 53"/>
          <p:cNvSpPr txBox="1"/>
          <p:nvPr/>
        </p:nvSpPr>
        <p:spPr>
          <a:xfrm>
            <a:off x="335506" y="2319321"/>
            <a:ext cx="1568774" cy="461665"/>
          </a:xfrm>
          <a:prstGeom prst="rect">
            <a:avLst/>
          </a:prstGeom>
          <a:noFill/>
        </p:spPr>
        <p:txBody>
          <a:bodyPr wrap="square" rtlCol="0">
            <a:spAutoFit/>
          </a:bodyPr>
          <a:lstStyle/>
          <a:p>
            <a:pPr algn="ctr" defTabSz="342900" fontAlgn="auto">
              <a:spcBef>
                <a:spcPts val="0"/>
              </a:spcBef>
              <a:spcAft>
                <a:spcPts val="0"/>
              </a:spcAft>
            </a:pPr>
            <a:r>
              <a:rPr lang="fr-BE" sz="1200" dirty="0" err="1" smtClean="0">
                <a:solidFill>
                  <a:prstClr val="black"/>
                </a:solidFill>
                <a:latin typeface="Tw Cen MT" panose="020B0602020104020603"/>
              </a:rPr>
              <a:t>Bare</a:t>
            </a:r>
            <a:r>
              <a:rPr lang="fr-BE" sz="1200" dirty="0" smtClean="0">
                <a:solidFill>
                  <a:prstClr val="black"/>
                </a:solidFill>
                <a:latin typeface="Tw Cen MT" panose="020B0602020104020603"/>
              </a:rPr>
              <a:t> </a:t>
            </a:r>
            <a:r>
              <a:rPr lang="fr-BE" sz="1200" dirty="0" err="1" smtClean="0">
                <a:solidFill>
                  <a:prstClr val="black"/>
                </a:solidFill>
                <a:latin typeface="Tw Cen MT" panose="020B0602020104020603"/>
              </a:rPr>
              <a:t>soil</a:t>
            </a:r>
            <a:r>
              <a:rPr lang="fr-BE" sz="1200" dirty="0" smtClean="0">
                <a:solidFill>
                  <a:prstClr val="black"/>
                </a:solidFill>
                <a:latin typeface="Tw Cen MT" panose="020B0602020104020603"/>
              </a:rPr>
              <a:t> at </a:t>
            </a:r>
            <a:r>
              <a:rPr lang="fr-BE" sz="1200" dirty="0" err="1" smtClean="0">
                <a:solidFill>
                  <a:prstClr val="black"/>
                </a:solidFill>
                <a:latin typeface="Tw Cen MT" panose="020B0602020104020603"/>
              </a:rPr>
              <a:t>sowing</a:t>
            </a:r>
            <a:r>
              <a:rPr lang="fr-BE" sz="1200" dirty="0" smtClean="0">
                <a:solidFill>
                  <a:prstClr val="black"/>
                </a:solidFill>
                <a:latin typeface="Tw Cen MT" panose="020B0602020104020603"/>
              </a:rPr>
              <a:t> </a:t>
            </a:r>
            <a:r>
              <a:rPr lang="fr-BE" sz="1200" dirty="0" err="1" smtClean="0">
                <a:solidFill>
                  <a:prstClr val="black"/>
                </a:solidFill>
                <a:latin typeface="Tw Cen MT" panose="020B0602020104020603"/>
              </a:rPr>
              <a:t>preparation</a:t>
            </a:r>
            <a:endParaRPr lang="fr-BE" sz="1200" dirty="0">
              <a:solidFill>
                <a:prstClr val="black"/>
              </a:solidFill>
              <a:latin typeface="Tw Cen MT" panose="020B0602020104020603"/>
            </a:endParaRPr>
          </a:p>
        </p:txBody>
      </p:sp>
      <p:sp>
        <p:nvSpPr>
          <p:cNvPr id="55" name="TextBox 54"/>
          <p:cNvSpPr txBox="1"/>
          <p:nvPr/>
        </p:nvSpPr>
        <p:spPr>
          <a:xfrm>
            <a:off x="7207597" y="2294523"/>
            <a:ext cx="1549628" cy="461665"/>
          </a:xfrm>
          <a:prstGeom prst="rect">
            <a:avLst/>
          </a:prstGeom>
          <a:noFill/>
        </p:spPr>
        <p:txBody>
          <a:bodyPr wrap="square" rtlCol="0">
            <a:spAutoFit/>
          </a:bodyPr>
          <a:lstStyle/>
          <a:p>
            <a:pPr algn="ctr" defTabSz="342900" fontAlgn="auto">
              <a:spcBef>
                <a:spcPts val="0"/>
              </a:spcBef>
              <a:spcAft>
                <a:spcPts val="0"/>
              </a:spcAft>
            </a:pPr>
            <a:r>
              <a:rPr lang="fr-FR" sz="1200" dirty="0" err="1" smtClean="0">
                <a:solidFill>
                  <a:prstClr val="black"/>
                </a:solidFill>
                <a:latin typeface="Tw Cen MT" panose="020B0602020104020603"/>
              </a:rPr>
              <a:t>Harvested</a:t>
            </a:r>
            <a:r>
              <a:rPr lang="fr-FR" sz="1200" dirty="0" smtClean="0">
                <a:solidFill>
                  <a:prstClr val="black"/>
                </a:solidFill>
                <a:latin typeface="Tw Cen MT" panose="020B0602020104020603"/>
              </a:rPr>
              <a:t> </a:t>
            </a:r>
            <a:r>
              <a:rPr lang="fr-FR" sz="1200" dirty="0" err="1" smtClean="0">
                <a:solidFill>
                  <a:prstClr val="black"/>
                </a:solidFill>
                <a:latin typeface="Tw Cen MT" panose="020B0602020104020603"/>
              </a:rPr>
              <a:t>crop</a:t>
            </a:r>
            <a:r>
              <a:rPr lang="fr-FR" sz="1200" dirty="0" smtClean="0">
                <a:solidFill>
                  <a:prstClr val="black"/>
                </a:solidFill>
                <a:latin typeface="Tw Cen MT" panose="020B0602020104020603"/>
              </a:rPr>
              <a:t> or</a:t>
            </a:r>
          </a:p>
          <a:p>
            <a:pPr algn="ctr" defTabSz="342900" fontAlgn="auto">
              <a:spcBef>
                <a:spcPts val="0"/>
              </a:spcBef>
              <a:spcAft>
                <a:spcPts val="0"/>
              </a:spcAft>
            </a:pPr>
            <a:r>
              <a:rPr lang="fr-FR" sz="1200" dirty="0" smtClean="0">
                <a:solidFill>
                  <a:prstClr val="black"/>
                </a:solidFill>
                <a:latin typeface="Tw Cen MT" panose="020B0602020104020603"/>
              </a:rPr>
              <a:t>non green </a:t>
            </a:r>
            <a:r>
              <a:rPr lang="fr-FR" sz="1200" dirty="0" err="1" smtClean="0">
                <a:solidFill>
                  <a:prstClr val="black"/>
                </a:solidFill>
                <a:latin typeface="Tw Cen MT" panose="020B0602020104020603"/>
              </a:rPr>
              <a:t>residues</a:t>
            </a:r>
            <a:endParaRPr lang="fr-BE" sz="1200" dirty="0">
              <a:solidFill>
                <a:prstClr val="black"/>
              </a:solidFill>
              <a:latin typeface="Tw Cen MT" panose="020B0602020104020603"/>
            </a:endParaRPr>
          </a:p>
        </p:txBody>
      </p:sp>
      <p:sp>
        <p:nvSpPr>
          <p:cNvPr id="5" name="ZoneTexte 4"/>
          <p:cNvSpPr txBox="1"/>
          <p:nvPr/>
        </p:nvSpPr>
        <p:spPr>
          <a:xfrm>
            <a:off x="217714" y="838200"/>
            <a:ext cx="8768747" cy="369332"/>
          </a:xfrm>
          <a:prstGeom prst="rect">
            <a:avLst/>
          </a:prstGeom>
          <a:noFill/>
        </p:spPr>
        <p:txBody>
          <a:bodyPr wrap="none" rtlCol="0">
            <a:spAutoFit/>
          </a:bodyPr>
          <a:lstStyle/>
          <a:p>
            <a:r>
              <a:rPr lang="fr-FR" dirty="0" err="1" smtClean="0"/>
              <a:t>Example</a:t>
            </a:r>
            <a:r>
              <a:rPr lang="fr-FR" dirty="0" smtClean="0"/>
              <a:t> of </a:t>
            </a:r>
            <a:r>
              <a:rPr lang="fr-FR" dirty="0" err="1" smtClean="0"/>
              <a:t>specific</a:t>
            </a:r>
            <a:r>
              <a:rPr lang="fr-FR" dirty="0" smtClean="0"/>
              <a:t> set of </a:t>
            </a:r>
            <a:r>
              <a:rPr lang="fr-FR" dirty="0" err="1" smtClean="0"/>
              <a:t>metrics</a:t>
            </a:r>
            <a:r>
              <a:rPr lang="fr-FR" dirty="0" smtClean="0"/>
              <a:t> (</a:t>
            </a:r>
            <a:r>
              <a:rPr lang="fr-FR" dirty="0" err="1" smtClean="0"/>
              <a:t>features</a:t>
            </a:r>
            <a:r>
              <a:rPr lang="fr-FR" dirty="0" smtClean="0"/>
              <a:t>) </a:t>
            </a:r>
            <a:r>
              <a:rPr lang="fr-FR" dirty="0" err="1" smtClean="0"/>
              <a:t>designed</a:t>
            </a:r>
            <a:r>
              <a:rPr lang="fr-FR" dirty="0" smtClean="0"/>
              <a:t> for </a:t>
            </a:r>
            <a:r>
              <a:rPr lang="fr-FR" dirty="0" err="1" smtClean="0"/>
              <a:t>crop</a:t>
            </a:r>
            <a:r>
              <a:rPr lang="fr-FR" dirty="0" smtClean="0"/>
              <a:t> monitoring</a:t>
            </a:r>
            <a:endParaRPr lang="fr-BE" dirty="0"/>
          </a:p>
        </p:txBody>
      </p:sp>
      <p:sp>
        <p:nvSpPr>
          <p:cNvPr id="6" name="ZoneTexte 5"/>
          <p:cNvSpPr txBox="1"/>
          <p:nvPr/>
        </p:nvSpPr>
        <p:spPr>
          <a:xfrm flipH="1">
            <a:off x="7611290" y="4278086"/>
            <a:ext cx="1608910" cy="553998"/>
          </a:xfrm>
          <a:prstGeom prst="rect">
            <a:avLst/>
          </a:prstGeom>
          <a:noFill/>
        </p:spPr>
        <p:txBody>
          <a:bodyPr wrap="square" rtlCol="0">
            <a:spAutoFit/>
          </a:bodyPr>
          <a:lstStyle/>
          <a:p>
            <a:r>
              <a:rPr lang="fr-FR" sz="1000" dirty="0" smtClean="0"/>
              <a:t>(</a:t>
            </a:r>
            <a:r>
              <a:rPr lang="fr-FR" sz="1000" dirty="0" err="1" smtClean="0"/>
              <a:t>Matton</a:t>
            </a:r>
            <a:r>
              <a:rPr lang="fr-FR" sz="1000" dirty="0" smtClean="0"/>
              <a:t> et al., 2015, </a:t>
            </a:r>
            <a:r>
              <a:rPr lang="fr-FR" sz="1000" dirty="0" err="1" smtClean="0"/>
              <a:t>Waldner</a:t>
            </a:r>
            <a:r>
              <a:rPr lang="fr-FR" sz="1000" dirty="0" smtClean="0"/>
              <a:t> et al., 2016, Lambert et al., 2016)</a:t>
            </a:r>
            <a:endParaRPr lang="fr-BE" sz="1000" dirty="0"/>
          </a:p>
        </p:txBody>
      </p:sp>
      <p:pic>
        <p:nvPicPr>
          <p:cNvPr id="37"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021" y="4201886"/>
            <a:ext cx="1462284" cy="47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4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41" grpId="0" animBg="1"/>
      <p:bldP spid="46" grpId="0" animBg="1"/>
      <p:bldP spid="48" grpId="0" animBg="1"/>
      <p:bldP spid="43" grpId="0" animBg="1"/>
      <p:bldP spid="49" grpId="0" animBg="1"/>
      <p:bldP spid="51" grpId="0" animBg="1"/>
      <p:bldP spid="52" grpId="0"/>
      <p:bldP spid="5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4715" y="86850"/>
            <a:ext cx="9348047" cy="707886"/>
          </a:xfrm>
        </p:spPr>
        <p:txBody>
          <a:bodyPr/>
          <a:lstStyle/>
          <a:p>
            <a:r>
              <a:rPr lang="fr-BE" sz="2000" dirty="0" smtClean="0"/>
              <a:t>Sen2Agri: </a:t>
            </a:r>
            <a:r>
              <a:rPr lang="fr-BE" sz="2000" dirty="0" err="1" smtClean="0"/>
              <a:t>advanced</a:t>
            </a:r>
            <a:r>
              <a:rPr lang="fr-BE" sz="2000" dirty="0" smtClean="0"/>
              <a:t> extraction of temporal </a:t>
            </a:r>
            <a:r>
              <a:rPr lang="fr-BE" sz="2000" dirty="0" err="1" smtClean="0"/>
              <a:t>features</a:t>
            </a:r>
            <a:r>
              <a:rPr lang="fr-BE" sz="2000" dirty="0" smtClean="0"/>
              <a:t> </a:t>
            </a:r>
            <a:r>
              <a:rPr lang="fr-BE" sz="2000" dirty="0" err="1" smtClean="0"/>
              <a:t>from</a:t>
            </a:r>
            <a:r>
              <a:rPr lang="fr-BE" sz="2000" dirty="0" smtClean="0"/>
              <a:t> gap </a:t>
            </a:r>
            <a:r>
              <a:rPr lang="fr-BE" sz="2000" dirty="0" err="1" smtClean="0"/>
              <a:t>filled</a:t>
            </a:r>
            <a:r>
              <a:rPr lang="fr-BE" sz="2000" dirty="0" smtClean="0"/>
              <a:t> TS</a:t>
            </a:r>
            <a:endParaRPr lang="fr-BE" sz="2000" dirty="0"/>
          </a:p>
        </p:txBody>
      </p:sp>
      <p:sp>
        <p:nvSpPr>
          <p:cNvPr id="4" name="Parallélogramme 3"/>
          <p:cNvSpPr/>
          <p:nvPr/>
        </p:nvSpPr>
        <p:spPr>
          <a:xfrm>
            <a:off x="913818" y="872180"/>
            <a:ext cx="386039" cy="347284"/>
          </a:xfrm>
          <a:prstGeom prst="parallelogram">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fr-BE">
              <a:solidFill>
                <a:prstClr val="white"/>
              </a:solidFill>
            </a:endParaRPr>
          </a:p>
        </p:txBody>
      </p:sp>
      <p:sp>
        <p:nvSpPr>
          <p:cNvPr id="5" name="Parallélogramme 4"/>
          <p:cNvSpPr/>
          <p:nvPr/>
        </p:nvSpPr>
        <p:spPr>
          <a:xfrm>
            <a:off x="1028118" y="913610"/>
            <a:ext cx="386039" cy="347284"/>
          </a:xfrm>
          <a:prstGeom prst="parallelogram">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fr-BE">
              <a:solidFill>
                <a:prstClr val="white"/>
              </a:solidFill>
            </a:endParaRPr>
          </a:p>
        </p:txBody>
      </p:sp>
      <p:sp>
        <p:nvSpPr>
          <p:cNvPr id="6" name="Parallélogramme 5"/>
          <p:cNvSpPr/>
          <p:nvPr/>
        </p:nvSpPr>
        <p:spPr>
          <a:xfrm>
            <a:off x="1157076" y="980192"/>
            <a:ext cx="386039" cy="347284"/>
          </a:xfrm>
          <a:prstGeom prst="parallelogram">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fr-BE">
              <a:solidFill>
                <a:prstClr val="white"/>
              </a:solidFill>
            </a:endParaRPr>
          </a:p>
        </p:txBody>
      </p:sp>
      <p:sp>
        <p:nvSpPr>
          <p:cNvPr id="7" name="ZoneTexte 6"/>
          <p:cNvSpPr txBox="1"/>
          <p:nvPr/>
        </p:nvSpPr>
        <p:spPr>
          <a:xfrm>
            <a:off x="1615896" y="853895"/>
            <a:ext cx="661573" cy="369332"/>
          </a:xfrm>
          <a:prstGeom prst="rect">
            <a:avLst/>
          </a:prstGeom>
          <a:noFill/>
        </p:spPr>
        <p:txBody>
          <a:bodyPr wrap="square" rtlCol="0">
            <a:spAutoFit/>
          </a:bodyPr>
          <a:lstStyle/>
          <a:p>
            <a:pPr defTabSz="342900" fontAlgn="auto">
              <a:spcBef>
                <a:spcPts val="0"/>
              </a:spcBef>
              <a:spcAft>
                <a:spcPts val="0"/>
              </a:spcAft>
            </a:pPr>
            <a:r>
              <a:rPr lang="fr-BE" sz="900" dirty="0">
                <a:solidFill>
                  <a:prstClr val="black"/>
                </a:solidFill>
                <a:latin typeface="Calibri"/>
              </a:rPr>
              <a:t>L2A time </a:t>
            </a:r>
            <a:r>
              <a:rPr lang="fr-BE" sz="900" dirty="0" err="1">
                <a:solidFill>
                  <a:prstClr val="black"/>
                </a:solidFill>
                <a:latin typeface="Calibri"/>
              </a:rPr>
              <a:t>series</a:t>
            </a:r>
            <a:endParaRPr lang="fr-BE" sz="900" dirty="0">
              <a:solidFill>
                <a:prstClr val="black"/>
              </a:solidFill>
              <a:latin typeface="Calibri"/>
            </a:endParaRPr>
          </a:p>
        </p:txBody>
      </p:sp>
      <p:pic>
        <p:nvPicPr>
          <p:cNvPr id="1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3997" y="1885540"/>
            <a:ext cx="2396450" cy="1800350"/>
          </a:xfrm>
          <a:prstGeom prst="rect">
            <a:avLst/>
          </a:prstGeom>
          <a:solidFill>
            <a:schemeClr val="bg1"/>
          </a:solidFill>
          <a:ln>
            <a:noFill/>
          </a:ln>
          <a:effectLst/>
        </p:spPr>
      </p:pic>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95" t="27843" r="30191" b="8181"/>
          <a:stretch/>
        </p:blipFill>
        <p:spPr bwMode="auto">
          <a:xfrm>
            <a:off x="4714874" y="1227328"/>
            <a:ext cx="4367487" cy="2816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Connecteur droit avec flèche 19"/>
          <p:cNvCxnSpPr>
            <a:stCxn id="6" idx="3"/>
            <a:endCxn id="22" idx="0"/>
          </p:cNvCxnSpPr>
          <p:nvPr/>
        </p:nvCxnSpPr>
        <p:spPr>
          <a:xfrm flipH="1">
            <a:off x="1301848" y="1327476"/>
            <a:ext cx="4837" cy="493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00762" y="1437509"/>
            <a:ext cx="1985238" cy="284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smtClean="0">
                <a:solidFill>
                  <a:prstClr val="white"/>
                </a:solidFill>
              </a:rPr>
              <a:t>Gap </a:t>
            </a:r>
            <a:r>
              <a:rPr lang="fr-BE" sz="900" b="1" dirty="0" err="1" smtClean="0">
                <a:solidFill>
                  <a:prstClr val="white"/>
                </a:solidFill>
              </a:rPr>
              <a:t>filling</a:t>
            </a:r>
            <a:r>
              <a:rPr lang="fr-BE" sz="900" b="1" dirty="0" smtClean="0">
                <a:solidFill>
                  <a:prstClr val="white"/>
                </a:solidFill>
              </a:rPr>
              <a:t> and </a:t>
            </a:r>
            <a:r>
              <a:rPr lang="fr-BE" sz="900" b="1" dirty="0" err="1" smtClean="0">
                <a:solidFill>
                  <a:prstClr val="white"/>
                </a:solidFill>
              </a:rPr>
              <a:t>regular</a:t>
            </a:r>
            <a:r>
              <a:rPr lang="fr-BE" sz="900" b="1" dirty="0" smtClean="0">
                <a:solidFill>
                  <a:prstClr val="white"/>
                </a:solidFill>
              </a:rPr>
              <a:t> temporal </a:t>
            </a:r>
            <a:r>
              <a:rPr lang="fr-BE" sz="900" b="1" dirty="0" err="1" smtClean="0">
                <a:solidFill>
                  <a:prstClr val="white"/>
                </a:solidFill>
              </a:rPr>
              <a:t>sampling</a:t>
            </a:r>
            <a:endParaRPr lang="fr-BE" sz="900" b="1" dirty="0">
              <a:solidFill>
                <a:prstClr val="white"/>
              </a:solidFill>
            </a:endParaRPr>
          </a:p>
        </p:txBody>
      </p:sp>
      <p:sp>
        <p:nvSpPr>
          <p:cNvPr id="22" name="Rectangle 21"/>
          <p:cNvSpPr/>
          <p:nvPr/>
        </p:nvSpPr>
        <p:spPr>
          <a:xfrm>
            <a:off x="309229" y="1820838"/>
            <a:ext cx="1985238" cy="28397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smtClean="0">
                <a:solidFill>
                  <a:prstClr val="black"/>
                </a:solidFill>
              </a:rPr>
              <a:t>Gap </a:t>
            </a:r>
            <a:r>
              <a:rPr lang="fr-BE" sz="900" b="1" dirty="0" err="1" smtClean="0">
                <a:solidFill>
                  <a:prstClr val="black"/>
                </a:solidFill>
              </a:rPr>
              <a:t>filled</a:t>
            </a:r>
            <a:r>
              <a:rPr lang="fr-BE" sz="900" b="1" dirty="0" smtClean="0">
                <a:solidFill>
                  <a:prstClr val="black"/>
                </a:solidFill>
              </a:rPr>
              <a:t> </a:t>
            </a:r>
            <a:r>
              <a:rPr lang="fr-BE" sz="900" b="1" dirty="0" err="1" smtClean="0">
                <a:solidFill>
                  <a:prstClr val="black"/>
                </a:solidFill>
              </a:rPr>
              <a:t>regular</a:t>
            </a:r>
            <a:r>
              <a:rPr lang="fr-BE" sz="900" b="1" dirty="0" smtClean="0">
                <a:solidFill>
                  <a:prstClr val="black"/>
                </a:solidFill>
              </a:rPr>
              <a:t> L2A </a:t>
            </a:r>
            <a:r>
              <a:rPr lang="fr-BE" sz="900" b="1" dirty="0">
                <a:solidFill>
                  <a:prstClr val="black"/>
                </a:solidFill>
              </a:rPr>
              <a:t>time </a:t>
            </a:r>
            <a:r>
              <a:rPr lang="fr-BE" sz="900" b="1" dirty="0" err="1">
                <a:solidFill>
                  <a:prstClr val="black"/>
                </a:solidFill>
              </a:rPr>
              <a:t>series</a:t>
            </a:r>
            <a:endParaRPr lang="fr-BE" sz="900" b="1" dirty="0">
              <a:solidFill>
                <a:prstClr val="black"/>
              </a:solidFill>
            </a:endParaRPr>
          </a:p>
        </p:txBody>
      </p:sp>
      <p:sp>
        <p:nvSpPr>
          <p:cNvPr id="23" name="Rectangle 22"/>
          <p:cNvSpPr/>
          <p:nvPr/>
        </p:nvSpPr>
        <p:spPr>
          <a:xfrm>
            <a:off x="309229" y="2639736"/>
            <a:ext cx="1985238" cy="42601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a:solidFill>
                  <a:prstClr val="black"/>
                </a:solidFill>
              </a:rPr>
              <a:t>Dates of max/min NDVI, max/min NDVI </a:t>
            </a:r>
            <a:r>
              <a:rPr lang="fr-BE" sz="900" b="1" dirty="0" err="1">
                <a:solidFill>
                  <a:prstClr val="black"/>
                </a:solidFill>
              </a:rPr>
              <a:t>slope</a:t>
            </a:r>
            <a:r>
              <a:rPr lang="fr-BE" sz="900" b="1" dirty="0">
                <a:solidFill>
                  <a:prstClr val="black"/>
                </a:solidFill>
              </a:rPr>
              <a:t>, max </a:t>
            </a:r>
            <a:r>
              <a:rPr lang="fr-BE" sz="900" b="1" dirty="0" err="1">
                <a:solidFill>
                  <a:prstClr val="black"/>
                </a:solidFill>
              </a:rPr>
              <a:t>red</a:t>
            </a:r>
            <a:r>
              <a:rPr lang="fr-BE" sz="900" b="1" dirty="0">
                <a:solidFill>
                  <a:prstClr val="black"/>
                </a:solidFill>
              </a:rPr>
              <a:t>  </a:t>
            </a:r>
          </a:p>
        </p:txBody>
      </p:sp>
      <p:cxnSp>
        <p:nvCxnSpPr>
          <p:cNvPr id="24" name="Connecteur droit avec flèche 23"/>
          <p:cNvCxnSpPr>
            <a:stCxn id="22" idx="2"/>
            <a:endCxn id="23" idx="0"/>
          </p:cNvCxnSpPr>
          <p:nvPr/>
        </p:nvCxnSpPr>
        <p:spPr>
          <a:xfrm>
            <a:off x="1301848" y="2104813"/>
            <a:ext cx="0" cy="5349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09229" y="2226086"/>
            <a:ext cx="1985238" cy="284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a:solidFill>
                  <a:prstClr val="white"/>
                </a:solidFill>
              </a:rPr>
              <a:t>Extraction of temporal </a:t>
            </a:r>
            <a:r>
              <a:rPr lang="fr-BE" sz="900" b="1" dirty="0" err="1">
                <a:solidFill>
                  <a:prstClr val="white"/>
                </a:solidFill>
              </a:rPr>
              <a:t>fetaures</a:t>
            </a:r>
            <a:endParaRPr lang="fr-BE" sz="900" b="1" dirty="0">
              <a:solidFill>
                <a:prstClr val="white"/>
              </a:solidFill>
            </a:endParaRPr>
          </a:p>
        </p:txBody>
      </p:sp>
      <p:sp>
        <p:nvSpPr>
          <p:cNvPr id="26" name="Rectangle 25"/>
          <p:cNvSpPr/>
          <p:nvPr/>
        </p:nvSpPr>
        <p:spPr>
          <a:xfrm>
            <a:off x="309229" y="3585309"/>
            <a:ext cx="1985238" cy="28397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smtClean="0">
                <a:solidFill>
                  <a:prstClr val="black"/>
                </a:solidFill>
              </a:rPr>
              <a:t>Surface </a:t>
            </a:r>
            <a:r>
              <a:rPr lang="fr-BE" sz="900" b="1" dirty="0" err="1" smtClean="0">
                <a:solidFill>
                  <a:prstClr val="black"/>
                </a:solidFill>
              </a:rPr>
              <a:t>Reflectance</a:t>
            </a:r>
            <a:r>
              <a:rPr lang="fr-BE" sz="900" b="1" dirty="0" smtClean="0">
                <a:solidFill>
                  <a:prstClr val="black"/>
                </a:solidFill>
              </a:rPr>
              <a:t> </a:t>
            </a:r>
            <a:r>
              <a:rPr lang="fr-BE" sz="900" b="1" dirty="0">
                <a:solidFill>
                  <a:prstClr val="black"/>
                </a:solidFill>
              </a:rPr>
              <a:t>values on key dates</a:t>
            </a:r>
          </a:p>
        </p:txBody>
      </p:sp>
      <p:cxnSp>
        <p:nvCxnSpPr>
          <p:cNvPr id="27" name="Connecteur droit avec flèche 26"/>
          <p:cNvCxnSpPr>
            <a:stCxn id="23" idx="2"/>
            <a:endCxn id="26" idx="0"/>
          </p:cNvCxnSpPr>
          <p:nvPr/>
        </p:nvCxnSpPr>
        <p:spPr>
          <a:xfrm>
            <a:off x="1301848" y="3065746"/>
            <a:ext cx="0" cy="5195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09229" y="3163193"/>
            <a:ext cx="1985238" cy="284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a:solidFill>
                  <a:prstClr val="white"/>
                </a:solidFill>
              </a:rPr>
              <a:t>Extraction of </a:t>
            </a:r>
            <a:r>
              <a:rPr lang="fr-BE" sz="900" b="1" dirty="0" smtClean="0">
                <a:solidFill>
                  <a:prstClr val="white"/>
                </a:solidFill>
              </a:rPr>
              <a:t>Surface </a:t>
            </a:r>
            <a:r>
              <a:rPr lang="fr-BE" sz="900" b="1" dirty="0" err="1" smtClean="0">
                <a:solidFill>
                  <a:prstClr val="white"/>
                </a:solidFill>
              </a:rPr>
              <a:t>Reflectance</a:t>
            </a:r>
            <a:r>
              <a:rPr lang="fr-BE" sz="900" b="1" dirty="0" smtClean="0">
                <a:solidFill>
                  <a:prstClr val="white"/>
                </a:solidFill>
              </a:rPr>
              <a:t> </a:t>
            </a:r>
            <a:r>
              <a:rPr lang="fr-BE" sz="900" b="1" dirty="0">
                <a:solidFill>
                  <a:prstClr val="white"/>
                </a:solidFill>
              </a:rPr>
              <a:t>values</a:t>
            </a:r>
          </a:p>
        </p:txBody>
      </p:sp>
      <p:grpSp>
        <p:nvGrpSpPr>
          <p:cNvPr id="69" name="Groupe 68"/>
          <p:cNvGrpSpPr/>
          <p:nvPr/>
        </p:nvGrpSpPr>
        <p:grpSpPr>
          <a:xfrm>
            <a:off x="2668812" y="3305326"/>
            <a:ext cx="1866900" cy="101600"/>
            <a:chOff x="2668812" y="3305326"/>
            <a:chExt cx="1866900" cy="101600"/>
          </a:xfrm>
        </p:grpSpPr>
        <p:cxnSp>
          <p:nvCxnSpPr>
            <p:cNvPr id="34" name="Connecteur droit 33"/>
            <p:cNvCxnSpPr/>
            <p:nvPr/>
          </p:nvCxnSpPr>
          <p:spPr>
            <a:xfrm>
              <a:off x="2723242"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2788557"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2848427"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2902856"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2968171"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3028041"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3085192"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3150507"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210377"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3264806"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3330121"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3389991"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3449863"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3515178"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3575048"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3629477"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3694792"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a:off x="3754662"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3814534"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3877128"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3936998"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a:off x="3991427"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a:off x="4056742"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a:off x="4116612"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a:off x="4173762"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4228191"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4293506"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4353376"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4410527"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4475842"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4535712" y="3305326"/>
              <a:ext cx="0" cy="10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2668812" y="3305326"/>
              <a:ext cx="0" cy="1016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0" name="Groupe 69"/>
          <p:cNvGrpSpPr/>
          <p:nvPr/>
        </p:nvGrpSpPr>
        <p:grpSpPr>
          <a:xfrm>
            <a:off x="1038161" y="4171778"/>
            <a:ext cx="3240000" cy="590723"/>
            <a:chOff x="3923928" y="2064602"/>
            <a:chExt cx="3240000" cy="590723"/>
          </a:xfrm>
        </p:grpSpPr>
        <p:pic>
          <p:nvPicPr>
            <p:cNvPr id="7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754"/>
            <a:stretch/>
          </p:blipFill>
          <p:spPr bwMode="auto">
            <a:xfrm>
              <a:off x="3923928" y="2064602"/>
              <a:ext cx="3240000" cy="524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272" r="3909" b="53562"/>
            <a:stretch/>
          </p:blipFill>
          <p:spPr bwMode="auto">
            <a:xfrm>
              <a:off x="3923928" y="2360815"/>
              <a:ext cx="3200079" cy="294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3" name="ZoneTexte 72"/>
          <p:cNvSpPr txBox="1"/>
          <p:nvPr/>
        </p:nvSpPr>
        <p:spPr>
          <a:xfrm>
            <a:off x="1019175" y="4048126"/>
            <a:ext cx="742511" cy="184666"/>
          </a:xfrm>
          <a:prstGeom prst="rect">
            <a:avLst/>
          </a:prstGeom>
          <a:noFill/>
        </p:spPr>
        <p:txBody>
          <a:bodyPr wrap="none" rtlCol="0">
            <a:spAutoFit/>
          </a:bodyPr>
          <a:lstStyle/>
          <a:p>
            <a:r>
              <a:rPr lang="fr-FR" sz="600" i="1" dirty="0" smtClean="0"/>
              <a:t>NDVI </a:t>
            </a:r>
            <a:r>
              <a:rPr lang="fr-FR" sz="600" i="1" dirty="0" err="1" smtClean="0"/>
              <a:t>example</a:t>
            </a:r>
            <a:endParaRPr lang="fr-BE" sz="600" i="1" dirty="0"/>
          </a:p>
        </p:txBody>
      </p:sp>
    </p:spTree>
    <p:extLst>
      <p:ext uri="{BB962C8B-B14F-4D97-AF65-F5344CB8AC3E}">
        <p14:creationId xmlns:p14="http://schemas.microsoft.com/office/powerpoint/2010/main" val="3694719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43085" y="149150"/>
            <a:ext cx="8196581" cy="430887"/>
          </a:xfrm>
        </p:spPr>
        <p:txBody>
          <a:bodyPr/>
          <a:lstStyle/>
          <a:p>
            <a:r>
              <a:rPr lang="fr-FR" dirty="0" err="1" smtClean="0"/>
              <a:t>Monday</a:t>
            </a:r>
            <a:r>
              <a:rPr lang="fr-FR" dirty="0" smtClean="0"/>
              <a:t> 16 at 14:00 – </a:t>
            </a:r>
            <a:r>
              <a:rPr lang="fr-FR" dirty="0" err="1" smtClean="0"/>
              <a:t>Praticals</a:t>
            </a:r>
            <a:r>
              <a:rPr lang="fr-FR" dirty="0" smtClean="0"/>
              <a:t> in 2 computer </a:t>
            </a:r>
            <a:r>
              <a:rPr lang="fr-FR" dirty="0" err="1" smtClean="0"/>
              <a:t>rooms</a:t>
            </a:r>
            <a:endParaRPr lang="fr-BE" dirty="0"/>
          </a:p>
        </p:txBody>
      </p:sp>
      <p:pic>
        <p:nvPicPr>
          <p:cNvPr id="4" name="Image 3"/>
          <p:cNvPicPr>
            <a:picLocks noChangeAspect="1"/>
          </p:cNvPicPr>
          <p:nvPr/>
        </p:nvPicPr>
        <p:blipFill>
          <a:blip r:embed="rId2"/>
          <a:stretch>
            <a:fillRect/>
          </a:stretch>
        </p:blipFill>
        <p:spPr>
          <a:xfrm>
            <a:off x="169333" y="868288"/>
            <a:ext cx="2508585" cy="3606345"/>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3"/>
          <a:stretch>
            <a:fillRect/>
          </a:stretch>
        </p:blipFill>
        <p:spPr>
          <a:xfrm>
            <a:off x="3392221" y="999066"/>
            <a:ext cx="4573149" cy="3661833"/>
          </a:xfrm>
          <a:prstGeom prst="rect">
            <a:avLst/>
          </a:prstGeom>
        </p:spPr>
      </p:pic>
    </p:spTree>
    <p:extLst>
      <p:ext uri="{BB962C8B-B14F-4D97-AF65-F5344CB8AC3E}">
        <p14:creationId xmlns:p14="http://schemas.microsoft.com/office/powerpoint/2010/main" val="29134680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PA_C1__0596__2007_06_19__18_20_23"/>
          <p:cNvPicPr>
            <a:picLocks noChangeAspect="1" noChangeArrowheads="1"/>
          </p:cNvPicPr>
          <p:nvPr/>
        </p:nvPicPr>
        <p:blipFill rotWithShape="1">
          <a:blip r:embed="rId3">
            <a:extLst>
              <a:ext uri="{28A0092B-C50C-407E-A947-70E740481C1C}">
                <a14:useLocalDpi xmlns:a14="http://schemas.microsoft.com/office/drawing/2010/main" val="0"/>
              </a:ext>
            </a:extLst>
          </a:blip>
          <a:srcRect t="38011" r="476" b="10443"/>
          <a:stretch/>
        </p:blipFill>
        <p:spPr bwMode="auto">
          <a:xfrm>
            <a:off x="1" y="-33820"/>
            <a:ext cx="9144000" cy="710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4"/>
          <p:cNvSpPr>
            <a:spLocks noChangeArrowheads="1"/>
          </p:cNvSpPr>
          <p:nvPr/>
        </p:nvSpPr>
        <p:spPr bwMode="auto">
          <a:xfrm>
            <a:off x="1480519" y="2994310"/>
            <a:ext cx="220884" cy="3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8" tIns="34274" rIns="68548" bIns="3427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fr-BE" altLang="fr-FR" sz="1800">
                <a:solidFill>
                  <a:srgbClr val="0E160B"/>
                </a:solidFill>
              </a:rPr>
              <a:t> </a:t>
            </a:r>
          </a:p>
        </p:txBody>
      </p:sp>
      <p:sp>
        <p:nvSpPr>
          <p:cNvPr id="2052" name="AutoShape 4" descr="data:image/jpg;base64,/9j/4AAQSkZJRgABAQAAAQABAAD/2wCEAAkGBhQSERUUExQWFRUWGR8aGRgYGR4fHxsdIBwcHBsfHSAbGyYfHR8lHB0YHy8gJCcpLCwtHh4xNTAqNSYrLCoBCQoKDgwOGg8PGiwkHiQsLCwvLCwsLCwsLCwsLCwsLCwsLCwsLCwsLCwsLCwsLCwsLCwsLCwsLCwsLCwsLCwsLP/AABEIALcBEwMBIgACEQEDEQH/xAAcAAACAgMBAQAAAAAAAAAAAAAEBQMGAAECBwj/xABDEAACAQIEAwYEBAQCCQQDAAABAhEDIQAEEjEFQVEGEyJhcYEyQpGhscHR8BQjUuFicgcVFjNDgpLS8VNjg6Jz0/L/xAAYAQADAQEAAAAAAAAAAAAAAAABAgMABP/EACcRAAICAgICAgICAwEAAAAAAAABAhESITFBA1EiYRMygfChwfFC/9oADAMBAAIRAxEAPwBdTpZcHSoDexb6at74hzDtWUhKdgfCQABaQZ+wjDLL8LqZRmLrTqMUlYfQVbcgTAJuI073tiHhlasisQjBiwDB0lrn4hq8rzBHXyk36LJdMQ1MrVWC6lfOR+RxO7koPExCmSo3PKx5HFlzvZvwOWc6otcXJsIVVA8v3OFub4EvdoaYIcfECduokt1/DAyM4voW1qDUxp0CJkmzRbqNhz/8YEymUYkJaCfiLQB5n6EfS+CalZ6LAPESG3s3qRy5fXE2Xz5LKSoIURBB2FunrvO+HyTWydUxhmkSnRCLuQJPp8RkegE+vXA1OkGooTUAplZGq5Zb6rHnYxHOPLG+I5rUhcuNTnYAgKLXA0xFoseXK2A6FKHCgGpB0nUfCNR3vYbT9drjBj9MMmrOuJ5uEVKdQ6HJ1kKLiBbaV+Ef2xJl8xpIiIiZEC4uSY52GN18hSWqEqBlHxHT4gRE2I2kW8jjulwRWAAJAJOuWHhEGFi7e8DceuMmZoD4jndT+JdYIszXnrz6b+mDMr2kqOdJju1ChQOd1W/OwJxLwXgyt3iZhoUCEIImZIm07AT+4wpqcIqUiCmkqD8QPvMHa4nbG1ejbS2XOtVaguqWADC0MBcgTBAHOcKs9xCtWqUxqHd6gYi+8GPDe0/s4rebzT1qpFSoTA1STYR9utueLdwrPJoDOoUICpIMwDp0gi5Ej69caqWTDabpMMpvRKEo5BWyhvDqggcr+394r+ZqAO/IFj67/wDn6477R5kZmme6U2YHVG5E8t7ycB53IqgVXCoS0GGawFp5gj0nC4OQJNLgyKSsrFt20/DtOxJmIgG/lhscvp+En9+n73wsrcM002BupMBgQbbyI6QDN8MeE62VVeFadMmeUQbDaCL4ZYqPyE+TdRNupJMlj7/2xwtBVG7g+R2/dsG8TQUCodxJIgCesdLYV5/NKwhKjXG4BHM2P0++HhCM/wBULOUoakHUXcC5ZlHIifXzxrMZdSb07c1n7jocMOz3aGlRCI0y+xi1rX6XxHnOLpSrO1WCtQjSpUEggQb8wRBjzOG/GlwhfyN9i85Glv3QHq2OkylP/wBNQY3kn0+bDLJ8SyxYaywgfMiwduijpg+rmsioBarRUNtqZBymLmZAIt5jE5KMeU/8lY5S4aK3TUhgir8XMH7X57GPXocKuO1Wo1YACn5v79eeLzmeGUKiArUVQ1wylb2kEGdxYgjYwfPC7jnDleA5SqzLAYAAtEA2B+KRI025Wi6KUHpD4SW2VGnWRStRaYKyGaBeNzAJje8RiWpxCmzf7tQQD0vcQRbmJP2tiA8NB10k1GoLhdUSu9gBe354jzXBhTRSwhybgODY/Db2PX2w6VasW+wxM2q1Wq6Qo0hSoteZm2/TENXjIdSAgD6SNW+5MkeUW640/CQqLVZvA3Pxz7+GBe0gx5nC/PZRVZSNR1XnVbfbaZxqfZrNVKMnYWN9wfPy94wzesrU3gkPEE7bCQep6fuAGcvJ1aoHTf8A8YlKOtSmBqVSfExFo33BOAmzNHfDOEVGy71C6QQTvcxJ1R0tPI72wifNsRpZZk2O/wBMOK9SlsKjJPQH02n3wqpVAKgkFgDz5qASbe2Dbk7Zq6Q5o8PpsoJqoCeR3xmNjjtMco8tI/XGYFy/tBqP9saVu0YJiJA2ne15E+fLAK8aYVGfk1jHTl9MYnD48x588c/wekzuMSTSKNN8htLjh5hp3kR+HtiJ+POREDly8v3zwDUp6DHLlvtjQMmQJGDpm2d0821QkEXUEA+W+I6OWqKfi35/rjSP3dysTgpKXfDwyG8uftgPRN2Q/wANVpP4mUiA1ujAMPxH3wTQzqEktIMQNJ59SJjmfPEtfh7aFXuiKmgkEn4wmvXY84CkAX36jCc+MjTv+WGDwPKvHZUjSsEzeARBJ3iTvjkdodMAU1MyGJvG+nnsJv8ATCd1gxa344513vvg0axlQ4xXEFX0gRqixgbke8GJ64wcZqlqephAszQJKmdx1mL72HTC5a14B+uN6hvpA6wMCvYLfIwrcOapUY03DagXuYi8MLDaT98M6XGlpU+6amVc3DggwZgmwHItNzy9lfD+0tWjJoMEJQoYAkiQdyOoBxBxDi9WqA1Vi5UQJMkXmB5Tg10O5LlILWrEeNlklp3gwdhuDMjfEeRyIcEs6mrULfGTPO8kFRflv9ZwrTNHfmemJf4onl5W9sOnROrH9I06ZCyGSQQVB0736E9DBwtr0mpk1aRCqpuFaQJ6BhJA28rdcc5VWcmmrQIvJtc3ubbn2xfux2SyWUqMuarUmYoAheNJViyvv4ZO1zOn3wZSi9PbFxktrg8kzNMrW7wsxDGfEZ3kkfji58C4y3doiuQoEBZBjnYaZgzznCPtDwsipVpqkqrHTpvAuVvf5Y898DcCQrpLSNMEAEiQQw3Bkcxi0fkhJOrLVxbKGrOonXMg9CLfhbGUmGby5Rx/MXfqCNiPMfr1xJk/5iahJGrT8xIME3mSNjzjbC3P0mpP3tMsD80bx16zyPthoOviyM43tBvAVqtqpIxGaUQt1AI6+LcgXjzB6wtzFF8wx1qXYmWkCUewJgfCp0qLgAECfmwbQ7SUStM6StZCV7xU3FwJJvq3HnfHdSiXqiqztqAiBAFiWv4et8LJLseMmuAZ8quZpACknepOrwgXhQCJv4goAI2KwYscVh6rI/SLg3HOYt5nb1xaVoOtUODFQD5v+IOcxziJPPwtvOBe03DVqjv6NmvrQi9hJt5A3i3PEca5LqV8HGRzQrgkkLURZmYZhIBVTFyZmPLrhNxKkaVcQyurgEFCfcENdT5GPK2Bcnmm1grGq+1vWZw3et3qlqnjbaYGpbQAbX+32wyqxWuxunaZq8LpJVUCFahHj8JvPkTbyAtis5+qacAtO8Df77fjgjLMRIHiHlv/AH9N8Ssspp0q45DZhMbCLkev1wq0NVkeRr6RcSDyPnibP8UglRp0R0uPQj054H0CBDaSORFj74W5+jUE2JE3jASthbpBxZS2rSCBynf7flgrM5ugVk0ip28DWvvE+XlhDSzM4ndJSx8owaoFjalkKTKCA1wPnH/cMZhOeIKLEMI8v74zDYs2SLjTzANrHBdEEkAJM/1C3S+1sVZMzpaxmNwemLLwXMl2ULEkwJIA+9scThRVOxZl8wCdFX4hG43HUbSD1GHOX4dTMkayAQJ8CibWuC3PBPG+CamCuuhlAI07mbyCJWI9t/ZVURVUKxYRItziTLDyPMX9sdF6Jr7M4hwxkUuCKiXDLHw+Ym7CN4E2kYC4NKMGQ6ovA5R77Rhhl8+FsyN4iSAYgg7GccUHo6tmpHaRA1eRsetjyIwatVIDfcR/RrGvRFU28jzklQRI3lWFjhBxPgsqa9DY70yLo15WZvsT6YZZNP5bpRHxlHJeQyww1AFYFxPvHpjeV4yFr06UeHvZMmREn5fpuRtywicVUUjofjbTk36KHTqszGASecAkj9MTCrO/16Y9RzlDTWXMB6egg0namvdhY+LVedMkHcxpBnniudrey2tFbLmk7loXSYaoIJIEsdZFiDzB9MPaIUVKbTjtX/tiDLVIJBEMOREEEcjIsfXE6Zzyi/2/cYwbMV+o98SoQMDW/H73xlPoTgMJPoCzgZ6F9yPP9cTUujzGN1qZAMXGChTVDMFZAInriSrWlQBdrDe1zv8AbAkeK3TGLUYQQefpgrTs3Kpl14VmRSCoghhF7XMc79LemEPFaqLmbSBEwIghvFpF+REjAeXzhEW+vOTc74gz76iGM6t+V8GDeVsEkmqQ74HxxlYAOVWp+PnG5BEfTF2o8YFKlZUUoviLG5I3NrmbnfHmnBMmatQx8EamJIAXkbmB4vy8sWE58EgMA5gyFaQLHYg3HO2H8sVIn45OIBxDjFKorsKSKQdRPiJJa4+YRJ5+WHNTtTrjVBLCSNMx6Hy/P6JU4SrsF06glFHlbmSoDSbkAeMctukYzK8KY9wTSYFkYmAfCIB8NrSS0n1wrxfI8U48dhGXzvetBIXYgibGQBEAySSABHMjY4YU8owq0/CoqxJDQIEXk1NOkxsDBIMc8IFpd2uXqBCq98pAIiYZyflF/APY4P4LWbM5wh2Kio5ljygG4m3KIwb1SFa3bAu0fZSotQtl1DCNRVCrMsb2Qta+5w1yfBUUFacVStE1KpVxa4IY8rCRpF7k4c06eXSnWNGpUet3b0iwChXPiF4BgSJ69DfCPvMzVp16qKf56LT1QBpCg61hRM3HLCXa2U4IMtwCjVpO9Gspq+Ar/vBeTrBkRMaQDtvhdTqAEpUUd4uwKzO4NyY8/wAIIw07McH7mse9NXugCHKgC8EqVDjxKSOhi+O+1FOhUqqKaVRIhahKyXnYqo+G8dZOHjFzljHYjajG2JKZIBtKCCZ3A6xub+pFscVc2IMDUCLc/p0wcvB6oZlqWNMAm3I7HbyOB81w9U8XhUNA0gMtzsVmYsQemA4tOmhk7VoXoqD5RN8BZ6kQBNgcH5ngFXUCpSJiGPPngrO5FGp63kWAEXUkiYX99MZezU3oR/xw/pU+ZAvjMd/7OMdqgj0PK3TGsNr2C36LRWqqC4IafCLxcX3v5WxLXy7EOyTqVwDJExDX3uZUbYd5vjtNWlabaQPhJSTNgTAsAZ5Nz2xK3E1cNTFIKzLZhymwMFRI5zhHPJcGUafI14XmBnMq/wDETTq0U/ltB8QK6hqBjZwZ8yb3wl4FxNHRtQlo1QDfrvgjh3ZOoULlGqBSfEpI28jEEfpGHXbGK2So5h1NGshCtAAJB+KxExIDe5xN+2MUn/W9Kqqq9OGUkSWYyLxECJmJkYstDIZRkWQATcmPh8jETsPthBX4N3lOUdmYCGEkT7AwD+OBky8ZSGkVEqFYg3VgCCT5FYA8zjN6tGX2O81xGlTcmkGIFgZiD18t9sIM6aivTrAidQJK3gHr7xjinkmcsFBkMdh6YarweqoloKkQwufWwE/Tn03xOLo6fJwl9IJXKaslFMiKdQ1tMDeVJXpACmx8xgng/GFpqKq0kUsG+FVAg6lAOxhTB32EYr3C6j5WsQQxRjqKtIkHkZBE+ZHqLYaV8ySqMtEGm4J1LUkbgi+gDfUTAEWw07qkyXjcbuS0L+0fBYIqsxLMokgXMIsk/brisuwIBkfTpA25cseqnMDu1L06ekQFL8yF6xe3tY4ofGOzmj4AYLMVEgrpMc95BncdLnGg60wS27QlRwABO3X3x2VwFVlWg7i0HElOuduY/DFaEsKRTt164wT5zzHpv+Bxx3wIiMS0GkRbpE9f3vgBN06NiY9/Lzx1SpzO3vjujSPi06QIlpcDYyIk3M3gXxEKvPGMT0slJNwPqfPpH3xKnDe+GimQakFlBsG0iSJ6xPrBwKMyR8jGbSMH5TJqfCZSbKQ0wdoIINjN8ZKQG1wLuHrUSUMBXaCAREex88WLMcDp1K1NVV6awGLMwLMCbaAQNcQD4TeeUYWU+HM06YiYOvwEXUdSnzD5uuLVmMi2UpEtVHeLICgSBaYUn5uUgdbnDznFbT/g0ISlpr+TqjwWlTbTOt3pkoKib6ZJQ6b+JAYnmMKaHF1aCtGkCJWYNr/CBNhp8zcm2A8/mWqA3MllbWZDWuLMDzJH7jE/ZbKuawQSEBBJDETsCYne49YjGpqOUgOnLGLN5oipHhUbxE2Ple0+Xlgzg1VFpEVMtUlTbwkmpJldOoqNOmwba25xLxvjfcoaZDzBuxAJElQReW+hwkfjDZpaoYFFO5v4SI0gkDygeuJ25rihqxfNjqnx3LKzd0hXvACRpAgiQYktBaZtawwbk+0lWmwKANpSDAAJYn4iFEHwwNMAWn087pVSDpa0G87TIHL9/bFyyHEkoUt+9sS3gHlEWLMfMkQBbGlBLfI0ZN6CDxzMZqqHenqai5AGltMlIAIkiTMx1jE/D87WpOv8QoKlg5L0lUqFYExpUDTbmDGFPC+Ld3VK62HeP3hIphoJECxIJEAYJ7UGvXRRRLuCDrlCkj5VH9UyftjKr4A3oB7XdoA3EM0sgq5RRUU2haaix9SZItOAeLUzo1MGKmoDuPQLHrc4TV08BHP8Os9Od+vTDLs9w01afjYgCpAWP6Yc8xFxfDeR4/I3jTl8UNqlCsjkCnTPiIEGLkECOe8m+5HPC/O0KtcBNKju2DMQdydRUGekzbE9Tjj638RsRB8IvfbpBJG598A0e0ELUXxCoW1EgqNhpAGoGwWD13xFZMq3BNoArVu7Yq1SpI30wRe9pHnjMLq3FWZiQJkzMTOMx0KyDaLTxJw2fqqrKQAieEjTaNURuJ+uGuVdUd3hRoWY84aPy+2AU4N3WtxrGrwktfz8PmdvfE+ZXTRbUBIQ6htMC/nhH+tIbd2xxwHjz16gB2Dotr76jefIROLjxeGQqyg33a4N778wJxQf9HHDzU8aqx05hSSBMBUa31YD38sehcfosKQZUZocFgAfhkaiPRROBKKQqZW8lmaDXFUKzTADgWnl1g4Oy1SkGZe9DgiRTkGTfkRvvHtjTUaSsx7pJ1Nexm+90tN/S+JVWkCTpRWgaYANpMbKIgX98JFatId+SLeOSBhw+dRRGsBMzJE2KgcjaLGZwgzpGrUJQMDpJEbEgnzEztgR8jmjUa9UBjGslgNIJgk7QBsPoMQ08nUYK9Coa6Xhk1QCN7cvI4b8aenJGzlzTpD7LZdVMmvTIN5ZSORuNUiJn3xJVy1FAplB4dQZZAZpG9yBMzGnnynGqGULJrrHxKoLSTrjnMn88G5lFqaICNBVoba0bqNreZxHBcWO5vmgHNoKi7VCDeIE87yDYx5fTCtqD06MmjUJUz4lLCJ5zMEciPLpizZ8ObBRpncm8eQmAYtH4Ygr8VCroZSRM6QR8MWFjP254is10UuLRS6mQTMg29rAi1vlveJHScVarlmRyriCDzxdWylNgG1aCoYgEGTfaZh48+eDKvB6dZAj6GcAwQdx1UgSNxYjHZGVHM0UOlZSxG0R7mJxLTqx8oJw24pwhMujEm+mNJIk3sYgE/TFfpUKpJkMijebHlYTcm4sMUSsW6G1Gm7gqiCNzpUmB5n63xJRyYHp54K4Zk6lNdCBl06mcqWmxmYm4A5nryjFiyWUoZekKtUqzRu+wIB2BBWNt52mYGNcY7Zty1EV8I4E1UwsIBuWIA2GwJluUxP5YaNwujlyuttRkSWsJ3IQbkcribcpjAXFOJ1HqvVVCIQAayNQEROidQEmBMLtyjC7KCq9UVEDNUHzKIiF2MWUQNha4wLn5FbdINQ8bVbZwFciI0AsCRAEEPqgKLAWW0Tvg895XqEmajs0noJMeiiTgnjecpg03qLLFtLhGiZBi8cjpG9wY6YtXCs7TFOnpRU1AkIvP4QCOR2Ekmb9MJ+aMFSWy0vDOfyb+P0LMj2SQyKpYtAIC2UWkySPH0sQPqMNKyKtF6VDwOQAHphTphgVFtzqLW/zbYS8T4sEY66rLO9OnewEbG6i+5KzPPktyXGqhY92RRQyFChS5/zMfhPkBt9TOpzdthWEVUUCdsMixqijUIYmmt1JZlqLYMwm2oRIFgPfA3Bsvop6XAWprEuo1HRBkpPgUyANRE3wcU1A6ZkmW873LE3mzbyfLBOV00/EQHKgeCOZJiBEmTN/wtirdRoSrdibjnCe/bUkqQPmuSN5YgwD5/XAXZVGdgGOhGEhmiJibAkTO0jFl4nk69QqKZWnYs8zLE6olR1HLYDFV4mxovTCiGVGUehGmR6AnGi21RpJJ2WGpk0JqI9dVC8zAJBEiPF6gemFqZgBYLEsLAFdxeDMwTEEgdcKs7l2rqCDLraJkuvlO5BO28dd8M+w/AquaZqalfCAZf5VmOV2vED74oo4/sycm2riRpwNQJLMAbwWNvS2J8sFoqNNVVVTPxD3FybERtBx6BmuwNJaEuzuwIOokCSGECNgLbAz5mcU/tLw5KVAkHxHUB/8j62+cj5Y9MJLyRfxGhCVZJ0I6lCUeolNmvLEBoE+5GETGQS3h1eW+PoHsxkEy+Qy6GFHdhmnaWGpp9zjybtXXptxMigq9zqUeEAAkgB/vPvgpq9CUxHRpUoE0mJ8mP6YzD96cnwvbzpn/wDfjWNr2G2PMxne8FJtLhRVRi2loEMNRPSxJm3PDHi2dpVKDUw4bUmkgG8c7m+3rir0+J1Vt3keir+Qx2/H60QXBGk/Ks2FuW844VvSOh+WwPh+bOUquokzMct9Nj9MO6X8fVQMtNtLCQwYC3W7+R+hxVcjTB/muwCayN7sQNTHrAkSf8Qxbsl27NOklJWXSE8PxzpAI5OItPT7DHdgueyGckq6DKeQr0qTvmQ1ErGkFlAYkgaQolibk7gWxGKjNAYxsOUzH64VPnhWAYsTcsG5kmZNx540vEIgmx3iQfzg+3vho+ON2xZeSbVDHiVOoaTinoLkEXC/fwy3vvznEfAeHVjl1OVpBzAFQg047yBI0tpK3nr0tfAz58wSN52kC/1I9yPTAv8ArjujFMy7NrJMGCOewvI/HA/FDhIP5vI9tj+i/EAIXL07iJBS/wAI/wDUi+pPquB81ms/TTU9JFVQTqLJIkMTtUnYtYD02GJuH9qeIVgTSCMFMHa1tXzVJ2SfRW/xY44qnEayaKiAKNwGQbaheanLxb9D0wMVxoXJ8ijO9qkqmWDEpEkgSJECOomd8S0OOUWRpY2AnSIm8X8wAOX0vhLw3JU3rqtR9CkQTEkkGIsDFix1XjDXN8DytOsSpdtO0MBeSCQyzsIO5uOmBKMW62NByUfpewFmZ6hpidEkESbzsBpuZ6bzMbYkpKyuRqMKLtefDsYAMkb7j7YJ4NwmpUZ+40wgnxmbcpAEtzXwiZG2H9Ps/TTNBD4jpBJFgTGwAaw2sPfBlKMdGUW9gw4c9ZVLoWmQCRaw+MkzY7zJnrhXw/g7u5XQRAFyLBYI+KAJnb6eeLk/EaaKwBBYTCiAZI2tEb72N9sVXP8AFHWg+gOrOwQeUyCZne9pJ3wkZt6QzguxpTSlNREpmoQuppMDwEDxNqAtYteRqPWMJ85VVq51lK1NJKqAVGptJJF4aDqjVHKRywxo5uNNMQgB7tAy3FNBNRtlcStzvfUROBRkqLaRp0SGeVOrSgaFMfEdRMXbmp9GSXYG30GPladZ1ek6U2EagRAZTYjTzN42gj0wyz+WNLK1xSFOksAyxKgKss94JJPn1PXFVXJ1FY6F79FIlUnVJGpVZYBJI3A6EW3xfanZNaeU7zMV3SoieNVYCm8DwoVa+2lSBvDeWJy8fCu0PHycutirKHK1srSpVWBqGWABMgsQDcAiypqgi0ThJnONrQdky1QOhAGvSQylSfCDMERadM33xqjwcmqXy9Nh/L8NQIwVU3d51BbaRGwuwjbEJzNKsuqugZXDuZB1imCFUyultTMsXLQYPKMUUV2hHOXTBavZuv8Aw65ll/kszCwuxk30jxEG8tfbpctOB8MZxH/DAEwbA/FB5/DBjzjBOW4nTqsiVndAqkHwhwoEwqmxBMCBBjY7YH4x2jVmFPLK+jnfUxMyzM20k8tvTGlk1o0WlyD8b4sKR7rL6WYSXMWpiPoefInkQDgbhVRqRV2JZi2p2/q6xJmQPDv12xoZVB4VOgswJG+qJtI5czyxK+ReQACgIJ1KWImYC7SJW8nrHLCxi/Q7mu2MP9YqBvqYgX2CmZvJM2kWB32wg4jw6pmCpAZn06VYKQSRZV0clMm98OOG8Eq1H8UJBGkMwGqTJ8QnTEfNG+IkywarXoBBUqM5g0g0QG+IzAKxEEkAjfcDGxxegOWS5K3m0bLOFqrFUHxKSDvt8Jg2nnO0EY9H/wBHuTTL1O8LFjnKSPTQA2+IssmATt636YUcU7AVand1AyGooGpbrMdG/sME8RyTju+8UoKSLTSNrc5mASZPWw6WpN62Tjt0mP8Atp2poUVFCr3qlgG8AaYmJDIYn4rehiMUDNcRyT1EOnOVFptqZXYOHXeGUuBBFtUWnDTjVSiToqKwdR8QkmQATzIMExby9649BkJdWmQdJ5GReOYPUfspGmhpWh724/0k03VaWXGoAXJBEHaBfbFEyGYUkFjpabHz6YIzfDu8UtTEtPiURHPaBY+R+xthLVJFoGwOGS1SFHuay1bWbN9B/wBmN4Tf69rC2s2t1xmNizFw7liwUKSSYFueIHJptLzEEAdbj9MHZTPLVaowEqGISbR4R0A59Z53vgipml0hWWGmdjcSfPpH38sQXjUdjV9nfA+Ad/RDU0BGp41RYtCsPcAD2wPxjg38Mis6U5AKIBBN5J9Rc3PXGcErhMuXNeoi6m8Cn/FaLbmI+uFXF1JzDMysFRfEdROpjB5k6RJbfa+5N7pSUvoW1Q94XXC2hSpQggieRggnSRBIMgj8MMsxxNQV7qirQxJmwk0iLS4kBvofrgbhfCmq01ZGB8MEHcyOc3idjgPN5UhgGDodQBAi3Pl1wsty0xouo8E2Y473dFzUpIDppBedwjBtnMdT1Mb74rPDUaqaWkEswNh5M0nfaBMk7b4cV+GUqkaqjm+2tef/AC/TDLglellqZRApmQWZpbSTJWRECb/sYKeO+wP5aZL2Z4v/AAyOAVYVIadbCPA68jHzg/8AKPIg/jHal6yMqlaeqZOtjYknqI3if2K43A8uNQJqjXERUiNP9Ph/XfEua4PlTSJVqgeouhRrnbTLgQNgJueXnhslYKZHlslTVtWpWcgkeUzdedwYnDrs9wBKyK9UySSdM+HSJHLc7G8i0c8IMtw1BUR1DsEQIVLfGYN5AsfIdMNMtxLuGepTTQHAXQTKi0EgQJLESS03wJ21SDGlyWR8zSoBKS+ItSUb/IQ0kXIIkRaRceI4C4i+qs9RWJ1AArJggAT+H7GK5olpuW+EQZ8IgRI9B5RGDTVqVKZprU7tibOVB9RffEnCtj52NDSXS9SDCAFyzeFASQpIA1GY9MC5gMDt7/LY9dhjZZ9K69JYL42gkMwvsizB6R0vjVDPIaCuai6oLaSQpkGLQbxItYwbjGwbWjZJbYqrKQGClqYJmR4l2uNJkAX2ETAOO++nvYEKwEaJYlRZV0tGkAAfAbxHKMaPEVa256rMz7Agn2nGwhZhdU3uwmN4ELO/W/ph8ZoXKDG3DeI0VCTUDOkMpqEsabEGpr0uR/MIAUSB4mHSxHGe2SmlTorQhlEu1ULOuxLCVuSZklRPTFazPDnB7xlDiR41hgOl9x7xifP5jvNLGqdO0sZDA3sOZ9MMom52N37TvSoMaKRUqg96xbWX5KYIUWlgFBAGrnivZrhuYranFEhI0sKYAUkQ0lVBOkGDsPXE4bS0RCbBud+nJR98GcJyNQPppSbzIMFT1J8+u+NqOw4WKchlQ0l2LEH4dh9OeGeWyCP8I0leYPlI8Oxt5D1xdlySFJzApPUQ/HABiAYbre3iHtii5t6oqPVQEFjpgiSQPh+KDz2nbljRkm9glFqOh7w7gxJ8AjkajflzPoIGBq8R4avMgGx2j/2wORG/PywDk+1rL4WBU89M/XSQG+gPrjdahSzFNxTKeL4rc5mDEEGb4pJSvXBJOP8A65O6OfqCDAqCxDUzBM8wCYPPZsEcOzyNL0iVadLEeFgd4Yc99jIxXsv2aqadKOFpEgyGYsABf+lb88PcpkkoKAoN/ctHU/vyHLFFfZOVdDvLcaqqUldaMwXURBvMxpBBiOg5XviTtVnEeiaZhQYtIJsZJ8j0J9wNsA1adRaalzpBJ0qdhtBuZkk9OR2tiPIEKtSsaZqtSiXaO7QkwDHNpMgSY3tcnjm3KX0dUEox42QPwnVR72ovdoAAkyzMdgfESwUTJPSYG2EWayyqxQFSOTLYH8Dg7iHGalZiSZ/AenU4DqL1M+v7t6DDxTXIrFecy5Q6lF9p/qH+P9R9DgLP0lrTpsRAYXkW5j8/xw5NSLEEj2Pr5YEzeSAuNjsw3H6jywwCovkGBjScZiz91U/pDeYIv9xjMDJh0FcEOmlEWZmN/p+WJOLMAL+KxuCPLyn69OkYb5buhSQsSWdFJGkQDAnaBc9PaMIuOuXladgJAuL/AKWgRieakx3GkKeE06jiwJWbdBvJOGnEc0o/iATdogRhz2DyVIZR6lXUpDgA+RCm0g7gwT0xNxLJKK0U4KsYQaj0Bv8AyzAmRcnYYrKayokoOrIuCVjSNIk/CAGg72uPrg/P8aV6gZlXu1dXadRJCKw2+H5jgjPcMpKtZU1Aqq6fFseokRe2rrba2K/V4fVZCvesBBF9PTyxGozdlNxVDpcx4QOegCYHxa9RbbmnhxNmc4jGVEAB7QLyIXb+k3xIOHKSqwfjpJ8UHxpM2XfoOd8RHJL3ZIAb+U7wHYzpfT5GN7zvjaDshXNCdrTTO3JVhxv8xv8AjhXxSi1SutZQERFIgKt5F5IOrn6WxYl4ZT73Rp/4xpzq6Ue8k335R05c8dvlaPcs6nxCkKm8gBp0mTvdTvG3LGtJ2bb0VGrWZY0OyjfluNjtyk4w0SwDGo8LczpgCQJkLIEk9d8Etkwa1FNTRWFFnGoAS+vVADxsBybbngzK0FiqTLLTZlXURCwHUE3iZVBJi8WGHzQuLA6CSrtSIhBJMWJ5QpEt1vuNhthuvDhTZ/VdLGJIioG2Nt0PQxsMD5GkaIKs1yZgcmBtf3JMgiwEbnEOYz41aSdTXkhhuJmZIAMzab8t4wrblwbS5N8UzoRDcaiLfris8I4O2brsqadSrrJO5AIEA9ZI35Tg/iFDvaQKsweoW0AqxJAMRC6zHIHmQbYsX+jyqtOgaZZTV1s0LJ8JCiZIHTbFoaRKWxevDjRGlkZCLeIb++xHoYxsjF8qZhSDrjTzmI++ECZOgHLsPA16azZvQE+8dDgudK2CMMnVi3hnDatVgaQK3jvJIA9xc7bCcG8T4fRDilUl6kA94GVTLbyvQL5H4YwbxbtIUpzSSCLSfhBMxEcr/hbFVzvEGrNqqQx8xtyt0OIZTlwdShCK5tjvM8JpZemXr1v5QBgWDMeSi/iPkPsMcV+Is9LTSHciJQQBB6kbkxzJW/IgSa3RyskE1CzAnSWEwDpsL+RuI2FsaFSr3oS6hV1sJiZgAXjaST6Yzj7Mn7G/AuGopJE1KrEy5uZmTv8ADckk+Zk4i4urUncyBpAm8Rb2n++NU+KOpO4JBExe/MTYnzM4rnEuDO7rpq6i7R4ydz536f2wiTvY0mq0NslxNMwdDBTbwyN+ZtEXG1pseuCshw5NFVhIJYgMGII8S7GbfCb8h5HFfXs/mqdQaKZJBs4IgxcESQd+oxZcu9UUv5ieIGdNrgyRF7QbekYrJ1+rJpX+yJczk6JZirkjTDMKhkuIk25i4nyFsWdKdLLANp1PyJJJsBJJO25HXFP4BmqVVq0IoKsDIHxSN7+nt9cOAyi52O4P76YWcm9Bh4+yTP8AE0KvVquIUSFUiWuBA5KJ3Y+0mSOcr2wpZyi1AoKFJFn+WZE6pEzdiTB6kiScVfivAgsvTZyTOqb+kjC/K1WQgCP+W32wiaQJJ2PnYLcEeWBGbUZPsBsP740Mwx5AwMTU2ckDWiKfmEW/M8xiykmhKI3QkdJ3nA9SsAsb4Mo5Wkx8TsYPTf03jEGbzGliaGkKpEk0izAjcNrlfcC46YKdugNUrBWy5FrH0IP3BxmI8xmK1Ri6Gvpa40O2n0F7CeXLbG8VqXoW4ewmmHMkNTjcAkiPpiStoSnLBNZbkxv688A6oPmMQcSqlU8Qsdicc/40mUy0R8R4gXUKp8ANlgRYaRy6YEy2ecuZYkLYYjQzuPPGspuxxqQeyw8K4k3eapkyJ2loIgXBnZbG1vLFlXi5JVe5qAMVTVqpnSGOkEjupIE9cU3hy/zE/wAy/iMXWo6hVLAgMNyCPrzGE0FstR4QSAsp4SLgEElQAplXBkARvtPXHKcMOst4QVER4tMTfw95pvv8O598U2pkaoANKuxSNiSeZ+YH03GBH4KD8QM9QfyjEoxk/wDozml0Xinkv5jKlRSWGpj4mPK4HfGJBiREz6YFzFMlWpd9TUwzCQZgNBN6hIAY+cExGKivZul/XUB6QP0xyvBF1fG9hFgAd+vvvhlB/wBYn5H6GHaOq+TppUPd1XaAFEyPiIaSxNr/AFxRW7UVwPjYapJuee43sMWni+WprRLCTpGkCASefIbb4oru8+Fbb2AMfnzxfxR1bQs5b0ywdnuL1K1eihbUHddVpsSJGxx6bV7L0WZiVAJi4kERBEamWDYXAGPMeEO1OnTe2vVrWQDG4W0XG5v1GLFT7dZhfDKG8zEe3hIttizXog7ZZs12UVlIDO1rRG+4PgTcEk3PMzhBxLJNktK0n8THV49rSNuVtU/2wVT7esR46Sk9Q35MGP3wq7Tdp+/Riisq6QsGLkkk7CLLb3wFYNibL9r3zVVKVSxqMqjT8Ikgbb/ji65VjWdqVIMaai520yZUXN2/CPTHnHZLhwqZnXUX+XSU1GkGLbfe/tj1nsdSigHZYeqxqNO9z4fosYLfQ1IH4jwgsgV0YKu1jY+otisZzg7DUabalW5mxHlOxPlj0TjXEjTRdJILN9hc/kPfFU4xWFdYlKbXJZVgm0Xi2xP18sS/V8lU76K5nWWipVmmqwgBSD3fUsdtXIL5knljXCs4WaHeQbGLASIkdCN8Jq/D3FU01DO3KASWBkgwJ8x7YsvAuxGZYzUApL/j+L/pF/qRgypK2xk23omrgpKnS3iMgiL39RvFz98HcJ4chdWKklG1C/Nef1BPvyx12h4X3Ohx44ADNp5/DcSRfr1GFb8U0bNBZbX5Efax9RjnabXxK5JP5DXgE1qVP+YDVq6n0Re5qMLlgLwPrgtOCMzEFo3k2MEBP8f9TMv/AC+YwnoMe7VQxAVdI0sREDT8sCefr74jzmbdQWDkEXHiO8yNzB6R0MdManeg5a5EOR40qPWenS0osKQfD8IdpsDJJgcviGGGQ441dAfCpJut5HPeR9YxWuJZunXWCV1KbEedo94xDkquiI2iPbHSoWQfka0NuNcTqMdDDRBsQZvLD6aYPviKjxRrhhIbn+7fnjvO0RXoppUmsjQzD5lItI87GRsdY5YUPnigK6TM3MG59MTceg5dlhUl/h0k9IE/SL+2IxxmsgKtBXmCg/TAWW4dVqJ3qr/LES2pbGwO5B39tsOKGTLDxvTIif8AeJIEWN2mIwjhQylYBT4mjAlfC0wBNj7nb3+uGVXOSul7gDkY+43HkZG3TGqXBaGoE6CZ27wXuRcg9QRiTPcMC0tdIIF5KXZp2a0yQY9N4wyAT5fJUXXUWIJm0Hr5PGMxV/42oPl/+p/XG8Pb9i0i1Z7MUHEssOeY9/Y7c+uEHG8gVRSGDBjC8vqDtgJs00A7jHGTzpq1QTeCAAZg3FrYnBPgpNpnaZQrIYEHTN/XEeXET0w94sngJj5Tf74QGvYRgtdCjbg6jUpP9Qj/AKhi351pUAtpE79MUvglbxAc9e3uMWXjxIppNzrE28jPM88I1pgunZHTylNRE6vOSMdGmF5sP+c/rjlmGkemIq1UbHnisYJCMjzlTT4g1TkNKGfe56H7Y6y1YFGqHUAwsGmVggyIPOPviMKoO1/f9cQcYzYSmdxItBv5YelwAD47mhoFOk8qbsTOqQeV7CBG3X2RHJB6qJOxlj0G7c+UY6QEAt6xtyufvg7gmQZ6daooDMCE0zeNzbe5j6YpFVEm3sMFXVBBAEWHlsPtjHyzC5H3G3pM7nDxeP1aSrSahSdEAVe8omSFEC5g8ud8dt2ky7gCpk05/wC7qMu5k2A64wSu1WMW9BjrizFaaiDCgT6m5/EYbcTFEtTWlTqU0I7xxUuSInwk8tM35k4T8bz/AH5WnTBAJHK7ObDYmwkQPfGB2M+A5Ocuq88zUC//ABrdvsG+ox6lkaIVQBsBGKTwxUpMh06u6BppJIgABWIvElg1/LzOHtPtGR8rD3B/IYnkimLEP+lHiJCBRvqC77W1P7waf1xWanaepVBC6UEXZUE7+kjpht21QVl7wkgrqYrFjME31WhVUbfjik8JVtRUIzzbwibmY/Cb9DgqnyMm46R6B2P4SKxOYOYfWW7rQvhKgsp1TJtp1eGIk+WEmTpo9NXGqDtIkxqIE2M9d8Sdmc42XqsBpY6S0BpggERaxgMdpFhhW1d6aqtPxIltREBgJg/DInoSY64ltSZVVQ1zOVprJM23No5bECOeFeazqbU1EwRrIneBAB3G+9r4W0M8atQrWMqB4QCIttsOm07YMESLG9tj9gd7c/LFUvZNtdBOSzDKsBtCm82ueu1/wtjKvGHVtu9Ww3hj/iA2HrcDffA5InxGfKfxODslWckNTSXHIbkW1Aev0225tj6EbrkD41wxAuqkSV0zU1Aggz8Si8qPCDcnefJbUp6QjagwZQTE2b5lPmLbdfbFpyeUDkAuutj4pKosbAdQNpsdRgAcxX6mUKO+VJJBOql4goB3LNNvgXSdthfqFLoLj2dcKzYVpYWCkH03P4Thn/s+1RCqq73nUgJJ9YB5f2GF3ZjgdXNVP5fhVYL1Gsqep69F3PpJHpicG/h6TJlvGVQoVJ+IgGGsG0kSRpgyAAJIuvkkkGCspVXhuY/hWy60qgToVIJ3O5A5384wZl+z9dMgGphjU+DQGJAQOQxlbsfcwB02F41xTu5Y0UDwRDIhky06/wCVc+I2N5mcJOH8QrOihKhV6UwJsQd7bXvP98LWtBv2P8nwnN6qIalVgModoadAKyZHIAbDl54Zdpa6IWAidVlOvVp0gX1z1cbbEYWZLN5unlw4E01WCzMgsov8TSeYjntiq5TiOqoZ2Lc9v3++WNTk2bSQ7BHJgB0JH6YzGjTU81+n98ZgBFbRETz/APGNdnaB1iRPi/S9v3vgSvWC+0HDXs2pEFhO59CdsGKpMDdsa8XtT53F/wAMJkbptizZ3JhkEmVPitvbkfP9cIky1pEG/T6Yk5IemE8IyZaoCBEEEn3H/nFg40001/8AyA/ZsLeEVCpAKBgfPDDitYGiP84/PG6bFkRtSCosfck9OuOarqoJMmI2UHeP1x0TKr0v+WBzmYsJnyMYuTO3W9t8B8RyoeF6n8Bv7YLCQC1p64GSsUR3M6Tymxi0x1uRP+brhX6XZmVviFEqSg5dOkYcdnMkxpsk6CzKfGdII0k7nrgns/wYVUatUmXNuVhz9zP0wzzXBap8VKrTduS1Ittz0yfrirmuCbg2hxwJ6rszlmq0Svg1KuoGYb4VLRYi8zhjWyFE/Gi3/qX/ALtOKdUzPEFQ02phkI06UcERuY8RIvf64lPa/MIoD5eooEQVQ8uRKxPnhKvhi4tE/Fqq/wADrF4fSCQRCg2UA/CB02xWOBwa2s/8IFh5ubKP+o/bD/8Ai3zdMjRCXcDSVkiBBJZoEgdDhB2ZyhOep02BgPqIjmquwkbbxg8Ip402XvLUP5SHcQIPW2/vv74yAcG1+GCfDq5GyrAkx5bb35TEm2NvwlpEFSBuLgkdAYMXi8Hnjmtezqwkuir9prZesf8ACiD1Zwx/+qffFIyufKIQDGojURzAG2PQu0WU/ld0RDOWqHxaoiEQTpWbKTsMeYZsFX8pn674tDaJy0ywmv3dVKi7WP6j8RierxV0dlSnRYSSDomREzsbacQZMtUphRYRBMxebSfyH3xHwTIAvWUsToIAKmBBFxceQw7SfItdEmc4maTU2FPLlnRGB7mnILAEAE0zsCLyMazvE6rghu6BsTpSmpA82VB6wTg/NcFWpVhixBWRYQCCAbAQNwbDHf8As0jbluZv6E/03JiJ8x7ZOjYFeGZVdvEevL26++GmQoszSW0tFhN4kDbptY4MXsrS6H7df8uG+Wya0cjkwNU5jMUnYEzZdbyOdwyz+GBLy47Qfx5aYRkuxhpp/NUB2YiSdTRIs3KP8puDGFHbHs2VVIQqUvJMllnxkaRHQ6VsIgebrP8AapnzIUKNAY3vy/8A5ws4nxN6mqWAGiI8wZ57b/bHJHyTy+R0vxxrRdDxnK5emgTugph1UALMwdUaZk73E4rPDu1uXWk1dkVa7s0II1mBsSqgCSASdP64pWdoB7j4huLT7HCymwDbeXtz/LFVBVtknLfA4ylSoajPUB7vxTG15PJSBfnHXBVHMoZOhgeV25x/7N7HoNvosp1/9212k6V35257nl74MocOFTUEMaT4iSSBBiNwZJ2E3xTTE3Y5ydBXWe7vf5nvF7RTuY1fbA/Eq1BUGunqDHTYuwm/RliIU788KM9w5UnUGgAaSRuSYv0FmxrhsOxAimhiyLzGxbUdj5z+eCo9gbLsnEqagKBRIFgdJNuVzVuYxmKm/AEYkiqYJPyL1xmExiNciDMcHZvB4V1OAPTxSTE+X18sWDPJTFSlSWFVpBIFxGonlzje+MxmJ3tDpGLmabWpghVtfnA368/3thatXu3NMHw7jGYzDziqEvYbSq7RtI/HDdsuGDKdmn2vY/W+NYzCeJcgn0LKGYlL/K0fW2JgoMWxmMxWHAhzmZYKg5sfyB/H8cLO0zgKiAwDb7XON4zFPGr8mxZcMY53tClCjTpqpV2SEAAIBgASZ5CDteMS53iFTL6KUmowpqGLkHxaQLalPIL7z1OMxmOfzSceBjeV46zh3KIoplQ1jcszG2hl2Qc+g5knE9PtMgEjWD5MR8q9Vb5tfP8Ap84zGYR+RqjIYcGrvnBVNMkCm+mHNzzmRPlbzOCct2YK1lrMviXV8JF5XTzja2MxmLS1wFMZPmisyjD3U/niFeIqTz+n98axmOdxR1R8shfxagrsHvIWN7DflHmeeKNx/gBu6wBfUPKOXuTjMZisG0RnvZeP9FnCqX8ElUoDULuAxvAkCOny4rXZ8JUrZ2o2qS76dMb6iRM8oHrjMZgRdzkNwkNeJWRGQ6R4rkf5QdupQgeo9cKGrmDIBJkztBlbxzgKP3GNYzD+Pj+WGf8Ao1mM+12PiIMyYlgoLcxPxeLDTthmSlPK0xulNbjedKrY/XGYzC+T9kZPTKfSzgpgldUmZv8AX7YG/wBYsx538/3OMxmGom2Q03JduUC1/PGsrBAGx64zGYZikwfuzSbcIdUdYgj8MArxJlBWY1HUfMxb87+eNYzDQM2HU2bMKFLNM22M8h05/icEl1pUVQ/GzMxYT8Ngo9vHaee+MxmDJGizmrx8Ek6QZ6743jMZhaBmz//Z"/>
          <p:cNvSpPr>
            <a:spLocks noChangeAspect="1" noChangeArrowheads="1"/>
          </p:cNvSpPr>
          <p:nvPr/>
        </p:nvSpPr>
        <p:spPr bwMode="auto">
          <a:xfrm>
            <a:off x="1301436" y="524436"/>
            <a:ext cx="257436" cy="25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8" tIns="34274" rIns="68548" bIns="34274"/>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fr-BE" altLang="fr-FR" sz="1800">
              <a:solidFill>
                <a:srgbClr val="0E160B"/>
              </a:solidFill>
            </a:endParaRPr>
          </a:p>
        </p:txBody>
      </p:sp>
      <p:sp>
        <p:nvSpPr>
          <p:cNvPr id="2053" name="AutoShape 6" descr="data:image/jpg;base64,/9j/4AAQSkZJRgABAQAAAQABAAD/2wCEAAkGBhQSERUUExQWFRUWGR8aGRgYGR4fHxsdIBwcHBsfHSAbGyYfHR8lHB0YHy8gJCcpLCwtHh4xNTAqNSYrLCoBCQoKDgwOGg8PGiwkHiQsLCwvLCwsLCwsLCwsLCwsLCwsLCwsLCwsLCwsLCwsLCwsLCwsLCwsLCwsLCwsLCwsLP/AABEIALcBEwMBIgACEQEDEQH/xAAcAAACAgMBAQAAAAAAAAAAAAAEBQMGAAECBwj/xABDEAACAQIEAwYEBAQCCQQDAAABAhEDIQAEEjEFQVEGEyJhcYEyQpGhscHR8BQjUuFicgcVFjNDgpLS8VNjg6Jz0/L/xAAYAQADAQEAAAAAAAAAAAAAAAABAgMABP/EACcRAAICAgICAgICAwEAAAAAAAABAhESITFBA1EiYRMygfChwfFC/9oADAMBAAIRAxEAPwBdTpZcHSoDexb6at74hzDtWUhKdgfCQABaQZ+wjDLL8LqZRmLrTqMUlYfQVbcgTAJuI073tiHhlasisQjBiwDB0lrn4hq8rzBHXyk36LJdMQ1MrVWC6lfOR+RxO7koPExCmSo3PKx5HFlzvZvwOWc6otcXJsIVVA8v3OFub4EvdoaYIcfECduokt1/DAyM4voW1qDUxp0CJkmzRbqNhz/8YEymUYkJaCfiLQB5n6EfS+CalZ6LAPESG3s3qRy5fXE2Xz5LKSoIURBB2FunrvO+HyTWydUxhmkSnRCLuQJPp8RkegE+vXA1OkGooTUAplZGq5Zb6rHnYxHOPLG+I5rUhcuNTnYAgKLXA0xFoseXK2A6FKHCgGpB0nUfCNR3vYbT9drjBj9MMmrOuJ5uEVKdQ6HJ1kKLiBbaV+Ef2xJl8xpIiIiZEC4uSY52GN18hSWqEqBlHxHT4gRE2I2kW8jjulwRWAAJAJOuWHhEGFi7e8DceuMmZoD4jndT+JdYIszXnrz6b+mDMr2kqOdJju1ChQOd1W/OwJxLwXgyt3iZhoUCEIImZIm07AT+4wpqcIqUiCmkqD8QPvMHa4nbG1ejbS2XOtVaguqWADC0MBcgTBAHOcKs9xCtWqUxqHd6gYi+8GPDe0/s4rebzT1qpFSoTA1STYR9utueLdwrPJoDOoUICpIMwDp0gi5Ej69caqWTDabpMMpvRKEo5BWyhvDqggcr+394r+ZqAO/IFj67/wDn6477R5kZmme6U2YHVG5E8t7ycB53IqgVXCoS0GGawFp5gj0nC4OQJNLgyKSsrFt20/DtOxJmIgG/lhscvp+En9+n73wsrcM002BupMBgQbbyI6QDN8MeE62VVeFadMmeUQbDaCL4ZYqPyE+TdRNupJMlj7/2xwtBVG7g+R2/dsG8TQUCodxJIgCesdLYV5/NKwhKjXG4BHM2P0++HhCM/wBULOUoakHUXcC5ZlHIifXzxrMZdSb07c1n7jocMOz3aGlRCI0y+xi1rX6XxHnOLpSrO1WCtQjSpUEggQb8wRBjzOG/GlwhfyN9i85Glv3QHq2OkylP/wBNQY3kn0+bDLJ8SyxYaywgfMiwduijpg+rmsioBarRUNtqZBymLmZAIt5jE5KMeU/8lY5S4aK3TUhgir8XMH7X57GPXocKuO1Wo1YACn5v79eeLzmeGUKiArUVQ1wylb2kEGdxYgjYwfPC7jnDleA5SqzLAYAAtEA2B+KRI025Wi6KUHpD4SW2VGnWRStRaYKyGaBeNzAJje8RiWpxCmzf7tQQD0vcQRbmJP2tiA8NB10k1GoLhdUSu9gBe354jzXBhTRSwhybgODY/Db2PX2w6VasW+wxM2q1Wq6Qo0hSoteZm2/TENXjIdSAgD6SNW+5MkeUW640/CQqLVZvA3Pxz7+GBe0gx5nC/PZRVZSNR1XnVbfbaZxqfZrNVKMnYWN9wfPy94wzesrU3gkPEE7bCQep6fuAGcvJ1aoHTf8A8YlKOtSmBqVSfExFo33BOAmzNHfDOEVGy71C6QQTvcxJ1R0tPI72wifNsRpZZk2O/wBMOK9SlsKjJPQH02n3wqpVAKgkFgDz5qASbe2Dbk7Zq6Q5o8PpsoJqoCeR3xmNjjtMco8tI/XGYFy/tBqP9saVu0YJiJA2ne15E+fLAK8aYVGfk1jHTl9MYnD48x588c/wekzuMSTSKNN8htLjh5hp3kR+HtiJ+POREDly8v3zwDUp6DHLlvtjQMmQJGDpm2d0821QkEXUEA+W+I6OWqKfi35/rjSP3dysTgpKXfDwyG8uftgPRN2Q/wANVpP4mUiA1ujAMPxH3wTQzqEktIMQNJ59SJjmfPEtfh7aFXuiKmgkEn4wmvXY84CkAX36jCc+MjTv+WGDwPKvHZUjSsEzeARBJ3iTvjkdodMAU1MyGJvG+nnsJv8ATCd1gxa344513vvg0axlQ4xXEFX0gRqixgbke8GJ64wcZqlqephAszQJKmdx1mL72HTC5a14B+uN6hvpA6wMCvYLfIwrcOapUY03DagXuYi8MLDaT98M6XGlpU+6amVc3DggwZgmwHItNzy9lfD+0tWjJoMEJQoYAkiQdyOoBxBxDi9WqA1Vi5UQJMkXmB5Tg10O5LlILWrEeNlklp3gwdhuDMjfEeRyIcEs6mrULfGTPO8kFRflv9ZwrTNHfmemJf4onl5W9sOnROrH9I06ZCyGSQQVB0736E9DBwtr0mpk1aRCqpuFaQJ6BhJA28rdcc5VWcmmrQIvJtc3ubbn2xfux2SyWUqMuarUmYoAheNJViyvv4ZO1zOn3wZSi9PbFxktrg8kzNMrW7wsxDGfEZ3kkfji58C4y3doiuQoEBZBjnYaZgzznCPtDwsipVpqkqrHTpvAuVvf5Y898DcCQrpLSNMEAEiQQw3Bkcxi0fkhJOrLVxbKGrOonXMg9CLfhbGUmGby5Rx/MXfqCNiPMfr1xJk/5iahJGrT8xIME3mSNjzjbC3P0mpP3tMsD80bx16zyPthoOviyM43tBvAVqtqpIxGaUQt1AI6+LcgXjzB6wtzFF8wx1qXYmWkCUewJgfCp0qLgAECfmwbQ7SUStM6StZCV7xU3FwJJvq3HnfHdSiXqiqztqAiBAFiWv4et8LJLseMmuAZ8quZpACknepOrwgXhQCJv4goAI2KwYscVh6rI/SLg3HOYt5nb1xaVoOtUODFQD5v+IOcxziJPPwtvOBe03DVqjv6NmvrQi9hJt5A3i3PEca5LqV8HGRzQrgkkLURZmYZhIBVTFyZmPLrhNxKkaVcQyurgEFCfcENdT5GPK2Bcnmm1grGq+1vWZw3et3qlqnjbaYGpbQAbX+32wyqxWuxunaZq8LpJVUCFahHj8JvPkTbyAtis5+qacAtO8Df77fjgjLMRIHiHlv/AH9N8Ssspp0q45DZhMbCLkev1wq0NVkeRr6RcSDyPnibP8UglRp0R0uPQj054H0CBDaSORFj74W5+jUE2JE3jASthbpBxZS2rSCBynf7flgrM5ugVk0ip28DWvvE+XlhDSzM4ndJSx8owaoFjalkKTKCA1wPnH/cMZhOeIKLEMI8v74zDYs2SLjTzANrHBdEEkAJM/1C3S+1sVZMzpaxmNwemLLwXMl2ULEkwJIA+9scThRVOxZl8wCdFX4hG43HUbSD1GHOX4dTMkayAQJ8CibWuC3PBPG+CamCuuhlAI07mbyCJWI9t/ZVURVUKxYRItziTLDyPMX9sdF6Jr7M4hwxkUuCKiXDLHw+Ym7CN4E2kYC4NKMGQ6ovA5R77Rhhl8+FsyN4iSAYgg7GccUHo6tmpHaRA1eRsetjyIwatVIDfcR/RrGvRFU28jzklQRI3lWFjhBxPgsqa9DY70yLo15WZvsT6YZZNP5bpRHxlHJeQyww1AFYFxPvHpjeV4yFr06UeHvZMmREn5fpuRtywicVUUjofjbTk36KHTqszGASecAkj9MTCrO/16Y9RzlDTWXMB6egg0namvdhY+LVedMkHcxpBnniudrey2tFbLmk7loXSYaoIJIEsdZFiDzB9MPaIUVKbTjtX/tiDLVIJBEMOREEEcjIsfXE6Zzyi/2/cYwbMV+o98SoQMDW/H73xlPoTgMJPoCzgZ6F9yPP9cTUujzGN1qZAMXGChTVDMFZAInriSrWlQBdrDe1zv8AbAkeK3TGLUYQQefpgrTs3Kpl14VmRSCoghhF7XMc79LemEPFaqLmbSBEwIghvFpF+REjAeXzhEW+vOTc74gz76iGM6t+V8GDeVsEkmqQ74HxxlYAOVWp+PnG5BEfTF2o8YFKlZUUoviLG5I3NrmbnfHmnBMmatQx8EamJIAXkbmB4vy8sWE58EgMA5gyFaQLHYg3HO2H8sVIn45OIBxDjFKorsKSKQdRPiJJa4+YRJ5+WHNTtTrjVBLCSNMx6Hy/P6JU4SrsF06glFHlbmSoDSbkAeMctukYzK8KY9wTSYFkYmAfCIB8NrSS0n1wrxfI8U48dhGXzvetBIXYgibGQBEAySSABHMjY4YU8owq0/CoqxJDQIEXk1NOkxsDBIMc8IFpd2uXqBCq98pAIiYZyflF/APY4P4LWbM5wh2Kio5ljygG4m3KIwb1SFa3bAu0fZSotQtl1DCNRVCrMsb2Qta+5w1yfBUUFacVStE1KpVxa4IY8rCRpF7k4c06eXSnWNGpUet3b0iwChXPiF4BgSJ69DfCPvMzVp16qKf56LT1QBpCg61hRM3HLCXa2U4IMtwCjVpO9Gspq+Ar/vBeTrBkRMaQDtvhdTqAEpUUd4uwKzO4NyY8/wAIIw07McH7mse9NXugCHKgC8EqVDjxKSOhi+O+1FOhUqqKaVRIhahKyXnYqo+G8dZOHjFzljHYjajG2JKZIBtKCCZ3A6xub+pFscVc2IMDUCLc/p0wcvB6oZlqWNMAm3I7HbyOB81w9U8XhUNA0gMtzsVmYsQemA4tOmhk7VoXoqD5RN8BZ6kQBNgcH5ngFXUCpSJiGPPngrO5FGp63kWAEXUkiYX99MZezU3oR/xw/pU+ZAvjMd/7OMdqgj0PK3TGsNr2C36LRWqqC4IafCLxcX3v5WxLXy7EOyTqVwDJExDX3uZUbYd5vjtNWlabaQPhJSTNgTAsAZ5Nz2xK3E1cNTFIKzLZhymwMFRI5zhHPJcGUafI14XmBnMq/wDETTq0U/ltB8QK6hqBjZwZ8yb3wl4FxNHRtQlo1QDfrvgjh3ZOoULlGqBSfEpI28jEEfpGHXbGK2So5h1NGshCtAAJB+KxExIDe5xN+2MUn/W9Kqqq9OGUkSWYyLxECJmJkYstDIZRkWQATcmPh8jETsPthBX4N3lOUdmYCGEkT7AwD+OBky8ZSGkVEqFYg3VgCCT5FYA8zjN6tGX2O81xGlTcmkGIFgZiD18t9sIM6aivTrAidQJK3gHr7xjinkmcsFBkMdh6YarweqoloKkQwufWwE/Tn03xOLo6fJwl9IJXKaslFMiKdQ1tMDeVJXpACmx8xgng/GFpqKq0kUsG+FVAg6lAOxhTB32EYr3C6j5WsQQxRjqKtIkHkZBE+ZHqLYaV8ySqMtEGm4J1LUkbgi+gDfUTAEWw07qkyXjcbuS0L+0fBYIqsxLMokgXMIsk/brisuwIBkfTpA25cseqnMDu1L06ekQFL8yF6xe3tY4ofGOzmj4AYLMVEgrpMc95BncdLnGg60wS27QlRwABO3X3x2VwFVlWg7i0HElOuduY/DFaEsKRTt164wT5zzHpv+Bxx3wIiMS0GkRbpE9f3vgBN06NiY9/Lzx1SpzO3vjujSPi06QIlpcDYyIk3M3gXxEKvPGMT0slJNwPqfPpH3xKnDe+GimQakFlBsG0iSJ6xPrBwKMyR8jGbSMH5TJqfCZSbKQ0wdoIINjN8ZKQG1wLuHrUSUMBXaCAREex88WLMcDp1K1NVV6awGLMwLMCbaAQNcQD4TeeUYWU+HM06YiYOvwEXUdSnzD5uuLVmMi2UpEtVHeLICgSBaYUn5uUgdbnDznFbT/g0ISlpr+TqjwWlTbTOt3pkoKib6ZJQ6b+JAYnmMKaHF1aCtGkCJWYNr/CBNhp8zcm2A8/mWqA3MllbWZDWuLMDzJH7jE/ZbKuawQSEBBJDETsCYne49YjGpqOUgOnLGLN5oipHhUbxE2Ple0+Xlgzg1VFpEVMtUlTbwkmpJldOoqNOmwba25xLxvjfcoaZDzBuxAJElQReW+hwkfjDZpaoYFFO5v4SI0gkDygeuJ25rihqxfNjqnx3LKzd0hXvACRpAgiQYktBaZtawwbk+0lWmwKANpSDAAJYn4iFEHwwNMAWn087pVSDpa0G87TIHL9/bFyyHEkoUt+9sS3gHlEWLMfMkQBbGlBLfI0ZN6CDxzMZqqHenqai5AGltMlIAIkiTMx1jE/D87WpOv8QoKlg5L0lUqFYExpUDTbmDGFPC+Ld3VK62HeP3hIphoJECxIJEAYJ7UGvXRRRLuCDrlCkj5VH9UyftjKr4A3oB7XdoA3EM0sgq5RRUU2haaix9SZItOAeLUzo1MGKmoDuPQLHrc4TV08BHP8Os9Od+vTDLs9w01afjYgCpAWP6Yc8xFxfDeR4/I3jTl8UNqlCsjkCnTPiIEGLkECOe8m+5HPC/O0KtcBNKju2DMQdydRUGekzbE9Tjj638RsRB8IvfbpBJG598A0e0ELUXxCoW1EgqNhpAGoGwWD13xFZMq3BNoArVu7Yq1SpI30wRe9pHnjMLq3FWZiQJkzMTOMx0KyDaLTxJw2fqqrKQAieEjTaNURuJ+uGuVdUd3hRoWY84aPy+2AU4N3WtxrGrwktfz8PmdvfE+ZXTRbUBIQ6htMC/nhH+tIbd2xxwHjz16gB2Dotr76jefIROLjxeGQqyg33a4N778wJxQf9HHDzU8aqx05hSSBMBUa31YD38sehcfosKQZUZocFgAfhkaiPRROBKKQqZW8lmaDXFUKzTADgWnl1g4Oy1SkGZe9DgiRTkGTfkRvvHtjTUaSsx7pJ1Nexm+90tN/S+JVWkCTpRWgaYANpMbKIgX98JFatId+SLeOSBhw+dRRGsBMzJE2KgcjaLGZwgzpGrUJQMDpJEbEgnzEztgR8jmjUa9UBjGslgNIJgk7QBsPoMQ08nUYK9Coa6Xhk1QCN7cvI4b8aenJGzlzTpD7LZdVMmvTIN5ZSORuNUiJn3xJVy1FAplB4dQZZAZpG9yBMzGnnynGqGULJrrHxKoLSTrjnMn88G5lFqaICNBVoba0bqNreZxHBcWO5vmgHNoKi7VCDeIE87yDYx5fTCtqD06MmjUJUz4lLCJ5zMEciPLpizZ8ObBRpncm8eQmAYtH4Ygr8VCroZSRM6QR8MWFjP254is10UuLRS6mQTMg29rAi1vlveJHScVarlmRyriCDzxdWylNgG1aCoYgEGTfaZh48+eDKvB6dZAj6GcAwQdx1UgSNxYjHZGVHM0UOlZSxG0R7mJxLTqx8oJw24pwhMujEm+mNJIk3sYgE/TFfpUKpJkMijebHlYTcm4sMUSsW6G1Gm7gqiCNzpUmB5n63xJRyYHp54K4Zk6lNdCBl06mcqWmxmYm4A5nryjFiyWUoZekKtUqzRu+wIB2BBWNt52mYGNcY7Zty1EV8I4E1UwsIBuWIA2GwJluUxP5YaNwujlyuttRkSWsJ3IQbkcribcpjAXFOJ1HqvVVCIQAayNQEROidQEmBMLtyjC7KCq9UVEDNUHzKIiF2MWUQNha4wLn5FbdINQ8bVbZwFciI0AsCRAEEPqgKLAWW0Tvg895XqEmajs0noJMeiiTgnjecpg03qLLFtLhGiZBi8cjpG9wY6YtXCs7TFOnpRU1AkIvP4QCOR2Ekmb9MJ+aMFSWy0vDOfyb+P0LMj2SQyKpYtAIC2UWkySPH0sQPqMNKyKtF6VDwOQAHphTphgVFtzqLW/zbYS8T4sEY66rLO9OnewEbG6i+5KzPPktyXGqhY92RRQyFChS5/zMfhPkBt9TOpzdthWEVUUCdsMixqijUIYmmt1JZlqLYMwm2oRIFgPfA3Bsvop6XAWprEuo1HRBkpPgUyANRE3wcU1A6ZkmW873LE3mzbyfLBOV00/EQHKgeCOZJiBEmTN/wtirdRoSrdibjnCe/bUkqQPmuSN5YgwD5/XAXZVGdgGOhGEhmiJibAkTO0jFl4nk69QqKZWnYs8zLE6olR1HLYDFV4mxovTCiGVGUehGmR6AnGi21RpJJ2WGpk0JqI9dVC8zAJBEiPF6gemFqZgBYLEsLAFdxeDMwTEEgdcKs7l2rqCDLraJkuvlO5BO28dd8M+w/AquaZqalfCAZf5VmOV2vED74oo4/sycm2riRpwNQJLMAbwWNvS2J8sFoqNNVVVTPxD3FybERtBx6BmuwNJaEuzuwIOokCSGECNgLbAz5mcU/tLw5KVAkHxHUB/8j62+cj5Y9MJLyRfxGhCVZJ0I6lCUeolNmvLEBoE+5GETGQS3h1eW+PoHsxkEy+Qy6GFHdhmnaWGpp9zjybtXXptxMigq9zqUeEAAkgB/vPvgpq9CUxHRpUoE0mJ8mP6YzD96cnwvbzpn/wDfjWNr2G2PMxne8FJtLhRVRi2loEMNRPSxJm3PDHi2dpVKDUw4bUmkgG8c7m+3rir0+J1Vt3keir+Qx2/H60QXBGk/Ks2FuW844VvSOh+WwPh+bOUquokzMct9Nj9MO6X8fVQMtNtLCQwYC3W7+R+hxVcjTB/muwCayN7sQNTHrAkSf8Qxbsl27NOklJWXSE8PxzpAI5OItPT7DHdgueyGckq6DKeQr0qTvmQ1ErGkFlAYkgaQolibk7gWxGKjNAYxsOUzH64VPnhWAYsTcsG5kmZNx540vEIgmx3iQfzg+3vho+ON2xZeSbVDHiVOoaTinoLkEXC/fwy3vvznEfAeHVjl1OVpBzAFQg047yBI0tpK3nr0tfAz58wSN52kC/1I9yPTAv8ArjujFMy7NrJMGCOewvI/HA/FDhIP5vI9tj+i/EAIXL07iJBS/wAI/wDUi+pPquB81ms/TTU9JFVQTqLJIkMTtUnYtYD02GJuH9qeIVgTSCMFMHa1tXzVJ2SfRW/xY44qnEayaKiAKNwGQbaheanLxb9D0wMVxoXJ8ijO9qkqmWDEpEkgSJECOomd8S0OOUWRpY2AnSIm8X8wAOX0vhLw3JU3rqtR9CkQTEkkGIsDFix1XjDXN8DytOsSpdtO0MBeSCQyzsIO5uOmBKMW62NByUfpewFmZ6hpidEkESbzsBpuZ6bzMbYkpKyuRqMKLtefDsYAMkb7j7YJ4NwmpUZ+40wgnxmbcpAEtzXwiZG2H9Ps/TTNBD4jpBJFgTGwAaw2sPfBlKMdGUW9gw4c9ZVLoWmQCRaw+MkzY7zJnrhXw/g7u5XQRAFyLBYI+KAJnb6eeLk/EaaKwBBYTCiAZI2tEb72N9sVXP8AFHWg+gOrOwQeUyCZne9pJ3wkZt6QzguxpTSlNREpmoQuppMDwEDxNqAtYteRqPWMJ85VVq51lK1NJKqAVGptJJF4aDqjVHKRywxo5uNNMQgB7tAy3FNBNRtlcStzvfUROBRkqLaRp0SGeVOrSgaFMfEdRMXbmp9GSXYG30GPladZ1ek6U2EagRAZTYjTzN42gj0wyz+WNLK1xSFOksAyxKgKss94JJPn1PXFVXJ1FY6F79FIlUnVJGpVZYBJI3A6EW3xfanZNaeU7zMV3SoieNVYCm8DwoVa+2lSBvDeWJy8fCu0PHycutirKHK1srSpVWBqGWABMgsQDcAiypqgi0ThJnONrQdky1QOhAGvSQylSfCDMERadM33xqjwcmqXy9Nh/L8NQIwVU3d51BbaRGwuwjbEJzNKsuqugZXDuZB1imCFUyultTMsXLQYPKMUUV2hHOXTBavZuv8Aw65ll/kszCwuxk30jxEG8tfbpctOB8MZxH/DAEwbA/FB5/DBjzjBOW4nTqsiVndAqkHwhwoEwqmxBMCBBjY7YH4x2jVmFPLK+jnfUxMyzM20k8tvTGlk1o0WlyD8b4sKR7rL6WYSXMWpiPoefInkQDgbhVRqRV2JZi2p2/q6xJmQPDv12xoZVB4VOgswJG+qJtI5czyxK+ReQACgIJ1KWImYC7SJW8nrHLCxi/Q7mu2MP9YqBvqYgX2CmZvJM2kWB32wg4jw6pmCpAZn06VYKQSRZV0clMm98OOG8Eq1H8UJBGkMwGqTJ8QnTEfNG+IkywarXoBBUqM5g0g0QG+IzAKxEEkAjfcDGxxegOWS5K3m0bLOFqrFUHxKSDvt8Jg2nnO0EY9H/wBHuTTL1O8LFjnKSPTQA2+IssmATt636YUcU7AVand1AyGooGpbrMdG/sME8RyTju+8UoKSLTSNrc5mASZPWw6WpN62Tjt0mP8Atp2poUVFCr3qlgG8AaYmJDIYn4rehiMUDNcRyT1EOnOVFptqZXYOHXeGUuBBFtUWnDTjVSiToqKwdR8QkmQATzIMExby9649BkJdWmQdJ5GReOYPUfspGmhpWh724/0k03VaWXGoAXJBEHaBfbFEyGYUkFjpabHz6YIzfDu8UtTEtPiURHPaBY+R+xthLVJFoGwOGS1SFHuay1bWbN9B/wBmN4Tf69rC2s2t1xmNizFw7liwUKSSYFueIHJptLzEEAdbj9MHZTPLVaowEqGISbR4R0A59Z53vgipml0hWWGmdjcSfPpH38sQXjUdjV9nfA+Ad/RDU0BGp41RYtCsPcAD2wPxjg38Mis6U5AKIBBN5J9Rc3PXGcErhMuXNeoi6m8Cn/FaLbmI+uFXF1JzDMysFRfEdROpjB5k6RJbfa+5N7pSUvoW1Q94XXC2hSpQggieRggnSRBIMgj8MMsxxNQV7qirQxJmwk0iLS4kBvofrgbhfCmq01ZGB8MEHcyOc3idjgPN5UhgGDodQBAi3Pl1wsty0xouo8E2Y473dFzUpIDppBedwjBtnMdT1Mb74rPDUaqaWkEswNh5M0nfaBMk7b4cV+GUqkaqjm+2tef/AC/TDLglellqZRApmQWZpbSTJWRECb/sYKeO+wP5aZL2Z4v/AAyOAVYVIadbCPA68jHzg/8AKPIg/jHal6yMqlaeqZOtjYknqI3if2K43A8uNQJqjXERUiNP9Ph/XfEua4PlTSJVqgeouhRrnbTLgQNgJueXnhslYKZHlslTVtWpWcgkeUzdedwYnDrs9wBKyK9UySSdM+HSJHLc7G8i0c8IMtw1BUR1DsEQIVLfGYN5AsfIdMNMtxLuGepTTQHAXQTKi0EgQJLESS03wJ21SDGlyWR8zSoBKS+ItSUb/IQ0kXIIkRaRceI4C4i+qs9RWJ1AArJggAT+H7GK5olpuW+EQZ8IgRI9B5RGDTVqVKZprU7tibOVB9RffEnCtj52NDSXS9SDCAFyzeFASQpIA1GY9MC5gMDt7/LY9dhjZZ9K69JYL42gkMwvsizB6R0vjVDPIaCuai6oLaSQpkGLQbxItYwbjGwbWjZJbYqrKQGClqYJmR4l2uNJkAX2ETAOO++nvYEKwEaJYlRZV0tGkAAfAbxHKMaPEVa256rMz7Agn2nGwhZhdU3uwmN4ELO/W/ph8ZoXKDG3DeI0VCTUDOkMpqEsabEGpr0uR/MIAUSB4mHSxHGe2SmlTorQhlEu1ULOuxLCVuSZklRPTFazPDnB7xlDiR41hgOl9x7xifP5jvNLGqdO0sZDA3sOZ9MMom52N37TvSoMaKRUqg96xbWX5KYIUWlgFBAGrnivZrhuYranFEhI0sKYAUkQ0lVBOkGDsPXE4bS0RCbBud+nJR98GcJyNQPppSbzIMFT1J8+u+NqOw4WKchlQ0l2LEH4dh9OeGeWyCP8I0leYPlI8Oxt5D1xdlySFJzApPUQ/HABiAYbre3iHtii5t6oqPVQEFjpgiSQPh+KDz2nbljRkm9glFqOh7w7gxJ8AjkajflzPoIGBq8R4avMgGx2j/2wORG/PywDk+1rL4WBU89M/XSQG+gPrjdahSzFNxTKeL4rc5mDEEGb4pJSvXBJOP8A65O6OfqCDAqCxDUzBM8wCYPPZsEcOzyNL0iVadLEeFgd4Yc99jIxXsv2aqadKOFpEgyGYsABf+lb88PcpkkoKAoN/ctHU/vyHLFFfZOVdDvLcaqqUldaMwXURBvMxpBBiOg5XviTtVnEeiaZhQYtIJsZJ8j0J9wNsA1adRaalzpBJ0qdhtBuZkk9OR2tiPIEKtSsaZqtSiXaO7QkwDHNpMgSY3tcnjm3KX0dUEox42QPwnVR72ovdoAAkyzMdgfESwUTJPSYG2EWayyqxQFSOTLYH8Dg7iHGalZiSZ/AenU4DqL1M+v7t6DDxTXIrFecy5Q6lF9p/qH+P9R9DgLP0lrTpsRAYXkW5j8/xw5NSLEEj2Pr5YEzeSAuNjsw3H6jywwCovkGBjScZiz91U/pDeYIv9xjMDJh0FcEOmlEWZmN/p+WJOLMAL+KxuCPLyn69OkYb5buhSQsSWdFJGkQDAnaBc9PaMIuOuXladgJAuL/AKWgRieakx3GkKeE06jiwJWbdBvJOGnEc0o/iATdogRhz2DyVIZR6lXUpDgA+RCm0g7gwT0xNxLJKK0U4KsYQaj0Bv8AyzAmRcnYYrKayokoOrIuCVjSNIk/CAGg72uPrg/P8aV6gZlXu1dXadRJCKw2+H5jgjPcMpKtZU1Aqq6fFseokRe2rrba2K/V4fVZCvesBBF9PTyxGozdlNxVDpcx4QOegCYHxa9RbbmnhxNmc4jGVEAB7QLyIXb+k3xIOHKSqwfjpJ8UHxpM2XfoOd8RHJL3ZIAb+U7wHYzpfT5GN7zvjaDshXNCdrTTO3JVhxv8xv8AjhXxSi1SutZQERFIgKt5F5IOrn6WxYl4ZT73Rp/4xpzq6Ue8k335R05c8dvlaPcs6nxCkKm8gBp0mTvdTvG3LGtJ2bb0VGrWZY0OyjfluNjtyk4w0SwDGo8LczpgCQJkLIEk9d8Etkwa1FNTRWFFnGoAS+vVADxsBybbngzK0FiqTLLTZlXURCwHUE3iZVBJi8WGHzQuLA6CSrtSIhBJMWJ5QpEt1vuNhthuvDhTZ/VdLGJIioG2Nt0PQxsMD5GkaIKs1yZgcmBtf3JMgiwEbnEOYz41aSdTXkhhuJmZIAMzab8t4wrblwbS5N8UzoRDcaiLfris8I4O2brsqadSrrJO5AIEA9ZI35Tg/iFDvaQKsweoW0AqxJAMRC6zHIHmQbYsX+jyqtOgaZZTV1s0LJ8JCiZIHTbFoaRKWxevDjRGlkZCLeIb++xHoYxsjF8qZhSDrjTzmI++ECZOgHLsPA16azZvQE+8dDgudK2CMMnVi3hnDatVgaQK3jvJIA9xc7bCcG8T4fRDilUl6kA94GVTLbyvQL5H4YwbxbtIUpzSSCLSfhBMxEcr/hbFVzvEGrNqqQx8xtyt0OIZTlwdShCK5tjvM8JpZemXr1v5QBgWDMeSi/iPkPsMcV+Is9LTSHciJQQBB6kbkxzJW/IgSa3RyskE1CzAnSWEwDpsL+RuI2FsaFSr3oS6hV1sJiZgAXjaST6Yzj7Mn7G/AuGopJE1KrEy5uZmTv8ADckk+Zk4i4urUncyBpAm8Rb2n++NU+KOpO4JBExe/MTYnzM4rnEuDO7rpq6i7R4ydz536f2wiTvY0mq0NslxNMwdDBTbwyN+ZtEXG1pseuCshw5NFVhIJYgMGII8S7GbfCb8h5HFfXs/mqdQaKZJBs4IgxcESQd+oxZcu9UUv5ieIGdNrgyRF7QbekYrJ1+rJpX+yJczk6JZirkjTDMKhkuIk25i4nyFsWdKdLLANp1PyJJJsBJJO25HXFP4BmqVVq0IoKsDIHxSN7+nt9cOAyi52O4P76YWcm9Bh4+yTP8AE0KvVquIUSFUiWuBA5KJ3Y+0mSOcr2wpZyi1AoKFJFn+WZE6pEzdiTB6kiScVfivAgsvTZyTOqb+kjC/K1WQgCP+W32wiaQJJ2PnYLcEeWBGbUZPsBsP740Mwx5AwMTU2ckDWiKfmEW/M8xiykmhKI3QkdJ3nA9SsAsb4Mo5Wkx8TsYPTf03jEGbzGliaGkKpEk0izAjcNrlfcC46YKdugNUrBWy5FrH0IP3BxmI8xmK1Ri6Gvpa40O2n0F7CeXLbG8VqXoW4ewmmHMkNTjcAkiPpiStoSnLBNZbkxv688A6oPmMQcSqlU8Qsdicc/40mUy0R8R4gXUKp8ANlgRYaRy6YEy2ecuZYkLYYjQzuPPGspuxxqQeyw8K4k3eapkyJ2loIgXBnZbG1vLFlXi5JVe5qAMVTVqpnSGOkEjupIE9cU3hy/zE/wAy/iMXWo6hVLAgMNyCPrzGE0FstR4QSAsp4SLgEElQAplXBkARvtPXHKcMOst4QVER4tMTfw95pvv8O598U2pkaoANKuxSNiSeZ+YH03GBH4KD8QM9QfyjEoxk/wDozml0Xinkv5jKlRSWGpj4mPK4HfGJBiREz6YFzFMlWpd9TUwzCQZgNBN6hIAY+cExGKivZul/XUB6QP0xyvBF1fG9hFgAd+vvvhlB/wBYn5H6GHaOq+TppUPd1XaAFEyPiIaSxNr/AFxRW7UVwPjYapJuee43sMWni+WprRLCTpGkCASefIbb4oru8+Fbb2AMfnzxfxR1bQs5b0ywdnuL1K1eihbUHddVpsSJGxx6bV7L0WZiVAJi4kERBEamWDYXAGPMeEO1OnTe2vVrWQDG4W0XG5v1GLFT7dZhfDKG8zEe3hIttizXog7ZZs12UVlIDO1rRG+4PgTcEk3PMzhBxLJNktK0n8THV49rSNuVtU/2wVT7esR46Sk9Q35MGP3wq7Tdp+/Riisq6QsGLkkk7CLLb3wFYNibL9r3zVVKVSxqMqjT8Ikgbb/ji65VjWdqVIMaai520yZUXN2/CPTHnHZLhwqZnXUX+XSU1GkGLbfe/tj1nsdSigHZYeqxqNO9z4fosYLfQ1IH4jwgsgV0YKu1jY+otisZzg7DUabalW5mxHlOxPlj0TjXEjTRdJILN9hc/kPfFU4xWFdYlKbXJZVgm0Xi2xP18sS/V8lU76K5nWWipVmmqwgBSD3fUsdtXIL5knljXCs4WaHeQbGLASIkdCN8Jq/D3FU01DO3KASWBkgwJ8x7YsvAuxGZYzUApL/j+L/pF/qRgypK2xk23omrgpKnS3iMgiL39RvFz98HcJ4chdWKklG1C/Nef1BPvyx12h4X3Ohx44ADNp5/DcSRfr1GFb8U0bNBZbX5Efax9RjnabXxK5JP5DXgE1qVP+YDVq6n0Re5qMLlgLwPrgtOCMzEFo3k2MEBP8f9TMv/AC+YwnoMe7VQxAVdI0sREDT8sCefr74jzmbdQWDkEXHiO8yNzB6R0MdManeg5a5EOR40qPWenS0osKQfD8IdpsDJJgcviGGGQ441dAfCpJut5HPeR9YxWuJZunXWCV1KbEedo94xDkquiI2iPbHSoWQfka0NuNcTqMdDDRBsQZvLD6aYPviKjxRrhhIbn+7fnjvO0RXoppUmsjQzD5lItI87GRsdY5YUPnigK6TM3MG59MTceg5dlhUl/h0k9IE/SL+2IxxmsgKtBXmCg/TAWW4dVqJ3qr/LES2pbGwO5B39tsOKGTLDxvTIif8AeJIEWN2mIwjhQylYBT4mjAlfC0wBNj7nb3+uGVXOSul7gDkY+43HkZG3TGqXBaGoE6CZ27wXuRcg9QRiTPcMC0tdIIF5KXZp2a0yQY9N4wyAT5fJUXXUWIJm0Hr5PGMxV/42oPl/+p/XG8Pb9i0i1Z7MUHEssOeY9/Y7c+uEHG8gVRSGDBjC8vqDtgJs00A7jHGTzpq1QTeCAAZg3FrYnBPgpNpnaZQrIYEHTN/XEeXET0w94sngJj5Tf74QGvYRgtdCjbg6jUpP9Qj/AKhi351pUAtpE79MUvglbxAc9e3uMWXjxIppNzrE28jPM88I1pgunZHTylNRE6vOSMdGmF5sP+c/rjlmGkemIq1UbHnisYJCMjzlTT4g1TkNKGfe56H7Y6y1YFGqHUAwsGmVggyIPOPviMKoO1/f9cQcYzYSmdxItBv5YelwAD47mhoFOk8qbsTOqQeV7CBG3X2RHJB6qJOxlj0G7c+UY6QEAt6xtyufvg7gmQZ6daooDMCE0zeNzbe5j6YpFVEm3sMFXVBBAEWHlsPtjHyzC5H3G3pM7nDxeP1aSrSahSdEAVe8omSFEC5g8ud8dt2ky7gCpk05/wC7qMu5k2A64wSu1WMW9BjrizFaaiDCgT6m5/EYbcTFEtTWlTqU0I7xxUuSInwk8tM35k4T8bz/AH5WnTBAJHK7ObDYmwkQPfGB2M+A5Ocuq88zUC//ABrdvsG+ox6lkaIVQBsBGKTwxUpMh06u6BppJIgABWIvElg1/LzOHtPtGR8rD3B/IYnkimLEP+lHiJCBRvqC77W1P7waf1xWanaepVBC6UEXZUE7+kjpht21QVl7wkgrqYrFjME31WhVUbfjik8JVtRUIzzbwibmY/Cb9DgqnyMm46R6B2P4SKxOYOYfWW7rQvhKgsp1TJtp1eGIk+WEmTpo9NXGqDtIkxqIE2M9d8Sdmc42XqsBpY6S0BpggERaxgMdpFhhW1d6aqtPxIltREBgJg/DInoSY64ltSZVVQ1zOVprJM23No5bECOeFeazqbU1EwRrIneBAB3G+9r4W0M8atQrWMqB4QCIttsOm07YMESLG9tj9gd7c/LFUvZNtdBOSzDKsBtCm82ueu1/wtjKvGHVtu9Ww3hj/iA2HrcDffA5InxGfKfxODslWckNTSXHIbkW1Aev0225tj6EbrkD41wxAuqkSV0zU1Aggz8Si8qPCDcnefJbUp6QjagwZQTE2b5lPmLbdfbFpyeUDkAuutj4pKosbAdQNpsdRgAcxX6mUKO+VJJBOql4goB3LNNvgXSdthfqFLoLj2dcKzYVpYWCkH03P4Thn/s+1RCqq73nUgJJ9YB5f2GF3ZjgdXNVP5fhVYL1Gsqep69F3PpJHpicG/h6TJlvGVQoVJ+IgGGsG0kSRpgyAAJIuvkkkGCspVXhuY/hWy60qgToVIJ3O5A5384wZl+z9dMgGphjU+DQGJAQOQxlbsfcwB02F41xTu5Y0UDwRDIhky06/wCVc+I2N5mcJOH8QrOihKhV6UwJsQd7bXvP98LWtBv2P8nwnN6qIalVgModoadAKyZHIAbDl54Zdpa6IWAidVlOvVp0gX1z1cbbEYWZLN5unlw4E01WCzMgsov8TSeYjntiq5TiOqoZ2Lc9v3++WNTk2bSQ7BHJgB0JH6YzGjTU81+n98ZgBFbRETz/APGNdnaB1iRPi/S9v3vgSvWC+0HDXs2pEFhO59CdsGKpMDdsa8XtT53F/wAMJkbptizZ3JhkEmVPitvbkfP9cIky1pEG/T6Yk5IemE8IyZaoCBEEEn3H/nFg40001/8AyA/ZsLeEVCpAKBgfPDDitYGiP84/PG6bFkRtSCosfck9OuOarqoJMmI2UHeP1x0TKr0v+WBzmYsJnyMYuTO3W9t8B8RyoeF6n8Bv7YLCQC1p64GSsUR3M6Tymxi0x1uRP+brhX6XZmVviFEqSg5dOkYcdnMkxpsk6CzKfGdII0k7nrgns/wYVUatUmXNuVhz9zP0wzzXBap8VKrTduS1Ittz0yfrirmuCbg2hxwJ6rszlmq0Svg1KuoGYb4VLRYi8zhjWyFE/Gi3/qX/ALtOKdUzPEFQ02phkI06UcERuY8RIvf64lPa/MIoD5eooEQVQ8uRKxPnhKvhi4tE/Fqq/wADrF4fSCQRCg2UA/CB02xWOBwa2s/8IFh5ubKP+o/bD/8Ai3zdMjRCXcDSVkiBBJZoEgdDhB2ZyhOep02BgPqIjmquwkbbxg8Ip402XvLUP5SHcQIPW2/vv74yAcG1+GCfDq5GyrAkx5bb35TEm2NvwlpEFSBuLgkdAYMXi8Hnjmtezqwkuir9prZesf8ACiD1Zwx/+qffFIyufKIQDGojURzAG2PQu0WU/ld0RDOWqHxaoiEQTpWbKTsMeYZsFX8pn674tDaJy0ywmv3dVKi7WP6j8RierxV0dlSnRYSSDomREzsbacQZMtUphRYRBMxebSfyH3xHwTIAvWUsToIAKmBBFxceQw7SfItdEmc4maTU2FPLlnRGB7mnILAEAE0zsCLyMazvE6rghu6BsTpSmpA82VB6wTg/NcFWpVhixBWRYQCCAbAQNwbDHf8As0jbluZv6E/03JiJ8x7ZOjYFeGZVdvEevL26++GmQoszSW0tFhN4kDbptY4MXsrS6H7df8uG+Wya0cjkwNU5jMUnYEzZdbyOdwyz+GBLy47Qfx5aYRkuxhpp/NUB2YiSdTRIs3KP8puDGFHbHs2VVIQqUvJMllnxkaRHQ6VsIgebrP8AapnzIUKNAY3vy/8A5ws4nxN6mqWAGiI8wZ57b/bHJHyTy+R0vxxrRdDxnK5emgTugph1UALMwdUaZk73E4rPDu1uXWk1dkVa7s0II1mBsSqgCSASdP64pWdoB7j4huLT7HCymwDbeXtz/LFVBVtknLfA4ylSoajPUB7vxTG15PJSBfnHXBVHMoZOhgeV25x/7N7HoNvosp1/9212k6V35257nl74MocOFTUEMaT4iSSBBiNwZJ2E3xTTE3Y5ydBXWe7vf5nvF7RTuY1fbA/Eq1BUGunqDHTYuwm/RliIU788KM9w5UnUGgAaSRuSYv0FmxrhsOxAimhiyLzGxbUdj5z+eCo9gbLsnEqagKBRIFgdJNuVzVuYxmKm/AEYkiqYJPyL1xmExiNciDMcHZvB4V1OAPTxSTE+X18sWDPJTFSlSWFVpBIFxGonlzje+MxmJ3tDpGLmabWpghVtfnA368/3thatXu3NMHw7jGYzDziqEvYbSq7RtI/HDdsuGDKdmn2vY/W+NYzCeJcgn0LKGYlL/K0fW2JgoMWxmMxWHAhzmZYKg5sfyB/H8cLO0zgKiAwDb7XON4zFPGr8mxZcMY53tClCjTpqpV2SEAAIBgASZ5CDteMS53iFTL6KUmowpqGLkHxaQLalPIL7z1OMxmOfzSceBjeV46zh3KIoplQ1jcszG2hl2Qc+g5knE9PtMgEjWD5MR8q9Vb5tfP8Ap84zGYR+RqjIYcGrvnBVNMkCm+mHNzzmRPlbzOCct2YK1lrMviXV8JF5XTzja2MxmLS1wFMZPmisyjD3U/niFeIqTz+n98axmOdxR1R8shfxagrsHvIWN7DflHmeeKNx/gBu6wBfUPKOXuTjMZisG0RnvZeP9FnCqX8ElUoDULuAxvAkCOny4rXZ8JUrZ2o2qS76dMb6iRM8oHrjMZgRdzkNwkNeJWRGQ6R4rkf5QdupQgeo9cKGrmDIBJkztBlbxzgKP3GNYzD+Pj+WGf8Ao1mM+12PiIMyYlgoLcxPxeLDTthmSlPK0xulNbjedKrY/XGYzC+T9kZPTKfSzgpgldUmZv8AX7YG/wBYsx538/3OMxmGom2Q03JduUC1/PGsrBAGx64zGYZikwfuzSbcIdUdYgj8MArxJlBWY1HUfMxb87+eNYzDQM2HU2bMKFLNM22M8h05/icEl1pUVQ/GzMxYT8Ngo9vHaee+MxmDJGizmrx8Ek6QZ6743jMZhaBmz//Z"/>
          <p:cNvSpPr>
            <a:spLocks noChangeAspect="1" noChangeArrowheads="1"/>
          </p:cNvSpPr>
          <p:nvPr/>
        </p:nvSpPr>
        <p:spPr bwMode="auto">
          <a:xfrm>
            <a:off x="1301436" y="524436"/>
            <a:ext cx="257436" cy="25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8" tIns="34274" rIns="68548" bIns="34274"/>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fr-BE" altLang="fr-FR" sz="1800">
              <a:solidFill>
                <a:srgbClr val="0E160B"/>
              </a:solidFill>
            </a:endParaRPr>
          </a:p>
        </p:txBody>
      </p:sp>
      <p:pic>
        <p:nvPicPr>
          <p:cNvPr id="2055" name="Imag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42361">
            <a:off x="2109897" y="3857984"/>
            <a:ext cx="874461" cy="8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Image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42361">
            <a:off x="3637353" y="4177953"/>
            <a:ext cx="875823" cy="8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Imag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42361">
            <a:off x="2335035" y="2307680"/>
            <a:ext cx="874461" cy="8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Imag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42361">
            <a:off x="4398753" y="1895011"/>
            <a:ext cx="874460" cy="87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42361">
            <a:off x="5250498" y="4316871"/>
            <a:ext cx="874460" cy="87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9"/>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777546" y="1075422"/>
            <a:ext cx="1423547" cy="719328"/>
          </a:xfrm>
          <a:prstGeom prst="rect">
            <a:avLst/>
          </a:prstGeom>
          <a:noFill/>
          <a:ln>
            <a:noFill/>
          </a:ln>
        </p:spPr>
      </p:pic>
      <p:sp>
        <p:nvSpPr>
          <p:cNvPr id="2" name="Soleil 1"/>
          <p:cNvSpPr/>
          <p:nvPr/>
        </p:nvSpPr>
        <p:spPr>
          <a:xfrm>
            <a:off x="3842658" y="3233057"/>
            <a:ext cx="391886" cy="348343"/>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Soleil 13"/>
          <p:cNvSpPr/>
          <p:nvPr/>
        </p:nvSpPr>
        <p:spPr>
          <a:xfrm>
            <a:off x="8752114" y="1219201"/>
            <a:ext cx="391886" cy="348343"/>
          </a:xfrm>
          <a:prstGeom prst="sun">
            <a:avLst/>
          </a:prstGeom>
          <a:ln>
            <a:solidFill>
              <a:srgbClr val="D01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33" y="3757083"/>
            <a:ext cx="1583267" cy="1187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4278" y="1044980"/>
            <a:ext cx="1516184" cy="1137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lèche à angle droit 5"/>
          <p:cNvSpPr/>
          <p:nvPr/>
        </p:nvSpPr>
        <p:spPr>
          <a:xfrm rot="9927907">
            <a:off x="2123270" y="3200059"/>
            <a:ext cx="2247452" cy="276136"/>
          </a:xfrm>
          <a:prstGeom prst="bentUpArrow">
            <a:avLst/>
          </a:prstGeom>
          <a:solidFill>
            <a:srgbClr val="E84C3D"/>
          </a:solidFill>
          <a:ln>
            <a:solidFill>
              <a:srgbClr val="E84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p:cNvSpPr/>
          <p:nvPr/>
        </p:nvSpPr>
        <p:spPr>
          <a:xfrm>
            <a:off x="5217746" y="746849"/>
            <a:ext cx="4572000" cy="646331"/>
          </a:xfrm>
          <a:prstGeom prst="rect">
            <a:avLst/>
          </a:prstGeom>
        </p:spPr>
        <p:txBody>
          <a:bodyPr>
            <a:spAutoFit/>
          </a:bodyPr>
          <a:lstStyle/>
          <a:p>
            <a:r>
              <a:rPr lang="fr-FR" b="1" dirty="0" err="1" smtClean="0">
                <a:solidFill>
                  <a:schemeClr val="bg1"/>
                </a:solidFill>
              </a:rPr>
              <a:t>Tonight</a:t>
            </a:r>
            <a:r>
              <a:rPr lang="fr-FR" b="1" dirty="0" smtClean="0">
                <a:solidFill>
                  <a:schemeClr val="bg1"/>
                </a:solidFill>
              </a:rPr>
              <a:t> - </a:t>
            </a:r>
            <a:r>
              <a:rPr lang="fr-FR" b="1" dirty="0" err="1" smtClean="0">
                <a:solidFill>
                  <a:schemeClr val="bg1"/>
                </a:solidFill>
              </a:rPr>
              <a:t>icebreaker</a:t>
            </a:r>
            <a:r>
              <a:rPr lang="fr-FR" b="1" dirty="0" smtClean="0">
                <a:solidFill>
                  <a:schemeClr val="bg1"/>
                </a:solidFill>
              </a:rPr>
              <a:t> </a:t>
            </a:r>
          </a:p>
          <a:p>
            <a:r>
              <a:rPr lang="fr-FR" b="1" dirty="0" err="1" smtClean="0">
                <a:solidFill>
                  <a:schemeClr val="bg1"/>
                </a:solidFill>
              </a:rPr>
              <a:t>Tomorrow</a:t>
            </a:r>
            <a:r>
              <a:rPr lang="fr-FR" b="1" dirty="0" smtClean="0">
                <a:solidFill>
                  <a:schemeClr val="bg1"/>
                </a:solidFill>
              </a:rPr>
              <a:t> – </a:t>
            </a:r>
            <a:r>
              <a:rPr lang="fr-FR" b="1" dirty="0" err="1" smtClean="0">
                <a:solidFill>
                  <a:schemeClr val="bg1"/>
                </a:solidFill>
              </a:rPr>
              <a:t>your</a:t>
            </a:r>
            <a:r>
              <a:rPr lang="fr-FR" b="1" dirty="0" smtClean="0">
                <a:solidFill>
                  <a:schemeClr val="bg1"/>
                </a:solidFill>
              </a:rPr>
              <a:t> poster !</a:t>
            </a:r>
            <a:endParaRPr lang="fr-BE" b="1" dirty="0">
              <a:solidFill>
                <a:schemeClr val="bg1"/>
              </a:solidFill>
            </a:endParaRPr>
          </a:p>
        </p:txBody>
      </p:sp>
    </p:spTree>
    <p:extLst>
      <p:ext uri="{BB962C8B-B14F-4D97-AF65-F5344CB8AC3E}">
        <p14:creationId xmlns:p14="http://schemas.microsoft.com/office/powerpoint/2010/main" val="47582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repeatCount="indefinite" fill="hold" grpId="0" nodeType="clickEffect">
                                  <p:stCondLst>
                                    <p:cond delay="0"/>
                                  </p:stCondLst>
                                  <p:endCondLst>
                                    <p:cond evt="onNext" delay="0">
                                      <p:tgtEl>
                                        <p:sldTgt/>
                                      </p:tgtEl>
                                    </p:cond>
                                  </p:end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grpSp>
        <p:nvGrpSpPr>
          <p:cNvPr id="3" name="Groupe 2"/>
          <p:cNvGrpSpPr/>
          <p:nvPr/>
        </p:nvGrpSpPr>
        <p:grpSpPr>
          <a:xfrm>
            <a:off x="1513489" y="-189186"/>
            <a:ext cx="7033995" cy="6085489"/>
            <a:chOff x="0" y="0"/>
            <a:chExt cx="9090025" cy="8324215"/>
          </a:xfrm>
        </p:grpSpPr>
        <p:pic>
          <p:nvPicPr>
            <p:cNvPr id="4" name="Image 3"/>
            <p:cNvPicPr>
              <a:picLocks noChangeAspect="1"/>
            </p:cNvPicPr>
            <p:nvPr/>
          </p:nvPicPr>
          <p:blipFill>
            <a:blip r:embed="rId2"/>
            <a:stretch>
              <a:fillRect/>
            </a:stretch>
          </p:blipFill>
          <p:spPr>
            <a:xfrm>
              <a:off x="0" y="3931920"/>
              <a:ext cx="7808595" cy="4392295"/>
            </a:xfrm>
            <a:prstGeom prst="rect">
              <a:avLst/>
            </a:prstGeom>
          </p:spPr>
        </p:pic>
        <p:pic>
          <p:nvPicPr>
            <p:cNvPr id="5" name="Image 4"/>
            <p:cNvPicPr>
              <a:picLocks noChangeAspect="1"/>
            </p:cNvPicPr>
            <p:nvPr/>
          </p:nvPicPr>
          <p:blipFill rotWithShape="1">
            <a:blip r:embed="rId3"/>
            <a:srcRect b="20250"/>
            <a:stretch/>
          </p:blipFill>
          <p:spPr bwMode="auto">
            <a:xfrm>
              <a:off x="274320" y="0"/>
              <a:ext cx="8815705" cy="3954145"/>
            </a:xfrm>
            <a:prstGeom prst="rect">
              <a:avLst/>
            </a:prstGeom>
            <a:ln>
              <a:noFill/>
            </a:ln>
            <a:extLst>
              <a:ext uri="{53640926-AAD7-44D8-BBD7-CCE9431645EC}">
                <a14:shadowObscured xmlns:a14="http://schemas.microsoft.com/office/drawing/2010/main"/>
              </a:ext>
            </a:extLst>
          </p:spPr>
        </p:pic>
      </p:grpSp>
      <p:pic>
        <p:nvPicPr>
          <p:cNvPr id="4098" name="Picture 2" descr="UClouvain geomati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1470"/>
            <a:ext cx="1623848" cy="45482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E:\Projets\BELCAM\Communications\Logos\Logos Centres pilotes\Logo_Belspo.jpg"/>
          <p:cNvPicPr/>
          <p:nvPr/>
        </p:nvPicPr>
        <p:blipFill>
          <a:blip r:embed="rId5"/>
          <a:srcRect/>
          <a:stretch>
            <a:fillRect/>
          </a:stretch>
        </p:blipFill>
        <p:spPr bwMode="auto">
          <a:xfrm>
            <a:off x="410637" y="2175203"/>
            <a:ext cx="636905" cy="546100"/>
          </a:xfrm>
          <a:prstGeom prst="rect">
            <a:avLst/>
          </a:prstGeom>
          <a:noFill/>
          <a:ln w="9525">
            <a:noFill/>
            <a:miter lim="800000"/>
            <a:headEnd/>
            <a:tailEnd/>
          </a:ln>
        </p:spPr>
      </p:pic>
      <p:pic>
        <p:nvPicPr>
          <p:cNvPr id="8" name="Image 7" descr="ESA Dark Blu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082" y="1077288"/>
            <a:ext cx="1231265" cy="715010"/>
          </a:xfrm>
          <a:prstGeom prst="rect">
            <a:avLst/>
          </a:prstGeom>
          <a:noFill/>
          <a:ln>
            <a:noFill/>
          </a:ln>
        </p:spPr>
      </p:pic>
      <p:pic>
        <p:nvPicPr>
          <p:cNvPr id="9" name="Image 8"/>
          <p:cNvPicPr/>
          <p:nvPr/>
        </p:nvPicPr>
        <p:blipFill>
          <a:blip r:embed="rId7" cstate="print">
            <a:extLst>
              <a:ext uri="{28A0092B-C50C-407E-A947-70E740481C1C}">
                <a14:useLocalDpi xmlns:a14="http://schemas.microsoft.com/office/drawing/2010/main" val="0"/>
              </a:ext>
            </a:extLst>
          </a:blip>
          <a:stretch>
            <a:fillRect/>
          </a:stretch>
        </p:blipFill>
        <p:spPr bwMode="auto">
          <a:xfrm>
            <a:off x="7290052" y="4080685"/>
            <a:ext cx="1046480" cy="553085"/>
          </a:xfrm>
          <a:prstGeom prst="rect">
            <a:avLst/>
          </a:prstGeom>
          <a:noFill/>
          <a:ln>
            <a:noFill/>
          </a:ln>
        </p:spPr>
      </p:pic>
      <p:pic>
        <p:nvPicPr>
          <p:cNvPr id="4099" name="Picture 3" descr="logo_EL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00378" y="3063273"/>
            <a:ext cx="703555" cy="70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5639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3" name="Image 2"/>
          <p:cNvPicPr>
            <a:picLocks noChangeAspect="1"/>
          </p:cNvPicPr>
          <p:nvPr/>
        </p:nvPicPr>
        <p:blipFill>
          <a:blip r:embed="rId2"/>
          <a:stretch>
            <a:fillRect/>
          </a:stretch>
        </p:blipFill>
        <p:spPr>
          <a:xfrm>
            <a:off x="0" y="0"/>
            <a:ext cx="9536388" cy="5364218"/>
          </a:xfrm>
          <a:prstGeom prst="rect">
            <a:avLst/>
          </a:prstGeom>
        </p:spPr>
      </p:pic>
    </p:spTree>
    <p:extLst>
      <p:ext uri="{BB962C8B-B14F-4D97-AF65-F5344CB8AC3E}">
        <p14:creationId xmlns:p14="http://schemas.microsoft.com/office/powerpoint/2010/main" val="20922404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16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5" y="0"/>
            <a:ext cx="739854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rot="20086086">
            <a:off x="2743198" y="1676399"/>
            <a:ext cx="1130438" cy="369332"/>
          </a:xfrm>
          <a:prstGeom prst="rect">
            <a:avLst/>
          </a:prstGeom>
          <a:noFill/>
        </p:spPr>
        <p:txBody>
          <a:bodyPr wrap="none" rtlCol="0">
            <a:spAutoFit/>
          </a:bodyPr>
          <a:lstStyle/>
          <a:p>
            <a:r>
              <a:rPr lang="fr-FR" dirty="0" smtClean="0">
                <a:solidFill>
                  <a:schemeClr val="bg1"/>
                </a:solidFill>
              </a:rPr>
              <a:t>Musée L</a:t>
            </a:r>
            <a:endParaRPr lang="fr-BE" dirty="0">
              <a:solidFill>
                <a:schemeClr val="bg1"/>
              </a:solidFill>
            </a:endParaRPr>
          </a:p>
        </p:txBody>
      </p:sp>
    </p:spTree>
    <p:extLst>
      <p:ext uri="{BB962C8B-B14F-4D97-AF65-F5344CB8AC3E}">
        <p14:creationId xmlns:p14="http://schemas.microsoft.com/office/powerpoint/2010/main" val="3670306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en-GB" dirty="0">
                <a:solidFill>
                  <a:srgbClr val="FFFFFF"/>
                </a:solidFill>
              </a:rPr>
              <a:t>Cloud </a:t>
            </a:r>
            <a:r>
              <a:rPr lang="en-GB" dirty="0" smtClean="0">
                <a:solidFill>
                  <a:srgbClr val="FFFFFF"/>
                </a:solidFill>
              </a:rPr>
              <a:t>detection and removal</a:t>
            </a:r>
            <a:endParaRPr lang="en-GB" dirty="0">
              <a:solidFill>
                <a:srgbClr val="FFFFFF"/>
              </a:solidFill>
            </a:endParaRPr>
          </a:p>
        </p:txBody>
      </p:sp>
      <p:sp>
        <p:nvSpPr>
          <p:cNvPr id="4" name="TextBox 3"/>
          <p:cNvSpPr txBox="1"/>
          <p:nvPr/>
        </p:nvSpPr>
        <p:spPr>
          <a:xfrm>
            <a:off x="0" y="819868"/>
            <a:ext cx="9144000" cy="3935693"/>
          </a:xfrm>
          <a:prstGeom prst="rect">
            <a:avLst/>
          </a:prstGeom>
          <a:solidFill>
            <a:schemeClr val="bg1"/>
          </a:solidFill>
        </p:spPr>
        <p:txBody>
          <a:bodyPr wrap="square" rtlCol="0">
            <a:spAutoFit/>
          </a:bodyPr>
          <a:lstStyle/>
          <a:p>
            <a:pPr>
              <a:lnSpc>
                <a:spcPct val="150000"/>
              </a:lnSpc>
            </a:pPr>
            <a:r>
              <a:rPr lang="en-GB" sz="1000" dirty="0" smtClean="0"/>
              <a:t>A </a:t>
            </a:r>
            <a:r>
              <a:rPr lang="en-GB" sz="1000" dirty="0"/>
              <a:t>large portion of the earth surface is covered by </a:t>
            </a:r>
            <a:r>
              <a:rPr lang="en-GB" sz="1000" dirty="0" smtClean="0"/>
              <a:t>clouds, consequently</a:t>
            </a:r>
            <a:r>
              <a:rPr lang="en-GB" sz="1000" dirty="0"/>
              <a:t>, most earth observation images in the visible spectral </a:t>
            </a:r>
            <a:r>
              <a:rPr lang="en-GB" sz="1000" dirty="0" smtClean="0"/>
              <a:t>domain include </a:t>
            </a:r>
            <a:r>
              <a:rPr lang="en-GB" sz="1000" dirty="0"/>
              <a:t>a </a:t>
            </a:r>
            <a:r>
              <a:rPr lang="en-GB" sz="1000" dirty="0" smtClean="0"/>
              <a:t>significant amount </a:t>
            </a:r>
            <a:r>
              <a:rPr lang="en-GB" sz="1000" dirty="0"/>
              <a:t>of cloudy pixels. </a:t>
            </a:r>
            <a:endParaRPr lang="en-GB" sz="1000" dirty="0" smtClean="0"/>
          </a:p>
          <a:p>
            <a:pPr>
              <a:lnSpc>
                <a:spcPct val="150000"/>
              </a:lnSpc>
            </a:pPr>
            <a:endParaRPr lang="en-GB" sz="600" dirty="0"/>
          </a:p>
          <a:p>
            <a:pPr>
              <a:lnSpc>
                <a:spcPct val="150000"/>
              </a:lnSpc>
            </a:pPr>
            <a:r>
              <a:rPr lang="en-GB" sz="1000" dirty="0" smtClean="0"/>
              <a:t>An </a:t>
            </a:r>
            <a:r>
              <a:rPr lang="en-GB" sz="1000" dirty="0"/>
              <a:t>image pixel can </a:t>
            </a:r>
            <a:r>
              <a:rPr lang="en-GB" sz="1000" dirty="0" smtClean="0"/>
              <a:t>be:</a:t>
            </a:r>
          </a:p>
          <a:p>
            <a:pPr marL="216000" indent="-171450">
              <a:lnSpc>
                <a:spcPct val="150000"/>
              </a:lnSpc>
              <a:buFont typeface="Arial" panose="020B0604020202020204" pitchFamily="34" charset="0"/>
              <a:buChar char="•"/>
            </a:pPr>
            <a:r>
              <a:rPr lang="en-GB" sz="950" u="sng" dirty="0" smtClean="0">
                <a:effectLst>
                  <a:outerShdw blurRad="38100" dist="38100" dir="2700000" algn="tl">
                    <a:srgbClr val="000000">
                      <a:alpha val="43137"/>
                    </a:srgbClr>
                  </a:outerShdw>
                </a:effectLst>
              </a:rPr>
              <a:t>cloud free</a:t>
            </a:r>
            <a:r>
              <a:rPr lang="en-GB" sz="950" dirty="0" smtClean="0"/>
              <a:t> (</a:t>
            </a:r>
            <a:r>
              <a:rPr lang="en-GB" sz="950" dirty="0"/>
              <a:t>there are </a:t>
            </a:r>
            <a:r>
              <a:rPr lang="en-GB" sz="950" dirty="0" smtClean="0"/>
              <a:t>no water </a:t>
            </a:r>
            <a:r>
              <a:rPr lang="en-GB" sz="950" dirty="0"/>
              <a:t>droplets or ice crystals in the atmosphere which change the surface reflectance</a:t>
            </a:r>
            <a:r>
              <a:rPr lang="en-GB" sz="950" dirty="0" smtClean="0"/>
              <a:t>)</a:t>
            </a:r>
          </a:p>
          <a:p>
            <a:pPr marL="216000" indent="-171450">
              <a:lnSpc>
                <a:spcPct val="150000"/>
              </a:lnSpc>
              <a:buFont typeface="Arial" panose="020B0604020202020204" pitchFamily="34" charset="0"/>
              <a:buChar char="•"/>
            </a:pPr>
            <a:r>
              <a:rPr lang="en-GB" sz="950" u="sng" dirty="0">
                <a:effectLst>
                  <a:outerShdw blurRad="38100" dist="38100" dir="2700000" algn="tl">
                    <a:srgbClr val="000000">
                      <a:alpha val="43137"/>
                    </a:srgbClr>
                  </a:outerShdw>
                </a:effectLst>
              </a:rPr>
              <a:t>partly cloudy</a:t>
            </a:r>
            <a:r>
              <a:rPr lang="en-GB" sz="950" dirty="0"/>
              <a:t> (comprises all intermediate </a:t>
            </a:r>
            <a:r>
              <a:rPr lang="en-GB" sz="950" dirty="0" smtClean="0"/>
              <a:t>situations where </a:t>
            </a:r>
            <a:r>
              <a:rPr lang="en-GB" sz="950" dirty="0"/>
              <a:t>the measured reflectance is a mixture of a significant portion of the surface reflectance, </a:t>
            </a:r>
            <a:r>
              <a:rPr lang="en-GB" sz="950" dirty="0" smtClean="0"/>
              <a:t>but modified </a:t>
            </a:r>
            <a:r>
              <a:rPr lang="en-GB" sz="950" dirty="0"/>
              <a:t>due to the presence of a </a:t>
            </a:r>
            <a:r>
              <a:rPr lang="en-GB" sz="950" dirty="0" smtClean="0"/>
              <a:t>cloud)</a:t>
            </a:r>
          </a:p>
          <a:p>
            <a:pPr marL="216000" indent="-171450">
              <a:lnSpc>
                <a:spcPct val="150000"/>
              </a:lnSpc>
              <a:buFont typeface="Arial" panose="020B0604020202020204" pitchFamily="34" charset="0"/>
              <a:buChar char="•"/>
            </a:pPr>
            <a:r>
              <a:rPr lang="en-GB" sz="900" u="sng" dirty="0" smtClean="0">
                <a:effectLst>
                  <a:outerShdw blurRad="38100" dist="38100" dir="2700000" algn="tl">
                    <a:srgbClr val="000000">
                      <a:alpha val="43137"/>
                    </a:srgbClr>
                  </a:outerShdw>
                </a:effectLst>
              </a:rPr>
              <a:t>totally cloudy</a:t>
            </a:r>
            <a:r>
              <a:rPr lang="en-GB" sz="900" dirty="0" smtClean="0"/>
              <a:t> (</a:t>
            </a:r>
            <a:r>
              <a:rPr lang="en-GB" sz="900" dirty="0"/>
              <a:t>the optical thickness is so high that the portion of surface reflectance at the signal measured by the satellite is negligible</a:t>
            </a:r>
            <a:r>
              <a:rPr lang="en-GB" sz="900" dirty="0" smtClean="0"/>
              <a:t>)</a:t>
            </a:r>
          </a:p>
          <a:p>
            <a:pPr marL="44550">
              <a:lnSpc>
                <a:spcPct val="150000"/>
              </a:lnSpc>
            </a:pPr>
            <a:endParaRPr lang="en-GB" sz="600" dirty="0" smtClean="0"/>
          </a:p>
          <a:p>
            <a:pPr marL="44550">
              <a:lnSpc>
                <a:spcPct val="150000"/>
              </a:lnSpc>
            </a:pPr>
            <a:r>
              <a:rPr lang="en-GB" sz="1000" dirty="0" smtClean="0"/>
              <a:t>Cloud </a:t>
            </a:r>
            <a:r>
              <a:rPr lang="en-GB" sz="1000" dirty="0"/>
              <a:t>detection methods can be categorized in the following classes [</a:t>
            </a:r>
            <a:r>
              <a:rPr lang="en-GB" sz="1000" dirty="0" err="1"/>
              <a:t>Brockmann</a:t>
            </a:r>
            <a:r>
              <a:rPr lang="en-GB" sz="1000" dirty="0"/>
              <a:t> et al., 2008</a:t>
            </a:r>
            <a:r>
              <a:rPr lang="en-GB" sz="1000" dirty="0" smtClean="0"/>
              <a:t>]:</a:t>
            </a:r>
          </a:p>
          <a:p>
            <a:pPr marL="216000" indent="-171450">
              <a:lnSpc>
                <a:spcPct val="150000"/>
              </a:lnSpc>
              <a:buFont typeface="Arial" panose="020B0604020202020204" pitchFamily="34" charset="0"/>
              <a:buChar char="•"/>
            </a:pPr>
            <a:r>
              <a:rPr lang="en-GB" sz="950" u="sng" dirty="0">
                <a:effectLst>
                  <a:outerShdw blurRad="38100" dist="38100" dir="2700000" algn="tl">
                    <a:srgbClr val="000000">
                      <a:alpha val="43137"/>
                    </a:srgbClr>
                  </a:outerShdw>
                </a:effectLst>
              </a:rPr>
              <a:t>Spectral threshold methods</a:t>
            </a:r>
            <a:r>
              <a:rPr lang="en-GB" sz="950" dirty="0"/>
              <a:t> </a:t>
            </a:r>
            <a:r>
              <a:rPr lang="en-GB" sz="950" dirty="0" smtClean="0"/>
              <a:t>(spectral </a:t>
            </a:r>
            <a:r>
              <a:rPr lang="en-GB" sz="950" dirty="0"/>
              <a:t>characteristics, such as temperature, brightness, whiteness or height of the </a:t>
            </a:r>
            <a:r>
              <a:rPr lang="en-GB" sz="950" dirty="0" err="1"/>
              <a:t>scatterer</a:t>
            </a:r>
            <a:r>
              <a:rPr lang="en-GB" sz="950" dirty="0"/>
              <a:t> are </a:t>
            </a:r>
            <a:r>
              <a:rPr lang="en-GB" sz="950" dirty="0" smtClean="0"/>
              <a:t>tested against </a:t>
            </a:r>
            <a:r>
              <a:rPr lang="en-GB" sz="950" dirty="0"/>
              <a:t>a threshold </a:t>
            </a:r>
            <a:r>
              <a:rPr lang="en-GB" sz="950" dirty="0" smtClean="0"/>
              <a:t>value)</a:t>
            </a:r>
          </a:p>
          <a:p>
            <a:pPr marL="216000" indent="-171450">
              <a:lnSpc>
                <a:spcPct val="150000"/>
              </a:lnSpc>
              <a:buFont typeface="Arial" panose="020B0604020202020204" pitchFamily="34" charset="0"/>
              <a:buChar char="•"/>
            </a:pPr>
            <a:r>
              <a:rPr lang="en-GB" sz="950" u="sng" dirty="0" smtClean="0">
                <a:effectLst>
                  <a:outerShdw blurRad="38100" dist="38100" dir="2700000" algn="tl">
                    <a:srgbClr val="000000">
                      <a:alpha val="43137"/>
                    </a:srgbClr>
                  </a:outerShdw>
                </a:effectLst>
              </a:rPr>
              <a:t>Feature </a:t>
            </a:r>
            <a:r>
              <a:rPr lang="en-GB" sz="950" u="sng" dirty="0">
                <a:effectLst>
                  <a:outerShdw blurRad="38100" dist="38100" dir="2700000" algn="tl">
                    <a:srgbClr val="000000">
                      <a:alpha val="43137"/>
                    </a:srgbClr>
                  </a:outerShdw>
                </a:effectLst>
              </a:rPr>
              <a:t>extraction and classification</a:t>
            </a:r>
            <a:r>
              <a:rPr lang="en-GB" sz="950" dirty="0"/>
              <a:t> </a:t>
            </a:r>
            <a:r>
              <a:rPr lang="en-GB" sz="950" dirty="0" smtClean="0"/>
              <a:t>(the </a:t>
            </a:r>
            <a:r>
              <a:rPr lang="en-GB" sz="950" dirty="0"/>
              <a:t>spectral data space, if transformed into a feature space, can be statically or </a:t>
            </a:r>
            <a:r>
              <a:rPr lang="en-GB" sz="950" dirty="0" smtClean="0"/>
              <a:t>dynamically separated </a:t>
            </a:r>
            <a:r>
              <a:rPr lang="en-GB" sz="950" dirty="0"/>
              <a:t>into cloud or clear </a:t>
            </a:r>
            <a:r>
              <a:rPr lang="en-GB" sz="950" dirty="0" smtClean="0"/>
              <a:t>classes)</a:t>
            </a:r>
          </a:p>
          <a:p>
            <a:pPr marL="216000" indent="-171450">
              <a:lnSpc>
                <a:spcPct val="150000"/>
              </a:lnSpc>
              <a:buFont typeface="Arial" panose="020B0604020202020204" pitchFamily="34" charset="0"/>
              <a:buChar char="•"/>
            </a:pPr>
            <a:r>
              <a:rPr lang="en-GB" sz="950" u="sng" dirty="0">
                <a:effectLst>
                  <a:outerShdw blurRad="38100" dist="38100" dir="2700000" algn="tl">
                    <a:srgbClr val="000000">
                      <a:alpha val="43137"/>
                    </a:srgbClr>
                  </a:outerShdw>
                </a:effectLst>
              </a:rPr>
              <a:t>Learning algorithms</a:t>
            </a:r>
            <a:r>
              <a:rPr lang="en-GB" sz="950" dirty="0"/>
              <a:t> </a:t>
            </a:r>
            <a:r>
              <a:rPr lang="en-GB" sz="950" dirty="0" smtClean="0"/>
              <a:t>(cloud probability </a:t>
            </a:r>
            <a:r>
              <a:rPr lang="en-GB" sz="950" dirty="0"/>
              <a:t>or cloudiness index values are generated after training the algorithm with simulated </a:t>
            </a:r>
            <a:r>
              <a:rPr lang="en-GB" sz="950" dirty="0" smtClean="0"/>
              <a:t>or measured </a:t>
            </a:r>
            <a:r>
              <a:rPr lang="en-GB" sz="950" dirty="0"/>
              <a:t>data)</a:t>
            </a:r>
            <a:endParaRPr lang="en-GB" sz="950" dirty="0" smtClean="0"/>
          </a:p>
          <a:p>
            <a:pPr marL="216000" indent="-171450">
              <a:lnSpc>
                <a:spcPct val="150000"/>
              </a:lnSpc>
              <a:buFont typeface="Arial" panose="020B0604020202020204" pitchFamily="34" charset="0"/>
              <a:buChar char="•"/>
            </a:pPr>
            <a:r>
              <a:rPr lang="en-GB" sz="950" u="sng" dirty="0">
                <a:effectLst>
                  <a:outerShdw blurRad="38100" dist="38100" dir="2700000" algn="tl">
                    <a:srgbClr val="000000">
                      <a:alpha val="43137"/>
                    </a:srgbClr>
                  </a:outerShdw>
                </a:effectLst>
              </a:rPr>
              <a:t>Multi-temporal analysis</a:t>
            </a:r>
            <a:r>
              <a:rPr lang="en-GB" sz="950" dirty="0"/>
              <a:t> (Pixels are not always cloud covered and a time series of data is used to separate cloudy from </a:t>
            </a:r>
            <a:r>
              <a:rPr lang="en-GB" sz="950" dirty="0" smtClean="0"/>
              <a:t>clear cases</a:t>
            </a:r>
            <a:r>
              <a:rPr lang="en-GB" sz="950" dirty="0"/>
              <a:t>)</a:t>
            </a:r>
            <a:endParaRPr lang="en-GB" sz="950" dirty="0" smtClean="0"/>
          </a:p>
          <a:p>
            <a:pPr marL="216000" indent="-171450">
              <a:lnSpc>
                <a:spcPct val="150000"/>
              </a:lnSpc>
              <a:buFont typeface="Arial" panose="020B0604020202020204" pitchFamily="34" charset="0"/>
              <a:buChar char="•"/>
            </a:pPr>
            <a:r>
              <a:rPr lang="en-GB" sz="950" u="sng" dirty="0">
                <a:effectLst>
                  <a:outerShdw blurRad="38100" dist="38100" dir="2700000" algn="tl">
                    <a:srgbClr val="000000">
                      <a:alpha val="43137"/>
                    </a:srgbClr>
                  </a:outerShdw>
                </a:effectLst>
              </a:rPr>
              <a:t>Multi-sensor approach</a:t>
            </a:r>
            <a:r>
              <a:rPr lang="en-GB" sz="950" dirty="0"/>
              <a:t> (where multiple sensors are on the same platform and perform simultaneous measurements</a:t>
            </a:r>
            <a:r>
              <a:rPr lang="en-GB" sz="950" dirty="0" smtClean="0"/>
              <a:t>, the </a:t>
            </a:r>
            <a:r>
              <a:rPr lang="en-GB" sz="950" dirty="0"/>
              <a:t>synergetic algorithms can be used to better identify </a:t>
            </a:r>
            <a:r>
              <a:rPr lang="en-GB" sz="950" dirty="0" smtClean="0"/>
              <a:t>clouds)</a:t>
            </a:r>
            <a:endParaRPr lang="en-GB" sz="950" dirty="0"/>
          </a:p>
        </p:txBody>
      </p:sp>
    </p:spTree>
    <p:extLst>
      <p:ext uri="{BB962C8B-B14F-4D97-AF65-F5344CB8AC3E}">
        <p14:creationId xmlns:p14="http://schemas.microsoft.com/office/powerpoint/2010/main" val="42385282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Image 2"/>
          <p:cNvPicPr>
            <a:picLocks noChangeAspect="1"/>
          </p:cNvPicPr>
          <p:nvPr/>
        </p:nvPicPr>
        <p:blipFill rotWithShape="1">
          <a:blip r:embed="rId2"/>
          <a:srcRect l="22367" t="26866" r="34458" b="15706"/>
          <a:stretch/>
        </p:blipFill>
        <p:spPr>
          <a:xfrm>
            <a:off x="1143000" y="-20538"/>
            <a:ext cx="6902246" cy="5164038"/>
          </a:xfrm>
          <a:prstGeom prst="rect">
            <a:avLst/>
          </a:prstGeom>
        </p:spPr>
      </p:pic>
      <p:sp>
        <p:nvSpPr>
          <p:cNvPr id="4" name="ZoneTexte 3"/>
          <p:cNvSpPr txBox="1"/>
          <p:nvPr/>
        </p:nvSpPr>
        <p:spPr>
          <a:xfrm>
            <a:off x="1277635" y="87474"/>
            <a:ext cx="898385" cy="369332"/>
          </a:xfrm>
          <a:prstGeom prst="rect">
            <a:avLst/>
          </a:prstGeom>
          <a:noFill/>
        </p:spPr>
        <p:txBody>
          <a:bodyPr wrap="square" rtlCol="0">
            <a:spAutoFit/>
          </a:bodyPr>
          <a:lstStyle/>
          <a:p>
            <a:pPr fontAlgn="base">
              <a:spcBef>
                <a:spcPct val="0"/>
              </a:spcBef>
              <a:spcAft>
                <a:spcPct val="0"/>
              </a:spcAft>
            </a:pPr>
            <a:r>
              <a:rPr lang="fr-BE" b="1" dirty="0">
                <a:solidFill>
                  <a:prstClr val="white"/>
                </a:solidFill>
                <a:latin typeface="Times New Roman" pitchFamily="18" charset="0"/>
              </a:rPr>
              <a:t>1777</a:t>
            </a:r>
          </a:p>
        </p:txBody>
      </p:sp>
      <p:pic>
        <p:nvPicPr>
          <p:cNvPr id="5" name="Image 4"/>
          <p:cNvPicPr>
            <a:picLocks noChangeAspect="1"/>
          </p:cNvPicPr>
          <p:nvPr/>
        </p:nvPicPr>
        <p:blipFill rotWithShape="1">
          <a:blip r:embed="rId3"/>
          <a:srcRect l="26077" t="16380" r="16102" b="6774"/>
          <a:stretch/>
        </p:blipFill>
        <p:spPr>
          <a:xfrm>
            <a:off x="1143001" y="-16578"/>
            <a:ext cx="6902246" cy="5160077"/>
          </a:xfrm>
          <a:prstGeom prst="rect">
            <a:avLst/>
          </a:prstGeom>
        </p:spPr>
      </p:pic>
      <p:sp>
        <p:nvSpPr>
          <p:cNvPr id="7" name="Ellipse 6"/>
          <p:cNvSpPr/>
          <p:nvPr/>
        </p:nvSpPr>
        <p:spPr>
          <a:xfrm>
            <a:off x="5436096" y="3165816"/>
            <a:ext cx="648072" cy="54006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BE">
              <a:solidFill>
                <a:prstClr val="white"/>
              </a:solidFill>
            </a:endParaRPr>
          </a:p>
        </p:txBody>
      </p:sp>
    </p:spTree>
    <p:extLst>
      <p:ext uri="{BB962C8B-B14F-4D97-AF65-F5344CB8AC3E}">
        <p14:creationId xmlns:p14="http://schemas.microsoft.com/office/powerpoint/2010/main" val="72954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80" y="0"/>
            <a:ext cx="7726492" cy="5147775"/>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98" y="3362181"/>
            <a:ext cx="2240868" cy="1673735"/>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9694" y="3300437"/>
            <a:ext cx="2754306" cy="1843063"/>
          </a:xfrm>
          <a:prstGeom prst="rect">
            <a:avLst/>
          </a:prstGeom>
        </p:spPr>
      </p:pic>
      <p:sp>
        <p:nvSpPr>
          <p:cNvPr id="6" name="ZoneTexte 5"/>
          <p:cNvSpPr txBox="1"/>
          <p:nvPr/>
        </p:nvSpPr>
        <p:spPr>
          <a:xfrm>
            <a:off x="918785" y="0"/>
            <a:ext cx="5548395" cy="623215"/>
          </a:xfrm>
          <a:prstGeom prst="rect">
            <a:avLst/>
          </a:prstGeom>
          <a:noFill/>
          <a:ln>
            <a:noFill/>
          </a:ln>
        </p:spPr>
        <p:txBody>
          <a:bodyPr wrap="square" lIns="68549" tIns="34274" rIns="68549" bIns="34274" rtlCol="0">
            <a:spAutoFit/>
          </a:bodyPr>
          <a:lstStyle/>
          <a:p>
            <a:pPr fontAlgn="base">
              <a:spcBef>
                <a:spcPct val="0"/>
              </a:spcBef>
              <a:spcAft>
                <a:spcPct val="0"/>
              </a:spcAft>
            </a:pPr>
            <a:r>
              <a:rPr lang="fr-BE" sz="2100" dirty="0">
                <a:solidFill>
                  <a:srgbClr val="00338D"/>
                </a:solidFill>
                <a:latin typeface="Calibri" pitchFamily="34" charset="0"/>
                <a:cs typeface="Calibri" pitchFamily="34" charset="0"/>
              </a:rPr>
              <a:t>Louvain-la-Neuve - </a:t>
            </a:r>
            <a:r>
              <a:rPr lang="fr-BE" sz="1500" i="1" dirty="0">
                <a:solidFill>
                  <a:srgbClr val="00338D"/>
                </a:solidFill>
                <a:latin typeface="Calibri" pitchFamily="34" charset="0"/>
                <a:cs typeface="Calibri" pitchFamily="34" charset="0"/>
              </a:rPr>
              <a:t>a </a:t>
            </a:r>
            <a:r>
              <a:rPr lang="fr-BE" sz="1500" i="1" dirty="0" err="1">
                <a:solidFill>
                  <a:srgbClr val="00338D"/>
                </a:solidFill>
                <a:latin typeface="Calibri" pitchFamily="34" charset="0"/>
                <a:cs typeface="Calibri" pitchFamily="34" charset="0"/>
              </a:rPr>
              <a:t>pioneer</a:t>
            </a:r>
            <a:r>
              <a:rPr lang="fr-BE" sz="1500" i="1" dirty="0">
                <a:solidFill>
                  <a:srgbClr val="00338D"/>
                </a:solidFill>
                <a:latin typeface="Calibri" pitchFamily="34" charset="0"/>
                <a:cs typeface="Calibri" pitchFamily="34" charset="0"/>
              </a:rPr>
              <a:t> </a:t>
            </a:r>
            <a:r>
              <a:rPr lang="fr-BE" sz="1500" i="1" dirty="0" err="1">
                <a:solidFill>
                  <a:srgbClr val="00338D"/>
                </a:solidFill>
                <a:latin typeface="Calibri" pitchFamily="34" charset="0"/>
                <a:cs typeface="Calibri" pitchFamily="34" charset="0"/>
              </a:rPr>
              <a:t>urban</a:t>
            </a:r>
            <a:r>
              <a:rPr lang="fr-BE" sz="1500" i="1" dirty="0">
                <a:solidFill>
                  <a:srgbClr val="00338D"/>
                </a:solidFill>
                <a:latin typeface="Calibri" pitchFamily="34" charset="0"/>
                <a:cs typeface="Calibri" pitchFamily="34" charset="0"/>
              </a:rPr>
              <a:t> </a:t>
            </a:r>
            <a:r>
              <a:rPr lang="fr-BE" sz="1500" i="1" dirty="0" err="1">
                <a:solidFill>
                  <a:srgbClr val="00338D"/>
                </a:solidFill>
                <a:latin typeface="Calibri" pitchFamily="34" charset="0"/>
                <a:cs typeface="Calibri" pitchFamily="34" charset="0"/>
              </a:rPr>
              <a:t>project</a:t>
            </a:r>
            <a:r>
              <a:rPr lang="fr-BE" sz="1500" i="1" dirty="0">
                <a:solidFill>
                  <a:srgbClr val="00338D"/>
                </a:solidFill>
                <a:latin typeface="Calibri" pitchFamily="34" charset="0"/>
                <a:cs typeface="Calibri" pitchFamily="34" charset="0"/>
              </a:rPr>
              <a:t> </a:t>
            </a:r>
            <a:r>
              <a:rPr lang="fr-BE" sz="1500" i="1" dirty="0" err="1">
                <a:solidFill>
                  <a:srgbClr val="00338D"/>
                </a:solidFill>
                <a:latin typeface="Calibri" pitchFamily="34" charset="0"/>
                <a:cs typeface="Calibri" pitchFamily="34" charset="0"/>
              </a:rPr>
              <a:t>designed</a:t>
            </a:r>
            <a:r>
              <a:rPr lang="fr-BE" sz="1500" i="1" dirty="0">
                <a:solidFill>
                  <a:srgbClr val="00338D"/>
                </a:solidFill>
                <a:latin typeface="Calibri" pitchFamily="34" charset="0"/>
                <a:cs typeface="Calibri" pitchFamily="34" charset="0"/>
              </a:rPr>
              <a:t> 45  </a:t>
            </a:r>
            <a:r>
              <a:rPr lang="fr-BE" sz="1500" i="1" dirty="0" err="1">
                <a:solidFill>
                  <a:srgbClr val="00338D"/>
                </a:solidFill>
                <a:latin typeface="Calibri" pitchFamily="34" charset="0"/>
                <a:cs typeface="Calibri" pitchFamily="34" charset="0"/>
              </a:rPr>
              <a:t>years</a:t>
            </a:r>
            <a:r>
              <a:rPr lang="fr-BE" sz="1500" i="1" dirty="0">
                <a:solidFill>
                  <a:srgbClr val="00338D"/>
                </a:solidFill>
                <a:latin typeface="Calibri" pitchFamily="34" charset="0"/>
                <a:cs typeface="Calibri" pitchFamily="34" charset="0"/>
              </a:rPr>
              <a:t> </a:t>
            </a:r>
            <a:r>
              <a:rPr lang="fr-BE" sz="1500" i="1" dirty="0" err="1">
                <a:solidFill>
                  <a:srgbClr val="00338D"/>
                </a:solidFill>
                <a:latin typeface="Calibri" pitchFamily="34" charset="0"/>
                <a:cs typeface="Calibri" pitchFamily="34" charset="0"/>
              </a:rPr>
              <a:t>ago</a:t>
            </a:r>
            <a:r>
              <a:rPr lang="fr-BE" sz="1500" i="1" dirty="0">
                <a:solidFill>
                  <a:srgbClr val="00338D"/>
                </a:solidFill>
                <a:latin typeface="Calibri" pitchFamily="34" charset="0"/>
                <a:cs typeface="Calibri" pitchFamily="34" charset="0"/>
              </a:rPr>
              <a:t> as an </a:t>
            </a:r>
            <a:r>
              <a:rPr lang="fr-BE" sz="1500" i="1" dirty="0" err="1">
                <a:solidFill>
                  <a:srgbClr val="00338D"/>
                </a:solidFill>
                <a:latin typeface="Calibri" pitchFamily="34" charset="0"/>
                <a:cs typeface="Calibri" pitchFamily="34" charset="0"/>
              </a:rPr>
              <a:t>ecofriendly</a:t>
            </a:r>
            <a:r>
              <a:rPr lang="fr-BE" sz="1500" i="1" dirty="0">
                <a:solidFill>
                  <a:srgbClr val="00338D"/>
                </a:solidFill>
                <a:latin typeface="Calibri" pitchFamily="34" charset="0"/>
                <a:cs typeface="Calibri" pitchFamily="34" charset="0"/>
              </a:rPr>
              <a:t> </a:t>
            </a:r>
            <a:r>
              <a:rPr lang="fr-BE" sz="1500" i="1" dirty="0" err="1">
                <a:solidFill>
                  <a:srgbClr val="00338D"/>
                </a:solidFill>
                <a:latin typeface="Calibri" pitchFamily="34" charset="0"/>
                <a:cs typeface="Calibri" pitchFamily="34" charset="0"/>
              </a:rPr>
              <a:t>town</a:t>
            </a:r>
            <a:r>
              <a:rPr lang="fr-BE" sz="1500" i="1" dirty="0">
                <a:solidFill>
                  <a:srgbClr val="00338D"/>
                </a:solidFill>
                <a:latin typeface="Calibri" pitchFamily="34" charset="0"/>
                <a:cs typeface="Calibri" pitchFamily="34" charset="0"/>
              </a:rPr>
              <a:t> and </a:t>
            </a:r>
            <a:r>
              <a:rPr lang="fr-BE" sz="1500" i="1" dirty="0" err="1">
                <a:solidFill>
                  <a:srgbClr val="00338D"/>
                </a:solidFill>
                <a:latin typeface="Calibri" pitchFamily="34" charset="0"/>
                <a:cs typeface="Calibri" pitchFamily="34" charset="0"/>
              </a:rPr>
              <a:t>built</a:t>
            </a:r>
            <a:r>
              <a:rPr lang="fr-BE" sz="1500" i="1" dirty="0">
                <a:solidFill>
                  <a:srgbClr val="00338D"/>
                </a:solidFill>
                <a:latin typeface="Calibri" pitchFamily="34" charset="0"/>
                <a:cs typeface="Calibri" pitchFamily="34" charset="0"/>
              </a:rPr>
              <a:t> </a:t>
            </a:r>
            <a:r>
              <a:rPr lang="fr-BE" sz="1500" i="1" dirty="0" err="1">
                <a:solidFill>
                  <a:srgbClr val="00338D"/>
                </a:solidFill>
                <a:latin typeface="Calibri" pitchFamily="34" charset="0"/>
                <a:cs typeface="Calibri" pitchFamily="34" charset="0"/>
              </a:rPr>
              <a:t>from</a:t>
            </a:r>
            <a:r>
              <a:rPr lang="fr-BE" sz="1500" i="1" dirty="0">
                <a:solidFill>
                  <a:srgbClr val="00338D"/>
                </a:solidFill>
                <a:latin typeface="Calibri" pitchFamily="34" charset="0"/>
                <a:cs typeface="Calibri" pitchFamily="34" charset="0"/>
              </a:rPr>
              <a:t> scratch in the </a:t>
            </a:r>
            <a:r>
              <a:rPr lang="fr-BE" sz="1500" i="1" dirty="0" err="1">
                <a:solidFill>
                  <a:srgbClr val="00338D"/>
                </a:solidFill>
                <a:latin typeface="Calibri" pitchFamily="34" charset="0"/>
                <a:cs typeface="Calibri" pitchFamily="34" charset="0"/>
              </a:rPr>
              <a:t>farm</a:t>
            </a:r>
            <a:r>
              <a:rPr lang="fr-BE" sz="1500" i="1" dirty="0">
                <a:solidFill>
                  <a:srgbClr val="00338D"/>
                </a:solidFill>
                <a:latin typeface="Calibri" pitchFamily="34" charset="0"/>
                <a:cs typeface="Calibri" pitchFamily="34" charset="0"/>
              </a:rPr>
              <a:t> </a:t>
            </a:r>
            <a:r>
              <a:rPr lang="fr-BE" sz="1500" i="1" dirty="0" err="1">
                <a:solidFill>
                  <a:srgbClr val="00338D"/>
                </a:solidFill>
                <a:latin typeface="Calibri" pitchFamily="34" charset="0"/>
                <a:cs typeface="Calibri" pitchFamily="34" charset="0"/>
              </a:rPr>
              <a:t>fields</a:t>
            </a:r>
            <a:endParaRPr lang="fr-BE" sz="1500" i="1" dirty="0">
              <a:solidFill>
                <a:srgbClr val="00338D"/>
              </a:solidFill>
              <a:latin typeface="Calibri" pitchFamily="34" charset="0"/>
              <a:cs typeface="Calibri" pitchFamily="34" charset="0"/>
            </a:endParaRPr>
          </a:p>
        </p:txBody>
      </p:sp>
    </p:spTree>
    <p:extLst>
      <p:ext uri="{BB962C8B-B14F-4D97-AF65-F5344CB8AC3E}">
        <p14:creationId xmlns:p14="http://schemas.microsoft.com/office/powerpoint/2010/main" val="347878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62062" y="1795775"/>
            <a:ext cx="6619875" cy="1314450"/>
          </a:xfrm>
          <a:prstGeom prst="rect">
            <a:avLst/>
          </a:prstGeom>
        </p:spPr>
      </p:pic>
      <p:sp>
        <p:nvSpPr>
          <p:cNvPr id="3"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a:solidFill>
                  <a:srgbClr val="FFFFFF"/>
                </a:solidFill>
              </a:rPr>
              <a:t>Interactions with the </a:t>
            </a:r>
            <a:r>
              <a:rPr lang="en-GB" dirty="0" smtClean="0">
                <a:solidFill>
                  <a:srgbClr val="FFFFFF"/>
                </a:solidFill>
              </a:rPr>
              <a:t>Atmosphere</a:t>
            </a:r>
            <a:endParaRPr lang="en-GB" dirty="0">
              <a:solidFill>
                <a:srgbClr val="FFFFFF"/>
              </a:solidFill>
            </a:endParaRPr>
          </a:p>
        </p:txBody>
      </p:sp>
      <p:sp>
        <p:nvSpPr>
          <p:cNvPr id="4" name="Rectangle 3"/>
          <p:cNvSpPr/>
          <p:nvPr/>
        </p:nvSpPr>
        <p:spPr>
          <a:xfrm>
            <a:off x="0" y="780049"/>
            <a:ext cx="9144000" cy="3854901"/>
          </a:xfrm>
          <a:prstGeom prst="rect">
            <a:avLst/>
          </a:prstGeom>
        </p:spPr>
        <p:txBody>
          <a:bodyPr wrap="square">
            <a:spAutoFit/>
          </a:bodyPr>
          <a:lstStyle/>
          <a:p>
            <a:pPr marL="285750" indent="-285750">
              <a:buFont typeface="Arial" panose="020B0604020202020204" pitchFamily="34" charset="0"/>
              <a:buChar char="•"/>
            </a:pPr>
            <a:r>
              <a:rPr lang="en-GB" sz="1600" dirty="0"/>
              <a:t>Before radiation used for remote sensing reaches the Earth's surface it has </a:t>
            </a:r>
            <a:r>
              <a:rPr lang="en-GB" sz="1600" dirty="0" smtClean="0"/>
              <a:t>to travel </a:t>
            </a:r>
            <a:r>
              <a:rPr lang="en-GB" sz="1600" dirty="0"/>
              <a:t>through some distance of the Earth's </a:t>
            </a:r>
            <a:r>
              <a:rPr lang="en-GB" sz="1600" dirty="0" smtClean="0"/>
              <a:t>atmosphere</a:t>
            </a:r>
          </a:p>
          <a:p>
            <a:pPr marL="285750" indent="-285750">
              <a:buFont typeface="Arial" panose="020B0604020202020204" pitchFamily="34" charset="0"/>
              <a:buChar char="•"/>
            </a:pPr>
            <a:r>
              <a:rPr lang="en-GB" sz="1600" dirty="0"/>
              <a:t>Particles and gases in the atmosphere can affect the incoming light </a:t>
            </a:r>
            <a:r>
              <a:rPr lang="en-GB" sz="1600" dirty="0" smtClean="0"/>
              <a:t>and radiation</a:t>
            </a:r>
            <a:r>
              <a:rPr lang="en-GB" sz="1600" dirty="0"/>
              <a:t>:</a:t>
            </a:r>
            <a:endParaRPr lang="en-GB" sz="1600" dirty="0" smtClean="0"/>
          </a:p>
          <a:p>
            <a:endParaRPr lang="en-GB" sz="1050" dirty="0" smtClean="0"/>
          </a:p>
          <a:p>
            <a:endParaRPr lang="en-GB" sz="1600" dirty="0"/>
          </a:p>
          <a:p>
            <a:endParaRPr lang="en-GB" sz="1600" dirty="0" smtClean="0"/>
          </a:p>
          <a:p>
            <a:endParaRPr lang="en-GB" sz="1600" dirty="0"/>
          </a:p>
          <a:p>
            <a:endParaRPr lang="en-GB" sz="1600" dirty="0" smtClean="0"/>
          </a:p>
          <a:p>
            <a:endParaRPr lang="en-GB" sz="1600" dirty="0" smtClean="0"/>
          </a:p>
          <a:p>
            <a:endParaRPr lang="en-GB" sz="1600" dirty="0"/>
          </a:p>
          <a:p>
            <a:pPr>
              <a:spcBef>
                <a:spcPts val="600"/>
              </a:spcBef>
            </a:pPr>
            <a:r>
              <a:rPr lang="en-GB" sz="1600" b="1" u="sng" dirty="0" smtClean="0"/>
              <a:t>Scattering</a:t>
            </a:r>
            <a:r>
              <a:rPr lang="en-GB" sz="1600" dirty="0" smtClean="0"/>
              <a:t> </a:t>
            </a:r>
            <a:r>
              <a:rPr lang="en-GB" sz="1600" dirty="0"/>
              <a:t>occurs when particles or large gas molecules present in </a:t>
            </a:r>
            <a:r>
              <a:rPr lang="en-GB" sz="1600" dirty="0" smtClean="0"/>
              <a:t>the atmosphere </a:t>
            </a:r>
            <a:r>
              <a:rPr lang="en-GB" sz="1600" dirty="0"/>
              <a:t>interact with and cause the electromagnetic radiation to be </a:t>
            </a:r>
            <a:r>
              <a:rPr lang="en-GB" sz="1600" dirty="0" smtClean="0"/>
              <a:t>redirected from </a:t>
            </a:r>
            <a:r>
              <a:rPr lang="en-GB" sz="1600" dirty="0"/>
              <a:t>its original </a:t>
            </a:r>
            <a:r>
              <a:rPr lang="en-GB" sz="1600" dirty="0" smtClean="0"/>
              <a:t>path.</a:t>
            </a:r>
            <a:endParaRPr lang="en-GB" sz="1600" dirty="0"/>
          </a:p>
          <a:p>
            <a:pPr>
              <a:spcBef>
                <a:spcPts val="600"/>
              </a:spcBef>
            </a:pPr>
            <a:r>
              <a:rPr lang="en-GB" sz="1600" b="1" u="sng" dirty="0"/>
              <a:t>Absorption</a:t>
            </a:r>
            <a:r>
              <a:rPr lang="en-GB" sz="1600" dirty="0"/>
              <a:t> causes molecules in the atmosphere to absorb energy at </a:t>
            </a:r>
            <a:r>
              <a:rPr lang="en-GB" sz="1600" dirty="0" smtClean="0"/>
              <a:t>various wavelengths</a:t>
            </a:r>
            <a:r>
              <a:rPr lang="en-GB" sz="1600" dirty="0"/>
              <a:t>. </a:t>
            </a:r>
          </a:p>
        </p:txBody>
      </p:sp>
      <p:sp>
        <p:nvSpPr>
          <p:cNvPr id="6" name="Rectangle 5"/>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8654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smtClean="0">
                <a:solidFill>
                  <a:srgbClr val="FFFFFF"/>
                </a:solidFill>
              </a:rPr>
              <a:t>Atmospheric Windows</a:t>
            </a:r>
            <a:endParaRPr lang="en-GB" dirty="0">
              <a:solidFill>
                <a:srgbClr val="FFFFFF"/>
              </a:solidFill>
            </a:endParaRPr>
          </a:p>
        </p:txBody>
      </p:sp>
      <p:sp>
        <p:nvSpPr>
          <p:cNvPr id="4" name="Rectangle 3"/>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a:stretch>
            <a:fillRect/>
          </a:stretch>
        </p:blipFill>
        <p:spPr>
          <a:xfrm>
            <a:off x="201882" y="834186"/>
            <a:ext cx="8802443" cy="3787463"/>
          </a:xfrm>
          <a:prstGeom prst="rect">
            <a:avLst/>
          </a:prstGeom>
        </p:spPr>
      </p:pic>
      <p:sp>
        <p:nvSpPr>
          <p:cNvPr id="6" name="TextBox 5"/>
          <p:cNvSpPr txBox="1"/>
          <p:nvPr/>
        </p:nvSpPr>
        <p:spPr>
          <a:xfrm>
            <a:off x="59375" y="3218211"/>
            <a:ext cx="5023262" cy="1169551"/>
          </a:xfrm>
          <a:prstGeom prst="rect">
            <a:avLst/>
          </a:prstGeom>
          <a:noFill/>
        </p:spPr>
        <p:txBody>
          <a:bodyPr wrap="square" rtlCol="0">
            <a:spAutoFit/>
          </a:bodyPr>
          <a:lstStyle/>
          <a:p>
            <a:r>
              <a:rPr lang="en-GB" sz="1400" dirty="0"/>
              <a:t>Some wavelengths are more effected by </a:t>
            </a:r>
            <a:r>
              <a:rPr lang="en-GB" sz="1400" dirty="0" smtClean="0"/>
              <a:t>the atmosphere </a:t>
            </a:r>
            <a:r>
              <a:rPr lang="en-GB" sz="1400" dirty="0"/>
              <a:t>than </a:t>
            </a:r>
            <a:r>
              <a:rPr lang="en-GB" sz="1400" dirty="0" smtClean="0"/>
              <a:t>others.</a:t>
            </a:r>
          </a:p>
          <a:p>
            <a:endParaRPr lang="en-GB" sz="1400" dirty="0"/>
          </a:p>
          <a:p>
            <a:r>
              <a:rPr lang="en-GB" sz="1400" dirty="0"/>
              <a:t>Those with little effect on signal are ‘windows</a:t>
            </a:r>
            <a:r>
              <a:rPr lang="en-GB" sz="1400" dirty="0" smtClean="0"/>
              <a:t>’ for </a:t>
            </a:r>
            <a:r>
              <a:rPr lang="en-GB" sz="1400" dirty="0"/>
              <a:t>remote sensing.</a:t>
            </a:r>
          </a:p>
        </p:txBody>
      </p:sp>
    </p:spTree>
    <p:extLst>
      <p:ext uri="{BB962C8B-B14F-4D97-AF65-F5344CB8AC3E}">
        <p14:creationId xmlns:p14="http://schemas.microsoft.com/office/powerpoint/2010/main" val="125668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smtClean="0">
                <a:solidFill>
                  <a:srgbClr val="FFFFFF"/>
                </a:solidFill>
              </a:rPr>
              <a:t>Retrieval </a:t>
            </a:r>
            <a:r>
              <a:rPr lang="en-GB" dirty="0">
                <a:solidFill>
                  <a:srgbClr val="FFFFFF"/>
                </a:solidFill>
              </a:rPr>
              <a:t>of Surface </a:t>
            </a:r>
            <a:r>
              <a:rPr lang="en-GB" dirty="0" smtClean="0">
                <a:solidFill>
                  <a:srgbClr val="FFFFFF"/>
                </a:solidFill>
              </a:rPr>
              <a:t>Reflectance</a:t>
            </a:r>
            <a:endParaRPr lang="en-GB" dirty="0">
              <a:solidFill>
                <a:srgbClr val="FFFFFF"/>
              </a:solidFill>
            </a:endParaRPr>
          </a:p>
        </p:txBody>
      </p:sp>
      <p:sp>
        <p:nvSpPr>
          <p:cNvPr id="4" name="Rectangle 3"/>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 y="1021278"/>
            <a:ext cx="9065622" cy="2354491"/>
          </a:xfrm>
          <a:prstGeom prst="rect">
            <a:avLst/>
          </a:prstGeom>
          <a:noFill/>
        </p:spPr>
        <p:txBody>
          <a:bodyPr wrap="square" rtlCol="0">
            <a:spAutoFit/>
          </a:bodyPr>
          <a:lstStyle/>
          <a:p>
            <a:pPr>
              <a:spcAft>
                <a:spcPts val="1200"/>
              </a:spcAft>
            </a:pPr>
            <a:r>
              <a:rPr lang="en-GB" sz="1400" dirty="0"/>
              <a:t>For further analysis we want to use a surface reflectance product</a:t>
            </a:r>
          </a:p>
          <a:p>
            <a:pPr marL="468000" indent="-342900">
              <a:spcBef>
                <a:spcPts val="600"/>
              </a:spcBef>
              <a:buFont typeface="+mj-lt"/>
              <a:buAutoNum type="arabicParenR"/>
            </a:pPr>
            <a:r>
              <a:rPr lang="en-GB" sz="1400" dirty="0" smtClean="0"/>
              <a:t>Allows </a:t>
            </a:r>
            <a:r>
              <a:rPr lang="en-GB" sz="1400" dirty="0"/>
              <a:t>comparison between images</a:t>
            </a:r>
          </a:p>
          <a:p>
            <a:pPr marL="468000" indent="-342900">
              <a:spcBef>
                <a:spcPts val="600"/>
              </a:spcBef>
              <a:buFont typeface="+mj-lt"/>
              <a:buAutoNum type="arabicParenR"/>
            </a:pPr>
            <a:r>
              <a:rPr lang="en-GB" sz="1400" dirty="0" smtClean="0"/>
              <a:t>Allows </a:t>
            </a:r>
            <a:r>
              <a:rPr lang="en-GB" sz="1400" dirty="0"/>
              <a:t>repeatable measurements (e.g., ground </a:t>
            </a:r>
            <a:r>
              <a:rPr lang="en-GB" sz="1400" dirty="0" smtClean="0"/>
              <a:t>spectra comparison </a:t>
            </a:r>
            <a:r>
              <a:rPr lang="en-GB" sz="1400" dirty="0"/>
              <a:t>to satellite observations)</a:t>
            </a:r>
          </a:p>
          <a:p>
            <a:pPr marL="468000" indent="-342900">
              <a:spcBef>
                <a:spcPts val="600"/>
              </a:spcBef>
              <a:buFont typeface="+mj-lt"/>
              <a:buAutoNum type="arabicParenR"/>
            </a:pPr>
            <a:r>
              <a:rPr lang="en-GB" sz="1400" dirty="0" smtClean="0"/>
              <a:t>Represents </a:t>
            </a:r>
            <a:r>
              <a:rPr lang="en-GB" sz="1400" dirty="0"/>
              <a:t>a known physical unit.</a:t>
            </a:r>
          </a:p>
          <a:p>
            <a:endParaRPr lang="en-GB" sz="1400" dirty="0" smtClean="0"/>
          </a:p>
          <a:p>
            <a:endParaRPr lang="en-GB" sz="1400" dirty="0"/>
          </a:p>
          <a:p>
            <a:r>
              <a:rPr lang="en-GB" sz="1400" dirty="0" smtClean="0"/>
              <a:t>To </a:t>
            </a:r>
            <a:r>
              <a:rPr lang="en-GB" sz="1400" dirty="0"/>
              <a:t>retrieve surface reflectance we need to ‘add back’ </a:t>
            </a:r>
            <a:r>
              <a:rPr lang="en-GB" sz="1400" dirty="0" smtClean="0"/>
              <a:t>the component </a:t>
            </a:r>
            <a:r>
              <a:rPr lang="en-GB" sz="1400" dirty="0"/>
              <a:t>‘lost’ in the atmosphere.</a:t>
            </a:r>
          </a:p>
          <a:p>
            <a:pPr algn="ctr">
              <a:spcBef>
                <a:spcPts val="1200"/>
              </a:spcBef>
            </a:pPr>
            <a:r>
              <a:rPr lang="en-GB" sz="1400" b="1" i="1" dirty="0"/>
              <a:t>At Sensor </a:t>
            </a:r>
            <a:r>
              <a:rPr lang="en-GB" sz="1400" b="1" i="1" dirty="0" err="1"/>
              <a:t>Refl</a:t>
            </a:r>
            <a:r>
              <a:rPr lang="en-GB" sz="1400" b="1" i="1" dirty="0"/>
              <a:t> = Surface </a:t>
            </a:r>
            <a:r>
              <a:rPr lang="en-GB" sz="1400" b="1" i="1" dirty="0" err="1"/>
              <a:t>Refl</a:t>
            </a:r>
            <a:r>
              <a:rPr lang="en-GB" sz="1400" b="1" i="1" dirty="0"/>
              <a:t> + Atmospheric </a:t>
            </a:r>
            <a:r>
              <a:rPr lang="en-GB" sz="1400" b="1" i="1" dirty="0" err="1"/>
              <a:t>Refl</a:t>
            </a:r>
            <a:endParaRPr lang="en-GB" sz="1400" b="1" i="1" dirty="0"/>
          </a:p>
        </p:txBody>
      </p:sp>
    </p:spTree>
    <p:extLst>
      <p:ext uri="{BB962C8B-B14F-4D97-AF65-F5344CB8AC3E}">
        <p14:creationId xmlns:p14="http://schemas.microsoft.com/office/powerpoint/2010/main" val="16774161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3086" y="149150"/>
            <a:ext cx="7174846" cy="430887"/>
          </a:xfrm>
          <a:noFill/>
          <a:ln>
            <a:noFill/>
          </a:ln>
        </p:spPr>
        <p:txBody>
          <a:bodyPr vert="horz" wrap="square" lIns="91440" tIns="45720" rIns="91440" bIns="45720" numCol="1" anchor="ctr" anchorCtr="0" compatLnSpc="1">
            <a:prstTxWarp prst="textNoShape">
              <a:avLst/>
            </a:prstTxWarp>
            <a:spAutoFit/>
          </a:bodyPr>
          <a:lstStyle/>
          <a:p>
            <a:r>
              <a:rPr lang="en-GB" dirty="0">
                <a:solidFill>
                  <a:srgbClr val="FFFFFF"/>
                </a:solidFill>
              </a:rPr>
              <a:t>What is in the </a:t>
            </a:r>
            <a:r>
              <a:rPr lang="en-GB" dirty="0" smtClean="0">
                <a:solidFill>
                  <a:srgbClr val="FFFFFF"/>
                </a:solidFill>
              </a:rPr>
              <a:t>atmosphere?</a:t>
            </a:r>
            <a:endParaRPr lang="en-GB" dirty="0">
              <a:solidFill>
                <a:srgbClr val="FFFFFF"/>
              </a:solidFill>
            </a:endParaRPr>
          </a:p>
        </p:txBody>
      </p:sp>
      <p:sp>
        <p:nvSpPr>
          <p:cNvPr id="4" name="TextBox 3"/>
          <p:cNvSpPr txBox="1"/>
          <p:nvPr/>
        </p:nvSpPr>
        <p:spPr>
          <a:xfrm>
            <a:off x="83125" y="985649"/>
            <a:ext cx="6614556" cy="2708434"/>
          </a:xfrm>
          <a:prstGeom prst="rect">
            <a:avLst/>
          </a:prstGeom>
          <a:noFill/>
        </p:spPr>
        <p:txBody>
          <a:bodyPr wrap="square" rtlCol="0">
            <a:spAutoFit/>
          </a:bodyPr>
          <a:lstStyle/>
          <a:p>
            <a:r>
              <a:rPr lang="en-GB" sz="1400" b="1" i="1" u="sng" dirty="0" smtClean="0"/>
              <a:t>Aerosols</a:t>
            </a:r>
          </a:p>
          <a:p>
            <a:pPr lvl="1">
              <a:spcBef>
                <a:spcPts val="600"/>
              </a:spcBef>
            </a:pPr>
            <a:r>
              <a:rPr lang="en-GB" sz="1400" dirty="0"/>
              <a:t>E.g., fine dust, sea salt, water droplets, smoke, pollen, spores, </a:t>
            </a:r>
            <a:r>
              <a:rPr lang="en-GB" sz="1400" dirty="0" smtClean="0"/>
              <a:t>bacteria.</a:t>
            </a:r>
          </a:p>
          <a:p>
            <a:pPr lvl="1">
              <a:spcBef>
                <a:spcPts val="600"/>
              </a:spcBef>
            </a:pPr>
            <a:r>
              <a:rPr lang="en-GB" sz="1400" dirty="0" smtClean="0"/>
              <a:t>Has </a:t>
            </a:r>
            <a:r>
              <a:rPr lang="en-GB" sz="1400" dirty="0"/>
              <a:t>a significant effect on the visible wavelengths (Blue, Green and Red</a:t>
            </a:r>
            <a:r>
              <a:rPr lang="en-GB" sz="1400" dirty="0" smtClean="0"/>
              <a:t>).</a:t>
            </a:r>
          </a:p>
          <a:p>
            <a:pPr lvl="1">
              <a:spcBef>
                <a:spcPts val="600"/>
              </a:spcBef>
            </a:pPr>
            <a:r>
              <a:rPr lang="en-GB" sz="1400" dirty="0" smtClean="0"/>
              <a:t>Aerosol </a:t>
            </a:r>
            <a:r>
              <a:rPr lang="en-GB" sz="1400" dirty="0"/>
              <a:t>Optical Depth (</a:t>
            </a:r>
            <a:r>
              <a:rPr lang="en-GB" sz="1400" dirty="0" smtClean="0"/>
              <a:t>AOD)</a:t>
            </a:r>
          </a:p>
          <a:p>
            <a:pPr lvl="1">
              <a:spcBef>
                <a:spcPts val="600"/>
              </a:spcBef>
            </a:pPr>
            <a:r>
              <a:rPr lang="en-GB" sz="1400" dirty="0" smtClean="0"/>
              <a:t>Aerosol </a:t>
            </a:r>
            <a:r>
              <a:rPr lang="en-GB" sz="1400" dirty="0"/>
              <a:t>Optical Thickness (AOT</a:t>
            </a:r>
            <a:r>
              <a:rPr lang="en-GB" sz="1400" dirty="0" smtClean="0"/>
              <a:t>)</a:t>
            </a:r>
          </a:p>
          <a:p>
            <a:pPr lvl="1">
              <a:spcBef>
                <a:spcPts val="600"/>
              </a:spcBef>
            </a:pPr>
            <a:endParaRPr lang="en-GB" sz="1400" dirty="0"/>
          </a:p>
          <a:p>
            <a:r>
              <a:rPr lang="en-GB" sz="1400" b="1" i="1" u="sng" dirty="0"/>
              <a:t>Water </a:t>
            </a:r>
            <a:r>
              <a:rPr lang="en-GB" sz="1400" b="1" i="1" u="sng" dirty="0" smtClean="0"/>
              <a:t>Vapour</a:t>
            </a:r>
            <a:endParaRPr lang="en-GB" sz="1400" b="1" i="1" u="sng" dirty="0"/>
          </a:p>
          <a:p>
            <a:pPr lvl="1">
              <a:spcBef>
                <a:spcPts val="600"/>
              </a:spcBef>
            </a:pPr>
            <a:r>
              <a:rPr lang="en-GB" sz="1400" dirty="0"/>
              <a:t>Particularly, effects the SWIR bands</a:t>
            </a:r>
          </a:p>
        </p:txBody>
      </p:sp>
      <p:sp>
        <p:nvSpPr>
          <p:cNvPr id="6" name="Rectangle 5"/>
          <p:cNvSpPr/>
          <p:nvPr/>
        </p:nvSpPr>
        <p:spPr>
          <a:xfrm>
            <a:off x="6890657" y="4550399"/>
            <a:ext cx="2174966" cy="204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a:stretch>
            <a:fillRect/>
          </a:stretch>
        </p:blipFill>
        <p:spPr>
          <a:xfrm>
            <a:off x="7422080" y="855024"/>
            <a:ext cx="1643543" cy="3818332"/>
          </a:xfrm>
          <a:prstGeom prst="rect">
            <a:avLst/>
          </a:prstGeom>
        </p:spPr>
      </p:pic>
    </p:spTree>
    <p:extLst>
      <p:ext uri="{BB962C8B-B14F-4D97-AF65-F5344CB8AC3E}">
        <p14:creationId xmlns:p14="http://schemas.microsoft.com/office/powerpoint/2010/main" val="2194012710"/>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22279E-2C4C-4C93-8498-455A58D1433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2760952-b3bb-408f-ace6-eb1e07642b86"/>
    <ds:schemaRef ds:uri="http://www.w3.org/XML/1998/namespace"/>
    <ds:schemaRef ds:uri="http://purl.org/dc/dcmitype/"/>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 ESA Presentation 16-9</Template>
  <TotalTime>1</TotalTime>
  <Words>3103</Words>
  <Application>Microsoft Office PowerPoint</Application>
  <PresentationFormat>Affichage à l'écran (16:9)</PresentationFormat>
  <Paragraphs>471</Paragraphs>
  <Slides>51</Slides>
  <Notes>14</Notes>
  <HiddenSlides>2</HiddenSlides>
  <MMClips>2</MMClips>
  <ScaleCrop>false</ScaleCrop>
  <HeadingPairs>
    <vt:vector size="6" baseType="variant">
      <vt:variant>
        <vt:lpstr>Polices utilisées</vt:lpstr>
      </vt:variant>
      <vt:variant>
        <vt:i4>17</vt:i4>
      </vt:variant>
      <vt:variant>
        <vt:lpstr>Thème</vt:lpstr>
      </vt:variant>
      <vt:variant>
        <vt:i4>1</vt:i4>
      </vt:variant>
      <vt:variant>
        <vt:lpstr>Titres des diapositives</vt:lpstr>
      </vt:variant>
      <vt:variant>
        <vt:i4>51</vt:i4>
      </vt:variant>
    </vt:vector>
  </HeadingPairs>
  <TitlesOfParts>
    <vt:vector size="69" baseType="lpstr">
      <vt:lpstr>Microsoft YaHei</vt:lpstr>
      <vt:lpstr>MS PGothic</vt:lpstr>
      <vt:lpstr>Arial</vt:lpstr>
      <vt:lpstr>Calibri</vt:lpstr>
      <vt:lpstr>Courier New</vt:lpstr>
      <vt:lpstr>Garamond</vt:lpstr>
      <vt:lpstr>Gill Sans</vt:lpstr>
      <vt:lpstr>Humnst777 BT</vt:lpstr>
      <vt:lpstr>Open Sans</vt:lpstr>
      <vt:lpstr>Segoe UI</vt:lpstr>
      <vt:lpstr>Segoe UI Light</vt:lpstr>
      <vt:lpstr>Tahoma</vt:lpstr>
      <vt:lpstr>Times New Roman</vt:lpstr>
      <vt:lpstr>Tw Cen MT</vt:lpstr>
      <vt:lpstr>Verdana</vt:lpstr>
      <vt:lpstr>Wingdings</vt:lpstr>
      <vt:lpstr>Wingdings 3</vt:lpstr>
      <vt:lpstr>NEW ESA Presentation 16-9</vt:lpstr>
      <vt:lpstr>Présentation PowerPoint</vt:lpstr>
      <vt:lpstr>Overview</vt:lpstr>
      <vt:lpstr>Optical Sensors</vt:lpstr>
      <vt:lpstr>Pre-processing of optical data </vt:lpstr>
      <vt:lpstr>Cloud detection and removal</vt:lpstr>
      <vt:lpstr>Interactions with the Atmosphere</vt:lpstr>
      <vt:lpstr>Atmospheric Windows</vt:lpstr>
      <vt:lpstr>Retrieval of Surface Reflectance</vt:lpstr>
      <vt:lpstr>What is in the atmosphere?</vt:lpstr>
      <vt:lpstr>What effects atmospheric correction?</vt:lpstr>
      <vt:lpstr>Cloud detection and removal</vt:lpstr>
      <vt:lpstr>Sen2Cor: Overview</vt:lpstr>
      <vt:lpstr>Sen2Cor: Main Processing Steps</vt:lpstr>
      <vt:lpstr>Sen2Cor: Cloud Screening and Classification</vt:lpstr>
      <vt:lpstr>Sen2Cor: Cloud Screening and Classification</vt:lpstr>
      <vt:lpstr>Sen2Cor</vt:lpstr>
      <vt:lpstr>MAJA: History and Implementations</vt:lpstr>
      <vt:lpstr>MAJA: Methods and Validation</vt:lpstr>
      <vt:lpstr>MAJA: Methods and Validation</vt:lpstr>
      <vt:lpstr>MAJA: L3A (Wasp processor)</vt:lpstr>
      <vt:lpstr>MAJA: L3A (Wasp processor)</vt:lpstr>
      <vt:lpstr>Reprojection, resampling and co-registration</vt:lpstr>
      <vt:lpstr>Why use time series</vt:lpstr>
      <vt:lpstr>Theewaterskloof Dam change by S2 time series</vt:lpstr>
      <vt:lpstr>Rondônia deforestation by Landsat time series</vt:lpstr>
      <vt:lpstr>ESA Land Cover maps</vt:lpstr>
      <vt:lpstr>Key elements</vt:lpstr>
      <vt:lpstr>Présentation PowerPoint</vt:lpstr>
      <vt:lpstr>Cloud and shadow masks getting better: challenge of topo shadow </vt:lpstr>
      <vt:lpstr>Most clouds easy to detect … but only few errors can impact ! </vt:lpstr>
      <vt:lpstr>Cloud and shadow masks still challenging: cirrus, haze</vt:lpstr>
      <vt:lpstr>Cloud and shadow masks still challenging: bright surfaces</vt:lpstr>
      <vt:lpstr>Sentinel-2 and Landsat-8 facing similar cloud detection challenges  =&gt; use of same atmospheric algo. allows fusing their surface reflectance</vt:lpstr>
      <vt:lpstr>Présentation PowerPoint</vt:lpstr>
      <vt:lpstr>Présentation PowerPoint</vt:lpstr>
      <vt:lpstr>Compositing cloud free pixels from each image into a composite </vt:lpstr>
      <vt:lpstr>Compositing algo. to combine the cloud free surface reflectance</vt:lpstr>
      <vt:lpstr>Compositiong algo. to average cloud free surface reflectance</vt:lpstr>
      <vt:lpstr>Sen2-Agri system using automatically MAJA and WASP algo.</vt:lpstr>
      <vt:lpstr>Présentation PowerPoint</vt:lpstr>
      <vt:lpstr>First national S2a surface reflectance composite (Ukraine 2016)</vt:lpstr>
      <vt:lpstr>Présentation PowerPoint</vt:lpstr>
      <vt:lpstr>Temporal metrics to capture the time series info</vt:lpstr>
      <vt:lpstr>Sen2Agri: advanced extraction of temporal features from gap filled TS</vt:lpstr>
      <vt:lpstr>Monday 16 at 14:00 – Praticals in 2 computer rooms</vt:lpstr>
      <vt:lpstr>Présentation PowerPoint</vt:lpstr>
      <vt:lpstr>Présentation PowerPoint</vt:lpstr>
      <vt:lpstr>Présentation PowerPoint</vt:lpstr>
      <vt:lpstr>Présentation PowerPoint</vt:lpstr>
      <vt:lpstr>Présentation PowerPoint</vt:lpstr>
      <vt:lpstr>Présentation PowerPoint</vt:lpstr>
    </vt:vector>
  </TitlesOfParts>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Author</dc:creator>
  <cp:lastModifiedBy>Pierre Defourny</cp:lastModifiedBy>
  <cp:revision>64</cp:revision>
  <cp:lastPrinted>2008-08-26T16:26:23Z</cp:lastPrinted>
  <dcterms:created xsi:type="dcterms:W3CDTF">2016-10-18T10:53:19Z</dcterms:created>
  <dcterms:modified xsi:type="dcterms:W3CDTF">2019-09-16T06:52:38Z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Author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ESRIN</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ESRIN</vt:lpwstr>
  </property>
  <property fmtid="{D5CDD505-2E9C-101B-9397-08002B2CF9AE}" pid="24" name="bmsAddress">
    <vt:lpwstr>Via Galileo Galilei - Casella Postale 64 - 00044 Frascati - Italy</vt:lpwstr>
  </property>
  <property fmtid="{D5CDD505-2E9C-101B-9397-08002B2CF9AE}" pid="25" name="bmsPlace">
    <vt:lpwstr>Frascati</vt:lpwstr>
  </property>
  <property fmtid="{D5CDD505-2E9C-101B-9397-08002B2CF9AE}" pid="26" name="bmsPhoneFax">
    <vt:lpwstr>T +39 06 9418 01 - F +39 06 9418 0280 - www.esa.int</vt:lpwstr>
  </property>
  <property fmtid="{D5CDD505-2E9C-101B-9397-08002B2CF9AE}" pid="27" name="Issue">
    <vt:i4>0</vt:i4>
  </property>
  <property fmtid="{D5CDD505-2E9C-101B-9397-08002B2CF9AE}" pid="28" name="Revision">
    <vt:i4>0</vt:i4>
  </property>
  <property fmtid="{D5CDD505-2E9C-101B-9397-08002B2CF9AE}" pid="29" name="Issue Date">
    <vt:filetime>2016-10-17T22:00:00Z</vt:filetime>
  </property>
  <property fmtid="{D5CDD505-2E9C-101B-9397-08002B2CF9AE}" pid="30" name="Organisational_x0020_entity">
    <vt:lpwstr/>
  </property>
</Properties>
</file>