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73" r:id="rId7"/>
    <p:sldId id="259" r:id="rId8"/>
    <p:sldId id="260" r:id="rId9"/>
    <p:sldId id="28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5" r:id="rId19"/>
    <p:sldId id="279" r:id="rId20"/>
    <p:sldId id="277" r:id="rId21"/>
    <p:sldId id="278" r:id="rId22"/>
    <p:sldId id="274" r:id="rId23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4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30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11/4/2019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2" name="Picture 1" descr="DRAGON_LTC19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GON_LTC19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863376"/>
            <a:ext cx="8748000" cy="36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fif"/><Relationship Id="rId5" Type="http://schemas.openxmlformats.org/officeDocument/2006/relationships/image" Target="../media/image14.pn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fi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857759"/>
            <a:ext cx="7972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Introduction to ESA toolboxes</a:t>
            </a: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32948" y="2694053"/>
            <a:ext cx="3655407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Magdalena Fitrzyk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7243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SENTINEL-2 products available for users (either generated by the ground segment or by the </a:t>
            </a:r>
            <a:r>
              <a:rPr lang="en-GB" sz="1200" dirty="0" smtClean="0"/>
              <a:t>SNAP) are:</a:t>
            </a:r>
          </a:p>
          <a:p>
            <a:endParaRPr lang="en-GB" sz="1200" dirty="0"/>
          </a:p>
          <a:p>
            <a:r>
              <a:rPr lang="en-GB" sz="1200" b="1" dirty="0" smtClean="0"/>
              <a:t>Level-1C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Top-Of-Atmosphere </a:t>
            </a:r>
            <a:r>
              <a:rPr lang="en-GB" sz="1200" dirty="0" err="1" smtClean="0"/>
              <a:t>reflectances</a:t>
            </a:r>
            <a:r>
              <a:rPr lang="en-GB" sz="1200" dirty="0" smtClean="0"/>
              <a:t> in cartographic geometry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Systematic generation and online distribution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~600MB (each 100km x 100km)</a:t>
            </a:r>
          </a:p>
          <a:p>
            <a:endParaRPr lang="en-GB" sz="1200" dirty="0"/>
          </a:p>
          <a:p>
            <a:r>
              <a:rPr lang="en-GB" sz="1200" b="1" dirty="0" smtClean="0"/>
              <a:t>Level-2A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Bottom-Of-Atmosphere </a:t>
            </a:r>
            <a:r>
              <a:rPr lang="en-GB" sz="1200" dirty="0" err="1"/>
              <a:t>reflectances</a:t>
            </a:r>
            <a:r>
              <a:rPr lang="en-GB" sz="1200" dirty="0"/>
              <a:t> in cartographic geometry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Systematic </a:t>
            </a:r>
            <a:r>
              <a:rPr lang="en-GB" sz="1200" dirty="0" smtClean="0"/>
              <a:t>and on-User side (using SNAP)</a:t>
            </a:r>
            <a:endParaRPr lang="en-GB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~600MB (each 100km x 100km)</a:t>
            </a:r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r>
              <a:rPr lang="en-GB" sz="1200" dirty="0"/>
              <a:t>Products are a compilation of elementary granules of fixed size, along with a single orbit. A granule is the </a:t>
            </a:r>
            <a:r>
              <a:rPr lang="en-GB" sz="1200" dirty="0" smtClean="0"/>
              <a:t>minimum indivisible </a:t>
            </a:r>
            <a:r>
              <a:rPr lang="en-GB" sz="1200" dirty="0"/>
              <a:t>partition of a product (containing all possible spectral bands).</a:t>
            </a:r>
          </a:p>
          <a:p>
            <a:endParaRPr lang="en-GB" sz="1200" dirty="0"/>
          </a:p>
          <a:p>
            <a:r>
              <a:rPr lang="en-GB" sz="1200" dirty="0"/>
              <a:t>For Level-1C and Level-2A, the granules, also called tiles, are 100x100 km</a:t>
            </a:r>
            <a:r>
              <a:rPr lang="en-GB" sz="1200" baseline="30000" dirty="0"/>
              <a:t>2</a:t>
            </a:r>
            <a:r>
              <a:rPr lang="en-GB" sz="1200" dirty="0"/>
              <a:t> </a:t>
            </a:r>
            <a:r>
              <a:rPr lang="en-GB" sz="1200" dirty="0" err="1"/>
              <a:t>ortho</a:t>
            </a:r>
            <a:r>
              <a:rPr lang="en-GB" sz="1200" dirty="0"/>
              <a:t>-images in UTM/WGS84 projection.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2" y="1097116"/>
            <a:ext cx="3998794" cy="25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75" y="2379127"/>
            <a:ext cx="1316786" cy="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797134" y="2081329"/>
            <a:ext cx="26741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Regional to Urban Applications</a:t>
            </a:r>
          </a:p>
        </p:txBody>
      </p:sp>
      <p:sp>
        <p:nvSpPr>
          <p:cNvPr id="7" name="Rectangle 112"/>
          <p:cNvSpPr>
            <a:spLocks noChangeArrowheads="1"/>
          </p:cNvSpPr>
          <p:nvPr/>
        </p:nvSpPr>
        <p:spPr bwMode="auto">
          <a:xfrm>
            <a:off x="592288" y="4490047"/>
            <a:ext cx="1255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en-GB" sz="1000" i="1" dirty="0">
                <a:solidFill>
                  <a:srgbClr val="7F7F7F"/>
                </a:solidFill>
              </a:rPr>
              <a:t>Geology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36953" y="3448381"/>
            <a:ext cx="2414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000" dirty="0"/>
              <a:t>Emergency management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" y="2414544"/>
            <a:ext cx="1517650" cy="10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69" y="3488672"/>
            <a:ext cx="897968" cy="10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4" y="3486235"/>
            <a:ext cx="9588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8" y="2409731"/>
            <a:ext cx="101917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09" y="2394045"/>
            <a:ext cx="1301750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8" y="3719824"/>
            <a:ext cx="1255712" cy="8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806413"/>
            <a:ext cx="1095375" cy="119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34" y="821960"/>
            <a:ext cx="1395413" cy="128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24" y="818713"/>
            <a:ext cx="1412789" cy="11570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14" y="821132"/>
            <a:ext cx="1267049" cy="13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5" y="2362717"/>
            <a:ext cx="995277" cy="101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313675" y="2656564"/>
            <a:ext cx="14398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000" dirty="0"/>
              <a:t>Global Land use</a:t>
            </a:r>
          </a:p>
          <a:p>
            <a:r>
              <a:rPr lang="en-GB" sz="1000" dirty="0"/>
              <a:t>&amp; change</a:t>
            </a:r>
          </a:p>
        </p:txBody>
      </p:sp>
      <p:sp>
        <p:nvSpPr>
          <p:cNvPr id="21" name="Rectangle 113"/>
          <p:cNvSpPr>
            <a:spLocks noChangeArrowheads="1"/>
          </p:cNvSpPr>
          <p:nvPr/>
        </p:nvSpPr>
        <p:spPr bwMode="auto">
          <a:xfrm>
            <a:off x="6549369" y="4468345"/>
            <a:ext cx="18663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Coastal </a:t>
            </a:r>
            <a:r>
              <a:rPr lang="en-GB" sz="1000" i="1" dirty="0" smtClean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zones/bathymetry</a:t>
            </a:r>
            <a:endParaRPr lang="en-GB" sz="1000" i="1" dirty="0">
              <a:solidFill>
                <a:srgbClr val="7F7F7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124809" y="3316794"/>
            <a:ext cx="26032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Glaciers &amp; Ice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054724" y="1942220"/>
            <a:ext cx="2355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1000" dirty="0" smtClean="0"/>
              <a:t>Land </a:t>
            </a:r>
            <a:r>
              <a:rPr lang="en-GB" sz="1000" dirty="0"/>
              <a:t>cover classification, high resolution layers &amp; </a:t>
            </a:r>
            <a:r>
              <a:rPr lang="en-GB" sz="1000" dirty="0" smtClean="0"/>
              <a:t>change</a:t>
            </a:r>
            <a:endParaRPr lang="en-GB" sz="1000" dirty="0"/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47651" y="1933967"/>
            <a:ext cx="2285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Agriculture, Forests &amp; Carbon, Vegetation monitoring</a:t>
            </a:r>
          </a:p>
        </p:txBody>
      </p:sp>
      <p:sp>
        <p:nvSpPr>
          <p:cNvPr id="25" name="Rectangle 113"/>
          <p:cNvSpPr>
            <a:spLocks noChangeArrowheads="1"/>
          </p:cNvSpPr>
          <p:nvPr/>
        </p:nvSpPr>
        <p:spPr bwMode="auto">
          <a:xfrm>
            <a:off x="3219152" y="4441797"/>
            <a:ext cx="25779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Water quality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18" y="3596300"/>
            <a:ext cx="1313159" cy="87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11" y="3585767"/>
            <a:ext cx="1278588" cy="88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26" y="814300"/>
            <a:ext cx="1208148" cy="113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7218" y="906816"/>
            <a:ext cx="912813" cy="10541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81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SNAP &amp; Optical/Thermal MR (</a:t>
            </a:r>
            <a:r>
              <a:rPr lang="en-GB" dirty="0" smtClean="0">
                <a:solidFill>
                  <a:schemeClr val="bg1"/>
                </a:solidFill>
              </a:rPr>
              <a:t>S3 </a:t>
            </a:r>
            <a:r>
              <a:rPr lang="en-GB" dirty="0">
                <a:solidFill>
                  <a:schemeClr val="bg1"/>
                </a:solidFill>
              </a:rPr>
              <a:t>Toolbox)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933" y="1310884"/>
            <a:ext cx="854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Sentinel-3</a:t>
            </a:r>
            <a:endParaRPr lang="en-GB" sz="9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90111" y="1310884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ENVISAT</a:t>
            </a:r>
            <a:endParaRPr lang="en-GB" sz="9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03205" y="1311183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 smtClean="0"/>
              <a:t>Proba</a:t>
            </a:r>
            <a:r>
              <a:rPr lang="en-GB" sz="900" b="1" dirty="0" smtClean="0"/>
              <a:t>-V</a:t>
            </a:r>
            <a:endParaRPr lang="en-GB" sz="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8325" y="1310884"/>
            <a:ext cx="8274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SPOT VGT</a:t>
            </a:r>
            <a:endParaRPr lang="en-GB" sz="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00810" y="1311183"/>
            <a:ext cx="667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MODIS</a:t>
            </a:r>
            <a:endParaRPr lang="en-GB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3421" y="1310884"/>
            <a:ext cx="652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AVHRR</a:t>
            </a:r>
            <a:endParaRPr lang="en-GB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25492" y="1317404"/>
            <a:ext cx="57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VIIRS</a:t>
            </a:r>
            <a:endParaRPr lang="en-GB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82463" y="1310884"/>
            <a:ext cx="451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ERS </a:t>
            </a:r>
            <a:endParaRPr lang="en-GB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42163" y="839498"/>
            <a:ext cx="6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70" y="795903"/>
            <a:ext cx="769720" cy="564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" y="802433"/>
            <a:ext cx="1006262" cy="564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82" y="795903"/>
            <a:ext cx="753600" cy="565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6499"/>
          <a:stretch/>
        </p:blipFill>
        <p:spPr>
          <a:xfrm>
            <a:off x="2235322" y="801983"/>
            <a:ext cx="946614" cy="565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74" y="792383"/>
            <a:ext cx="852433" cy="56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792383"/>
            <a:ext cx="423900" cy="56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7" y="793518"/>
            <a:ext cx="862118" cy="565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3"/>
          <a:stretch/>
        </p:blipFill>
        <p:spPr>
          <a:xfrm>
            <a:off x="4317872" y="792383"/>
            <a:ext cx="772872" cy="565200"/>
          </a:xfrm>
          <a:prstGeom prst="rect">
            <a:avLst/>
          </a:prstGeom>
        </p:spPr>
      </p:pic>
      <p:sp>
        <p:nvSpPr>
          <p:cNvPr id="20" name="Content Placeholder 4"/>
          <p:cNvSpPr txBox="1">
            <a:spLocks/>
          </p:cNvSpPr>
          <p:nvPr/>
        </p:nvSpPr>
        <p:spPr>
          <a:xfrm>
            <a:off x="77931" y="1599087"/>
            <a:ext cx="8993332" cy="300557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pl-PL" sz="1200" b="1" kern="0" dirty="0" smtClean="0">
                <a:solidFill>
                  <a:schemeClr val="bg2"/>
                </a:solidFill>
                <a:cs typeface="Verdana"/>
              </a:rPr>
              <a:t>Main features:</a:t>
            </a:r>
            <a:endParaRPr lang="en-GB" sz="1200" b="1" kern="0" dirty="0" smtClean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 smtClean="0">
                <a:solidFill>
                  <a:schemeClr val="bg2"/>
                </a:solidFill>
                <a:cs typeface="Verdana"/>
              </a:rPr>
              <a:t>Visualizing 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spectrum of pixels 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b="1" kern="0" dirty="0">
                <a:solidFill>
                  <a:schemeClr val="bg2"/>
                </a:solidFill>
                <a:cs typeface="Verdana"/>
              </a:rPr>
              <a:t>Uncertainty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</a:t>
            </a:r>
            <a:r>
              <a:rPr lang="en-US" sz="1200" kern="0" dirty="0" smtClean="0">
                <a:solidFill>
                  <a:schemeClr val="bg2"/>
                </a:solidFill>
                <a:cs typeface="Verdana"/>
              </a:rPr>
              <a:t>visualization 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and propagation of uncertainty in </a:t>
            </a:r>
            <a:r>
              <a:rPr lang="en-US" sz="1200" kern="0" dirty="0" err="1" smtClean="0">
                <a:solidFill>
                  <a:schemeClr val="bg2"/>
                </a:solidFill>
                <a:cs typeface="Verdana"/>
              </a:rPr>
              <a:t>BandMaths</a:t>
            </a:r>
            <a:endParaRPr lang="en-US" sz="1200" kern="0" dirty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Pixel extraction tool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Specific sensor processors:</a:t>
            </a: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S3 OLCI Radiometry, S3 SLSTR PDU stitching</a:t>
            </a: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AATSR/SLSTR </a:t>
            </a:r>
            <a:r>
              <a:rPr lang="en-US" sz="1200" i="1" kern="0" dirty="0" err="1">
                <a:solidFill>
                  <a:schemeClr val="bg2"/>
                </a:solidFill>
                <a:cs typeface="Verdana"/>
              </a:rPr>
              <a:t>Regridding</a:t>
            </a:r>
            <a:endParaRPr lang="en-US" sz="1200" i="1" kern="0" dirty="0">
              <a:solidFill>
                <a:schemeClr val="bg2"/>
              </a:solidFill>
              <a:cs typeface="Verdana"/>
            </a:endParaRP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Performs radiometric corrections on MERIS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Optical water type classification based on atmospherically corrected 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reflectances</a:t>
            </a:r>
            <a:endParaRPr lang="en-US" sz="1200" kern="0" dirty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FU (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Forel-Ule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) Classification used to derive the hue angle and FU value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b="1" kern="0" dirty="0" err="1">
                <a:solidFill>
                  <a:schemeClr val="bg2"/>
                </a:solidFill>
                <a:cs typeface="Verdana"/>
              </a:rPr>
              <a:t>IdePix</a:t>
            </a:r>
            <a:r>
              <a:rPr lang="en-US" sz="1200" b="1" kern="0" dirty="0">
                <a:solidFill>
                  <a:schemeClr val="bg2"/>
                </a:solidFill>
                <a:cs typeface="Verdana"/>
              </a:rPr>
              <a:t> Processor: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pixel classification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FLH (Fluorescence Line Height) / MCI (Maximum Chlorophyll Index) retrieval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FUB/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WeW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processor</a:t>
            </a:r>
          </a:p>
        </p:txBody>
      </p:sp>
    </p:spTree>
    <p:extLst>
      <p:ext uri="{BB962C8B-B14F-4D97-AF65-F5344CB8AC3E}">
        <p14:creationId xmlns:p14="http://schemas.microsoft.com/office/powerpoint/2010/main" val="20971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Sentinel-3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7242"/>
            <a:ext cx="9144000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050" dirty="0" smtClean="0"/>
              <a:t>Sentinel-3 </a:t>
            </a:r>
            <a:r>
              <a:rPr lang="en-GB" sz="1050" dirty="0"/>
              <a:t>is an ocean and land mission </a:t>
            </a:r>
            <a:r>
              <a:rPr lang="en-GB" sz="1050" dirty="0" smtClean="0"/>
              <a:t>and provides </a:t>
            </a:r>
            <a:r>
              <a:rPr lang="en-GB" sz="1050" dirty="0"/>
              <a:t>data continuity for the ERS, ENVISAT and </a:t>
            </a:r>
            <a:r>
              <a:rPr lang="en-GB" sz="1050" dirty="0" smtClean="0"/>
              <a:t>SPOT-VGT </a:t>
            </a:r>
            <a:r>
              <a:rPr lang="en-GB" sz="1050" dirty="0"/>
              <a:t>satellites.</a:t>
            </a:r>
          </a:p>
          <a:p>
            <a:pPr>
              <a:spcAft>
                <a:spcPts val="300"/>
              </a:spcAft>
            </a:pPr>
            <a:r>
              <a:rPr lang="en-GB" sz="1050" dirty="0"/>
              <a:t>SENTINEL-3 makes use of multiple sensing instruments to accomplish its objectives: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SLSTR</a:t>
            </a:r>
            <a:r>
              <a:rPr lang="en-GB" sz="1000" i="1" dirty="0" smtClean="0"/>
              <a:t> </a:t>
            </a:r>
            <a:r>
              <a:rPr lang="en-GB" sz="1000" i="1" dirty="0"/>
              <a:t>(Sea and Land Surface Temperature Radiometer)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OLCI</a:t>
            </a:r>
            <a:r>
              <a:rPr lang="en-GB" sz="1000" i="1" dirty="0" smtClean="0"/>
              <a:t> </a:t>
            </a:r>
            <a:r>
              <a:rPr lang="en-GB" sz="1000" i="1" dirty="0"/>
              <a:t>(Ocean and Land Colour Instrument)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SRAL</a:t>
            </a:r>
            <a:r>
              <a:rPr lang="en-GB" sz="1000" i="1" dirty="0" smtClean="0"/>
              <a:t> </a:t>
            </a:r>
            <a:r>
              <a:rPr lang="en-GB" sz="1000" i="1" dirty="0"/>
              <a:t>(SAR Altimeter)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DORIS</a:t>
            </a:r>
            <a:r>
              <a:rPr lang="en-GB" sz="1000" i="1" dirty="0" smtClean="0"/>
              <a:t> </a:t>
            </a:r>
            <a:r>
              <a:rPr lang="en-GB" sz="1000" i="1" dirty="0"/>
              <a:t>(Doppler </a:t>
            </a:r>
            <a:r>
              <a:rPr lang="en-GB" sz="1000" i="1" dirty="0" err="1"/>
              <a:t>Orbitography</a:t>
            </a:r>
            <a:r>
              <a:rPr lang="en-GB" sz="1000" i="1" dirty="0"/>
              <a:t> and </a:t>
            </a:r>
            <a:r>
              <a:rPr lang="en-GB" sz="1000" i="1" dirty="0" err="1"/>
              <a:t>Radiopositioning</a:t>
            </a:r>
            <a:r>
              <a:rPr lang="en-GB" sz="1000" i="1" dirty="0"/>
              <a:t> Integrated by Satellite)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MWR</a:t>
            </a:r>
            <a:r>
              <a:rPr lang="en-GB" sz="1000" i="1" dirty="0" smtClean="0"/>
              <a:t> </a:t>
            </a:r>
            <a:r>
              <a:rPr lang="en-GB" sz="1000" i="1" dirty="0"/>
              <a:t>(Microwave Radiometer</a:t>
            </a:r>
            <a:r>
              <a:rPr lang="en-GB" sz="1000" i="1" dirty="0" smtClean="0"/>
              <a:t>)</a:t>
            </a:r>
            <a:endParaRPr lang="en-GB" sz="1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69" y="2168435"/>
            <a:ext cx="5307486" cy="2436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03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Access to Sentinels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2345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he </a:t>
            </a:r>
            <a:r>
              <a:rPr lang="en-US" sz="1200" dirty="0"/>
              <a:t>Copernicus Open Access Hub provides complete, free and open access to Sentinel-1, Sentinel-2 and Sentinel-3 user </a:t>
            </a:r>
            <a:r>
              <a:rPr lang="en-US" sz="1200" dirty="0" smtClean="0"/>
              <a:t>products.</a:t>
            </a:r>
            <a:endParaRPr lang="en-US" sz="1200" dirty="0"/>
          </a:p>
          <a:p>
            <a:pPr algn="ctr"/>
            <a:r>
              <a:rPr lang="en-US" sz="1400" dirty="0" smtClean="0"/>
              <a:t>Go </a:t>
            </a:r>
            <a:r>
              <a:rPr lang="en-US" sz="1400" dirty="0"/>
              <a:t>to </a:t>
            </a:r>
            <a:r>
              <a:rPr lang="en-US" sz="1400" b="1" u="sng" dirty="0">
                <a:solidFill>
                  <a:srgbClr val="00B0F0"/>
                </a:solidFill>
              </a:rPr>
              <a:t>https://scihub.copernicus.eu</a:t>
            </a:r>
            <a:r>
              <a:rPr lang="en-US" sz="1400" b="1" u="sng" dirty="0" smtClean="0">
                <a:solidFill>
                  <a:srgbClr val="00B0F0"/>
                </a:solidFill>
              </a:rPr>
              <a:t>/ </a:t>
            </a:r>
            <a:endParaRPr lang="en-GB" sz="14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693" r="996" b="24015"/>
          <a:stretch/>
        </p:blipFill>
        <p:spPr>
          <a:xfrm>
            <a:off x="222301" y="1534364"/>
            <a:ext cx="8699398" cy="30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Sentinel-1 level 1 GRDH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" y="826969"/>
            <a:ext cx="8803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2"/>
                </a:solidFill>
              </a:rPr>
              <a:t>Available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/>
                </a:solidFill>
              </a:rPr>
              <a:t>Level 0 (L0-RAW) </a:t>
            </a:r>
            <a:endParaRPr lang="pl-PL" sz="12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/>
                </a:solidFill>
              </a:rPr>
              <a:t>Level 1 Ground </a:t>
            </a:r>
            <a:r>
              <a:rPr lang="en-GB" sz="1200" dirty="0" smtClean="0">
                <a:solidFill>
                  <a:schemeClr val="bg2"/>
                </a:solidFill>
              </a:rPr>
              <a:t>Range</a:t>
            </a:r>
            <a:r>
              <a:rPr lang="pl-PL" sz="1200" dirty="0" smtClean="0">
                <a:solidFill>
                  <a:schemeClr val="bg2"/>
                </a:solidFill>
              </a:rPr>
              <a:t> Detected,</a:t>
            </a:r>
            <a:r>
              <a:rPr lang="en-GB" sz="1200" dirty="0" smtClean="0">
                <a:solidFill>
                  <a:schemeClr val="bg2"/>
                </a:solidFill>
              </a:rPr>
              <a:t> Multi-Look</a:t>
            </a:r>
            <a:r>
              <a:rPr lang="pl-PL" sz="1200" dirty="0" smtClean="0">
                <a:solidFill>
                  <a:schemeClr val="bg2"/>
                </a:solidFill>
              </a:rPr>
              <a:t>ed</a:t>
            </a:r>
            <a:r>
              <a:rPr lang="en-GB" sz="1200" dirty="0" smtClean="0">
                <a:solidFill>
                  <a:schemeClr val="bg2"/>
                </a:solidFill>
              </a:rPr>
              <a:t>, </a:t>
            </a:r>
            <a:r>
              <a:rPr lang="pl-PL" sz="1200" dirty="0" smtClean="0">
                <a:solidFill>
                  <a:schemeClr val="bg2"/>
                </a:solidFill>
              </a:rPr>
              <a:t>projected to ground range using Earth ellipsoid model WGS84- </a:t>
            </a:r>
            <a:r>
              <a:rPr lang="en-GB" sz="1200" dirty="0" smtClean="0">
                <a:solidFill>
                  <a:schemeClr val="bg2"/>
                </a:solidFill>
              </a:rPr>
              <a:t>Medium </a:t>
            </a:r>
            <a:r>
              <a:rPr lang="en-GB" sz="1200" dirty="0">
                <a:solidFill>
                  <a:schemeClr val="bg2"/>
                </a:solidFill>
              </a:rPr>
              <a:t>Resolution (L1-GRDM)</a:t>
            </a:r>
            <a:r>
              <a:rPr lang="pl-PL" sz="1200" dirty="0">
                <a:solidFill>
                  <a:schemeClr val="bg2"/>
                </a:solidFill>
              </a:rPr>
              <a:t> and High Resolution (L1-GRDH)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endParaRPr lang="pl-PL" sz="12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/>
                </a:solidFill>
              </a:rPr>
              <a:t>Level 1 Single-Look Complex (L1-SLC) </a:t>
            </a:r>
            <a:endParaRPr lang="pl-PL" sz="120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/>
                </a:solidFill>
              </a:rPr>
              <a:t>Level 2 Ocean (L2-OCN)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" y="2439849"/>
            <a:ext cx="86859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		</a:t>
            </a:r>
          </a:p>
          <a:p>
            <a:r>
              <a:rPr lang="pl-PL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pl-PL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							</a:t>
            </a:r>
            <a:endParaRPr lang="pl-PL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pl-PL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REMEMBER </a:t>
            </a:r>
          </a:p>
          <a:p>
            <a:r>
              <a:rPr lang="pl-PL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In GRD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Ground </a:t>
            </a:r>
            <a:r>
              <a:rPr lang="en-GB" sz="1400" dirty="0">
                <a:solidFill>
                  <a:schemeClr val="bg2"/>
                </a:solidFill>
                <a:latin typeface="Arial" panose="020B0604020202020204" pitchFamily="34" charset="0"/>
              </a:rPr>
              <a:t>range coordinates are the </a:t>
            </a:r>
            <a:r>
              <a:rPr lang="en-GB" sz="1400" u="sng" dirty="0">
                <a:solidFill>
                  <a:schemeClr val="bg2"/>
                </a:solidFill>
                <a:latin typeface="Arial" panose="020B0604020202020204" pitchFamily="34" charset="0"/>
              </a:rPr>
              <a:t>slant range coordinates projected onto the ellipsoid </a:t>
            </a:r>
            <a:r>
              <a:rPr lang="en-GB" sz="1400" dirty="0">
                <a:solidFill>
                  <a:schemeClr val="bg2"/>
                </a:solidFill>
                <a:latin typeface="Arial" panose="020B0604020202020204" pitchFamily="34" charset="0"/>
              </a:rPr>
              <a:t>of the Earth. </a:t>
            </a:r>
            <a:endParaRPr lang="pl-PL" sz="1400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Pixel </a:t>
            </a:r>
            <a:r>
              <a:rPr lang="en-GB" sz="1400" dirty="0">
                <a:solidFill>
                  <a:schemeClr val="bg2"/>
                </a:solidFill>
                <a:latin typeface="Arial" panose="020B0604020202020204" pitchFamily="34" charset="0"/>
              </a:rPr>
              <a:t>values represent detected </a:t>
            </a:r>
            <a:r>
              <a:rPr lang="en-GB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amplitude</a:t>
            </a:r>
            <a:r>
              <a:rPr lang="pl-PL" sz="14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pl-PL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– the power of reflected signal which depends on the surface scattering characteristics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Phase </a:t>
            </a:r>
            <a:r>
              <a:rPr lang="en-GB" sz="1400" dirty="0">
                <a:solidFill>
                  <a:schemeClr val="bg2"/>
                </a:solidFill>
                <a:latin typeface="Arial" panose="020B0604020202020204" pitchFamily="34" charset="0"/>
              </a:rPr>
              <a:t>information is lost. </a:t>
            </a:r>
            <a:endParaRPr lang="pl-PL" sz="1400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The </a:t>
            </a:r>
            <a:r>
              <a:rPr lang="en-GB" sz="1400" dirty="0">
                <a:solidFill>
                  <a:schemeClr val="bg2"/>
                </a:solidFill>
                <a:latin typeface="Arial" panose="020B0604020202020204" pitchFamily="34" charset="0"/>
              </a:rPr>
              <a:t>resulting product has approximately square resolution pixels and square pixel spacing with reduced speckle at a cost of reduced spatial resolution.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086" y="1239520"/>
            <a:ext cx="8751994" cy="36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https://earth.esa.int/documents/10174/2052850/c2_slant_range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983" y="1662200"/>
            <a:ext cx="2095077" cy="155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7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915" y="63738"/>
            <a:ext cx="2903971" cy="1668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843" y="3406699"/>
            <a:ext cx="1896043" cy="1287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886" y="1865390"/>
            <a:ext cx="1473000" cy="14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Sentinel-1 data acquisition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75855"/>
            <a:ext cx="9144001" cy="4367645"/>
          </a:xfrm>
          <a:prstGeom prst="rect">
            <a:avLst/>
          </a:prstGeom>
        </p:spPr>
      </p:pic>
      <p:sp>
        <p:nvSpPr>
          <p:cNvPr id="9" name="Text Box 88"/>
          <p:cNvSpPr txBox="1">
            <a:spLocks/>
          </p:cNvSpPr>
          <p:nvPr/>
        </p:nvSpPr>
        <p:spPr bwMode="auto">
          <a:xfrm>
            <a:off x="5269413" y="718338"/>
            <a:ext cx="2591795" cy="80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55" tIns="33677" rIns="67355" bIns="33677">
            <a:spAutoFit/>
          </a:bodyPr>
          <a:lstStyle>
            <a:lvl1pPr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defTabSz="6731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algn="r" defTabSz="673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T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errain </a:t>
            </a: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O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bservation </a:t>
            </a:r>
          </a:p>
          <a:p>
            <a:pPr algn="ctr" eaLnBrk="1" hangingPunct="1">
              <a:defRPr/>
            </a:pP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by </a:t>
            </a: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P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rogressive </a:t>
            </a:r>
            <a:r>
              <a:rPr lang="en-GB" sz="1600" b="1" u="sng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S</a:t>
            </a: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cans</a:t>
            </a:r>
          </a:p>
          <a:p>
            <a:pPr algn="ctr" eaLnBrk="1" hangingPunct="1">
              <a:defRPr/>
            </a:pPr>
            <a:r>
              <a:rPr lang="en-GB" sz="1600" dirty="0" smtClean="0">
                <a:solidFill>
                  <a:srgbClr val="FFFFFF"/>
                </a:solidFill>
                <a:latin typeface="Verdana"/>
                <a:ea typeface="ヒラギノ角ゴ ProN W3" charset="-128"/>
                <a:sym typeface="Arial" pitchFamily="34" charset="0"/>
              </a:rPr>
              <a:t>(TOPS)</a:t>
            </a:r>
          </a:p>
        </p:txBody>
      </p:sp>
      <p:pic>
        <p:nvPicPr>
          <p:cNvPr id="10" name="Picture 61" descr="TOPS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86" y="2332374"/>
            <a:ext cx="2664168" cy="245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8216"/>
            <a:ext cx="8038959" cy="646331"/>
          </a:xfrm>
        </p:spPr>
        <p:txBody>
          <a:bodyPr>
            <a:noAutofit/>
          </a:bodyPr>
          <a:lstStyle/>
          <a:p>
            <a:r>
              <a:rPr lang="en-CA" dirty="0"/>
              <a:t>Sentinel-1 </a:t>
            </a:r>
            <a:r>
              <a:rPr lang="pl-PL" dirty="0" smtClean="0"/>
              <a:t>level-1 SLC</a:t>
            </a:r>
            <a:endParaRPr lang="en-CA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65949" y="1241078"/>
            <a:ext cx="8430480" cy="1520908"/>
            <a:chOff x="336456" y="1340768"/>
            <a:chExt cx="8082677" cy="194421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56" y="1340768"/>
              <a:ext cx="2492375" cy="1760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484784"/>
              <a:ext cx="2789237" cy="169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540321"/>
              <a:ext cx="2767013" cy="174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365948" y="845446"/>
            <a:ext cx="160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Bursted</a:t>
            </a:r>
            <a:r>
              <a:rPr lang="en-GB" sz="1400" dirty="0"/>
              <a:t> IW SLC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840" y="3317240"/>
            <a:ext cx="547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TOPSAR Split </a:t>
            </a:r>
            <a:r>
              <a:rPr lang="pl-PL" sz="1400" dirty="0" smtClean="0"/>
              <a:t>to choose a subswath and bursts for the AOI</a:t>
            </a:r>
            <a:endParaRPr lang="en-GB" sz="1400" dirty="0"/>
          </a:p>
        </p:txBody>
      </p:sp>
      <p:cxnSp>
        <p:nvCxnSpPr>
          <p:cNvPr id="8" name="Elbow Connector 7"/>
          <p:cNvCxnSpPr>
            <a:stCxn id="8194" idx="1"/>
            <a:endCxn id="5" idx="1"/>
          </p:cNvCxnSpPr>
          <p:nvPr/>
        </p:nvCxnSpPr>
        <p:spPr>
          <a:xfrm rot="10800000" flipH="1" flipV="1">
            <a:off x="365948" y="1929689"/>
            <a:ext cx="1147891" cy="1541440"/>
          </a:xfrm>
          <a:prstGeom prst="bentConnector3">
            <a:avLst>
              <a:gd name="adj1" fmla="val -1991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5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Example for SAR data usage in SNAP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000" y="759555"/>
            <a:ext cx="82365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pl-PL" i="1" dirty="0" smtClean="0">
                <a:solidFill>
                  <a:schemeClr val="bg2"/>
                </a:solidFill>
              </a:rPr>
              <a:t>Sentinel-1 GRDH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600" dirty="0" smtClean="0">
                <a:solidFill>
                  <a:schemeClr val="bg2"/>
                </a:solidFill>
              </a:rPr>
              <a:t>File/Open Product/S1A_IW_GRDH_1SDV_20151003…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Expand the product in Product Explorer and view the list of bands and metadata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Inspect the image in the World View, main window, navigation and Color Manipulation windows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Subset the image to the AOI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r>
              <a:rPr lang="pl-PL" i="1" dirty="0" smtClean="0">
                <a:solidFill>
                  <a:schemeClr val="bg2"/>
                </a:solidFill>
              </a:rPr>
              <a:t>Sentinel-1 SLC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File/Open Product/S1A_IW_SLC__</a:t>
            </a:r>
            <a:r>
              <a:rPr lang="pl-PL" sz="1600" dirty="0" smtClean="0">
                <a:solidFill>
                  <a:schemeClr val="bg2"/>
                </a:solidFill>
              </a:rPr>
              <a:t>1SDV_20151003…. metadata</a:t>
            </a:r>
            <a:r>
              <a:rPr lang="pl-PL" sz="1600" dirty="0">
                <a:solidFill>
                  <a:schemeClr val="bg2"/>
                </a:solidFill>
              </a:rPr>
              <a:t>, bands, image </a:t>
            </a:r>
            <a:r>
              <a:rPr lang="pl-PL" sz="1600" dirty="0" smtClean="0">
                <a:solidFill>
                  <a:schemeClr val="bg2"/>
                </a:solidFill>
              </a:rPr>
              <a:t>inspection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Expand the product in Product Explorer and view the list of bands and metadata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l-PL" sz="1600" dirty="0">
                <a:solidFill>
                  <a:schemeClr val="bg2"/>
                </a:solidFill>
              </a:rPr>
              <a:t>Inspect the image in the World View, main </a:t>
            </a:r>
            <a:r>
              <a:rPr lang="pl-PL" sz="1600" dirty="0" smtClean="0">
                <a:solidFill>
                  <a:schemeClr val="bg2"/>
                </a:solidFill>
              </a:rPr>
              <a:t>window</a:t>
            </a:r>
            <a:endParaRPr lang="pl-PL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SNAP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r="982"/>
          <a:stretch/>
        </p:blipFill>
        <p:spPr>
          <a:xfrm>
            <a:off x="174962" y="808125"/>
            <a:ext cx="2847967" cy="14785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054" y="2330149"/>
            <a:ext cx="5441194" cy="22493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95075" y="2305101"/>
            <a:ext cx="5231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1200" kern="0" dirty="0">
                <a:solidFill>
                  <a:schemeClr val="bg2"/>
                </a:solidFill>
                <a:latin typeface="Verdana"/>
                <a:cs typeface="Verdana"/>
              </a:rPr>
              <a:t>Free and open </a:t>
            </a: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source software 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Common Java core framework 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Joint development </a:t>
            </a:r>
            <a:r>
              <a:rPr lang="pl-PL" sz="1200" kern="0" dirty="0">
                <a:solidFill>
                  <a:schemeClr val="bg2"/>
                </a:solidFill>
                <a:latin typeface="Verdana"/>
                <a:cs typeface="Verdana"/>
              </a:rPr>
              <a:t>of SNAP platform for Sentinel and other toolboxes</a:t>
            </a:r>
            <a:endParaRPr lang="en-GB" sz="12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Interchangeable Java/Python plugins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Portable engine to Cloud infrastructure</a:t>
            </a:r>
            <a:endParaRPr lang="pl-PL" sz="12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bg2"/>
                </a:solidFill>
                <a:cs typeface="Verdana"/>
              </a:rPr>
              <a:t>User friendly: single installation, intuitive GUI, online help, tutorials, active user </a:t>
            </a:r>
            <a:r>
              <a:rPr lang="pl-PL" sz="1200" dirty="0" smtClean="0">
                <a:solidFill>
                  <a:schemeClr val="bg2"/>
                </a:solidFill>
                <a:cs typeface="Verdana"/>
              </a:rPr>
              <a:t>forum</a:t>
            </a:r>
            <a:endParaRPr lang="pl-PL" sz="1200" dirty="0">
              <a:solidFill>
                <a:schemeClr val="bg2"/>
              </a:solidFill>
              <a:cs typeface="Verdan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25036" y="892885"/>
            <a:ext cx="3711388" cy="3686582"/>
            <a:chOff x="5095851" y="686259"/>
            <a:chExt cx="4048149" cy="4062894"/>
          </a:xfrm>
        </p:grpSpPr>
        <p:sp>
          <p:nvSpPr>
            <p:cNvPr id="8" name="Rounded Rectangle 7"/>
            <p:cNvSpPr/>
            <p:nvPr/>
          </p:nvSpPr>
          <p:spPr>
            <a:xfrm>
              <a:off x="5095851" y="727257"/>
              <a:ext cx="3296587" cy="69226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12" descr="Znalezione obrazy dla zapytania icon softwa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622" y="686259"/>
              <a:ext cx="833182" cy="83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flipH="1">
              <a:off x="6010321" y="774794"/>
              <a:ext cx="2203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chemeClr val="accent5">
                      <a:lumMod val="50000"/>
                    </a:schemeClr>
                  </a:solidFill>
                </a:rPr>
                <a:t>SNAP</a:t>
              </a:r>
              <a:r>
                <a:rPr lang="pl-PL" sz="12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</a:p>
            <a:p>
              <a:pPr algn="ctr"/>
              <a:r>
                <a:rPr lang="pl-PL" sz="1200" b="1" dirty="0">
                  <a:solidFill>
                    <a:schemeClr val="bg2"/>
                  </a:solidFill>
                </a:rPr>
                <a:t>S</a:t>
              </a:r>
              <a:r>
                <a:rPr lang="pl-PL" sz="1200" dirty="0">
                  <a:solidFill>
                    <a:schemeClr val="bg2"/>
                  </a:solidFill>
                </a:rPr>
                <a:t>e</a:t>
              </a:r>
              <a:r>
                <a:rPr lang="pl-PL" sz="1200" b="1" dirty="0">
                  <a:solidFill>
                    <a:schemeClr val="bg2"/>
                  </a:solidFill>
                </a:rPr>
                <a:t>N</a:t>
              </a:r>
              <a:r>
                <a:rPr lang="pl-PL" sz="1200" dirty="0">
                  <a:solidFill>
                    <a:schemeClr val="bg2"/>
                  </a:solidFill>
                </a:rPr>
                <a:t>tinel </a:t>
              </a:r>
              <a:r>
                <a:rPr lang="pl-PL" sz="1200" b="1" dirty="0">
                  <a:solidFill>
                    <a:schemeClr val="bg2"/>
                  </a:solidFill>
                </a:rPr>
                <a:t>A</a:t>
              </a:r>
              <a:r>
                <a:rPr lang="pl-PL" sz="1200" dirty="0">
                  <a:solidFill>
                    <a:schemeClr val="bg2"/>
                  </a:solidFill>
                </a:rPr>
                <a:t>pplication </a:t>
              </a:r>
              <a:r>
                <a:rPr lang="pl-PL" sz="1200" b="1" dirty="0">
                  <a:solidFill>
                    <a:schemeClr val="bg2"/>
                  </a:solidFill>
                </a:rPr>
                <a:t>P</a:t>
              </a:r>
              <a:r>
                <a:rPr lang="pl-PL" sz="1200" dirty="0">
                  <a:solidFill>
                    <a:schemeClr val="bg2"/>
                  </a:solidFill>
                </a:rPr>
                <a:t>latform</a:t>
              </a:r>
              <a:endParaRPr lang="en-GB" sz="1200" dirty="0">
                <a:solidFill>
                  <a:schemeClr val="bg2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721723" y="1562212"/>
              <a:ext cx="2376000" cy="540000"/>
              <a:chOff x="6689122" y="1975132"/>
              <a:chExt cx="3221412" cy="125873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689122" y="1975132"/>
                <a:ext cx="3221412" cy="1258731"/>
                <a:chOff x="317345" y="1395112"/>
                <a:chExt cx="4699000" cy="1532467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317345" y="1395112"/>
                  <a:ext cx="4699000" cy="153246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flipH="1">
                  <a:off x="476903" y="1421595"/>
                  <a:ext cx="4469591" cy="7860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>
                      <a:solidFill>
                        <a:schemeClr val="bg2"/>
                      </a:solidFill>
                    </a:rPr>
                    <a:t>Sentinel-1 Toolbox</a:t>
                  </a:r>
                  <a:endParaRPr lang="en-GB" sz="12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34" name="Picture 2" descr="Znalezione obrazy dla zapytania skywatch waterloo log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43" b="32515"/>
              <a:stretch/>
            </p:blipFill>
            <p:spPr bwMode="auto">
              <a:xfrm>
                <a:off x="7511907" y="2594115"/>
                <a:ext cx="1679916" cy="515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6721723" y="2214710"/>
              <a:ext cx="2376000" cy="547849"/>
              <a:chOff x="317345" y="1372840"/>
              <a:chExt cx="4699000" cy="155473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17345" y="1395113"/>
                <a:ext cx="4699000" cy="153246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flipH="1">
                <a:off x="452449" y="1372840"/>
                <a:ext cx="4469591" cy="786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Sentinel-2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731734" y="2473081"/>
              <a:ext cx="2376604" cy="971056"/>
              <a:chOff x="6767931" y="4204637"/>
              <a:chExt cx="3168805" cy="168475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767931" y="4913120"/>
                <a:ext cx="3168805" cy="976276"/>
                <a:chOff x="317345" y="1481072"/>
                <a:chExt cx="4622263" cy="1188586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317345" y="1529023"/>
                  <a:ext cx="4584043" cy="114063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flipH="1">
                  <a:off x="470016" y="1481072"/>
                  <a:ext cx="4469592" cy="5851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>
                      <a:solidFill>
                        <a:schemeClr val="bg2"/>
                      </a:solidFill>
                    </a:rPr>
                    <a:t>Sentinel-3 Toolbox</a:t>
                  </a:r>
                  <a:endParaRPr lang="en-GB" sz="12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28" name="Picture 6" descr="Znalezione obrazy dla zapytania cs france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8746" y="4204637"/>
                <a:ext cx="803966" cy="42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Elbow Connector 13"/>
            <p:cNvCxnSpPr/>
            <p:nvPr/>
          </p:nvCxnSpPr>
          <p:spPr>
            <a:xfrm rot="16200000" flipH="1">
              <a:off x="4994978" y="2747902"/>
              <a:ext cx="3103207" cy="446446"/>
            </a:xfrm>
            <a:prstGeom prst="bentConnector3">
              <a:avLst>
                <a:gd name="adj1" fmla="val 10028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6742355" y="3553821"/>
              <a:ext cx="2356952" cy="557808"/>
              <a:chOff x="317345" y="1491407"/>
              <a:chExt cx="4584043" cy="1178251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17345" y="1529023"/>
                <a:ext cx="4584043" cy="114063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flipH="1">
                <a:off x="348779" y="1491407"/>
                <a:ext cx="4469591" cy="585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SMOS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780699" y="4205479"/>
              <a:ext cx="2363301" cy="543674"/>
              <a:chOff x="317345" y="1465602"/>
              <a:chExt cx="4596390" cy="114839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17345" y="1473364"/>
                <a:ext cx="4527031" cy="114063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flipH="1">
                <a:off x="444143" y="1465602"/>
                <a:ext cx="4469592" cy="585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PROBA-V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7" name="Picture 4" descr="Znalezione obrazy dla zapytania brockmann consult gmbh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955" y="3807672"/>
              <a:ext cx="645770" cy="260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Znalezione obrazy dla zapytania belgium vito logo probav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9" b="31421"/>
            <a:stretch/>
          </p:blipFill>
          <p:spPr bwMode="auto">
            <a:xfrm>
              <a:off x="7629228" y="4462977"/>
              <a:ext cx="711598" cy="25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/>
            <p:cNvCxnSpPr>
              <a:endCxn id="25" idx="1"/>
            </p:cNvCxnSpPr>
            <p:nvPr/>
          </p:nvCxnSpPr>
          <p:spPr>
            <a:xfrm>
              <a:off x="6333956" y="3841629"/>
              <a:ext cx="408399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323359" y="3174135"/>
              <a:ext cx="387823" cy="620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333957" y="2480781"/>
              <a:ext cx="36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333956" y="1844149"/>
              <a:ext cx="36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196903" y="1527356"/>
            <a:ext cx="2570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Download it at</a:t>
            </a:r>
          </a:p>
          <a:p>
            <a:r>
              <a:rPr lang="pl-PL" sz="2000" i="1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step.esa.int</a:t>
            </a:r>
            <a:endParaRPr lang="en-GB" sz="2000" i="1" dirty="0">
              <a:ln>
                <a:solidFill>
                  <a:srgbClr val="FF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47" y="2511717"/>
            <a:ext cx="501756" cy="221674"/>
          </a:xfrm>
          <a:prstGeom prst="rect">
            <a:avLst/>
          </a:prstGeom>
        </p:spPr>
      </p:pic>
      <p:pic>
        <p:nvPicPr>
          <p:cNvPr id="39" name="Picture 4" descr="Znalezione obrazy dla zapytania brockmann consult gmb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23" y="3126637"/>
            <a:ext cx="577818" cy="2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SNAP downloads &amp; STEP visits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086" y="4224298"/>
            <a:ext cx="8889880" cy="4520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effectLst/>
              </a:rPr>
              <a:t>SNAP download exceeded 425.000 from </a:t>
            </a:r>
            <a:r>
              <a:rPr lang="en-US" b="1" i="1" dirty="0">
                <a:solidFill>
                  <a:schemeClr val="tx2"/>
                </a:solidFill>
                <a:effectLst/>
              </a:rPr>
              <a:t>June 2015 until today</a:t>
            </a:r>
            <a:r>
              <a:rPr lang="en-GB" b="1" i="1" dirty="0" smtClean="0">
                <a:solidFill>
                  <a:schemeClr val="tx2"/>
                </a:solidFill>
                <a:effectLst/>
              </a:rPr>
              <a:t> </a:t>
            </a:r>
            <a:endParaRPr lang="en-GB" b="1" i="1" dirty="0">
              <a:solidFill>
                <a:schemeClr val="tx2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828743"/>
            <a:ext cx="6943340" cy="32837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828744"/>
            <a:ext cx="6943340" cy="32837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3086" y="4224297"/>
            <a:ext cx="8889880" cy="45206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  <a:effectLst/>
              </a:rPr>
              <a:t>STEP </a:t>
            </a:r>
            <a:r>
              <a:rPr lang="en-US" sz="1600" b="1" i="1" dirty="0">
                <a:solidFill>
                  <a:schemeClr val="tx2"/>
                </a:solidFill>
                <a:effectLst/>
              </a:rPr>
              <a:t>website </a:t>
            </a:r>
            <a:r>
              <a:rPr lang="en-US" sz="1600" b="1" i="1" dirty="0" smtClean="0">
                <a:solidFill>
                  <a:schemeClr val="tx2"/>
                </a:solidFill>
                <a:effectLst/>
              </a:rPr>
              <a:t>exceeded 775.000 </a:t>
            </a:r>
            <a:r>
              <a:rPr lang="en-US" sz="1600" b="1" i="1" dirty="0">
                <a:solidFill>
                  <a:schemeClr val="tx2"/>
                </a:solidFill>
                <a:effectLst/>
              </a:rPr>
              <a:t>visit sessions from June 2015 until today</a:t>
            </a:r>
            <a:r>
              <a:rPr lang="en-GB" sz="1600" b="1" i="1" dirty="0" smtClean="0">
                <a:solidFill>
                  <a:schemeClr val="tx2"/>
                </a:solidFill>
                <a:effectLst/>
              </a:rPr>
              <a:t> </a:t>
            </a:r>
            <a:endParaRPr lang="en-GB" sz="1600" b="1" i="1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57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SNAP &amp; SAR (Sentinel-1 Toolbox)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77931" y="1717765"/>
            <a:ext cx="8993332" cy="2846441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endParaRPr lang="pl-PL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b="1" kern="0" dirty="0" smtClean="0">
                <a:solidFill>
                  <a:schemeClr val="bg2"/>
                </a:solidFill>
                <a:cs typeface="Verdana"/>
              </a:rPr>
              <a:t>Main features: 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Absolute calibration,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Multilooking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, Speckle filtering, Precise orbits handling 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Coregistration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of detected and complex products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Full support of Sentinel-1 TOPS interferometry,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debursting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, slice assembly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Terrain Correction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SAR simulation and Layover and shadow masks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Applications: </a:t>
            </a:r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oil spill detection, ship detection, wind field estimation etc.</a:t>
            </a:r>
            <a:endParaRPr lang="en-US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Fully integrated and featured InSAR tools for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Stripmap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and Zero-Doppler focused data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Compatibility with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PolSARpro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Toolbox (Reader, Writer)</a:t>
            </a:r>
            <a:endParaRPr lang="pl-PL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Integrated Export to SNAPHU (interferometric phase unwrapping) and STAMPS (PS InSAR)</a:t>
            </a:r>
            <a:endParaRPr lang="en-GB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endParaRPr lang="en-US" sz="1300" kern="0" dirty="0" smtClean="0">
              <a:solidFill>
                <a:schemeClr val="bg2"/>
              </a:solidFill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" y="834651"/>
            <a:ext cx="853846" cy="485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52" y="833509"/>
            <a:ext cx="740555" cy="486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6499"/>
          <a:stretch/>
        </p:blipFill>
        <p:spPr>
          <a:xfrm>
            <a:off x="1950902" y="833508"/>
            <a:ext cx="753968" cy="48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833" y="833508"/>
            <a:ext cx="814473" cy="48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576" y="836022"/>
            <a:ext cx="799926" cy="483903"/>
          </a:xfrm>
          <a:prstGeom prst="rect">
            <a:avLst/>
          </a:prstGeom>
        </p:spPr>
      </p:pic>
      <p:pic>
        <p:nvPicPr>
          <p:cNvPr id="9" name="Content Placeholder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847184" y="833507"/>
            <a:ext cx="759777" cy="4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253" y="833507"/>
            <a:ext cx="933324" cy="486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149" y="833507"/>
            <a:ext cx="886288" cy="486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2025" y="834486"/>
            <a:ext cx="1065037" cy="485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31" y="13453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Sentinel-1</a:t>
            </a:r>
            <a:endParaRPr lang="en-GB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1015294" y="13453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ENVISAT</a:t>
            </a:r>
            <a:endParaRPr lang="en-GB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613" y="13453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ERS-1</a:t>
            </a:r>
            <a:endParaRPr lang="en-GB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2824765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TerraSAR-X</a:t>
            </a:r>
            <a:endParaRPr lang="en-GB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5726643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ALOS 1&amp;2</a:t>
            </a:r>
            <a:endParaRPr lang="en-GB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5485" y="1346696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KOMPSAT-5</a:t>
            </a:r>
            <a:endParaRPr lang="en-GB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3871595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RADARSAT </a:t>
            </a:r>
            <a:endParaRPr lang="en-GB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6769585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ICEYE</a:t>
            </a:r>
            <a:endParaRPr lang="en-GB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7672024" y="1342561"/>
            <a:ext cx="12746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COSMO-SkyMed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7729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Sentinel-1 characteristics</a:t>
            </a:r>
          </a:p>
        </p:txBody>
      </p:sp>
      <p:sp>
        <p:nvSpPr>
          <p:cNvPr id="3" name="Text Box 65"/>
          <p:cNvSpPr txBox="1">
            <a:spLocks noChangeArrowheads="1"/>
          </p:cNvSpPr>
          <p:nvPr/>
        </p:nvSpPr>
        <p:spPr bwMode="auto">
          <a:xfrm>
            <a:off x="172800" y="820719"/>
            <a:ext cx="5883275" cy="362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38458775" indent="-507873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389159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93731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98303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2875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" b="1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 dirty="0" smtClean="0">
                <a:solidFill>
                  <a:schemeClr val="bg2"/>
                </a:solidFill>
                <a:ea typeface="ＭＳ Ｐゴシック" pitchFamily="-106" charset="-128"/>
              </a:rPr>
              <a:t>Main features: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600" dirty="0" smtClean="0">
                <a:solidFill>
                  <a:schemeClr val="bg2"/>
                </a:solidFill>
              </a:rPr>
              <a:t>C-band (5.4 GHz) SAR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Daily coverage of high priority areas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Bi-weekly global coverage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12 days repeat cycle (6 days with both Sentinels 1A and 1B operational)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7 years design life time (consumables for 12 years)</a:t>
            </a:r>
            <a:endParaRPr lang="pl-PL" sz="1600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endParaRPr lang="pl-PL" sz="1600" dirty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b="1" dirty="0">
                <a:solidFill>
                  <a:schemeClr val="bg2"/>
                </a:solidFill>
                <a:ea typeface="ＭＳ Ｐゴシック" pitchFamily="-106" charset="-128"/>
              </a:rPr>
              <a:t>Applications: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>
                <a:solidFill>
                  <a:schemeClr val="bg2"/>
                </a:solidFill>
                <a:ea typeface="ＭＳ Ｐゴシック" pitchFamily="-106" charset="-128"/>
              </a:rPr>
              <a:t>Ice and marine/land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monitoring</a:t>
            </a:r>
            <a:endParaRPr lang="en-US" sz="1600" dirty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>
                <a:solidFill>
                  <a:schemeClr val="bg2"/>
                </a:solidFill>
                <a:ea typeface="ＭＳ Ｐゴシック" pitchFamily="-106" charset="-128"/>
              </a:rPr>
              <a:t>Mapping in support of humanitarian aid in crisis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situations</a:t>
            </a:r>
            <a:endParaRPr lang="en-US" sz="1600" dirty="0">
              <a:solidFill>
                <a:schemeClr val="bg2"/>
              </a:solidFill>
              <a:ea typeface="ＭＳ Ｐゴシック" pitchFamily="-106" charset="-128"/>
            </a:endParaRPr>
          </a:p>
        </p:txBody>
      </p:sp>
      <p:sp>
        <p:nvSpPr>
          <p:cNvPr id="4" name="AutoShape 40" descr="Sentinel-1"/>
          <p:cNvSpPr>
            <a:spLocks noChangeArrowheads="1"/>
          </p:cNvSpPr>
          <p:nvPr/>
        </p:nvSpPr>
        <p:spPr bwMode="auto">
          <a:xfrm>
            <a:off x="6056075" y="895481"/>
            <a:ext cx="2972190" cy="211918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Sentinel-1 characteristics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303"/>
          <a:stretch/>
        </p:blipFill>
        <p:spPr>
          <a:xfrm>
            <a:off x="864609" y="864571"/>
            <a:ext cx="6522595" cy="33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Sentinel-1A </a:t>
            </a:r>
            <a:r>
              <a:rPr lang="en-GB" dirty="0">
                <a:solidFill>
                  <a:schemeClr val="bg1"/>
                </a:solidFill>
              </a:rPr>
              <a:t>&amp; B </a:t>
            </a:r>
            <a:r>
              <a:rPr lang="en-GB" dirty="0" smtClean="0">
                <a:solidFill>
                  <a:schemeClr val="bg1"/>
                </a:solidFill>
              </a:rPr>
              <a:t>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940" y="868718"/>
            <a:ext cx="4638685" cy="1805094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200" b="1" kern="0" dirty="0" smtClean="0"/>
              <a:t>Available products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0 (L0-RAW) 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1 Ground Range, Multi-Look, Detected Medium Resolution (L1-GRDM) and High Resolution (L1-GRDH) 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1 Single-Look Complex (L1-SLC) 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2 Ocean (L2-OCN)</a:t>
            </a:r>
            <a:endParaRPr lang="en-GB" sz="1200" kern="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16241" y="3124921"/>
            <a:ext cx="615461" cy="1038158"/>
            <a:chOff x="3821356" y="3267292"/>
            <a:chExt cx="1491092" cy="2515169"/>
          </a:xfrm>
        </p:grpSpPr>
        <p:sp>
          <p:nvSpPr>
            <p:cNvPr id="5" name="Rounded Rectangle 4"/>
            <p:cNvSpPr/>
            <p:nvPr/>
          </p:nvSpPr>
          <p:spPr>
            <a:xfrm>
              <a:off x="3855476" y="4247507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48652" y="4051464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841828" y="3855421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862300" y="3659378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841828" y="3463335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21356" y="3267292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070" y="2912180"/>
            <a:ext cx="75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2018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202932" y="3381627"/>
            <a:ext cx="343721" cy="134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1202932" y="3951395"/>
            <a:ext cx="343721" cy="134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586284" y="3292927"/>
            <a:ext cx="260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2"/>
                </a:solidFill>
              </a:rPr>
              <a:t>1,304,078 published products</a:t>
            </a:r>
          </a:p>
          <a:p>
            <a:r>
              <a:rPr lang="pl-PL" sz="1200" dirty="0" smtClean="0">
                <a:solidFill>
                  <a:schemeClr val="bg2"/>
                </a:solidFill>
              </a:rPr>
              <a:t>(2.3 PB)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6284" y="3894920"/>
            <a:ext cx="293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2"/>
                </a:solidFill>
              </a:rPr>
              <a:t>3,282,679 published products</a:t>
            </a:r>
          </a:p>
          <a:p>
            <a:r>
              <a:rPr lang="pl-PL" sz="1200" dirty="0">
                <a:solidFill>
                  <a:schemeClr val="bg2"/>
                </a:solidFill>
              </a:rPr>
              <a:t>f</a:t>
            </a:r>
            <a:r>
              <a:rPr lang="pl-PL" sz="1200" dirty="0" smtClean="0">
                <a:solidFill>
                  <a:schemeClr val="bg2"/>
                </a:solidFill>
              </a:rPr>
              <a:t>rom start of Ops to the end Y2018 (~5.8 PB)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447" y="849086"/>
            <a:ext cx="4331033" cy="29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SNAP &amp; Optical HR (Sentinel-2 Toolbox)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77931" y="1664404"/>
            <a:ext cx="8993332" cy="297291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pl-PL" sz="1300" b="1" kern="0" dirty="0" smtClean="0">
                <a:solidFill>
                  <a:schemeClr val="bg2"/>
                </a:solidFill>
                <a:cs typeface="Verdana"/>
              </a:rPr>
              <a:t>Main features:</a:t>
            </a:r>
            <a:endParaRPr lang="en-GB" sz="1300" b="1" kern="0" dirty="0" smtClean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smtClean="0">
                <a:solidFill>
                  <a:schemeClr val="bg2"/>
                </a:solidFill>
                <a:cs typeface="Verdana"/>
              </a:rPr>
              <a:t>Sen2Cor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and </a:t>
            </a:r>
            <a:r>
              <a:rPr lang="en-US" sz="1300" b="1" kern="0" dirty="0" err="1" smtClean="0">
                <a:solidFill>
                  <a:schemeClr val="bg2"/>
                </a:solidFill>
                <a:cs typeface="Verdana"/>
              </a:rPr>
              <a:t>i-Cor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for 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Atmospheric Correction 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L2B 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biophysical processor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(LAI, </a:t>
            </a:r>
            <a:r>
              <a:rPr lang="en-US" sz="1300" kern="0" dirty="0" err="1">
                <a:solidFill>
                  <a:schemeClr val="bg2"/>
                </a:solidFill>
                <a:cs typeface="Verdana"/>
              </a:rPr>
              <a:t>fAPAR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, …)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kern="0" dirty="0">
                <a:solidFill>
                  <a:schemeClr val="bg2"/>
                </a:solidFill>
                <a:cs typeface="Verdana"/>
              </a:rPr>
              <a:t>Reflectance to Radiance Processor 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Radiometric Indices</a:t>
            </a: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Vegetation indices: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 DVI, RVI, PVI, IPVI, WDVI, TNDVI, GNDVI, GEMI, ARVI, NDI45, MTCI, MCARI, REIP, S2REP, IRECI, </a:t>
            </a:r>
            <a:r>
              <a:rPr lang="en-US" sz="1100" i="1" kern="0" dirty="0" err="1">
                <a:solidFill>
                  <a:schemeClr val="bg2"/>
                </a:solidFill>
                <a:cs typeface="Verdana"/>
              </a:rPr>
              <a:t>PSSRa</a:t>
            </a:r>
            <a:endParaRPr lang="en-US" sz="1100" i="1" kern="0" dirty="0">
              <a:solidFill>
                <a:schemeClr val="bg2"/>
              </a:solidFill>
              <a:cs typeface="Verdana"/>
            </a:endParaRP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Soil indices: 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SAVI, TSAVI, MSAVI, MSAVI2, BI, BI2, RI, CI</a:t>
            </a: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Water indices: 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NDWI, NDWI2, MNDWI, NDPI, NDTI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err="1">
                <a:solidFill>
                  <a:schemeClr val="bg2"/>
                </a:solidFill>
                <a:cs typeface="Verdana"/>
              </a:rPr>
              <a:t>IdePix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 Processor: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pixel classification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smtClean="0">
                <a:solidFill>
                  <a:schemeClr val="bg2"/>
                </a:solidFill>
                <a:cs typeface="Verdana"/>
              </a:rPr>
              <a:t>OTB 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tools: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</a:t>
            </a:r>
            <a:r>
              <a:rPr lang="en-US" sz="1300" kern="0" dirty="0" err="1">
                <a:solidFill>
                  <a:schemeClr val="bg2"/>
                </a:solidFill>
                <a:cs typeface="Verdana"/>
              </a:rPr>
              <a:t>Pansharpening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, Rasterization, Segmentation, 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" y="831479"/>
            <a:ext cx="1003953" cy="563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64" y="1343542"/>
            <a:ext cx="854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Sentinel-2</a:t>
            </a:r>
            <a:endParaRPr lang="en-GB" sz="9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4" y="833322"/>
            <a:ext cx="913683" cy="561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770" y="1343542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SPOT</a:t>
            </a:r>
            <a:endParaRPr lang="en-GB" sz="9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46" y="831479"/>
            <a:ext cx="749109" cy="561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9756" y="1343542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Pleiades</a:t>
            </a:r>
            <a:endParaRPr lang="en-GB" sz="9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32" y="831480"/>
            <a:ext cx="933974" cy="561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6707" y="1343542"/>
            <a:ext cx="6960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Landsat</a:t>
            </a:r>
            <a:endParaRPr lang="en-GB" sz="9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82" y="828560"/>
            <a:ext cx="753003" cy="564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50528" y="1343542"/>
            <a:ext cx="992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ALOS AVNIR</a:t>
            </a:r>
            <a:endParaRPr lang="en-GB" sz="9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70" y="831727"/>
            <a:ext cx="883963" cy="5615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2487" y="1343542"/>
            <a:ext cx="794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RapidEye</a:t>
            </a:r>
            <a:endParaRPr lang="en-GB" sz="9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8" y="828560"/>
            <a:ext cx="810335" cy="564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4321" y="1343542"/>
            <a:ext cx="794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Kompsat</a:t>
            </a:r>
            <a:endParaRPr lang="en-GB" sz="9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37" y="828560"/>
            <a:ext cx="740751" cy="56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33811" y="1343542"/>
            <a:ext cx="650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Ikonos</a:t>
            </a:r>
            <a:endParaRPr lang="en-GB" sz="9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08" y="836355"/>
            <a:ext cx="568766" cy="5569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01070" y="1343542"/>
            <a:ext cx="883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Worldview</a:t>
            </a:r>
            <a:endParaRPr lang="en-GB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468465" y="901555"/>
            <a:ext cx="6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characteristics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827283"/>
            <a:ext cx="3008433" cy="1689351"/>
          </a:xfrm>
          <a:prstGeom prst="rect">
            <a:avLst/>
          </a:prstGeom>
        </p:spPr>
      </p:pic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0" y="775847"/>
            <a:ext cx="6301692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38458775" indent="-507873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389159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93731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98303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2875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GB" sz="1200" dirty="0" smtClean="0">
                <a:solidFill>
                  <a:schemeClr val="bg2"/>
                </a:solidFill>
              </a:rPr>
              <a:t>Optical </a:t>
            </a:r>
            <a:r>
              <a:rPr lang="en-GB" sz="1200" dirty="0">
                <a:solidFill>
                  <a:schemeClr val="bg2"/>
                </a:solidFill>
              </a:rPr>
              <a:t>mission for the monitoring of land and coastal regions</a:t>
            </a:r>
            <a:endParaRPr lang="en-GB" sz="1400" dirty="0">
              <a:solidFill>
                <a:schemeClr val="bg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2"/>
                </a:solidFill>
                <a:ea typeface="ＭＳ Ｐゴシック" pitchFamily="-106" charset="-128"/>
              </a:rPr>
              <a:t>Main features: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Constellation </a:t>
            </a:r>
            <a:r>
              <a:rPr lang="en-GB" sz="1200" dirty="0">
                <a:solidFill>
                  <a:schemeClr val="bg2"/>
                </a:solidFill>
              </a:rPr>
              <a:t>of two satellites (Sentinel-2A and Sentinel-2B)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>
                <a:solidFill>
                  <a:schemeClr val="bg2"/>
                </a:solidFill>
              </a:rPr>
              <a:t>Multi-Spectral Instrument (MSI)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>
                <a:solidFill>
                  <a:schemeClr val="bg2"/>
                </a:solidFill>
              </a:rPr>
              <a:t>Polar, sun-synchronous orbit at 786km and LTDN </a:t>
            </a:r>
            <a:r>
              <a:rPr lang="en-GB" sz="1200" dirty="0" smtClean="0">
                <a:solidFill>
                  <a:schemeClr val="bg2"/>
                </a:solidFill>
              </a:rPr>
              <a:t>10h30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10 </a:t>
            </a:r>
            <a:r>
              <a:rPr lang="en-GB" sz="1200" dirty="0">
                <a:solidFill>
                  <a:schemeClr val="bg2"/>
                </a:solidFill>
              </a:rPr>
              <a:t>days repeat cycle </a:t>
            </a:r>
            <a:r>
              <a:rPr lang="en-GB" sz="1200" dirty="0" smtClean="0">
                <a:solidFill>
                  <a:schemeClr val="bg2"/>
                </a:solidFill>
              </a:rPr>
              <a:t>(5 </a:t>
            </a:r>
            <a:r>
              <a:rPr lang="en-GB" sz="1200" dirty="0">
                <a:solidFill>
                  <a:schemeClr val="bg2"/>
                </a:solidFill>
              </a:rPr>
              <a:t>days with both Sentinels </a:t>
            </a:r>
            <a:r>
              <a:rPr lang="en-GB" sz="1200" dirty="0" smtClean="0">
                <a:solidFill>
                  <a:schemeClr val="bg2"/>
                </a:solidFill>
              </a:rPr>
              <a:t>2A </a:t>
            </a:r>
            <a:r>
              <a:rPr lang="en-GB" sz="1200" dirty="0">
                <a:solidFill>
                  <a:schemeClr val="bg2"/>
                </a:solidFill>
              </a:rPr>
              <a:t>and </a:t>
            </a:r>
            <a:r>
              <a:rPr lang="en-GB" sz="1200" dirty="0" smtClean="0">
                <a:solidFill>
                  <a:schemeClr val="bg2"/>
                </a:solidFill>
              </a:rPr>
              <a:t>2B operational)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Swath </a:t>
            </a:r>
            <a:r>
              <a:rPr lang="en-GB" sz="1200" dirty="0">
                <a:solidFill>
                  <a:schemeClr val="bg2"/>
                </a:solidFill>
              </a:rPr>
              <a:t>of </a:t>
            </a:r>
            <a:r>
              <a:rPr lang="en-GB" sz="1200" dirty="0" smtClean="0">
                <a:solidFill>
                  <a:schemeClr val="bg2"/>
                </a:solidFill>
              </a:rPr>
              <a:t>290km</a:t>
            </a:r>
            <a:endParaRPr lang="pl-PL" sz="1200" dirty="0">
              <a:solidFill>
                <a:schemeClr val="bg2"/>
              </a:solidFill>
              <a:ea typeface="ＭＳ Ｐゴシック" pitchFamily="-106" charset="-128"/>
            </a:endParaRPr>
          </a:p>
        </p:txBody>
      </p:sp>
      <p:pic>
        <p:nvPicPr>
          <p:cNvPr id="5" name="Picture 2" descr="Q:\users\mmk\Landsat.v.Sentinel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8170"/>
          <a:stretch/>
        </p:blipFill>
        <p:spPr bwMode="auto">
          <a:xfrm>
            <a:off x="5018314" y="2585564"/>
            <a:ext cx="4022562" cy="199622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5" y="2544567"/>
            <a:ext cx="4000869" cy="21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105</TotalTime>
  <Words>964</Words>
  <Application>Microsoft Office PowerPoint</Application>
  <PresentationFormat>On-screen Show (16:9)</PresentationFormat>
  <Paragraphs>197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Verdana</vt:lpstr>
      <vt:lpstr>Wingdings</vt:lpstr>
      <vt:lpstr>ヒラギノ角ゴ ProN W3</vt:lpstr>
      <vt:lpstr>NEW ESA Presentation 16-9</vt:lpstr>
      <vt:lpstr>PowerPoint Presentation</vt:lpstr>
      <vt:lpstr>SNAP</vt:lpstr>
      <vt:lpstr>SNAP downloads &amp; STEP visits</vt:lpstr>
      <vt:lpstr>SNAP &amp; SAR (Sentinel-1 Toolbox)</vt:lpstr>
      <vt:lpstr>Sentinel-1 characteristics</vt:lpstr>
      <vt:lpstr>Sentinel-1 characteristics</vt:lpstr>
      <vt:lpstr>Sentinel-1A &amp; B data</vt:lpstr>
      <vt:lpstr>SNAP &amp; Optical HR (Sentinel-2 Toolbox)</vt:lpstr>
      <vt:lpstr>Sentinel-2 characteristics</vt:lpstr>
      <vt:lpstr>Sentinel-2 products</vt:lpstr>
      <vt:lpstr>Sentinel-2 applications</vt:lpstr>
      <vt:lpstr>SNAP &amp; Optical/Thermal MR (S3 Toolbox)</vt:lpstr>
      <vt:lpstr>Sentinel-3 products</vt:lpstr>
      <vt:lpstr>Access to Sentinels data</vt:lpstr>
      <vt:lpstr>Sentinel-1 level 1 GRDH</vt:lpstr>
      <vt:lpstr>PowerPoint Presentation</vt:lpstr>
      <vt:lpstr>Sentinel-1 data acquisition</vt:lpstr>
      <vt:lpstr>Sentinel-1 level-1 SLC</vt:lpstr>
      <vt:lpstr>Example for SAR data usage in SNAP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Magdalena Fitrzyk</cp:lastModifiedBy>
  <cp:revision>26</cp:revision>
  <cp:lastPrinted>2008-08-26T16:26:23Z</cp:lastPrinted>
  <dcterms:created xsi:type="dcterms:W3CDTF">2016-10-18T10:53:19Z</dcterms:created>
  <dcterms:modified xsi:type="dcterms:W3CDTF">2019-11-04T11:06:31Z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