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66"/>
  </p:notesMasterIdLst>
  <p:handoutMasterIdLst>
    <p:handoutMasterId r:id="rId67"/>
  </p:handoutMasterIdLst>
  <p:sldIdLst>
    <p:sldId id="256" r:id="rId5"/>
    <p:sldId id="315" r:id="rId6"/>
    <p:sldId id="311" r:id="rId7"/>
    <p:sldId id="258" r:id="rId8"/>
    <p:sldId id="262" r:id="rId9"/>
    <p:sldId id="302" r:id="rId10"/>
    <p:sldId id="300" r:id="rId11"/>
    <p:sldId id="301" r:id="rId12"/>
    <p:sldId id="303" r:id="rId13"/>
    <p:sldId id="313" r:id="rId14"/>
    <p:sldId id="268" r:id="rId15"/>
    <p:sldId id="304" r:id="rId16"/>
    <p:sldId id="312" r:id="rId17"/>
    <p:sldId id="270" r:id="rId18"/>
    <p:sldId id="271" r:id="rId19"/>
    <p:sldId id="272" r:id="rId20"/>
    <p:sldId id="273" r:id="rId21"/>
    <p:sldId id="278" r:id="rId22"/>
    <p:sldId id="275" r:id="rId23"/>
    <p:sldId id="279" r:id="rId24"/>
    <p:sldId id="280" r:id="rId25"/>
    <p:sldId id="281" r:id="rId26"/>
    <p:sldId id="282" r:id="rId27"/>
    <p:sldId id="305" r:id="rId28"/>
    <p:sldId id="284" r:id="rId29"/>
    <p:sldId id="306" r:id="rId30"/>
    <p:sldId id="286" r:id="rId31"/>
    <p:sldId id="287" r:id="rId32"/>
    <p:sldId id="308" r:id="rId33"/>
    <p:sldId id="289" r:id="rId34"/>
    <p:sldId id="290" r:id="rId35"/>
    <p:sldId id="291" r:id="rId36"/>
    <p:sldId id="310" r:id="rId37"/>
    <p:sldId id="314" r:id="rId38"/>
    <p:sldId id="294" r:id="rId39"/>
    <p:sldId id="295" r:id="rId40"/>
    <p:sldId id="296" r:id="rId41"/>
    <p:sldId id="297" r:id="rId42"/>
    <p:sldId id="298" r:id="rId43"/>
    <p:sldId id="299" r:id="rId44"/>
    <p:sldId id="316" r:id="rId45"/>
    <p:sldId id="335"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317" r:id="rId64"/>
    <p:sldId id="336" r:id="rId65"/>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33" autoAdjust="0"/>
    <p:restoredTop sz="94660"/>
  </p:normalViewPr>
  <p:slideViewPr>
    <p:cSldViewPr snapToGrid="0">
      <p:cViewPr varScale="1">
        <p:scale>
          <a:sx n="150" d="100"/>
          <a:sy n="150" d="100"/>
        </p:scale>
        <p:origin x="101" y="374"/>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11/7/2019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1140953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2" name="Picture 1" descr="DRAGON_LTC19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Tree>
  </p:cSld>
  <p:clrMapOvr>
    <a:masterClrMapping/>
  </p:clrMapOvr>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DRAGON_LTC19_PPT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5299" name="Rectangle 2"/>
          <p:cNvSpPr>
            <a:spLocks noGrp="1" noChangeArrowheads="1"/>
          </p:cNvSpPr>
          <p:nvPr>
            <p:ph type="body" idx="1"/>
          </p:nvPr>
        </p:nvSpPr>
        <p:spPr bwMode="auto">
          <a:xfrm>
            <a:off x="172800" y="863376"/>
            <a:ext cx="8748000" cy="3687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smtClean="0"/>
              <a:t>Click to edit Master title style</a:t>
            </a:r>
            <a:endParaRPr lang="en-GB" dirty="0" smtClean="0"/>
          </a:p>
        </p:txBody>
      </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p:cNvSpPr txBox="1">
            <a:spLocks noChangeArrowheads="1"/>
          </p:cNvSpPr>
          <p:nvPr/>
        </p:nvSpPr>
        <p:spPr bwMode="auto">
          <a:xfrm>
            <a:off x="532948" y="1616835"/>
            <a:ext cx="797242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GB" sz="3200" dirty="0">
                <a:solidFill>
                  <a:schemeClr val="bg1">
                    <a:lumMod val="95000"/>
                  </a:schemeClr>
                </a:solidFill>
                <a:effectLst>
                  <a:outerShdw blurRad="38100" dist="38100" dir="2700000" algn="tl">
                    <a:srgbClr val="000000">
                      <a:alpha val="43137"/>
                    </a:srgbClr>
                  </a:outerShdw>
                </a:effectLst>
                <a:latin typeface="Verdana"/>
                <a:ea typeface="+mj-ea"/>
                <a:cs typeface="Verdana"/>
              </a:rPr>
              <a:t>Pre-processing and multi-temporal analysis of SAR time series</a:t>
            </a:r>
          </a:p>
        </p:txBody>
      </p:sp>
      <p:sp>
        <p:nvSpPr>
          <p:cNvPr id="5" name="Text Box 24"/>
          <p:cNvSpPr txBox="1">
            <a:spLocks noChangeArrowheads="1"/>
          </p:cNvSpPr>
          <p:nvPr/>
        </p:nvSpPr>
        <p:spPr bwMode="auto">
          <a:xfrm>
            <a:off x="532948" y="2694053"/>
            <a:ext cx="3655407" cy="400110"/>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spcBef>
                <a:spcPts val="0"/>
              </a:spcBef>
              <a:defRPr sz="1400">
                <a:solidFill>
                  <a:schemeClr val="bg1"/>
                </a:solidFill>
              </a:defRPr>
            </a:lvl1pPr>
          </a:lstStyle>
          <a:p>
            <a:r>
              <a:rPr lang="pl-PL" sz="2000" dirty="0" smtClean="0">
                <a:effectLst>
                  <a:outerShdw blurRad="38100" dist="38100" dir="2700000" algn="tl">
                    <a:srgbClr val="000000">
                      <a:alpha val="43137"/>
                    </a:srgbClr>
                  </a:outerShdw>
                </a:effectLst>
              </a:rPr>
              <a:t>Magdalena Fitrzyk</a:t>
            </a:r>
            <a:endParaRPr lang="en-GB"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Radiometric Calibration</a:t>
            </a:r>
            <a:endParaRPr lang="en-GB" dirty="0">
              <a:solidFill>
                <a:srgbClr val="FFFFFF"/>
              </a:solidFill>
            </a:endParaRPr>
          </a:p>
        </p:txBody>
      </p:sp>
      <p:sp>
        <p:nvSpPr>
          <p:cNvPr id="4" name="TextBox 3"/>
          <p:cNvSpPr txBox="1"/>
          <p:nvPr/>
        </p:nvSpPr>
        <p:spPr>
          <a:xfrm>
            <a:off x="143086" y="1714934"/>
            <a:ext cx="8747203" cy="2308324"/>
          </a:xfrm>
          <a:prstGeom prst="rect">
            <a:avLst/>
          </a:prstGeom>
          <a:noFill/>
        </p:spPr>
        <p:txBody>
          <a:bodyPr wrap="square" rtlCol="0">
            <a:spAutoFit/>
          </a:bodyPr>
          <a:lstStyle/>
          <a:p>
            <a:r>
              <a:rPr lang="pl-PL" dirty="0" smtClean="0">
                <a:solidFill>
                  <a:schemeClr val="accent1"/>
                </a:solidFill>
              </a:rPr>
              <a:t>Beta Naught </a:t>
            </a:r>
            <a:r>
              <a:rPr lang="pl-PL" dirty="0" smtClean="0"/>
              <a:t>– radar brightness coefficient, reflectivity per unit area in slant range which is dimensionless</a:t>
            </a:r>
          </a:p>
          <a:p>
            <a:endParaRPr lang="pl-PL" dirty="0" smtClean="0"/>
          </a:p>
          <a:p>
            <a:r>
              <a:rPr lang="pl-PL" dirty="0" smtClean="0">
                <a:solidFill>
                  <a:schemeClr val="accent1"/>
                </a:solidFill>
              </a:rPr>
              <a:t>Sigma Naught </a:t>
            </a:r>
            <a:r>
              <a:rPr lang="pl-PL" dirty="0" smtClean="0"/>
              <a:t>– power returned to the antenna from the ground (distributed scatterer) in dB. A number comparing the strangth of the signal to that expected from and area of one square meter. It is defined with respect to the nominal horisontal plane and is varying with incidence angle, wavelength, polarisation and scattering surface itself</a:t>
            </a:r>
            <a:endParaRPr lang="en-GB" dirty="0"/>
          </a:p>
        </p:txBody>
      </p:sp>
      <p:sp>
        <p:nvSpPr>
          <p:cNvPr id="5" name="TextBox 4"/>
          <p:cNvSpPr txBox="1"/>
          <p:nvPr/>
        </p:nvSpPr>
        <p:spPr>
          <a:xfrm>
            <a:off x="651164" y="1066800"/>
            <a:ext cx="7863435" cy="369332"/>
          </a:xfrm>
          <a:prstGeom prst="rect">
            <a:avLst/>
          </a:prstGeom>
          <a:noFill/>
        </p:spPr>
        <p:txBody>
          <a:bodyPr wrap="none" rtlCol="0">
            <a:spAutoFit/>
          </a:bodyPr>
          <a:lstStyle/>
          <a:p>
            <a:r>
              <a:rPr lang="pl-PL" dirty="0" smtClean="0"/>
              <a:t>From image pixel values or digital numbers (DNs) we can derive: </a:t>
            </a:r>
            <a:endParaRPr lang="en-GB" dirty="0"/>
          </a:p>
        </p:txBody>
      </p:sp>
    </p:spTree>
    <p:extLst>
      <p:ext uri="{BB962C8B-B14F-4D97-AF65-F5344CB8AC3E}">
        <p14:creationId xmlns:p14="http://schemas.microsoft.com/office/powerpoint/2010/main" val="422199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Radiometric Calibration</a:t>
            </a:r>
            <a:endParaRPr lang="en-GB" dirty="0">
              <a:solidFill>
                <a:schemeClr val="bg1"/>
              </a:solidFill>
            </a:endParaRPr>
          </a:p>
        </p:txBody>
      </p:sp>
      <p:pic>
        <p:nvPicPr>
          <p:cNvPr id="3" name="Picture 2"/>
          <p:cNvPicPr>
            <a:picLocks noChangeAspect="1"/>
          </p:cNvPicPr>
          <p:nvPr/>
        </p:nvPicPr>
        <p:blipFill rotWithShape="1">
          <a:blip r:embed="rId2"/>
          <a:srcRect r="2848"/>
          <a:stretch/>
        </p:blipFill>
        <p:spPr>
          <a:xfrm>
            <a:off x="198466" y="1286881"/>
            <a:ext cx="3229545" cy="2828925"/>
          </a:xfrm>
          <a:prstGeom prst="rect">
            <a:avLst/>
          </a:prstGeom>
        </p:spPr>
      </p:pic>
      <p:sp>
        <p:nvSpPr>
          <p:cNvPr id="4" name="Rectangle 3"/>
          <p:cNvSpPr/>
          <p:nvPr/>
        </p:nvSpPr>
        <p:spPr>
          <a:xfrm>
            <a:off x="1710046" y="1736722"/>
            <a:ext cx="705593" cy="1563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98466" y="1283139"/>
            <a:ext cx="419339" cy="212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0237" y="1726142"/>
            <a:ext cx="878231" cy="166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3825237" y="806893"/>
            <a:ext cx="5003729" cy="3788902"/>
          </a:xfrm>
          <a:prstGeom prst="rect">
            <a:avLst/>
          </a:prstGeom>
        </p:spPr>
      </p:pic>
      <p:sp>
        <p:nvSpPr>
          <p:cNvPr id="7" name="TextBox 6"/>
          <p:cNvSpPr txBox="1"/>
          <p:nvPr/>
        </p:nvSpPr>
        <p:spPr>
          <a:xfrm>
            <a:off x="143086" y="4243092"/>
            <a:ext cx="6403869" cy="338554"/>
          </a:xfrm>
          <a:prstGeom prst="rect">
            <a:avLst/>
          </a:prstGeom>
          <a:noFill/>
        </p:spPr>
        <p:txBody>
          <a:bodyPr wrap="none" rtlCol="0">
            <a:spAutoFit/>
          </a:bodyPr>
          <a:lstStyle/>
          <a:p>
            <a:r>
              <a:rPr lang="pl-PL" sz="1600" dirty="0" smtClean="0">
                <a:solidFill>
                  <a:schemeClr val="accent1"/>
                </a:solidFill>
              </a:rPr>
              <a:t>Pixel values can be directly related to the radar backscatter </a:t>
            </a:r>
            <a:endParaRPr lang="en-GB" sz="1600" dirty="0">
              <a:solidFill>
                <a:schemeClr val="accent1"/>
              </a:solidFill>
            </a:endParaRPr>
          </a:p>
        </p:txBody>
      </p:sp>
      <p:sp>
        <p:nvSpPr>
          <p:cNvPr id="8" name="TextBox 7"/>
          <p:cNvSpPr txBox="1"/>
          <p:nvPr/>
        </p:nvSpPr>
        <p:spPr>
          <a:xfrm>
            <a:off x="74717" y="825779"/>
            <a:ext cx="3477042" cy="369332"/>
          </a:xfrm>
          <a:prstGeom prst="rect">
            <a:avLst/>
          </a:prstGeom>
          <a:noFill/>
        </p:spPr>
        <p:txBody>
          <a:bodyPr wrap="none" rtlCol="0">
            <a:spAutoFit/>
          </a:bodyPr>
          <a:lstStyle/>
          <a:p>
            <a:r>
              <a:rPr lang="pl-PL" i="1" dirty="0" smtClean="0"/>
              <a:t>Radar/Radiometric/Calibrate</a:t>
            </a:r>
            <a:endParaRPr lang="en-GB" i="1" dirty="0"/>
          </a:p>
        </p:txBody>
      </p:sp>
    </p:spTree>
    <p:extLst>
      <p:ext uri="{BB962C8B-B14F-4D97-AF65-F5344CB8AC3E}">
        <p14:creationId xmlns:p14="http://schemas.microsoft.com/office/powerpoint/2010/main" val="1425805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611283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8065" y="845127"/>
            <a:ext cx="3037994" cy="2132301"/>
          </a:xfrm>
          <a:prstGeom prst="rect">
            <a:avLst/>
          </a:prstGeom>
        </p:spPr>
      </p:pic>
      <p:sp>
        <p:nvSpPr>
          <p:cNvPr id="4" name="Title 1"/>
          <p:cNvSpPr>
            <a:spLocks noGrp="1"/>
          </p:cNvSpPr>
          <p:nvPr>
            <p:ph type="title"/>
          </p:nvPr>
        </p:nvSpPr>
        <p:spPr/>
        <p:txBody>
          <a:bodyPr/>
          <a:lstStyle/>
          <a:p>
            <a:r>
              <a:rPr lang="pl-PL" dirty="0" smtClean="0">
                <a:solidFill>
                  <a:schemeClr val="bg1"/>
                </a:solidFill>
              </a:rPr>
              <a:t>Terrain correction &amp; Geocoding</a:t>
            </a:r>
            <a:endParaRPr lang="en-GB" dirty="0">
              <a:solidFill>
                <a:schemeClr val="bg1"/>
              </a:solidFill>
            </a:endParaRPr>
          </a:p>
        </p:txBody>
      </p:sp>
      <mc:AlternateContent xmlns:mc="http://schemas.openxmlformats.org/markup-compatibility/2006" xmlns:a14="http://schemas.microsoft.com/office/drawing/2010/main">
        <mc:Choice Requires="a14">
          <p:sp>
            <p:nvSpPr>
              <p:cNvPr id="5" name="Rectangle 4"/>
              <p:cNvSpPr/>
              <p:nvPr/>
            </p:nvSpPr>
            <p:spPr>
              <a:xfrm>
                <a:off x="3366655" y="1008879"/>
                <a:ext cx="5583382" cy="1477328"/>
              </a:xfrm>
              <a:prstGeom prst="rect">
                <a:avLst/>
              </a:prstGeom>
            </p:spPr>
            <p:txBody>
              <a:bodyPr wrap="square">
                <a:spAutoFit/>
              </a:bodyPr>
              <a:lstStyle/>
              <a:p>
                <a:r>
                  <a:rPr lang="pl-PL" dirty="0" smtClean="0"/>
                  <a:t>Point </a:t>
                </a:r>
                <a:r>
                  <a:rPr lang="en-GB" b="1" dirty="0" smtClean="0"/>
                  <a:t>B</a:t>
                </a:r>
                <a:r>
                  <a:rPr lang="en-GB" dirty="0" smtClean="0"/>
                  <a:t> </a:t>
                </a:r>
                <a:r>
                  <a:rPr lang="en-GB" dirty="0"/>
                  <a:t>with elevation </a:t>
                </a:r>
                <a:r>
                  <a:rPr lang="en-GB" b="1" dirty="0"/>
                  <a:t>h</a:t>
                </a:r>
                <a:r>
                  <a:rPr lang="en-GB" dirty="0"/>
                  <a:t> above the ellipsoid is imaged at position </a:t>
                </a:r>
                <a:r>
                  <a:rPr lang="en-GB" b="1" dirty="0">
                    <a:latin typeface="Symbol" panose="05050102010706020507" pitchFamily="18" charset="2"/>
                  </a:rPr>
                  <a:t>B</a:t>
                </a:r>
                <a:r>
                  <a:rPr lang="en-GB" b="1" dirty="0"/>
                  <a:t>’</a:t>
                </a:r>
                <a:r>
                  <a:rPr lang="en-GB" dirty="0"/>
                  <a:t> in SAR image, though its real position is </a:t>
                </a:r>
                <a:r>
                  <a:rPr lang="en-GB" b="1" dirty="0"/>
                  <a:t>B"</a:t>
                </a:r>
                <a:r>
                  <a:rPr lang="en-GB" dirty="0"/>
                  <a:t>.  The offset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pl-PL" b="0" i="1" smtClean="0">
                        <a:latin typeface="Cambria Math" panose="02040503050406030204" pitchFamily="18" charset="0"/>
                        <a:ea typeface="Cambria Math" panose="02040503050406030204" pitchFamily="18" charset="0"/>
                      </a:rPr>
                      <m:t>𝑟</m:t>
                    </m:r>
                  </m:oMath>
                </a14:m>
                <a:r>
                  <a:rPr lang="en-GB" b="1" dirty="0" smtClean="0">
                    <a:latin typeface="Symbol" panose="05050102010706020507" pitchFamily="18" charset="2"/>
                  </a:rPr>
                  <a:t> </a:t>
                </a:r>
                <a:r>
                  <a:rPr lang="en-GB" dirty="0"/>
                  <a:t>between </a:t>
                </a:r>
                <a:r>
                  <a:rPr lang="en-GB" b="1" dirty="0">
                    <a:latin typeface="Symbol" panose="05050102010706020507" pitchFamily="18" charset="2"/>
                  </a:rPr>
                  <a:t>B</a:t>
                </a:r>
                <a:r>
                  <a:rPr lang="en-GB" b="1" dirty="0"/>
                  <a:t>'</a:t>
                </a:r>
                <a:r>
                  <a:rPr lang="en-GB" dirty="0"/>
                  <a:t> and </a:t>
                </a:r>
                <a:r>
                  <a:rPr lang="en-GB" b="1" dirty="0"/>
                  <a:t>B"</a:t>
                </a:r>
                <a:r>
                  <a:rPr lang="en-GB" dirty="0"/>
                  <a:t> </a:t>
                </a:r>
                <a:r>
                  <a:rPr lang="en-GB" dirty="0">
                    <a:latin typeface="Symbol" panose="05050102010706020507" pitchFamily="18" charset="2"/>
                  </a:rPr>
                  <a:t> </a:t>
                </a:r>
                <a:r>
                  <a:rPr lang="en-GB" dirty="0"/>
                  <a:t>exhibits the effect of topographic distortions </a:t>
                </a:r>
              </a:p>
            </p:txBody>
          </p:sp>
        </mc:Choice>
        <mc:Fallback xmlns="">
          <p:sp>
            <p:nvSpPr>
              <p:cNvPr id="5" name="Rectangle 4"/>
              <p:cNvSpPr>
                <a:spLocks noRot="1" noChangeAspect="1" noMove="1" noResize="1" noEditPoints="1" noAdjustHandles="1" noChangeArrowheads="1" noChangeShapeType="1" noTextEdit="1"/>
              </p:cNvSpPr>
              <p:nvPr/>
            </p:nvSpPr>
            <p:spPr>
              <a:xfrm>
                <a:off x="3366655" y="1008879"/>
                <a:ext cx="5583382" cy="1477328"/>
              </a:xfrm>
              <a:prstGeom prst="rect">
                <a:avLst/>
              </a:prstGeom>
              <a:blipFill>
                <a:blip r:embed="rId3"/>
                <a:stretch>
                  <a:fillRect l="-873" t="-2058" r="-2183" b="-5350"/>
                </a:stretch>
              </a:blipFill>
            </p:spPr>
            <p:txBody>
              <a:bodyPr/>
              <a:lstStyle/>
              <a:p>
                <a:r>
                  <a:rPr lang="en-GB">
                    <a:noFill/>
                  </a:rPr>
                  <a:t> </a:t>
                </a:r>
              </a:p>
            </p:txBody>
          </p:sp>
        </mc:Fallback>
      </mc:AlternateContent>
      <p:sp>
        <p:nvSpPr>
          <p:cNvPr id="6" name="Rectangle 5"/>
          <p:cNvSpPr/>
          <p:nvPr/>
        </p:nvSpPr>
        <p:spPr>
          <a:xfrm>
            <a:off x="318655" y="3121601"/>
            <a:ext cx="8756072" cy="584775"/>
          </a:xfrm>
          <a:prstGeom prst="rect">
            <a:avLst/>
          </a:prstGeom>
        </p:spPr>
        <p:txBody>
          <a:bodyPr wrap="square">
            <a:spAutoFit/>
          </a:bodyPr>
          <a:lstStyle/>
          <a:p>
            <a:r>
              <a:rPr lang="en-GB" sz="1600" i="1" dirty="0">
                <a:solidFill>
                  <a:schemeClr val="accent1"/>
                </a:solidFill>
              </a:rPr>
              <a:t>Terrain Correction allows geometric overlays of data from different sensors and/or geometries. </a:t>
            </a:r>
          </a:p>
        </p:txBody>
      </p:sp>
    </p:spTree>
    <p:extLst>
      <p:ext uri="{BB962C8B-B14F-4D97-AF65-F5344CB8AC3E}">
        <p14:creationId xmlns:p14="http://schemas.microsoft.com/office/powerpoint/2010/main" val="2732952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Terrain correction &amp; Geocoding</a:t>
            </a:r>
            <a:endParaRPr lang="en-GB" dirty="0">
              <a:solidFill>
                <a:schemeClr val="bg1"/>
              </a:solidFill>
            </a:endParaRPr>
          </a:p>
        </p:txBody>
      </p:sp>
      <p:pic>
        <p:nvPicPr>
          <p:cNvPr id="3" name="Picture 2"/>
          <p:cNvPicPr>
            <a:picLocks noChangeAspect="1"/>
          </p:cNvPicPr>
          <p:nvPr/>
        </p:nvPicPr>
        <p:blipFill rotWithShape="1">
          <a:blip r:embed="rId2"/>
          <a:srcRect b="46168"/>
          <a:stretch/>
        </p:blipFill>
        <p:spPr>
          <a:xfrm>
            <a:off x="708033" y="1920299"/>
            <a:ext cx="6609899" cy="2132158"/>
          </a:xfrm>
          <a:prstGeom prst="rect">
            <a:avLst/>
          </a:prstGeom>
        </p:spPr>
      </p:pic>
      <p:sp>
        <p:nvSpPr>
          <p:cNvPr id="4" name="Rectangle 3"/>
          <p:cNvSpPr/>
          <p:nvPr/>
        </p:nvSpPr>
        <p:spPr>
          <a:xfrm>
            <a:off x="2538526" y="2057792"/>
            <a:ext cx="240972" cy="114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538526" y="2738581"/>
            <a:ext cx="571337" cy="166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385254" y="2749342"/>
            <a:ext cx="727743" cy="140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30874" y="2738581"/>
            <a:ext cx="1128323" cy="151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07818" y="1198419"/>
            <a:ext cx="8855309" cy="369332"/>
          </a:xfrm>
          <a:prstGeom prst="rect">
            <a:avLst/>
          </a:prstGeom>
          <a:noFill/>
        </p:spPr>
        <p:txBody>
          <a:bodyPr wrap="none" rtlCol="0">
            <a:spAutoFit/>
          </a:bodyPr>
          <a:lstStyle/>
          <a:p>
            <a:r>
              <a:rPr lang="pl-PL" i="1" dirty="0" smtClean="0"/>
              <a:t>Radar / Geometric / Terrain Correction / Range Doppler Terrain Correction</a:t>
            </a:r>
            <a:endParaRPr lang="en-GB" i="1" dirty="0"/>
          </a:p>
        </p:txBody>
      </p:sp>
    </p:spTree>
    <p:extLst>
      <p:ext uri="{BB962C8B-B14F-4D97-AF65-F5344CB8AC3E}">
        <p14:creationId xmlns:p14="http://schemas.microsoft.com/office/powerpoint/2010/main" val="566601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8554" y="806878"/>
            <a:ext cx="3344246" cy="3670789"/>
          </a:xfrm>
          <a:prstGeom prst="rect">
            <a:avLst/>
          </a:prstGeom>
        </p:spPr>
      </p:pic>
      <p:pic>
        <p:nvPicPr>
          <p:cNvPr id="4" name="Picture 3"/>
          <p:cNvPicPr>
            <a:picLocks noChangeAspect="1"/>
          </p:cNvPicPr>
          <p:nvPr/>
        </p:nvPicPr>
        <p:blipFill>
          <a:blip r:embed="rId3"/>
          <a:stretch>
            <a:fillRect/>
          </a:stretch>
        </p:blipFill>
        <p:spPr>
          <a:xfrm>
            <a:off x="3753279" y="813048"/>
            <a:ext cx="3344246" cy="3664620"/>
          </a:xfrm>
          <a:prstGeom prst="rect">
            <a:avLst/>
          </a:prstGeom>
        </p:spPr>
      </p:pic>
      <p:sp>
        <p:nvSpPr>
          <p:cNvPr id="8" name="Title 1"/>
          <p:cNvSpPr>
            <a:spLocks noGrp="1"/>
          </p:cNvSpPr>
          <p:nvPr>
            <p:ph type="title"/>
          </p:nvPr>
        </p:nvSpPr>
        <p:spPr/>
        <p:txBody>
          <a:bodyPr/>
          <a:lstStyle/>
          <a:p>
            <a:r>
              <a:rPr lang="pl-PL" dirty="0" smtClean="0">
                <a:solidFill>
                  <a:schemeClr val="bg1"/>
                </a:solidFill>
              </a:rPr>
              <a:t>Terrain correction &amp; Geocoding</a:t>
            </a:r>
            <a:endParaRPr lang="en-GB" dirty="0">
              <a:solidFill>
                <a:schemeClr val="bg1"/>
              </a:solidFill>
            </a:endParaRPr>
          </a:p>
        </p:txBody>
      </p:sp>
      <p:cxnSp>
        <p:nvCxnSpPr>
          <p:cNvPr id="13" name="Straight Arrow Connector 12"/>
          <p:cNvCxnSpPr/>
          <p:nvPr/>
        </p:nvCxnSpPr>
        <p:spPr>
          <a:xfrm>
            <a:off x="6317673" y="2126672"/>
            <a:ext cx="112221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292892" y="2641579"/>
            <a:ext cx="112221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317673" y="2881745"/>
            <a:ext cx="112221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02236" y="2022762"/>
            <a:ext cx="1468581" cy="276999"/>
          </a:xfrm>
          <a:prstGeom prst="rect">
            <a:avLst/>
          </a:prstGeom>
          <a:noFill/>
        </p:spPr>
        <p:txBody>
          <a:bodyPr wrap="square" rtlCol="0">
            <a:spAutoFit/>
          </a:bodyPr>
          <a:lstStyle/>
          <a:p>
            <a:r>
              <a:rPr lang="pl-PL" sz="1200" dirty="0" smtClean="0"/>
              <a:t>DEM selection</a:t>
            </a:r>
            <a:endParaRPr lang="en-GB" sz="1200" dirty="0"/>
          </a:p>
        </p:txBody>
      </p:sp>
      <p:sp>
        <p:nvSpPr>
          <p:cNvPr id="17" name="TextBox 16"/>
          <p:cNvSpPr txBox="1"/>
          <p:nvPr/>
        </p:nvSpPr>
        <p:spPr>
          <a:xfrm>
            <a:off x="7477454" y="2535508"/>
            <a:ext cx="1468581" cy="276999"/>
          </a:xfrm>
          <a:prstGeom prst="rect">
            <a:avLst/>
          </a:prstGeom>
          <a:noFill/>
        </p:spPr>
        <p:txBody>
          <a:bodyPr wrap="square" rtlCol="0">
            <a:spAutoFit/>
          </a:bodyPr>
          <a:lstStyle/>
          <a:p>
            <a:r>
              <a:rPr lang="pl-PL" sz="1200" dirty="0" smtClean="0"/>
              <a:t>Pixel spacing</a:t>
            </a:r>
            <a:endParaRPr lang="en-GB" sz="1200" dirty="0"/>
          </a:p>
        </p:txBody>
      </p:sp>
      <p:sp>
        <p:nvSpPr>
          <p:cNvPr id="18" name="TextBox 17"/>
          <p:cNvSpPr txBox="1"/>
          <p:nvPr/>
        </p:nvSpPr>
        <p:spPr>
          <a:xfrm>
            <a:off x="7502235" y="2743245"/>
            <a:ext cx="1468581" cy="276999"/>
          </a:xfrm>
          <a:prstGeom prst="rect">
            <a:avLst/>
          </a:prstGeom>
          <a:noFill/>
        </p:spPr>
        <p:txBody>
          <a:bodyPr wrap="square" rtlCol="0">
            <a:spAutoFit/>
          </a:bodyPr>
          <a:lstStyle/>
          <a:p>
            <a:r>
              <a:rPr lang="pl-PL" sz="1200" dirty="0" smtClean="0"/>
              <a:t>Map projection</a:t>
            </a:r>
            <a:endParaRPr lang="en-GB" sz="1200" dirty="0"/>
          </a:p>
        </p:txBody>
      </p:sp>
      <p:cxnSp>
        <p:nvCxnSpPr>
          <p:cNvPr id="19" name="Straight Arrow Connector 18"/>
          <p:cNvCxnSpPr/>
          <p:nvPr/>
        </p:nvCxnSpPr>
        <p:spPr>
          <a:xfrm>
            <a:off x="3983182" y="3041025"/>
            <a:ext cx="3456709" cy="346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415110" y="3221341"/>
            <a:ext cx="1728890" cy="461665"/>
          </a:xfrm>
          <a:prstGeom prst="rect">
            <a:avLst/>
          </a:prstGeom>
          <a:noFill/>
        </p:spPr>
        <p:txBody>
          <a:bodyPr wrap="square" rtlCol="0">
            <a:spAutoFit/>
          </a:bodyPr>
          <a:lstStyle/>
          <a:p>
            <a:r>
              <a:rPr lang="pl-PL" sz="1200" dirty="0" smtClean="0"/>
              <a:t>Masking areas without elevation</a:t>
            </a:r>
            <a:endParaRPr lang="en-GB" sz="1200" dirty="0"/>
          </a:p>
        </p:txBody>
      </p:sp>
    </p:spTree>
    <p:extLst>
      <p:ext uri="{BB962C8B-B14F-4D97-AF65-F5344CB8AC3E}">
        <p14:creationId xmlns:p14="http://schemas.microsoft.com/office/powerpoint/2010/main" val="4235721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Data check</a:t>
            </a:r>
            <a:endParaRPr lang="en-GB" dirty="0">
              <a:solidFill>
                <a:schemeClr val="bg1"/>
              </a:solidFill>
            </a:endParaRPr>
          </a:p>
        </p:txBody>
      </p:sp>
      <p:pic>
        <p:nvPicPr>
          <p:cNvPr id="3" name="Picture 2"/>
          <p:cNvPicPr>
            <a:picLocks noChangeAspect="1"/>
          </p:cNvPicPr>
          <p:nvPr/>
        </p:nvPicPr>
        <p:blipFill rotWithShape="1">
          <a:blip r:embed="rId2"/>
          <a:srcRect l="26737" t="17561" r="2728" b="3650"/>
          <a:stretch/>
        </p:blipFill>
        <p:spPr>
          <a:xfrm>
            <a:off x="1503218" y="838200"/>
            <a:ext cx="5472545" cy="3661957"/>
          </a:xfrm>
          <a:prstGeom prst="rect">
            <a:avLst/>
          </a:prstGeom>
        </p:spPr>
      </p:pic>
    </p:spTree>
    <p:extLst>
      <p:ext uri="{BB962C8B-B14F-4D97-AF65-F5344CB8AC3E}">
        <p14:creationId xmlns:p14="http://schemas.microsoft.com/office/powerpoint/2010/main" val="3481806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79877"/>
            <a:ext cx="7174846" cy="430887"/>
          </a:xfrm>
        </p:spPr>
        <p:txBody>
          <a:bodyPr/>
          <a:lstStyle/>
          <a:p>
            <a:r>
              <a:rPr lang="pl-PL" dirty="0" smtClean="0">
                <a:solidFill>
                  <a:schemeClr val="bg1"/>
                </a:solidFill>
              </a:rPr>
              <a:t>Automatic Processing with Graph</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53547" y="752841"/>
            <a:ext cx="5987035" cy="3917603"/>
          </a:xfrm>
          <a:prstGeom prst="rect">
            <a:avLst/>
          </a:prstGeom>
        </p:spPr>
      </p:pic>
      <p:sp>
        <p:nvSpPr>
          <p:cNvPr id="4" name="Rectangle 3"/>
          <p:cNvSpPr/>
          <p:nvPr/>
        </p:nvSpPr>
        <p:spPr>
          <a:xfrm>
            <a:off x="4391890" y="925444"/>
            <a:ext cx="229729" cy="234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4689764" y="1159498"/>
            <a:ext cx="1981200" cy="309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70964" y="1314040"/>
            <a:ext cx="1468581" cy="276999"/>
          </a:xfrm>
          <a:prstGeom prst="rect">
            <a:avLst/>
          </a:prstGeom>
          <a:noFill/>
        </p:spPr>
        <p:txBody>
          <a:bodyPr wrap="square" rtlCol="0">
            <a:spAutoFit/>
          </a:bodyPr>
          <a:lstStyle/>
          <a:p>
            <a:r>
              <a:rPr lang="pl-PL" sz="1200" dirty="0" smtClean="0"/>
              <a:t>Graph Builder</a:t>
            </a:r>
            <a:endParaRPr lang="en-GB" sz="1200" dirty="0"/>
          </a:p>
        </p:txBody>
      </p:sp>
      <p:cxnSp>
        <p:nvCxnSpPr>
          <p:cNvPr id="9" name="Straight Arrow Connector 8"/>
          <p:cNvCxnSpPr/>
          <p:nvPr/>
        </p:nvCxnSpPr>
        <p:spPr>
          <a:xfrm>
            <a:off x="3124201" y="1871981"/>
            <a:ext cx="3297381" cy="2544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21582" y="1994438"/>
            <a:ext cx="2689654" cy="646331"/>
          </a:xfrm>
          <a:prstGeom prst="rect">
            <a:avLst/>
          </a:prstGeom>
          <a:noFill/>
        </p:spPr>
        <p:txBody>
          <a:bodyPr wrap="square" rtlCol="0">
            <a:spAutoFit/>
          </a:bodyPr>
          <a:lstStyle/>
          <a:p>
            <a:r>
              <a:rPr lang="pl-PL" sz="1200" dirty="0" smtClean="0"/>
              <a:t>Inserting blocks with particular processing operators</a:t>
            </a:r>
          </a:p>
          <a:p>
            <a:r>
              <a:rPr lang="pl-PL" sz="1200" dirty="0" smtClean="0"/>
              <a:t>(right mouse button)</a:t>
            </a:r>
            <a:endParaRPr lang="en-GB" sz="1200" dirty="0"/>
          </a:p>
        </p:txBody>
      </p:sp>
      <p:sp>
        <p:nvSpPr>
          <p:cNvPr id="12" name="Rectangle 11"/>
          <p:cNvSpPr/>
          <p:nvPr/>
        </p:nvSpPr>
        <p:spPr>
          <a:xfrm>
            <a:off x="2670144" y="4336865"/>
            <a:ext cx="377855" cy="145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V="1">
            <a:off x="3124201" y="3810000"/>
            <a:ext cx="3415144" cy="4225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202962" y="4334535"/>
            <a:ext cx="377855" cy="145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560126" y="3671500"/>
            <a:ext cx="2689654" cy="276999"/>
          </a:xfrm>
          <a:prstGeom prst="rect">
            <a:avLst/>
          </a:prstGeom>
          <a:noFill/>
        </p:spPr>
        <p:txBody>
          <a:bodyPr wrap="square" rtlCol="0">
            <a:spAutoFit/>
          </a:bodyPr>
          <a:lstStyle/>
          <a:p>
            <a:r>
              <a:rPr lang="pl-PL" sz="1200" dirty="0" smtClean="0"/>
              <a:t>Save the graph and/or Run </a:t>
            </a:r>
            <a:endParaRPr lang="en-GB" sz="1200" dirty="0"/>
          </a:p>
        </p:txBody>
      </p:sp>
    </p:spTree>
    <p:extLst>
      <p:ext uri="{BB962C8B-B14F-4D97-AF65-F5344CB8AC3E}">
        <p14:creationId xmlns:p14="http://schemas.microsoft.com/office/powerpoint/2010/main" val="3399129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20127"/>
            <a:ext cx="7174846" cy="769441"/>
          </a:xfrm>
        </p:spPr>
        <p:txBody>
          <a:bodyPr/>
          <a:lstStyle/>
          <a:p>
            <a:r>
              <a:rPr lang="pl-PL" dirty="0" smtClean="0">
                <a:solidFill>
                  <a:schemeClr val="bg1"/>
                </a:solidFill>
              </a:rPr>
              <a:t>Automatic Processing with Graph – Calibration, Terrain Correction</a:t>
            </a:r>
            <a:endParaRPr lang="en-GB"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33" y="892800"/>
            <a:ext cx="3847707" cy="3390091"/>
          </a:xfrm>
          <a:prstGeom prst="rect">
            <a:avLst/>
          </a:prstGeom>
        </p:spPr>
      </p:pic>
      <p:sp>
        <p:nvSpPr>
          <p:cNvPr id="5" name="Rectangle 4"/>
          <p:cNvSpPr/>
          <p:nvPr/>
        </p:nvSpPr>
        <p:spPr>
          <a:xfrm>
            <a:off x="1292735" y="4066816"/>
            <a:ext cx="467486" cy="230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872893" y="4368886"/>
            <a:ext cx="3586790" cy="307777"/>
          </a:xfrm>
          <a:prstGeom prst="rect">
            <a:avLst/>
          </a:prstGeom>
          <a:noFill/>
        </p:spPr>
        <p:txBody>
          <a:bodyPr wrap="square" rtlCol="0">
            <a:spAutoFit/>
          </a:bodyPr>
          <a:lstStyle/>
          <a:p>
            <a:r>
              <a:rPr lang="pl-PL" sz="1400" i="1" dirty="0" smtClean="0"/>
              <a:t>save as GRD_Cal_TC.xml</a:t>
            </a:r>
            <a:endParaRPr lang="en-GB" sz="1400" i="1" dirty="0"/>
          </a:p>
        </p:txBody>
      </p:sp>
      <p:sp>
        <p:nvSpPr>
          <p:cNvPr id="11" name="TextBox 10"/>
          <p:cNvSpPr txBox="1"/>
          <p:nvPr/>
        </p:nvSpPr>
        <p:spPr>
          <a:xfrm>
            <a:off x="6514024" y="3352226"/>
            <a:ext cx="2057399" cy="461665"/>
          </a:xfrm>
          <a:prstGeom prst="rect">
            <a:avLst/>
          </a:prstGeom>
          <a:noFill/>
        </p:spPr>
        <p:txBody>
          <a:bodyPr wrap="square" rtlCol="0">
            <a:spAutoFit/>
          </a:bodyPr>
          <a:lstStyle/>
          <a:p>
            <a:r>
              <a:rPr lang="pl-PL" sz="1200" dirty="0" smtClean="0"/>
              <a:t>The same settings like in manual processing</a:t>
            </a:r>
            <a:endParaRPr lang="en-GB" sz="1200" dirty="0"/>
          </a:p>
        </p:txBody>
      </p:sp>
      <p:sp>
        <p:nvSpPr>
          <p:cNvPr id="12" name="TextBox 11"/>
          <p:cNvSpPr txBox="1"/>
          <p:nvPr/>
        </p:nvSpPr>
        <p:spPr>
          <a:xfrm>
            <a:off x="4343400" y="878012"/>
            <a:ext cx="3111749" cy="646331"/>
          </a:xfrm>
          <a:prstGeom prst="rect">
            <a:avLst/>
          </a:prstGeom>
          <a:noFill/>
        </p:spPr>
        <p:txBody>
          <a:bodyPr wrap="none" rtlCol="0">
            <a:spAutoFit/>
          </a:bodyPr>
          <a:lstStyle/>
          <a:p>
            <a:r>
              <a:rPr lang="pl-PL" sz="1200" i="1" dirty="0" smtClean="0"/>
              <a:t>Apply Orbits: Sentinel Precise</a:t>
            </a:r>
          </a:p>
          <a:p>
            <a:r>
              <a:rPr lang="pl-PL" sz="1200" i="1" dirty="0" smtClean="0"/>
              <a:t>Calibration: Output Sigma0</a:t>
            </a:r>
          </a:p>
          <a:p>
            <a:r>
              <a:rPr lang="pl-PL" sz="1200" i="1" dirty="0" smtClean="0"/>
              <a:t>Terrain Correction: pixel spacing 10m</a:t>
            </a:r>
          </a:p>
        </p:txBody>
      </p:sp>
    </p:spTree>
    <p:extLst>
      <p:ext uri="{BB962C8B-B14F-4D97-AF65-F5344CB8AC3E}">
        <p14:creationId xmlns:p14="http://schemas.microsoft.com/office/powerpoint/2010/main" val="3466425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Batch processing</a:t>
            </a:r>
            <a:endParaRPr lang="en-GB" dirty="0">
              <a:solidFill>
                <a:schemeClr val="bg1"/>
              </a:solidFill>
            </a:endParaRPr>
          </a:p>
        </p:txBody>
      </p:sp>
      <p:pic>
        <p:nvPicPr>
          <p:cNvPr id="3" name="Picture 2"/>
          <p:cNvPicPr>
            <a:picLocks noChangeAspect="1"/>
          </p:cNvPicPr>
          <p:nvPr/>
        </p:nvPicPr>
        <p:blipFill rotWithShape="1">
          <a:blip r:embed="rId2"/>
          <a:srcRect r="10337" b="25283"/>
          <a:stretch/>
        </p:blipFill>
        <p:spPr>
          <a:xfrm>
            <a:off x="0" y="793101"/>
            <a:ext cx="7236451" cy="3957327"/>
          </a:xfrm>
          <a:prstGeom prst="rect">
            <a:avLst/>
          </a:prstGeom>
        </p:spPr>
      </p:pic>
      <p:sp>
        <p:nvSpPr>
          <p:cNvPr id="4" name="Rectangle 3"/>
          <p:cNvSpPr/>
          <p:nvPr/>
        </p:nvSpPr>
        <p:spPr>
          <a:xfrm>
            <a:off x="6091460" y="1016169"/>
            <a:ext cx="249382" cy="332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966769" y="2131919"/>
            <a:ext cx="249382" cy="195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6216151" y="2222664"/>
            <a:ext cx="533400" cy="6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49551" y="2049273"/>
            <a:ext cx="2057399" cy="276999"/>
          </a:xfrm>
          <a:prstGeom prst="rect">
            <a:avLst/>
          </a:prstGeom>
          <a:noFill/>
        </p:spPr>
        <p:txBody>
          <a:bodyPr wrap="square" rtlCol="0">
            <a:spAutoFit/>
          </a:bodyPr>
          <a:lstStyle/>
          <a:p>
            <a:r>
              <a:rPr lang="pl-PL" sz="1200" dirty="0" smtClean="0"/>
              <a:t>Adding data products</a:t>
            </a:r>
            <a:endParaRPr lang="en-GB" sz="1200" dirty="0"/>
          </a:p>
        </p:txBody>
      </p:sp>
      <p:cxnSp>
        <p:nvCxnSpPr>
          <p:cNvPr id="10" name="Straight Arrow Connector 9"/>
          <p:cNvCxnSpPr/>
          <p:nvPr/>
        </p:nvCxnSpPr>
        <p:spPr>
          <a:xfrm>
            <a:off x="6393873" y="1349136"/>
            <a:ext cx="1143000" cy="336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85969" y="1760477"/>
            <a:ext cx="2057399" cy="276999"/>
          </a:xfrm>
          <a:prstGeom prst="rect">
            <a:avLst/>
          </a:prstGeom>
          <a:noFill/>
        </p:spPr>
        <p:txBody>
          <a:bodyPr wrap="square" rtlCol="0">
            <a:spAutoFit/>
          </a:bodyPr>
          <a:lstStyle/>
          <a:p>
            <a:r>
              <a:rPr lang="pl-PL" sz="1200" dirty="0" smtClean="0"/>
              <a:t>Batch processing tool</a:t>
            </a:r>
            <a:endParaRPr lang="en-GB" sz="1200" dirty="0"/>
          </a:p>
        </p:txBody>
      </p:sp>
      <p:sp>
        <p:nvSpPr>
          <p:cNvPr id="12" name="Rectangle 11"/>
          <p:cNvSpPr/>
          <p:nvPr/>
        </p:nvSpPr>
        <p:spPr>
          <a:xfrm>
            <a:off x="4588242" y="4327865"/>
            <a:ext cx="593358" cy="1956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V="1">
            <a:off x="5126182" y="3837709"/>
            <a:ext cx="1993780" cy="4901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85969" y="3699209"/>
            <a:ext cx="2057399" cy="276999"/>
          </a:xfrm>
          <a:prstGeom prst="rect">
            <a:avLst/>
          </a:prstGeom>
          <a:noFill/>
        </p:spPr>
        <p:txBody>
          <a:bodyPr wrap="square" rtlCol="0">
            <a:spAutoFit/>
          </a:bodyPr>
          <a:lstStyle/>
          <a:p>
            <a:r>
              <a:rPr lang="pl-PL" sz="1200" dirty="0" smtClean="0"/>
              <a:t>Loading the graph</a:t>
            </a:r>
          </a:p>
        </p:txBody>
      </p:sp>
    </p:spTree>
    <p:extLst>
      <p:ext uri="{BB962C8B-B14F-4D97-AF65-F5344CB8AC3E}">
        <p14:creationId xmlns:p14="http://schemas.microsoft.com/office/powerpoint/2010/main" val="323669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9740" y="1889760"/>
            <a:ext cx="6204519" cy="923330"/>
          </a:xfrm>
          <a:prstGeom prst="rect">
            <a:avLst/>
          </a:prstGeom>
          <a:noFill/>
        </p:spPr>
        <p:txBody>
          <a:bodyPr wrap="none" rtlCol="0">
            <a:spAutoFit/>
          </a:bodyPr>
          <a:lstStyle/>
          <a:p>
            <a:pPr algn="ctr"/>
            <a:r>
              <a:rPr lang="pl-PL" dirty="0" smtClean="0">
                <a:solidFill>
                  <a:schemeClr val="accent1"/>
                </a:solidFill>
              </a:rPr>
              <a:t>Part 1 </a:t>
            </a:r>
          </a:p>
          <a:p>
            <a:pPr algn="ctr"/>
            <a:endParaRPr lang="pl-PL" dirty="0" smtClean="0">
              <a:solidFill>
                <a:schemeClr val="bg2"/>
              </a:solidFill>
            </a:endParaRPr>
          </a:p>
          <a:p>
            <a:pPr algn="ctr"/>
            <a:r>
              <a:rPr lang="pl-PL" dirty="0" smtClean="0">
                <a:solidFill>
                  <a:schemeClr val="bg2"/>
                </a:solidFill>
              </a:rPr>
              <a:t>Multitemporal Analysis of SAR Backscatter Intensity</a:t>
            </a:r>
            <a:endParaRPr lang="en-GB" dirty="0">
              <a:solidFill>
                <a:schemeClr val="bg2"/>
              </a:solidFill>
            </a:endParaRPr>
          </a:p>
        </p:txBody>
      </p:sp>
    </p:spTree>
    <p:extLst>
      <p:ext uri="{BB962C8B-B14F-4D97-AF65-F5344CB8AC3E}">
        <p14:creationId xmlns:p14="http://schemas.microsoft.com/office/powerpoint/2010/main" val="3599772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022" y="946872"/>
            <a:ext cx="4143276" cy="3308815"/>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4" y="812830"/>
            <a:ext cx="4143276" cy="3308815"/>
          </a:xfrm>
          <a:prstGeom prst="rect">
            <a:avLst/>
          </a:prstGeom>
        </p:spPr>
      </p:pic>
      <p:sp>
        <p:nvSpPr>
          <p:cNvPr id="5" name="Title 1"/>
          <p:cNvSpPr>
            <a:spLocks noGrp="1"/>
          </p:cNvSpPr>
          <p:nvPr>
            <p:ph type="title"/>
          </p:nvPr>
        </p:nvSpPr>
        <p:spPr>
          <a:xfrm>
            <a:off x="143086" y="149150"/>
            <a:ext cx="7174846" cy="430887"/>
          </a:xfrm>
        </p:spPr>
        <p:txBody>
          <a:bodyPr/>
          <a:lstStyle/>
          <a:p>
            <a:r>
              <a:rPr lang="pl-PL" dirty="0" smtClean="0">
                <a:solidFill>
                  <a:schemeClr val="bg1"/>
                </a:solidFill>
              </a:rPr>
              <a:t>Batch processing</a:t>
            </a:r>
            <a:endParaRPr lang="en-GB" dirty="0">
              <a:solidFill>
                <a:schemeClr val="bg1"/>
              </a:solidFill>
            </a:endParaRPr>
          </a:p>
        </p:txBody>
      </p:sp>
      <p:sp>
        <p:nvSpPr>
          <p:cNvPr id="6" name="Rectangle 5"/>
          <p:cNvSpPr/>
          <p:nvPr/>
        </p:nvSpPr>
        <p:spPr>
          <a:xfrm>
            <a:off x="2280384" y="3871950"/>
            <a:ext cx="706582" cy="235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a:stCxn id="6" idx="1"/>
          </p:cNvCxnSpPr>
          <p:nvPr/>
        </p:nvCxnSpPr>
        <p:spPr>
          <a:xfrm flipH="1">
            <a:off x="1786816" y="3989714"/>
            <a:ext cx="493568" cy="2944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2355" y="4284123"/>
            <a:ext cx="4560645" cy="307777"/>
          </a:xfrm>
          <a:prstGeom prst="rect">
            <a:avLst/>
          </a:prstGeom>
          <a:noFill/>
        </p:spPr>
        <p:txBody>
          <a:bodyPr wrap="square" rtlCol="0">
            <a:spAutoFit/>
          </a:bodyPr>
          <a:lstStyle/>
          <a:p>
            <a:r>
              <a:rPr lang="pl-PL" sz="1400" i="1" dirty="0" smtClean="0"/>
              <a:t>Open previously saved graph  GRD_Cal_TC.xml</a:t>
            </a:r>
            <a:endParaRPr lang="en-GB" sz="1400" i="1" dirty="0"/>
          </a:p>
        </p:txBody>
      </p:sp>
      <p:sp>
        <p:nvSpPr>
          <p:cNvPr id="14" name="Rectangle 13"/>
          <p:cNvSpPr/>
          <p:nvPr/>
        </p:nvSpPr>
        <p:spPr>
          <a:xfrm>
            <a:off x="7172251" y="4000450"/>
            <a:ext cx="460798" cy="253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6360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Time series analysis</a:t>
            </a: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292940" y="804304"/>
            <a:ext cx="5972175" cy="2171700"/>
          </a:xfrm>
          <a:prstGeom prst="rect">
            <a:avLst/>
          </a:prstGeom>
        </p:spPr>
      </p:pic>
      <p:sp>
        <p:nvSpPr>
          <p:cNvPr id="5" name="Rectangle 4"/>
          <p:cNvSpPr/>
          <p:nvPr/>
        </p:nvSpPr>
        <p:spPr>
          <a:xfrm>
            <a:off x="356489" y="1035035"/>
            <a:ext cx="1028472" cy="207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50468" y="812467"/>
            <a:ext cx="432478" cy="218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029372" y="1406080"/>
            <a:ext cx="1028472" cy="168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116708" y="1406080"/>
            <a:ext cx="1028472" cy="2016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a:off x="250468" y="3117801"/>
            <a:ext cx="3701043" cy="1450116"/>
          </a:xfrm>
          <a:prstGeom prst="rect">
            <a:avLst/>
          </a:prstGeom>
        </p:spPr>
      </p:pic>
      <p:cxnSp>
        <p:nvCxnSpPr>
          <p:cNvPr id="10" name="Straight Arrow Connector 9"/>
          <p:cNvCxnSpPr/>
          <p:nvPr/>
        </p:nvCxnSpPr>
        <p:spPr>
          <a:xfrm>
            <a:off x="3951511" y="3308358"/>
            <a:ext cx="3318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56014" y="3136899"/>
            <a:ext cx="2428375" cy="307777"/>
          </a:xfrm>
          <a:prstGeom prst="rect">
            <a:avLst/>
          </a:prstGeom>
          <a:noFill/>
        </p:spPr>
        <p:txBody>
          <a:bodyPr wrap="square" rtlCol="0">
            <a:spAutoFit/>
          </a:bodyPr>
          <a:lstStyle/>
          <a:p>
            <a:r>
              <a:rPr lang="pl-PL" sz="1400" i="1" dirty="0" smtClean="0"/>
              <a:t>Add your data products</a:t>
            </a:r>
          </a:p>
        </p:txBody>
      </p:sp>
    </p:spTree>
    <p:extLst>
      <p:ext uri="{BB962C8B-B14F-4D97-AF65-F5344CB8AC3E}">
        <p14:creationId xmlns:p14="http://schemas.microsoft.com/office/powerpoint/2010/main" val="3023552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Time series analysis</a:t>
            </a:r>
          </a:p>
        </p:txBody>
      </p:sp>
      <p:pic>
        <p:nvPicPr>
          <p:cNvPr id="4" name="Picture 3"/>
          <p:cNvPicPr>
            <a:picLocks noChangeAspect="1"/>
          </p:cNvPicPr>
          <p:nvPr/>
        </p:nvPicPr>
        <p:blipFill rotWithShape="1">
          <a:blip r:embed="rId2"/>
          <a:srcRect b="1718"/>
          <a:stretch/>
        </p:blipFill>
        <p:spPr>
          <a:xfrm>
            <a:off x="1872018" y="873000"/>
            <a:ext cx="3883774" cy="2444522"/>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68768" y="3424274"/>
            <a:ext cx="3436935" cy="1346635"/>
          </a:xfrm>
          <a:prstGeom prst="rect">
            <a:avLst/>
          </a:prstGeom>
        </p:spPr>
      </p:pic>
      <p:cxnSp>
        <p:nvCxnSpPr>
          <p:cNvPr id="6" name="Straight Arrow Connector 5"/>
          <p:cNvCxnSpPr/>
          <p:nvPr/>
        </p:nvCxnSpPr>
        <p:spPr>
          <a:xfrm>
            <a:off x="3505703" y="3729131"/>
            <a:ext cx="30820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3905" y="3594520"/>
            <a:ext cx="1254294" cy="307777"/>
          </a:xfrm>
          <a:prstGeom prst="rect">
            <a:avLst/>
          </a:prstGeom>
          <a:noFill/>
        </p:spPr>
        <p:txBody>
          <a:bodyPr wrap="square" rtlCol="0">
            <a:spAutoFit/>
          </a:bodyPr>
          <a:lstStyle/>
          <a:p>
            <a:r>
              <a:rPr lang="en-GB" sz="1400" i="1" dirty="0" smtClean="0"/>
              <a:t>Bands filter</a:t>
            </a:r>
            <a:endParaRPr lang="pl-PL" sz="1400" i="1" dirty="0" smtClean="0"/>
          </a:p>
        </p:txBody>
      </p:sp>
      <p:pic>
        <p:nvPicPr>
          <p:cNvPr id="9" name="Picture 8"/>
          <p:cNvPicPr>
            <a:picLocks noChangeAspect="1"/>
          </p:cNvPicPr>
          <p:nvPr/>
        </p:nvPicPr>
        <p:blipFill rotWithShape="1">
          <a:blip r:embed="rId4"/>
          <a:srcRect r="3872"/>
          <a:stretch/>
        </p:blipFill>
        <p:spPr>
          <a:xfrm>
            <a:off x="5068199" y="3594520"/>
            <a:ext cx="1028700" cy="951867"/>
          </a:xfrm>
          <a:prstGeom prst="rect">
            <a:avLst/>
          </a:prstGeom>
        </p:spPr>
      </p:pic>
      <p:pic>
        <p:nvPicPr>
          <p:cNvPr id="10" name="Picture 9"/>
          <p:cNvPicPr>
            <a:picLocks noChangeAspect="1"/>
          </p:cNvPicPr>
          <p:nvPr/>
        </p:nvPicPr>
        <p:blipFill>
          <a:blip r:embed="rId5"/>
          <a:stretch>
            <a:fillRect/>
          </a:stretch>
        </p:blipFill>
        <p:spPr>
          <a:xfrm>
            <a:off x="6815869" y="3594520"/>
            <a:ext cx="381000" cy="885825"/>
          </a:xfrm>
          <a:prstGeom prst="rect">
            <a:avLst/>
          </a:prstGeom>
        </p:spPr>
      </p:pic>
      <p:cxnSp>
        <p:nvCxnSpPr>
          <p:cNvPr id="11" name="Straight Arrow Connector 10"/>
          <p:cNvCxnSpPr/>
          <p:nvPr/>
        </p:nvCxnSpPr>
        <p:spPr>
          <a:xfrm>
            <a:off x="7242675" y="4261301"/>
            <a:ext cx="30820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30025" y="3814449"/>
            <a:ext cx="1694949" cy="523220"/>
          </a:xfrm>
          <a:prstGeom prst="rect">
            <a:avLst/>
          </a:prstGeom>
          <a:noFill/>
        </p:spPr>
        <p:txBody>
          <a:bodyPr wrap="square" rtlCol="0">
            <a:spAutoFit/>
          </a:bodyPr>
          <a:lstStyle/>
          <a:p>
            <a:r>
              <a:rPr lang="en-GB" sz="1400" i="1" dirty="0" smtClean="0"/>
              <a:t>Show plot at cursor position</a:t>
            </a:r>
            <a:endParaRPr lang="pl-PL" sz="1400" i="1" dirty="0" smtClean="0"/>
          </a:p>
        </p:txBody>
      </p:sp>
      <p:cxnSp>
        <p:nvCxnSpPr>
          <p:cNvPr id="13" name="Straight Arrow Connector 12"/>
          <p:cNvCxnSpPr/>
          <p:nvPr/>
        </p:nvCxnSpPr>
        <p:spPr>
          <a:xfrm>
            <a:off x="1540133" y="1562305"/>
            <a:ext cx="3318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6940" y="979752"/>
            <a:ext cx="1443193" cy="738664"/>
          </a:xfrm>
          <a:prstGeom prst="rect">
            <a:avLst/>
          </a:prstGeom>
          <a:noFill/>
        </p:spPr>
        <p:txBody>
          <a:bodyPr wrap="square" rtlCol="0">
            <a:spAutoFit/>
          </a:bodyPr>
          <a:lstStyle/>
          <a:p>
            <a:r>
              <a:rPr lang="en-GB" sz="1400" i="1" dirty="0" smtClean="0"/>
              <a:t>Choose your </a:t>
            </a:r>
            <a:r>
              <a:rPr lang="pl-PL" sz="1400" i="1" dirty="0" smtClean="0"/>
              <a:t>processed data products</a:t>
            </a:r>
          </a:p>
        </p:txBody>
      </p:sp>
      <p:sp>
        <p:nvSpPr>
          <p:cNvPr id="15" name="Rectangle 14"/>
          <p:cNvSpPr/>
          <p:nvPr/>
        </p:nvSpPr>
        <p:spPr>
          <a:xfrm>
            <a:off x="5151430" y="1303886"/>
            <a:ext cx="248783" cy="179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277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Time series analysis</a:t>
            </a:r>
            <a:endParaRPr lang="en-GB"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86" y="972578"/>
            <a:ext cx="6117246" cy="3469882"/>
          </a:xfrm>
          <a:prstGeom prst="rect">
            <a:avLst/>
          </a:prstGeom>
        </p:spPr>
      </p:pic>
      <p:cxnSp>
        <p:nvCxnSpPr>
          <p:cNvPr id="5" name="Straight Arrow Connector 4"/>
          <p:cNvCxnSpPr/>
          <p:nvPr/>
        </p:nvCxnSpPr>
        <p:spPr>
          <a:xfrm>
            <a:off x="6353729" y="2210809"/>
            <a:ext cx="61680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77980" y="1968855"/>
            <a:ext cx="1957784" cy="738664"/>
          </a:xfrm>
          <a:prstGeom prst="rect">
            <a:avLst/>
          </a:prstGeom>
          <a:noFill/>
        </p:spPr>
        <p:txBody>
          <a:bodyPr wrap="square" rtlCol="0">
            <a:spAutoFit/>
          </a:bodyPr>
          <a:lstStyle/>
          <a:p>
            <a:r>
              <a:rPr lang="en-GB" sz="1400" i="1" dirty="0" smtClean="0"/>
              <a:t>One of the </a:t>
            </a:r>
            <a:r>
              <a:rPr lang="pl-PL" sz="1400" i="1" dirty="0" smtClean="0"/>
              <a:t>plottet </a:t>
            </a:r>
            <a:r>
              <a:rPr lang="en-GB" sz="1400" i="1" dirty="0" smtClean="0"/>
              <a:t>bands has to be opened</a:t>
            </a:r>
            <a:endParaRPr lang="pl-PL" sz="1400" i="1" dirty="0" smtClean="0"/>
          </a:p>
        </p:txBody>
      </p:sp>
    </p:spTree>
    <p:extLst>
      <p:ext uri="{BB962C8B-B14F-4D97-AF65-F5344CB8AC3E}">
        <p14:creationId xmlns:p14="http://schemas.microsoft.com/office/powerpoint/2010/main" val="4230964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a:t>
            </a:r>
            <a:r>
              <a:rPr lang="pl-PL" sz="1400" i="1" dirty="0" smtClean="0">
                <a:solidFill>
                  <a:srgbClr val="0098DB"/>
                </a:solidFill>
              </a:rPr>
              <a:t>backscatter</a:t>
            </a:r>
            <a:endParaRPr lang="pl-PL" sz="1400" i="1" dirty="0">
              <a:solidFill>
                <a:srgbClr val="0098DB"/>
              </a:solidFill>
            </a:endParaRP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293687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Creating multitemporal stack</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143086" y="794847"/>
            <a:ext cx="2399759" cy="1722120"/>
          </a:xfrm>
          <a:prstGeom prst="rect">
            <a:avLst/>
          </a:prstGeom>
        </p:spPr>
      </p:pic>
      <p:pic>
        <p:nvPicPr>
          <p:cNvPr id="7" name="Picture 6"/>
          <p:cNvPicPr>
            <a:picLocks noChangeAspect="1"/>
          </p:cNvPicPr>
          <p:nvPr/>
        </p:nvPicPr>
        <p:blipFill>
          <a:blip r:embed="rId3"/>
          <a:stretch>
            <a:fillRect/>
          </a:stretch>
        </p:blipFill>
        <p:spPr>
          <a:xfrm>
            <a:off x="5694463" y="794847"/>
            <a:ext cx="2545222" cy="1956958"/>
          </a:xfrm>
          <a:prstGeom prst="rect">
            <a:avLst/>
          </a:prstGeom>
        </p:spPr>
      </p:pic>
      <p:pic>
        <p:nvPicPr>
          <p:cNvPr id="8" name="Picture 7"/>
          <p:cNvPicPr>
            <a:picLocks noChangeAspect="1"/>
          </p:cNvPicPr>
          <p:nvPr/>
        </p:nvPicPr>
        <p:blipFill>
          <a:blip r:embed="rId4"/>
          <a:stretch>
            <a:fillRect/>
          </a:stretch>
        </p:blipFill>
        <p:spPr>
          <a:xfrm>
            <a:off x="2913813" y="2779108"/>
            <a:ext cx="2410027" cy="1859913"/>
          </a:xfrm>
          <a:prstGeom prst="rect">
            <a:avLst/>
          </a:prstGeom>
        </p:spPr>
      </p:pic>
      <p:sp>
        <p:nvSpPr>
          <p:cNvPr id="9" name="Rectangle 8"/>
          <p:cNvSpPr/>
          <p:nvPr/>
        </p:nvSpPr>
        <p:spPr>
          <a:xfrm>
            <a:off x="4130039" y="4423236"/>
            <a:ext cx="295477" cy="171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6967074" y="1262207"/>
            <a:ext cx="843425" cy="19354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23561" y="3115358"/>
            <a:ext cx="3303846" cy="738664"/>
          </a:xfrm>
          <a:prstGeom prst="rect">
            <a:avLst/>
          </a:prstGeom>
          <a:noFill/>
        </p:spPr>
        <p:txBody>
          <a:bodyPr wrap="square" rtlCol="0">
            <a:spAutoFit/>
          </a:bodyPr>
          <a:lstStyle/>
          <a:p>
            <a:pPr marL="285750" indent="-285750">
              <a:buFont typeface="Arial" panose="020B0604020202020204" pitchFamily="34" charset="0"/>
              <a:buChar char="•"/>
            </a:pPr>
            <a:r>
              <a:rPr lang="pl-PL" sz="1400" i="1" dirty="0" smtClean="0"/>
              <a:t>Product geolocation (if terrain corrected)</a:t>
            </a:r>
          </a:p>
          <a:p>
            <a:pPr marL="285750" indent="-285750">
              <a:buFont typeface="Arial" panose="020B0604020202020204" pitchFamily="34" charset="0"/>
              <a:buChar char="•"/>
            </a:pPr>
            <a:r>
              <a:rPr lang="pl-PL" sz="1400" i="1" dirty="0" smtClean="0"/>
              <a:t>Orbits (if not terrain corrected)</a:t>
            </a:r>
            <a:endParaRPr lang="en-GB" sz="1400" i="1" dirty="0"/>
          </a:p>
        </p:txBody>
      </p:sp>
      <p:sp>
        <p:nvSpPr>
          <p:cNvPr id="12" name="Rectangle 11"/>
          <p:cNvSpPr/>
          <p:nvPr/>
        </p:nvSpPr>
        <p:spPr>
          <a:xfrm>
            <a:off x="1876530" y="1600488"/>
            <a:ext cx="540327" cy="110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38704" y="1600487"/>
            <a:ext cx="540327" cy="110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43086" y="1308388"/>
            <a:ext cx="540327" cy="110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43086" y="880282"/>
            <a:ext cx="241069" cy="171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stretch>
            <a:fillRect/>
          </a:stretch>
        </p:blipFill>
        <p:spPr>
          <a:xfrm>
            <a:off x="2854463" y="806046"/>
            <a:ext cx="2528726" cy="1950285"/>
          </a:xfrm>
          <a:prstGeom prst="rect">
            <a:avLst/>
          </a:prstGeom>
        </p:spPr>
      </p:pic>
      <p:sp>
        <p:nvSpPr>
          <p:cNvPr id="6" name="Rectangle 5"/>
          <p:cNvSpPr/>
          <p:nvPr/>
        </p:nvSpPr>
        <p:spPr>
          <a:xfrm>
            <a:off x="5082771" y="992966"/>
            <a:ext cx="241069" cy="171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66700" y="3002280"/>
            <a:ext cx="2217927" cy="523220"/>
          </a:xfrm>
          <a:prstGeom prst="rect">
            <a:avLst/>
          </a:prstGeom>
          <a:noFill/>
        </p:spPr>
        <p:txBody>
          <a:bodyPr wrap="square" rtlCol="0">
            <a:spAutoFit/>
          </a:bodyPr>
          <a:lstStyle/>
          <a:p>
            <a:r>
              <a:rPr lang="pl-PL" sz="1400" dirty="0" smtClean="0"/>
              <a:t>Collocating spatially overlapping images</a:t>
            </a:r>
            <a:endParaRPr lang="en-GB" sz="1400" dirty="0"/>
          </a:p>
        </p:txBody>
      </p:sp>
    </p:spTree>
    <p:extLst>
      <p:ext uri="{BB962C8B-B14F-4D97-AF65-F5344CB8AC3E}">
        <p14:creationId xmlns:p14="http://schemas.microsoft.com/office/powerpoint/2010/main" val="2569208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4154984"/>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a:t>Speckle filtering</a:t>
            </a:r>
          </a:p>
          <a:p>
            <a:pPr lvl="2"/>
            <a:r>
              <a:rPr lang="pl-PL" sz="1400" i="1" dirty="0">
                <a:solidFill>
                  <a:srgbClr val="0098DB"/>
                </a:solidFill>
              </a:rPr>
              <a:t>Filtering the inherent salt and pepper like texturing called 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signatures</a:t>
            </a:r>
          </a:p>
          <a:p>
            <a:endParaRPr lang="pl-PL" dirty="0" smtClean="0">
              <a:solidFill>
                <a:schemeClr val="accent2"/>
              </a:solidFill>
            </a:endParaRPr>
          </a:p>
        </p:txBody>
      </p:sp>
    </p:spTree>
    <p:extLst>
      <p:ext uri="{BB962C8B-B14F-4D97-AF65-F5344CB8AC3E}">
        <p14:creationId xmlns:p14="http://schemas.microsoft.com/office/powerpoint/2010/main" val="2511886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Multitemporal speckle filtering</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23886" y="899401"/>
            <a:ext cx="1879723" cy="1616671"/>
          </a:xfrm>
          <a:prstGeom prst="rect">
            <a:avLst/>
          </a:prstGeom>
        </p:spPr>
      </p:pic>
      <p:sp>
        <p:nvSpPr>
          <p:cNvPr id="4" name="Rectangle 3"/>
          <p:cNvSpPr/>
          <p:nvPr/>
        </p:nvSpPr>
        <p:spPr>
          <a:xfrm>
            <a:off x="1078256" y="1356235"/>
            <a:ext cx="1025353" cy="1289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3886" y="1243959"/>
            <a:ext cx="667358" cy="11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3886" y="899401"/>
            <a:ext cx="263263" cy="122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100" y="976669"/>
            <a:ext cx="2883877" cy="2735986"/>
          </a:xfrm>
          <a:prstGeom prst="rect">
            <a:avLst/>
          </a:prstGeom>
          <a:ln>
            <a:solidFill>
              <a:schemeClr val="tx2"/>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639" y="976528"/>
            <a:ext cx="2883877" cy="2729622"/>
          </a:xfrm>
          <a:prstGeom prst="rect">
            <a:avLst/>
          </a:prstGeom>
          <a:ln>
            <a:solidFill>
              <a:schemeClr val="tx2"/>
            </a:solidFill>
          </a:ln>
        </p:spPr>
      </p:pic>
      <p:sp>
        <p:nvSpPr>
          <p:cNvPr id="9" name="Rectangle 8"/>
          <p:cNvSpPr/>
          <p:nvPr/>
        </p:nvSpPr>
        <p:spPr>
          <a:xfrm>
            <a:off x="6670697" y="2326099"/>
            <a:ext cx="829602" cy="404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458533" y="3516371"/>
            <a:ext cx="414801" cy="167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23887" y="4005108"/>
            <a:ext cx="8760094" cy="307777"/>
          </a:xfrm>
          <a:prstGeom prst="rect">
            <a:avLst/>
          </a:prstGeom>
          <a:noFill/>
        </p:spPr>
        <p:txBody>
          <a:bodyPr wrap="square" rtlCol="0">
            <a:spAutoFit/>
          </a:bodyPr>
          <a:lstStyle/>
          <a:p>
            <a:r>
              <a:rPr lang="pl-PL" sz="1400" dirty="0" smtClean="0"/>
              <a:t>Spatial filtering with weighted average of selected filter across the images of the time series</a:t>
            </a:r>
            <a:endParaRPr lang="en-GB" sz="1400" dirty="0"/>
          </a:p>
        </p:txBody>
      </p:sp>
    </p:spTree>
    <p:extLst>
      <p:ext uri="{BB962C8B-B14F-4D97-AF65-F5344CB8AC3E}">
        <p14:creationId xmlns:p14="http://schemas.microsoft.com/office/powerpoint/2010/main" val="1501038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solidFill>
                  <a:schemeClr val="bg1"/>
                </a:solidFill>
              </a:rPr>
              <a:t>Multitemporal speckle filtering</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951" y="800100"/>
            <a:ext cx="5238906" cy="3796480"/>
          </a:xfrm>
          <a:prstGeom prst="rect">
            <a:avLst/>
          </a:prstGeom>
        </p:spPr>
      </p:pic>
      <p:sp>
        <p:nvSpPr>
          <p:cNvPr id="4" name="TextBox 3"/>
          <p:cNvSpPr txBox="1"/>
          <p:nvPr/>
        </p:nvSpPr>
        <p:spPr>
          <a:xfrm>
            <a:off x="2740891" y="4010891"/>
            <a:ext cx="1297709" cy="307777"/>
          </a:xfrm>
          <a:prstGeom prst="rect">
            <a:avLst/>
          </a:prstGeom>
          <a:noFill/>
        </p:spPr>
        <p:txBody>
          <a:bodyPr wrap="square" rtlCol="0">
            <a:spAutoFit/>
          </a:bodyPr>
          <a:lstStyle/>
          <a:p>
            <a:r>
              <a:rPr lang="pl-PL" sz="1400" i="1" dirty="0" smtClean="0">
                <a:solidFill>
                  <a:schemeClr val="bg1"/>
                </a:solidFill>
              </a:rPr>
              <a:t>Not filtered</a:t>
            </a:r>
            <a:endParaRPr lang="en-GB" sz="1400" i="1" dirty="0">
              <a:solidFill>
                <a:schemeClr val="bg1"/>
              </a:solidFill>
            </a:endParaRPr>
          </a:p>
        </p:txBody>
      </p:sp>
      <p:sp>
        <p:nvSpPr>
          <p:cNvPr id="5" name="TextBox 4"/>
          <p:cNvSpPr txBox="1"/>
          <p:nvPr/>
        </p:nvSpPr>
        <p:spPr>
          <a:xfrm>
            <a:off x="5162358" y="4010891"/>
            <a:ext cx="1297709" cy="307777"/>
          </a:xfrm>
          <a:prstGeom prst="rect">
            <a:avLst/>
          </a:prstGeom>
          <a:noFill/>
        </p:spPr>
        <p:txBody>
          <a:bodyPr wrap="square" rtlCol="0">
            <a:spAutoFit/>
          </a:bodyPr>
          <a:lstStyle/>
          <a:p>
            <a:r>
              <a:rPr lang="pl-PL" sz="1400" i="1" dirty="0" smtClean="0">
                <a:solidFill>
                  <a:schemeClr val="bg1"/>
                </a:solidFill>
              </a:rPr>
              <a:t>Filtered</a:t>
            </a:r>
            <a:endParaRPr lang="en-GB" sz="1400" i="1" dirty="0">
              <a:solidFill>
                <a:schemeClr val="bg1"/>
              </a:solidFill>
            </a:endParaRPr>
          </a:p>
        </p:txBody>
      </p:sp>
    </p:spTree>
    <p:extLst>
      <p:ext uri="{BB962C8B-B14F-4D97-AF65-F5344CB8AC3E}">
        <p14:creationId xmlns:p14="http://schemas.microsoft.com/office/powerpoint/2010/main" val="3091516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4154984"/>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a:t>Speckle filtering</a:t>
            </a:r>
          </a:p>
          <a:p>
            <a:pPr lvl="2"/>
            <a:r>
              <a:rPr lang="pl-PL" sz="1400" i="1" dirty="0">
                <a:solidFill>
                  <a:srgbClr val="0098DB"/>
                </a:solidFill>
              </a:rPr>
              <a:t>Filtering the inherent salt and pepper like texturing called speckles</a:t>
            </a:r>
          </a:p>
          <a:p>
            <a:pPr marL="285750" indent="-285750">
              <a:buFont typeface="Wingdings" panose="05000000000000000000" pitchFamily="2" charset="2"/>
              <a:buChar char="Ø"/>
            </a:pPr>
            <a:r>
              <a:rPr lang="pl-PL" dirty="0"/>
              <a:t>Linear to dB conversion</a:t>
            </a:r>
          </a:p>
          <a:p>
            <a:pPr lvl="2"/>
            <a:r>
              <a:rPr lang="pl-PL" sz="1400" i="1" dirty="0">
                <a:solidFill>
                  <a:srgbClr val="0098DB"/>
                </a:solidFill>
              </a:rPr>
              <a:t>Compensate for very high dynamic range in visualisation</a:t>
            </a: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signatures</a:t>
            </a:r>
          </a:p>
          <a:p>
            <a:endParaRPr lang="pl-PL" dirty="0"/>
          </a:p>
        </p:txBody>
      </p:sp>
    </p:spTree>
    <p:extLst>
      <p:ext uri="{BB962C8B-B14F-4D97-AF65-F5344CB8AC3E}">
        <p14:creationId xmlns:p14="http://schemas.microsoft.com/office/powerpoint/2010/main" val="2403921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Objectives</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pl-PL" dirty="0" smtClean="0"/>
              <a:t>Familiarizing with SNAP toolbox</a:t>
            </a:r>
          </a:p>
          <a:p>
            <a:pPr>
              <a:buFont typeface="Wingdings" panose="05000000000000000000" pitchFamily="2" charset="2"/>
              <a:buChar char="Ø"/>
            </a:pPr>
            <a:r>
              <a:rPr lang="pl-PL" dirty="0" smtClean="0"/>
              <a:t>Familiarizing with Sentinel-1 GRD prodcucts</a:t>
            </a:r>
          </a:p>
          <a:p>
            <a:pPr>
              <a:buFont typeface="Wingdings" panose="05000000000000000000" pitchFamily="2" charset="2"/>
              <a:buChar char="Ø"/>
            </a:pPr>
            <a:r>
              <a:rPr lang="pl-PL" dirty="0" smtClean="0"/>
              <a:t>Calculation of backscatter intensity from Sentinel-1 detcted products</a:t>
            </a:r>
          </a:p>
          <a:p>
            <a:pPr>
              <a:buFont typeface="Wingdings" panose="05000000000000000000" pitchFamily="2" charset="2"/>
              <a:buChar char="Ø"/>
            </a:pPr>
            <a:r>
              <a:rPr lang="pl-PL" dirty="0" smtClean="0"/>
              <a:t>Analysis of temporal backscatter signatures for various land cover types</a:t>
            </a:r>
          </a:p>
          <a:p>
            <a:pPr>
              <a:buFont typeface="Wingdings" panose="05000000000000000000" pitchFamily="2" charset="2"/>
              <a:buChar char="Ø"/>
            </a:pPr>
            <a:r>
              <a:rPr lang="pl-PL" dirty="0" smtClean="0"/>
              <a:t>Change detection over AOI (</a:t>
            </a:r>
            <a:r>
              <a:rPr lang="en-GB" dirty="0"/>
              <a:t>Beijing </a:t>
            </a:r>
            <a:r>
              <a:rPr lang="en-GB" dirty="0" err="1"/>
              <a:t>Daxing</a:t>
            </a:r>
            <a:r>
              <a:rPr lang="en-GB" dirty="0"/>
              <a:t> International </a:t>
            </a:r>
            <a:r>
              <a:rPr lang="en-GB" dirty="0" smtClean="0"/>
              <a:t>Airport</a:t>
            </a:r>
            <a:r>
              <a:rPr lang="pl-PL" dirty="0" smtClean="0"/>
              <a:t>)</a:t>
            </a:r>
            <a:endParaRPr lang="en-GB" dirty="0"/>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1677918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Conversion from linear to dB</a:t>
            </a:r>
            <a:endParaRPr lang="en-GB" dirty="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813"/>
          <a:stretch/>
        </p:blipFill>
        <p:spPr>
          <a:xfrm>
            <a:off x="917176" y="807720"/>
            <a:ext cx="7595196" cy="4229099"/>
          </a:xfrm>
          <a:prstGeom prst="rect">
            <a:avLst/>
          </a:prstGeom>
        </p:spPr>
      </p:pic>
      <p:sp>
        <p:nvSpPr>
          <p:cNvPr id="4" name="Rectangle 3"/>
          <p:cNvSpPr/>
          <p:nvPr/>
        </p:nvSpPr>
        <p:spPr>
          <a:xfrm>
            <a:off x="3233038" y="1902839"/>
            <a:ext cx="838341" cy="82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969896" y="1782942"/>
            <a:ext cx="667358" cy="11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921705" y="788816"/>
            <a:ext cx="333815" cy="114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9233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Conversion from linear to dB</a:t>
            </a:r>
            <a:endParaRPr lang="en-GB"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251" y="906748"/>
            <a:ext cx="3602189" cy="34266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73" y="906748"/>
            <a:ext cx="3659822" cy="3489992"/>
          </a:xfrm>
          <a:prstGeom prst="rect">
            <a:avLst/>
          </a:prstGeom>
        </p:spPr>
      </p:pic>
    </p:spTree>
    <p:extLst>
      <p:ext uri="{BB962C8B-B14F-4D97-AF65-F5344CB8AC3E}">
        <p14:creationId xmlns:p14="http://schemas.microsoft.com/office/powerpoint/2010/main" val="2559676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Linear vs dB comparison</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57" y="767232"/>
            <a:ext cx="5077023" cy="37512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50" y="2621057"/>
            <a:ext cx="3431059" cy="18973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831" y="2621057"/>
            <a:ext cx="3448569" cy="1896713"/>
          </a:xfrm>
          <a:prstGeom prst="rect">
            <a:avLst/>
          </a:prstGeom>
        </p:spPr>
      </p:pic>
    </p:spTree>
    <p:extLst>
      <p:ext uri="{BB962C8B-B14F-4D97-AF65-F5344CB8AC3E}">
        <p14:creationId xmlns:p14="http://schemas.microsoft.com/office/powerpoint/2010/main" val="29006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4431983"/>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a:t>Speckle filtering</a:t>
            </a:r>
          </a:p>
          <a:p>
            <a:pPr lvl="2"/>
            <a:r>
              <a:rPr lang="pl-PL" sz="1400" i="1" dirty="0">
                <a:solidFill>
                  <a:srgbClr val="0098DB"/>
                </a:solidFill>
              </a:rPr>
              <a:t>Filtering the inherent salt and pepper like texturing called speckles</a:t>
            </a:r>
          </a:p>
          <a:p>
            <a:pPr marL="285750" indent="-285750">
              <a:buFont typeface="Wingdings" panose="05000000000000000000" pitchFamily="2" charset="2"/>
              <a:buChar char="Ø"/>
            </a:pPr>
            <a:r>
              <a:rPr lang="pl-PL" dirty="0"/>
              <a:t>Linear to dB conversion</a:t>
            </a:r>
          </a:p>
          <a:p>
            <a:pPr lvl="2"/>
            <a:r>
              <a:rPr lang="pl-PL" sz="1400" i="1" dirty="0">
                <a:solidFill>
                  <a:srgbClr val="0098DB"/>
                </a:solidFill>
              </a:rPr>
              <a:t>Compensate for very high dynamic range in visualisation</a:t>
            </a:r>
          </a:p>
          <a:p>
            <a:pPr marL="342900" indent="-342900">
              <a:buFont typeface="Wingdings" panose="05000000000000000000" pitchFamily="2" charset="2"/>
              <a:buChar char="Ø"/>
            </a:pPr>
            <a:r>
              <a:rPr lang="pl-PL" dirty="0"/>
              <a:t>Stack statistics </a:t>
            </a:r>
            <a:r>
              <a:rPr lang="pl-PL" dirty="0" smtClean="0"/>
              <a:t>and analysis </a:t>
            </a:r>
            <a:r>
              <a:rPr lang="pl-PL" dirty="0"/>
              <a:t>of temporal backscatter signatures</a:t>
            </a:r>
          </a:p>
          <a:p>
            <a:pPr marL="342900" indent="-342900">
              <a:buFont typeface="Wingdings" panose="05000000000000000000" pitchFamily="2" charset="2"/>
              <a:buChar char="Ø"/>
            </a:pPr>
            <a:endParaRPr lang="pl-PL" dirty="0"/>
          </a:p>
          <a:p>
            <a:pPr lvl="1"/>
            <a:r>
              <a:rPr lang="pl-PL" dirty="0">
                <a:solidFill>
                  <a:schemeClr val="accent2"/>
                </a:solidFill>
              </a:rPr>
              <a:t>	</a:t>
            </a:r>
            <a:endParaRPr lang="en-GB" dirty="0"/>
          </a:p>
        </p:txBody>
      </p:sp>
    </p:spTree>
    <p:extLst>
      <p:ext uri="{BB962C8B-B14F-4D97-AF65-F5344CB8AC3E}">
        <p14:creationId xmlns:p14="http://schemas.microsoft.com/office/powerpoint/2010/main" val="1414241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pl-PL" dirty="0" smtClean="0">
                <a:solidFill>
                  <a:schemeClr val="bg1"/>
                </a:solidFill>
              </a:rPr>
              <a:t>Visual inspection of the time series</a:t>
            </a:r>
            <a:endParaRPr lang="en-GB"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 y="754380"/>
            <a:ext cx="7908108" cy="4389120"/>
          </a:xfrm>
          <a:prstGeom prst="rect">
            <a:avLst/>
          </a:prstGeom>
        </p:spPr>
      </p:pic>
    </p:spTree>
    <p:extLst>
      <p:ext uri="{BB962C8B-B14F-4D97-AF65-F5344CB8AC3E}">
        <p14:creationId xmlns:p14="http://schemas.microsoft.com/office/powerpoint/2010/main" val="3317821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31140"/>
            <a:ext cx="7174846" cy="769441"/>
          </a:xfrm>
        </p:spPr>
        <p:txBody>
          <a:bodyPr/>
          <a:lstStyle/>
          <a:p>
            <a:r>
              <a:rPr lang="en-GB" dirty="0" smtClean="0">
                <a:solidFill>
                  <a:schemeClr val="bg1"/>
                </a:solidFill>
              </a:rPr>
              <a:t>RGB Composite</a:t>
            </a:r>
            <a:br>
              <a:rPr lang="en-GB" dirty="0" smtClean="0">
                <a:solidFill>
                  <a:schemeClr val="bg1"/>
                </a:solidFill>
              </a:rPr>
            </a:br>
            <a:endParaRPr lang="en-GB" dirty="0">
              <a:solidFill>
                <a:schemeClr val="bg1"/>
              </a:solidFill>
            </a:endParaRPr>
          </a:p>
        </p:txBody>
      </p:sp>
      <p:pic>
        <p:nvPicPr>
          <p:cNvPr id="3" name="Picture 2"/>
          <p:cNvPicPr>
            <a:picLocks noChangeAspect="1"/>
          </p:cNvPicPr>
          <p:nvPr/>
        </p:nvPicPr>
        <p:blipFill rotWithShape="1">
          <a:blip r:embed="rId2"/>
          <a:srcRect b="32829"/>
          <a:stretch/>
        </p:blipFill>
        <p:spPr>
          <a:xfrm>
            <a:off x="445003" y="802224"/>
            <a:ext cx="2361520" cy="3658410"/>
          </a:xfrm>
          <a:prstGeom prst="rect">
            <a:avLst/>
          </a:prstGeom>
        </p:spPr>
      </p:pic>
      <p:sp>
        <p:nvSpPr>
          <p:cNvPr id="4" name="Rectangle 3"/>
          <p:cNvSpPr/>
          <p:nvPr/>
        </p:nvSpPr>
        <p:spPr>
          <a:xfrm>
            <a:off x="741185" y="1855853"/>
            <a:ext cx="1028472" cy="207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342619" y="2621193"/>
            <a:ext cx="1161823" cy="165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257" y="1964736"/>
            <a:ext cx="3953427" cy="2495898"/>
          </a:xfrm>
          <a:prstGeom prst="rect">
            <a:avLst/>
          </a:prstGeom>
        </p:spPr>
      </p:pic>
      <p:cxnSp>
        <p:nvCxnSpPr>
          <p:cNvPr id="6" name="Straight Arrow Connector 5"/>
          <p:cNvCxnSpPr>
            <a:stCxn id="4" idx="3"/>
          </p:cNvCxnSpPr>
          <p:nvPr/>
        </p:nvCxnSpPr>
        <p:spPr>
          <a:xfrm flipV="1">
            <a:off x="1769657" y="1668816"/>
            <a:ext cx="1146421" cy="290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88309" y="1506372"/>
            <a:ext cx="1745728" cy="523220"/>
          </a:xfrm>
          <a:prstGeom prst="rect">
            <a:avLst/>
          </a:prstGeom>
          <a:noFill/>
        </p:spPr>
        <p:txBody>
          <a:bodyPr wrap="square" rtlCol="0">
            <a:spAutoFit/>
          </a:bodyPr>
          <a:lstStyle/>
          <a:p>
            <a:r>
              <a:rPr lang="en-GB" sz="1400" i="1" dirty="0" smtClean="0"/>
              <a:t>Right click on the product</a:t>
            </a:r>
            <a:endParaRPr lang="pl-PL" sz="1400" i="1" dirty="0" smtClean="0"/>
          </a:p>
        </p:txBody>
      </p:sp>
      <p:cxnSp>
        <p:nvCxnSpPr>
          <p:cNvPr id="10" name="Straight Arrow Connector 9"/>
          <p:cNvCxnSpPr/>
          <p:nvPr/>
        </p:nvCxnSpPr>
        <p:spPr>
          <a:xfrm>
            <a:off x="7117745" y="2715530"/>
            <a:ext cx="525935" cy="1978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13017" y="2838114"/>
            <a:ext cx="1745728" cy="307777"/>
          </a:xfrm>
          <a:prstGeom prst="rect">
            <a:avLst/>
          </a:prstGeom>
          <a:noFill/>
        </p:spPr>
        <p:txBody>
          <a:bodyPr wrap="square" rtlCol="0">
            <a:spAutoFit/>
          </a:bodyPr>
          <a:lstStyle/>
          <a:p>
            <a:r>
              <a:rPr lang="en-GB" sz="1400" i="1" dirty="0" smtClean="0"/>
              <a:t>Band selection</a:t>
            </a:r>
            <a:endParaRPr lang="pl-PL" sz="1400" i="1" dirty="0" smtClean="0"/>
          </a:p>
        </p:txBody>
      </p:sp>
      <p:cxnSp>
        <p:nvCxnSpPr>
          <p:cNvPr id="12" name="Straight Arrow Connector 11"/>
          <p:cNvCxnSpPr/>
          <p:nvPr/>
        </p:nvCxnSpPr>
        <p:spPr>
          <a:xfrm>
            <a:off x="7087080" y="2913411"/>
            <a:ext cx="556600" cy="816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117744" y="3111292"/>
            <a:ext cx="525936" cy="854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08188" y="4199995"/>
            <a:ext cx="476022" cy="239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5881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RGB Composite</a:t>
            </a:r>
            <a:endParaRPr lang="en-GB" dirty="0">
              <a:solidFill>
                <a:schemeClr val="bg1"/>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48658" y="845674"/>
            <a:ext cx="4260997" cy="39678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317" y="2071687"/>
            <a:ext cx="3972292" cy="2964873"/>
          </a:xfrm>
          <a:prstGeom prst="rect">
            <a:avLst/>
          </a:prstGeom>
        </p:spPr>
      </p:pic>
      <p:sp>
        <p:nvSpPr>
          <p:cNvPr id="6" name="TextBox 5"/>
          <p:cNvSpPr txBox="1"/>
          <p:nvPr/>
        </p:nvSpPr>
        <p:spPr>
          <a:xfrm>
            <a:off x="4606273" y="1177286"/>
            <a:ext cx="4561890" cy="461665"/>
          </a:xfrm>
          <a:prstGeom prst="rect">
            <a:avLst/>
          </a:prstGeom>
          <a:noFill/>
        </p:spPr>
        <p:txBody>
          <a:bodyPr wrap="none" rtlCol="0">
            <a:spAutoFit/>
          </a:bodyPr>
          <a:lstStyle/>
          <a:p>
            <a:r>
              <a:rPr lang="pl-PL" sz="1200" dirty="0" smtClean="0"/>
              <a:t>Red – high backscatter in 2015, low backscatter in 2019</a:t>
            </a:r>
          </a:p>
          <a:p>
            <a:r>
              <a:rPr lang="pl-PL" sz="1200" dirty="0" smtClean="0"/>
              <a:t>Cyan – low backscatter in 2015, high in 2019</a:t>
            </a:r>
            <a:endParaRPr lang="en-GB" sz="1200" dirty="0"/>
          </a:p>
        </p:txBody>
      </p:sp>
    </p:spTree>
    <p:extLst>
      <p:ext uri="{BB962C8B-B14F-4D97-AF65-F5344CB8AC3E}">
        <p14:creationId xmlns:p14="http://schemas.microsoft.com/office/powerpoint/2010/main" val="3164014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Stack averaging</a:t>
            </a:r>
            <a:endParaRPr lang="en-GB" dirty="0">
              <a:solidFill>
                <a:schemeClr val="bg1"/>
              </a:solidFill>
            </a:endParaRPr>
          </a:p>
        </p:txBody>
      </p:sp>
      <p:pic>
        <p:nvPicPr>
          <p:cNvPr id="4" name="Picture 3"/>
          <p:cNvPicPr>
            <a:picLocks noChangeAspect="1"/>
          </p:cNvPicPr>
          <p:nvPr/>
        </p:nvPicPr>
        <p:blipFill rotWithShape="1">
          <a:blip r:embed="rId2"/>
          <a:srcRect b="6279"/>
          <a:stretch/>
        </p:blipFill>
        <p:spPr>
          <a:xfrm>
            <a:off x="4051447" y="880024"/>
            <a:ext cx="3521205" cy="3511393"/>
          </a:xfrm>
          <a:prstGeom prst="rect">
            <a:avLst/>
          </a:prstGeom>
        </p:spPr>
      </p:pic>
      <p:pic>
        <p:nvPicPr>
          <p:cNvPr id="5" name="Picture 4"/>
          <p:cNvPicPr>
            <a:picLocks noChangeAspect="1"/>
          </p:cNvPicPr>
          <p:nvPr/>
        </p:nvPicPr>
        <p:blipFill>
          <a:blip r:embed="rId3"/>
          <a:stretch>
            <a:fillRect/>
          </a:stretch>
        </p:blipFill>
        <p:spPr>
          <a:xfrm>
            <a:off x="686676" y="1047969"/>
            <a:ext cx="3111367" cy="2017260"/>
          </a:xfrm>
          <a:prstGeom prst="rect">
            <a:avLst/>
          </a:prstGeom>
        </p:spPr>
      </p:pic>
      <p:sp>
        <p:nvSpPr>
          <p:cNvPr id="6" name="Rectangle 5"/>
          <p:cNvSpPr/>
          <p:nvPr/>
        </p:nvSpPr>
        <p:spPr>
          <a:xfrm>
            <a:off x="1775646" y="1984275"/>
            <a:ext cx="1076220" cy="144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90243" y="1600411"/>
            <a:ext cx="855338" cy="126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45026" y="1047969"/>
            <a:ext cx="375329" cy="172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973890" y="2128923"/>
            <a:ext cx="702129" cy="92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48935" y="4128117"/>
            <a:ext cx="502280" cy="1749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6648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Stack averaging – RGB Composite</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72626" y="2169103"/>
            <a:ext cx="3876675" cy="135255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396956" y="753111"/>
            <a:ext cx="4747044" cy="4457190"/>
          </a:xfrm>
          <a:prstGeom prst="rect">
            <a:avLst/>
          </a:prstGeom>
        </p:spPr>
      </p:pic>
      <p:sp>
        <p:nvSpPr>
          <p:cNvPr id="6" name="TextBox 5"/>
          <p:cNvSpPr txBox="1"/>
          <p:nvPr/>
        </p:nvSpPr>
        <p:spPr>
          <a:xfrm>
            <a:off x="76200" y="1021080"/>
            <a:ext cx="4168139" cy="646331"/>
          </a:xfrm>
          <a:prstGeom prst="rect">
            <a:avLst/>
          </a:prstGeom>
          <a:noFill/>
        </p:spPr>
        <p:txBody>
          <a:bodyPr wrap="square" rtlCol="0">
            <a:spAutoFit/>
          </a:bodyPr>
          <a:lstStyle/>
          <a:p>
            <a:r>
              <a:rPr lang="pl-PL" i="1" dirty="0" smtClean="0">
                <a:solidFill>
                  <a:schemeClr val="bg2"/>
                </a:solidFill>
              </a:rPr>
              <a:t>RGB combination for land cover classification</a:t>
            </a:r>
            <a:endParaRPr lang="en-GB" i="1" dirty="0">
              <a:solidFill>
                <a:schemeClr val="bg2"/>
              </a:solidFill>
            </a:endParaRPr>
          </a:p>
        </p:txBody>
      </p:sp>
    </p:spTree>
    <p:extLst>
      <p:ext uri="{BB962C8B-B14F-4D97-AF65-F5344CB8AC3E}">
        <p14:creationId xmlns:p14="http://schemas.microsoft.com/office/powerpoint/2010/main" val="2308629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Image</a:t>
            </a:r>
            <a:r>
              <a:rPr lang="en-GB" dirty="0" smtClean="0"/>
              <a:t> </a:t>
            </a:r>
            <a:r>
              <a:rPr lang="en-GB" dirty="0" smtClean="0">
                <a:solidFill>
                  <a:schemeClr val="bg1"/>
                </a:solidFill>
              </a:rPr>
              <a:t>statistics</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3381075" y="2092940"/>
            <a:ext cx="5333309" cy="2078673"/>
          </a:xfrm>
          <a:prstGeom prst="rect">
            <a:avLst/>
          </a:prstGeom>
        </p:spPr>
      </p:pic>
      <p:pic>
        <p:nvPicPr>
          <p:cNvPr id="4" name="Picture 3"/>
          <p:cNvPicPr>
            <a:picLocks noChangeAspect="1"/>
          </p:cNvPicPr>
          <p:nvPr/>
        </p:nvPicPr>
        <p:blipFill>
          <a:blip r:embed="rId3"/>
          <a:stretch>
            <a:fillRect/>
          </a:stretch>
        </p:blipFill>
        <p:spPr>
          <a:xfrm>
            <a:off x="239970" y="1049389"/>
            <a:ext cx="2971800" cy="3190875"/>
          </a:xfrm>
          <a:prstGeom prst="rect">
            <a:avLst/>
          </a:prstGeom>
        </p:spPr>
      </p:pic>
      <p:sp>
        <p:nvSpPr>
          <p:cNvPr id="5" name="Rectangle 4"/>
          <p:cNvSpPr/>
          <p:nvPr/>
        </p:nvSpPr>
        <p:spPr>
          <a:xfrm>
            <a:off x="1219684" y="2450842"/>
            <a:ext cx="1028472" cy="207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11634" y="1049389"/>
            <a:ext cx="522286" cy="1877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2627985" y="1141425"/>
            <a:ext cx="1244978" cy="1990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72963" y="951912"/>
            <a:ext cx="2827382" cy="307777"/>
          </a:xfrm>
          <a:prstGeom prst="rect">
            <a:avLst/>
          </a:prstGeom>
          <a:noFill/>
        </p:spPr>
        <p:txBody>
          <a:bodyPr wrap="square" rtlCol="0">
            <a:spAutoFit/>
          </a:bodyPr>
          <a:lstStyle/>
          <a:p>
            <a:r>
              <a:rPr lang="en-GB" sz="1400" i="1" dirty="0" smtClean="0"/>
              <a:t>Choose your band</a:t>
            </a:r>
            <a:endParaRPr lang="pl-PL" sz="1400" i="1" dirty="0" smtClean="0"/>
          </a:p>
        </p:txBody>
      </p:sp>
      <p:sp>
        <p:nvSpPr>
          <p:cNvPr id="11" name="Rectangle 10"/>
          <p:cNvSpPr/>
          <p:nvPr/>
        </p:nvSpPr>
        <p:spPr>
          <a:xfrm>
            <a:off x="7323962" y="2314985"/>
            <a:ext cx="304572" cy="2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323962" y="3932127"/>
            <a:ext cx="304572" cy="2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807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44000" y="147600"/>
            <a:ext cx="7174800" cy="430887"/>
          </a:xfrm>
        </p:spPr>
        <p:txBody>
          <a:bodyPr/>
          <a:lstStyle/>
          <a:p>
            <a:r>
              <a:rPr lang="pl-PL" dirty="0" smtClean="0">
                <a:solidFill>
                  <a:srgbClr val="FFFFFF"/>
                </a:solidFill>
              </a:rPr>
              <a:t>Introduction</a:t>
            </a:r>
            <a:endParaRPr lang="en-GB" dirty="0">
              <a:solidFill>
                <a:srgbClr val="FFFFFF"/>
              </a:solidFill>
            </a:endParaRPr>
          </a:p>
        </p:txBody>
      </p:sp>
      <p:sp>
        <p:nvSpPr>
          <p:cNvPr id="117763" name="Rectangle 3"/>
          <p:cNvSpPr>
            <a:spLocks noGrp="1" noChangeArrowheads="1"/>
          </p:cNvSpPr>
          <p:nvPr>
            <p:ph type="body" idx="4294967295"/>
          </p:nvPr>
        </p:nvSpPr>
        <p:spPr>
          <a:xfrm>
            <a:off x="144000" y="1634486"/>
            <a:ext cx="8748000" cy="1934338"/>
          </a:xfrm>
        </p:spPr>
        <p:txBody>
          <a:bodyPr/>
          <a:lstStyle/>
          <a:p>
            <a:r>
              <a:rPr lang="en-GB" sz="1400" i="1" dirty="0"/>
              <a:t>S1A_IW_GRDH_1SDV_20151003T222044_20151003T222111_007994_00B2F6_9374</a:t>
            </a:r>
            <a:br>
              <a:rPr lang="en-GB" sz="1400" i="1" dirty="0"/>
            </a:br>
            <a:r>
              <a:rPr lang="en-GB" sz="1400" i="1" dirty="0"/>
              <a:t>S1A_IW_GRDH_1SDV_20160611T222046_20160611T222112_011669_011DDC_7FB0</a:t>
            </a:r>
            <a:br>
              <a:rPr lang="en-GB" sz="1400" i="1" dirty="0"/>
            </a:br>
            <a:r>
              <a:rPr lang="en-GB" sz="1400" i="1" dirty="0" smtClean="0"/>
              <a:t>S1B_IW_GRDH_1SDV_20171115T222014_20171115T222041_008298_00EAE8_2415</a:t>
            </a:r>
            <a:r>
              <a:rPr lang="en-GB" sz="1400" i="1" dirty="0"/>
              <a:t/>
            </a:r>
            <a:br>
              <a:rPr lang="en-GB" sz="1400" i="1" dirty="0"/>
            </a:br>
            <a:r>
              <a:rPr lang="en-GB" sz="1400" i="1" dirty="0" smtClean="0"/>
              <a:t>S1B_IW_GRDH_1SDV_20181110T222021_20181110T222048_013548_019131_A556</a:t>
            </a:r>
            <a:r>
              <a:rPr lang="en-GB" sz="1400" i="1" dirty="0"/>
              <a:t/>
            </a:r>
            <a:br>
              <a:rPr lang="en-GB" sz="1400" i="1" dirty="0"/>
            </a:br>
            <a:r>
              <a:rPr lang="en-GB" sz="1400" i="1" dirty="0" smtClean="0"/>
              <a:t>S1B_IW_GRDH_1SDV_20190930T222028_20190930T222054_018273_022698_C498</a:t>
            </a:r>
            <a:endParaRPr lang="en-GB" sz="1400" i="1" dirty="0"/>
          </a:p>
        </p:txBody>
      </p:sp>
      <p:sp>
        <p:nvSpPr>
          <p:cNvPr id="2" name="Rectangle 1"/>
          <p:cNvSpPr/>
          <p:nvPr/>
        </p:nvSpPr>
        <p:spPr>
          <a:xfrm>
            <a:off x="144000" y="988155"/>
            <a:ext cx="8236520" cy="369332"/>
          </a:xfrm>
          <a:prstGeom prst="rect">
            <a:avLst/>
          </a:prstGeom>
        </p:spPr>
        <p:txBody>
          <a:bodyPr wrap="square">
            <a:spAutoFit/>
          </a:bodyPr>
          <a:lstStyle/>
          <a:p>
            <a:pPr marL="0" indent="0"/>
            <a:r>
              <a:rPr lang="pl-PL" dirty="0">
                <a:solidFill>
                  <a:schemeClr val="bg2"/>
                </a:solidFill>
              </a:rPr>
              <a:t>Input data: </a:t>
            </a:r>
            <a:r>
              <a:rPr lang="pl-PL" dirty="0" smtClean="0">
                <a:solidFill>
                  <a:schemeClr val="bg2"/>
                </a:solidFill>
              </a:rPr>
              <a:t>time series of Sentinel-1 </a:t>
            </a:r>
            <a:r>
              <a:rPr lang="pl-PL" dirty="0">
                <a:solidFill>
                  <a:schemeClr val="bg2"/>
                </a:solidFill>
              </a:rPr>
              <a:t>GRDH images over </a:t>
            </a:r>
            <a:r>
              <a:rPr lang="pl-PL" dirty="0" smtClean="0">
                <a:solidFill>
                  <a:schemeClr val="bg2"/>
                </a:solidFill>
              </a:rPr>
              <a:t>China</a:t>
            </a:r>
            <a:endParaRPr lang="pl-PL" dirty="0">
              <a:solidFill>
                <a:schemeClr val="bg2"/>
              </a:solidFill>
            </a:endParaRPr>
          </a:p>
        </p:txBody>
      </p:sp>
      <p:sp>
        <p:nvSpPr>
          <p:cNvPr id="5" name="Rectangle 4"/>
          <p:cNvSpPr/>
          <p:nvPr/>
        </p:nvSpPr>
        <p:spPr>
          <a:xfrm>
            <a:off x="144000" y="3661157"/>
            <a:ext cx="8236520" cy="923330"/>
          </a:xfrm>
          <a:prstGeom prst="rect">
            <a:avLst/>
          </a:prstGeom>
        </p:spPr>
        <p:txBody>
          <a:bodyPr wrap="square">
            <a:spAutoFit/>
          </a:bodyPr>
          <a:lstStyle/>
          <a:p>
            <a:pPr marL="0" indent="0"/>
            <a:r>
              <a:rPr lang="pl-PL" dirty="0" smtClean="0">
                <a:solidFill>
                  <a:schemeClr val="bg2"/>
                </a:solidFill>
              </a:rPr>
              <a:t>Output: </a:t>
            </a:r>
          </a:p>
          <a:p>
            <a:pPr marL="285750" indent="-285750">
              <a:buFont typeface="Arial" panose="020B0604020202020204" pitchFamily="34" charset="0"/>
              <a:buChar char="•"/>
            </a:pPr>
            <a:r>
              <a:rPr lang="pl-PL" dirty="0" smtClean="0">
                <a:solidFill>
                  <a:schemeClr val="bg2"/>
                </a:solidFill>
              </a:rPr>
              <a:t>temporal </a:t>
            </a:r>
            <a:r>
              <a:rPr lang="pl-PL" dirty="0">
                <a:solidFill>
                  <a:schemeClr val="bg2"/>
                </a:solidFill>
              </a:rPr>
              <a:t>backscatter signatures for various land cover </a:t>
            </a:r>
            <a:r>
              <a:rPr lang="pl-PL" dirty="0" smtClean="0">
                <a:solidFill>
                  <a:schemeClr val="bg2"/>
                </a:solidFill>
              </a:rPr>
              <a:t>types</a:t>
            </a:r>
          </a:p>
          <a:p>
            <a:pPr marL="285750" indent="-285750">
              <a:buFont typeface="Arial" panose="020B0604020202020204" pitchFamily="34" charset="0"/>
              <a:buChar char="•"/>
            </a:pPr>
            <a:r>
              <a:rPr lang="pl-PL" dirty="0" smtClean="0">
                <a:solidFill>
                  <a:schemeClr val="bg2"/>
                </a:solidFill>
              </a:rPr>
              <a:t>change detection</a:t>
            </a:r>
            <a:endParaRPr lang="pl-PL" dirty="0">
              <a:solidFill>
                <a:schemeClr val="bg2"/>
              </a:solidFill>
            </a:endParaRPr>
          </a:p>
        </p:txBody>
      </p:sp>
    </p:spTree>
    <p:extLst>
      <p:ext uri="{BB962C8B-B14F-4D97-AF65-F5344CB8AC3E}">
        <p14:creationId xmlns:p14="http://schemas.microsoft.com/office/powerpoint/2010/main" val="553035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Image</a:t>
            </a:r>
            <a:r>
              <a:rPr lang="en-GB" dirty="0" smtClean="0"/>
              <a:t> </a:t>
            </a:r>
            <a:r>
              <a:rPr lang="en-GB" dirty="0" smtClean="0">
                <a:solidFill>
                  <a:schemeClr val="bg1"/>
                </a:solidFill>
              </a:rPr>
              <a:t>statistics</a:t>
            </a:r>
            <a:r>
              <a:rPr lang="pl-PL" dirty="0" smtClean="0">
                <a:solidFill>
                  <a:schemeClr val="bg1"/>
                </a:solidFill>
              </a:rPr>
              <a:t> - polygon</a:t>
            </a:r>
            <a:endParaRPr lang="en-GB" dirty="0">
              <a:solidFill>
                <a:schemeClr val="bg1"/>
              </a:solidFill>
            </a:endParaRPr>
          </a:p>
        </p:txBody>
      </p:sp>
      <p:pic>
        <p:nvPicPr>
          <p:cNvPr id="7" name="Picture 6"/>
          <p:cNvPicPr>
            <a:picLocks noChangeAspect="1"/>
          </p:cNvPicPr>
          <p:nvPr/>
        </p:nvPicPr>
        <p:blipFill>
          <a:blip r:embed="rId2"/>
          <a:stretch>
            <a:fillRect/>
          </a:stretch>
        </p:blipFill>
        <p:spPr>
          <a:xfrm>
            <a:off x="1821180" y="933686"/>
            <a:ext cx="7078980" cy="3534491"/>
          </a:xfrm>
          <a:prstGeom prst="rect">
            <a:avLst/>
          </a:prstGeom>
        </p:spPr>
      </p:pic>
      <p:pic>
        <p:nvPicPr>
          <p:cNvPr id="10" name="Picture 9"/>
          <p:cNvPicPr>
            <a:picLocks noChangeAspect="1"/>
          </p:cNvPicPr>
          <p:nvPr/>
        </p:nvPicPr>
        <p:blipFill>
          <a:blip r:embed="rId3"/>
          <a:stretch>
            <a:fillRect/>
          </a:stretch>
        </p:blipFill>
        <p:spPr>
          <a:xfrm>
            <a:off x="299085" y="1022985"/>
            <a:ext cx="1354455" cy="275296"/>
          </a:xfrm>
          <a:prstGeom prst="rect">
            <a:avLst/>
          </a:prstGeom>
        </p:spPr>
      </p:pic>
      <p:cxnSp>
        <p:nvCxnSpPr>
          <p:cNvPr id="13" name="Straight Arrow Connector 12"/>
          <p:cNvCxnSpPr/>
          <p:nvPr/>
        </p:nvCxnSpPr>
        <p:spPr>
          <a:xfrm>
            <a:off x="670560" y="1298281"/>
            <a:ext cx="38100" cy="751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2095652"/>
            <a:ext cx="2827382" cy="307777"/>
          </a:xfrm>
          <a:prstGeom prst="rect">
            <a:avLst/>
          </a:prstGeom>
          <a:noFill/>
        </p:spPr>
        <p:txBody>
          <a:bodyPr wrap="square" rtlCol="0">
            <a:spAutoFit/>
          </a:bodyPr>
          <a:lstStyle/>
          <a:p>
            <a:r>
              <a:rPr lang="pl-PL" sz="1400" i="1" dirty="0" smtClean="0"/>
              <a:t>Draw the polygon</a:t>
            </a:r>
          </a:p>
        </p:txBody>
      </p:sp>
    </p:spTree>
    <p:extLst>
      <p:ext uri="{BB962C8B-B14F-4D97-AF65-F5344CB8AC3E}">
        <p14:creationId xmlns:p14="http://schemas.microsoft.com/office/powerpoint/2010/main" val="418786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1474" y="1889760"/>
            <a:ext cx="7881068" cy="923330"/>
          </a:xfrm>
          <a:prstGeom prst="rect">
            <a:avLst/>
          </a:prstGeom>
          <a:noFill/>
        </p:spPr>
        <p:txBody>
          <a:bodyPr wrap="none" rtlCol="0">
            <a:spAutoFit/>
          </a:bodyPr>
          <a:lstStyle/>
          <a:p>
            <a:pPr algn="ctr"/>
            <a:r>
              <a:rPr lang="pl-PL" dirty="0" smtClean="0">
                <a:solidFill>
                  <a:schemeClr val="accent1"/>
                </a:solidFill>
              </a:rPr>
              <a:t>Part 1 </a:t>
            </a:r>
          </a:p>
          <a:p>
            <a:pPr algn="ctr"/>
            <a:endParaRPr lang="pl-PL" dirty="0" smtClean="0">
              <a:solidFill>
                <a:schemeClr val="bg2"/>
              </a:solidFill>
            </a:endParaRPr>
          </a:p>
          <a:p>
            <a:pPr algn="ctr"/>
            <a:r>
              <a:rPr lang="pl-PL" dirty="0" smtClean="0">
                <a:solidFill>
                  <a:schemeClr val="bg2"/>
                </a:solidFill>
              </a:rPr>
              <a:t>Multitemporal Analysis using SAR Coherence-Intensity composites</a:t>
            </a:r>
            <a:endParaRPr lang="en-GB" dirty="0">
              <a:solidFill>
                <a:schemeClr val="bg2"/>
              </a:solidFill>
            </a:endParaRPr>
          </a:p>
        </p:txBody>
      </p:sp>
    </p:spTree>
    <p:extLst>
      <p:ext uri="{BB962C8B-B14F-4D97-AF65-F5344CB8AC3E}">
        <p14:creationId xmlns:p14="http://schemas.microsoft.com/office/powerpoint/2010/main" val="463637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Objectives</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pl-PL" dirty="0" smtClean="0"/>
              <a:t>Familiarizing with Sentinel-1 SLC prodcucts</a:t>
            </a:r>
          </a:p>
          <a:p>
            <a:pPr>
              <a:buFont typeface="Wingdings" panose="05000000000000000000" pitchFamily="2" charset="2"/>
              <a:buChar char="Ø"/>
            </a:pPr>
            <a:r>
              <a:rPr lang="pl-PL" dirty="0" smtClean="0"/>
              <a:t>Calculation of backscatter intensity from Sentinel-1 SLC products</a:t>
            </a:r>
          </a:p>
          <a:p>
            <a:pPr>
              <a:buFont typeface="Wingdings" panose="05000000000000000000" pitchFamily="2" charset="2"/>
              <a:buChar char="Ø"/>
            </a:pPr>
            <a:r>
              <a:rPr lang="pl-PL" dirty="0" smtClean="0"/>
              <a:t>Calculation of interferometric coherence</a:t>
            </a:r>
          </a:p>
          <a:p>
            <a:pPr>
              <a:buFont typeface="Wingdings" panose="05000000000000000000" pitchFamily="2" charset="2"/>
              <a:buChar char="Ø"/>
            </a:pPr>
            <a:r>
              <a:rPr lang="pl-PL" dirty="0" smtClean="0"/>
              <a:t>Analysis of coherence and intensity false colour composites</a:t>
            </a:r>
          </a:p>
          <a:p>
            <a:pPr indent="0"/>
            <a:endParaRPr lang="en-GB" dirty="0"/>
          </a:p>
        </p:txBody>
      </p:sp>
    </p:spTree>
    <p:extLst>
      <p:ext uri="{BB962C8B-B14F-4D97-AF65-F5344CB8AC3E}">
        <p14:creationId xmlns:p14="http://schemas.microsoft.com/office/powerpoint/2010/main" val="2796257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44000" y="147600"/>
            <a:ext cx="7174800" cy="430887"/>
          </a:xfrm>
        </p:spPr>
        <p:txBody>
          <a:bodyPr/>
          <a:lstStyle/>
          <a:p>
            <a:r>
              <a:rPr lang="pl-PL" dirty="0" smtClean="0">
                <a:solidFill>
                  <a:srgbClr val="FFFFFF"/>
                </a:solidFill>
              </a:rPr>
              <a:t>Introduction</a:t>
            </a:r>
            <a:endParaRPr lang="en-GB" dirty="0">
              <a:solidFill>
                <a:srgbClr val="FFFFFF"/>
              </a:solidFill>
            </a:endParaRPr>
          </a:p>
        </p:txBody>
      </p:sp>
      <p:sp>
        <p:nvSpPr>
          <p:cNvPr id="117763" name="Rectangle 3"/>
          <p:cNvSpPr>
            <a:spLocks noGrp="1" noChangeArrowheads="1"/>
          </p:cNvSpPr>
          <p:nvPr>
            <p:ph type="body" idx="4294967295"/>
          </p:nvPr>
        </p:nvSpPr>
        <p:spPr>
          <a:xfrm>
            <a:off x="144000" y="1634486"/>
            <a:ext cx="8748000" cy="676914"/>
          </a:xfrm>
        </p:spPr>
        <p:txBody>
          <a:bodyPr/>
          <a:lstStyle/>
          <a:p>
            <a:r>
              <a:rPr lang="en-GB" sz="1400" i="1" dirty="0"/>
              <a:t>S1A_IW_SLC__1SDV_</a:t>
            </a:r>
            <a:r>
              <a:rPr lang="pl-PL" sz="1400" i="1" dirty="0"/>
              <a:t>20151003T222043_20151003T222111_007994_00B2F6_4C0E.zip</a:t>
            </a:r>
          </a:p>
          <a:p>
            <a:r>
              <a:rPr lang="en-GB" sz="1400" i="1" dirty="0"/>
              <a:t>S1A_IW_SLC__</a:t>
            </a:r>
            <a:r>
              <a:rPr lang="en-GB" sz="1400" i="1" dirty="0" smtClean="0"/>
              <a:t>1SDV_20</a:t>
            </a:r>
            <a:r>
              <a:rPr lang="pl-PL" sz="1400" i="1" dirty="0" smtClean="0"/>
              <a:t>171115T222013_20171115T222041_008298_00EAE8_F7A2.zip</a:t>
            </a:r>
            <a:endParaRPr lang="en-GB" sz="1400" i="1" dirty="0"/>
          </a:p>
        </p:txBody>
      </p:sp>
      <p:sp>
        <p:nvSpPr>
          <p:cNvPr id="2" name="Rectangle 1"/>
          <p:cNvSpPr/>
          <p:nvPr/>
        </p:nvSpPr>
        <p:spPr>
          <a:xfrm>
            <a:off x="144000" y="988155"/>
            <a:ext cx="8236520" cy="369332"/>
          </a:xfrm>
          <a:prstGeom prst="rect">
            <a:avLst/>
          </a:prstGeom>
        </p:spPr>
        <p:txBody>
          <a:bodyPr wrap="square">
            <a:spAutoFit/>
          </a:bodyPr>
          <a:lstStyle/>
          <a:p>
            <a:pPr marL="0" indent="0"/>
            <a:r>
              <a:rPr lang="pl-PL" dirty="0">
                <a:solidFill>
                  <a:schemeClr val="bg2"/>
                </a:solidFill>
              </a:rPr>
              <a:t>Input data: </a:t>
            </a:r>
            <a:r>
              <a:rPr lang="pl-PL" dirty="0" smtClean="0">
                <a:solidFill>
                  <a:schemeClr val="bg2"/>
                </a:solidFill>
              </a:rPr>
              <a:t>set of two Sentinel-1 SLCs</a:t>
            </a:r>
            <a:endParaRPr lang="pl-PL" dirty="0">
              <a:solidFill>
                <a:schemeClr val="bg2"/>
              </a:solidFill>
            </a:endParaRPr>
          </a:p>
        </p:txBody>
      </p:sp>
      <p:sp>
        <p:nvSpPr>
          <p:cNvPr id="5" name="Rectangle 4"/>
          <p:cNvSpPr/>
          <p:nvPr/>
        </p:nvSpPr>
        <p:spPr>
          <a:xfrm>
            <a:off x="74880" y="2758668"/>
            <a:ext cx="8817120" cy="646331"/>
          </a:xfrm>
          <a:prstGeom prst="rect">
            <a:avLst/>
          </a:prstGeom>
        </p:spPr>
        <p:txBody>
          <a:bodyPr wrap="square">
            <a:spAutoFit/>
          </a:bodyPr>
          <a:lstStyle/>
          <a:p>
            <a:pPr marL="0" indent="0"/>
            <a:r>
              <a:rPr lang="pl-PL" dirty="0" smtClean="0">
                <a:solidFill>
                  <a:schemeClr val="bg2"/>
                </a:solidFill>
              </a:rPr>
              <a:t>Output: coherence – intensity false colour composites for land cover mapping and change detection</a:t>
            </a:r>
            <a:endParaRPr lang="pl-PL" dirty="0">
              <a:solidFill>
                <a:schemeClr val="bg2"/>
              </a:solidFill>
            </a:endParaRPr>
          </a:p>
        </p:txBody>
      </p:sp>
    </p:spTree>
    <p:extLst>
      <p:ext uri="{BB962C8B-B14F-4D97-AF65-F5344CB8AC3E}">
        <p14:creationId xmlns:p14="http://schemas.microsoft.com/office/powerpoint/2010/main" val="2681024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Sentinel-1 data acquisition</a:t>
            </a:r>
            <a:endParaRPr lang="en-GB" dirty="0"/>
          </a:p>
        </p:txBody>
      </p:sp>
      <p:pic>
        <p:nvPicPr>
          <p:cNvPr id="8" name="Content Placeholder 7"/>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580037"/>
            <a:ext cx="9144000" cy="4207624"/>
          </a:xfrm>
          <a:prstGeom prst="rect">
            <a:avLst/>
          </a:prstGeom>
        </p:spPr>
      </p:pic>
      <p:sp>
        <p:nvSpPr>
          <p:cNvPr id="9" name="Text Box 88"/>
          <p:cNvSpPr txBox="1">
            <a:spLocks/>
          </p:cNvSpPr>
          <p:nvPr/>
        </p:nvSpPr>
        <p:spPr bwMode="auto">
          <a:xfrm>
            <a:off x="5269413" y="718338"/>
            <a:ext cx="2591795" cy="80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55" tIns="33677" rIns="67355" bIns="33677">
            <a:spAutoFit/>
          </a:bodyPr>
          <a:lstStyle>
            <a:lvl1pPr defTabSz="673100" eaLnBrk="0" hangingPunct="0">
              <a:defRPr>
                <a:solidFill>
                  <a:schemeClr val="tx1"/>
                </a:solidFill>
                <a:latin typeface="Verdana" pitchFamily="34" charset="0"/>
                <a:ea typeface="ＭＳ Ｐゴシック" pitchFamily="34" charset="-128"/>
              </a:defRPr>
            </a:lvl1pPr>
            <a:lvl2pPr marL="742950" indent="-285750" defTabSz="673100" eaLnBrk="0" hangingPunct="0">
              <a:defRPr>
                <a:solidFill>
                  <a:schemeClr val="tx1"/>
                </a:solidFill>
                <a:latin typeface="Verdana" pitchFamily="34" charset="0"/>
                <a:ea typeface="ＭＳ Ｐゴシック" pitchFamily="34" charset="-128"/>
              </a:defRPr>
            </a:lvl2pPr>
            <a:lvl3pPr marL="1143000" indent="-228600" defTabSz="673100" eaLnBrk="0" hangingPunct="0">
              <a:defRPr>
                <a:solidFill>
                  <a:schemeClr val="tx1"/>
                </a:solidFill>
                <a:latin typeface="Verdana" pitchFamily="34" charset="0"/>
                <a:ea typeface="ＭＳ Ｐゴシック" pitchFamily="34" charset="-128"/>
              </a:defRPr>
            </a:lvl3pPr>
            <a:lvl4pPr marL="1600200" indent="-228600" defTabSz="673100" eaLnBrk="0" hangingPunct="0">
              <a:defRPr>
                <a:solidFill>
                  <a:schemeClr val="tx1"/>
                </a:solidFill>
                <a:latin typeface="Verdana" pitchFamily="34" charset="0"/>
                <a:ea typeface="ＭＳ Ｐゴシック" pitchFamily="34" charset="-128"/>
              </a:defRPr>
            </a:lvl4pPr>
            <a:lvl5pPr marL="2057400" indent="-228600" defTabSz="673100" eaLnBrk="0" hangingPunct="0">
              <a:defRPr>
                <a:solidFill>
                  <a:schemeClr val="tx1"/>
                </a:solidFill>
                <a:latin typeface="Verdana" pitchFamily="34" charset="0"/>
                <a:ea typeface="ＭＳ Ｐゴシック" pitchFamily="34" charset="-128"/>
              </a:defRPr>
            </a:lvl5pPr>
            <a:lvl6pPr marL="25146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ctr" eaLnBrk="1" hangingPunct="1">
              <a:defRPr/>
            </a:pPr>
            <a:r>
              <a:rPr lang="en-GB" sz="1600" b="1" u="sng" dirty="0" smtClean="0">
                <a:solidFill>
                  <a:srgbClr val="FFFFFF"/>
                </a:solidFill>
                <a:latin typeface="Verdana"/>
                <a:ea typeface="ヒラギノ角ゴ ProN W3" charset="-128"/>
                <a:sym typeface="Arial" pitchFamily="34" charset="0"/>
              </a:rPr>
              <a:t>T</a:t>
            </a:r>
            <a:r>
              <a:rPr lang="en-GB" sz="1600" dirty="0" smtClean="0">
                <a:solidFill>
                  <a:srgbClr val="FFFFFF"/>
                </a:solidFill>
                <a:latin typeface="Verdana"/>
                <a:ea typeface="ヒラギノ角ゴ ProN W3" charset="-128"/>
                <a:sym typeface="Arial" pitchFamily="34" charset="0"/>
              </a:rPr>
              <a:t>errain </a:t>
            </a:r>
            <a:r>
              <a:rPr lang="en-GB" sz="1600" b="1" u="sng" dirty="0" smtClean="0">
                <a:solidFill>
                  <a:srgbClr val="FFFFFF"/>
                </a:solidFill>
                <a:latin typeface="Verdana"/>
                <a:ea typeface="ヒラギノ角ゴ ProN W3" charset="-128"/>
                <a:sym typeface="Arial" pitchFamily="34" charset="0"/>
              </a:rPr>
              <a:t>O</a:t>
            </a:r>
            <a:r>
              <a:rPr lang="en-GB" sz="1600" dirty="0" smtClean="0">
                <a:solidFill>
                  <a:srgbClr val="FFFFFF"/>
                </a:solidFill>
                <a:latin typeface="Verdana"/>
                <a:ea typeface="ヒラギノ角ゴ ProN W3" charset="-128"/>
                <a:sym typeface="Arial" pitchFamily="34" charset="0"/>
              </a:rPr>
              <a:t>bservation </a:t>
            </a:r>
          </a:p>
          <a:p>
            <a:pPr algn="ctr" eaLnBrk="1" hangingPunct="1">
              <a:defRPr/>
            </a:pPr>
            <a:r>
              <a:rPr lang="en-GB" sz="1600" dirty="0" smtClean="0">
                <a:solidFill>
                  <a:srgbClr val="FFFFFF"/>
                </a:solidFill>
                <a:latin typeface="Verdana"/>
                <a:ea typeface="ヒラギノ角ゴ ProN W3" charset="-128"/>
                <a:sym typeface="Arial" pitchFamily="34" charset="0"/>
              </a:rPr>
              <a:t>by </a:t>
            </a:r>
            <a:r>
              <a:rPr lang="en-GB" sz="1600" b="1" u="sng" dirty="0" smtClean="0">
                <a:solidFill>
                  <a:srgbClr val="FFFFFF"/>
                </a:solidFill>
                <a:latin typeface="Verdana"/>
                <a:ea typeface="ヒラギノ角ゴ ProN W3" charset="-128"/>
                <a:sym typeface="Arial" pitchFamily="34" charset="0"/>
              </a:rPr>
              <a:t>P</a:t>
            </a:r>
            <a:r>
              <a:rPr lang="en-GB" sz="1600" dirty="0" smtClean="0">
                <a:solidFill>
                  <a:srgbClr val="FFFFFF"/>
                </a:solidFill>
                <a:latin typeface="Verdana"/>
                <a:ea typeface="ヒラギノ角ゴ ProN W3" charset="-128"/>
                <a:sym typeface="Arial" pitchFamily="34" charset="0"/>
              </a:rPr>
              <a:t>rogressive </a:t>
            </a:r>
            <a:r>
              <a:rPr lang="en-GB" sz="1600" b="1" u="sng" dirty="0" smtClean="0">
                <a:solidFill>
                  <a:srgbClr val="FFFFFF"/>
                </a:solidFill>
                <a:latin typeface="Verdana"/>
                <a:ea typeface="ヒラギノ角ゴ ProN W3" charset="-128"/>
                <a:sym typeface="Arial" pitchFamily="34" charset="0"/>
              </a:rPr>
              <a:t>S</a:t>
            </a:r>
            <a:r>
              <a:rPr lang="en-GB" sz="1600" dirty="0" smtClean="0">
                <a:solidFill>
                  <a:srgbClr val="FFFFFF"/>
                </a:solidFill>
                <a:latin typeface="Verdana"/>
                <a:ea typeface="ヒラギノ角ゴ ProN W3" charset="-128"/>
                <a:sym typeface="Arial" pitchFamily="34" charset="0"/>
              </a:rPr>
              <a:t>cans</a:t>
            </a:r>
          </a:p>
          <a:p>
            <a:pPr algn="ctr" eaLnBrk="1" hangingPunct="1">
              <a:defRPr/>
            </a:pPr>
            <a:r>
              <a:rPr lang="en-GB" sz="1600" dirty="0" smtClean="0">
                <a:solidFill>
                  <a:srgbClr val="FFFFFF"/>
                </a:solidFill>
                <a:latin typeface="Verdana"/>
                <a:ea typeface="ヒラギノ角ゴ ProN W3" charset="-128"/>
                <a:sym typeface="Arial" pitchFamily="34" charset="0"/>
              </a:rPr>
              <a:t>(TOPS)</a:t>
            </a:r>
          </a:p>
        </p:txBody>
      </p:sp>
      <p:pic>
        <p:nvPicPr>
          <p:cNvPr id="10" name="Picture 61" descr="TOPS"/>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086" y="2332374"/>
            <a:ext cx="2664168" cy="245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6573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2789" y="157422"/>
            <a:ext cx="8038959" cy="646331"/>
          </a:xfrm>
        </p:spPr>
        <p:txBody>
          <a:bodyPr>
            <a:noAutofit/>
          </a:bodyPr>
          <a:lstStyle/>
          <a:p>
            <a:r>
              <a:rPr lang="en-CA" dirty="0"/>
              <a:t>Sentinel-1 TOPS Data</a:t>
            </a:r>
            <a:r>
              <a:rPr lang="pl-PL" dirty="0"/>
              <a:t> </a:t>
            </a:r>
            <a:r>
              <a:rPr lang="en-CA" dirty="0"/>
              <a:t>Handling and Processing</a:t>
            </a:r>
          </a:p>
        </p:txBody>
      </p:sp>
      <p:grpSp>
        <p:nvGrpSpPr>
          <p:cNvPr id="3" name="Group 2"/>
          <p:cNvGrpSpPr>
            <a:grpSpLocks noChangeAspect="1"/>
          </p:cNvGrpSpPr>
          <p:nvPr/>
        </p:nvGrpSpPr>
        <p:grpSpPr>
          <a:xfrm>
            <a:off x="365949" y="1241078"/>
            <a:ext cx="8430480" cy="1520908"/>
            <a:chOff x="336456" y="1340768"/>
            <a:chExt cx="8082677" cy="1944216"/>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56" y="1340768"/>
              <a:ext cx="2492375" cy="176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484784"/>
              <a:ext cx="2789237"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540321"/>
              <a:ext cx="2767013" cy="17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365948" y="845446"/>
            <a:ext cx="1606402" cy="307777"/>
          </a:xfrm>
          <a:prstGeom prst="rect">
            <a:avLst/>
          </a:prstGeom>
        </p:spPr>
        <p:txBody>
          <a:bodyPr wrap="none">
            <a:spAutoFit/>
          </a:bodyPr>
          <a:lstStyle/>
          <a:p>
            <a:r>
              <a:rPr lang="en-GB" sz="1400" dirty="0" err="1"/>
              <a:t>Bursted</a:t>
            </a:r>
            <a:r>
              <a:rPr lang="en-GB" sz="1400" dirty="0"/>
              <a:t> IW SLC</a:t>
            </a:r>
          </a:p>
        </p:txBody>
      </p:sp>
      <p:sp>
        <p:nvSpPr>
          <p:cNvPr id="5" name="TextBox 4"/>
          <p:cNvSpPr txBox="1"/>
          <p:nvPr/>
        </p:nvSpPr>
        <p:spPr>
          <a:xfrm>
            <a:off x="1513840" y="3317240"/>
            <a:ext cx="5476371" cy="307777"/>
          </a:xfrm>
          <a:prstGeom prst="rect">
            <a:avLst/>
          </a:prstGeom>
          <a:noFill/>
        </p:spPr>
        <p:txBody>
          <a:bodyPr wrap="none" rtlCol="0">
            <a:spAutoFit/>
          </a:bodyPr>
          <a:lstStyle/>
          <a:p>
            <a:r>
              <a:rPr lang="pl-PL" sz="1400" dirty="0" smtClean="0">
                <a:solidFill>
                  <a:srgbClr val="FF0000"/>
                </a:solidFill>
              </a:rPr>
              <a:t>TOPSAR Split </a:t>
            </a:r>
            <a:r>
              <a:rPr lang="pl-PL" sz="1400" dirty="0" smtClean="0"/>
              <a:t>to choose a subswath and bursts for the AOI</a:t>
            </a:r>
            <a:endParaRPr lang="en-GB" sz="1400" dirty="0"/>
          </a:p>
        </p:txBody>
      </p:sp>
      <p:cxnSp>
        <p:nvCxnSpPr>
          <p:cNvPr id="8" name="Elbow Connector 7"/>
          <p:cNvCxnSpPr>
            <a:stCxn id="8194" idx="1"/>
            <a:endCxn id="5" idx="1"/>
          </p:cNvCxnSpPr>
          <p:nvPr/>
        </p:nvCxnSpPr>
        <p:spPr>
          <a:xfrm rot="10800000" flipH="1" flipV="1">
            <a:off x="365948" y="1929689"/>
            <a:ext cx="1147891" cy="1541440"/>
          </a:xfrm>
          <a:prstGeom prst="bentConnector3">
            <a:avLst>
              <a:gd name="adj1" fmla="val -19915"/>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11947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Sentinel-1 TOPSAR Split</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15149" y="1424778"/>
            <a:ext cx="3566160" cy="263668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737" y="1581975"/>
            <a:ext cx="3578543" cy="2312289"/>
          </a:xfrm>
          <a:prstGeom prst="rect">
            <a:avLst/>
          </a:prstGeom>
        </p:spPr>
      </p:pic>
      <p:sp>
        <p:nvSpPr>
          <p:cNvPr id="5" name="TextBox 4"/>
          <p:cNvSpPr txBox="1"/>
          <p:nvPr/>
        </p:nvSpPr>
        <p:spPr>
          <a:xfrm>
            <a:off x="143086" y="960120"/>
            <a:ext cx="4833374" cy="369332"/>
          </a:xfrm>
          <a:prstGeom prst="rect">
            <a:avLst/>
          </a:prstGeom>
          <a:noFill/>
        </p:spPr>
        <p:txBody>
          <a:bodyPr wrap="none" rtlCol="0">
            <a:spAutoFit/>
          </a:bodyPr>
          <a:lstStyle/>
          <a:p>
            <a:r>
              <a:rPr lang="pl-PL" i="1" dirty="0" smtClean="0"/>
              <a:t>Radar/Sentinel-1 </a:t>
            </a:r>
            <a:r>
              <a:rPr lang="pl-PL" i="1" dirty="0"/>
              <a:t>TOPS/S-1 TOPS Split</a:t>
            </a:r>
            <a:endParaRPr lang="en-GB" i="1" dirty="0"/>
          </a:p>
        </p:txBody>
      </p:sp>
      <p:cxnSp>
        <p:nvCxnSpPr>
          <p:cNvPr id="7" name="Straight Arrow Connector 6"/>
          <p:cNvCxnSpPr/>
          <p:nvPr/>
        </p:nvCxnSpPr>
        <p:spPr>
          <a:xfrm>
            <a:off x="7528560" y="2047401"/>
            <a:ext cx="294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528560" y="2194721"/>
            <a:ext cx="294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528560" y="2367441"/>
            <a:ext cx="294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57160" y="1939679"/>
            <a:ext cx="1314784" cy="215444"/>
          </a:xfrm>
          <a:prstGeom prst="rect">
            <a:avLst/>
          </a:prstGeom>
          <a:noFill/>
        </p:spPr>
        <p:txBody>
          <a:bodyPr wrap="none" rtlCol="0">
            <a:spAutoFit/>
          </a:bodyPr>
          <a:lstStyle/>
          <a:p>
            <a:r>
              <a:rPr lang="pl-PL" sz="800" dirty="0" smtClean="0"/>
              <a:t>Selection of subswath</a:t>
            </a:r>
            <a:endParaRPr lang="en-GB" sz="800" dirty="0"/>
          </a:p>
        </p:txBody>
      </p:sp>
      <p:sp>
        <p:nvSpPr>
          <p:cNvPr id="13" name="TextBox 12"/>
          <p:cNvSpPr txBox="1"/>
          <p:nvPr/>
        </p:nvSpPr>
        <p:spPr>
          <a:xfrm>
            <a:off x="7757160" y="2099861"/>
            <a:ext cx="1430200" cy="215444"/>
          </a:xfrm>
          <a:prstGeom prst="rect">
            <a:avLst/>
          </a:prstGeom>
          <a:noFill/>
        </p:spPr>
        <p:txBody>
          <a:bodyPr wrap="none" rtlCol="0">
            <a:spAutoFit/>
          </a:bodyPr>
          <a:lstStyle/>
          <a:p>
            <a:r>
              <a:rPr lang="pl-PL" sz="800" dirty="0" smtClean="0"/>
              <a:t>Selection of polarization</a:t>
            </a:r>
            <a:endParaRPr lang="en-GB" sz="800" dirty="0"/>
          </a:p>
        </p:txBody>
      </p:sp>
      <p:sp>
        <p:nvSpPr>
          <p:cNvPr id="14" name="TextBox 13"/>
          <p:cNvSpPr txBox="1"/>
          <p:nvPr/>
        </p:nvSpPr>
        <p:spPr>
          <a:xfrm>
            <a:off x="7757160" y="2234320"/>
            <a:ext cx="1148071" cy="215444"/>
          </a:xfrm>
          <a:prstGeom prst="rect">
            <a:avLst/>
          </a:prstGeom>
          <a:noFill/>
        </p:spPr>
        <p:txBody>
          <a:bodyPr wrap="none" rtlCol="0">
            <a:spAutoFit/>
          </a:bodyPr>
          <a:lstStyle/>
          <a:p>
            <a:r>
              <a:rPr lang="pl-PL" sz="800" dirty="0" smtClean="0"/>
              <a:t>Selection of bursts</a:t>
            </a:r>
            <a:endParaRPr lang="en-GB" sz="800" dirty="0"/>
          </a:p>
        </p:txBody>
      </p:sp>
      <p:sp>
        <p:nvSpPr>
          <p:cNvPr id="15" name="TextBox 14"/>
          <p:cNvSpPr txBox="1"/>
          <p:nvPr/>
        </p:nvSpPr>
        <p:spPr>
          <a:xfrm>
            <a:off x="215149" y="4208342"/>
            <a:ext cx="4384040" cy="307777"/>
          </a:xfrm>
          <a:prstGeom prst="rect">
            <a:avLst/>
          </a:prstGeom>
          <a:noFill/>
        </p:spPr>
        <p:txBody>
          <a:bodyPr wrap="square" rtlCol="0">
            <a:spAutoFit/>
          </a:bodyPr>
          <a:lstStyle/>
          <a:p>
            <a:r>
              <a:rPr lang="pl-PL" sz="1400" dirty="0" smtClean="0"/>
              <a:t>TOPS Split applied to both S-1 SLCs</a:t>
            </a:r>
            <a:endParaRPr lang="en-GB" sz="1400" dirty="0"/>
          </a:p>
        </p:txBody>
      </p:sp>
      <p:sp>
        <p:nvSpPr>
          <p:cNvPr id="8" name="TextBox 7"/>
          <p:cNvSpPr txBox="1"/>
          <p:nvPr/>
        </p:nvSpPr>
        <p:spPr>
          <a:xfrm>
            <a:off x="7626927" y="2729346"/>
            <a:ext cx="720436" cy="738664"/>
          </a:xfrm>
          <a:prstGeom prst="rect">
            <a:avLst/>
          </a:prstGeom>
          <a:noFill/>
        </p:spPr>
        <p:txBody>
          <a:bodyPr wrap="square" rtlCol="0">
            <a:spAutoFit/>
          </a:bodyPr>
          <a:lstStyle/>
          <a:p>
            <a:r>
              <a:rPr lang="pl-PL" sz="1400" dirty="0" smtClean="0">
                <a:solidFill>
                  <a:srgbClr val="FF0000"/>
                </a:solidFill>
              </a:rPr>
              <a:t>IW1</a:t>
            </a:r>
          </a:p>
          <a:p>
            <a:r>
              <a:rPr lang="pl-PL" sz="1400" dirty="0" smtClean="0">
                <a:solidFill>
                  <a:srgbClr val="FF0000"/>
                </a:solidFill>
              </a:rPr>
              <a:t>VV</a:t>
            </a:r>
          </a:p>
          <a:p>
            <a:r>
              <a:rPr lang="pl-PL" sz="1400" dirty="0" smtClean="0">
                <a:solidFill>
                  <a:srgbClr val="FF0000"/>
                </a:solidFill>
              </a:rPr>
              <a:t>2-5</a:t>
            </a:r>
            <a:endParaRPr lang="en-GB" sz="1400" dirty="0">
              <a:solidFill>
                <a:srgbClr val="FF0000"/>
              </a:solidFill>
            </a:endParaRPr>
          </a:p>
        </p:txBody>
      </p:sp>
    </p:spTree>
    <p:extLst>
      <p:ext uri="{BB962C8B-B14F-4D97-AF65-F5344CB8AC3E}">
        <p14:creationId xmlns:p14="http://schemas.microsoft.com/office/powerpoint/2010/main" val="1965259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1160" y="1981200"/>
            <a:ext cx="3254417" cy="646331"/>
          </a:xfrm>
          <a:prstGeom prst="rect">
            <a:avLst/>
          </a:prstGeom>
          <a:noFill/>
        </p:spPr>
        <p:txBody>
          <a:bodyPr wrap="none" rtlCol="0">
            <a:spAutoFit/>
          </a:bodyPr>
          <a:lstStyle/>
          <a:p>
            <a:r>
              <a:rPr lang="pl-PL" dirty="0" smtClean="0"/>
              <a:t>STEP 1</a:t>
            </a:r>
          </a:p>
          <a:p>
            <a:r>
              <a:rPr lang="pl-PL" dirty="0" smtClean="0"/>
              <a:t>Interferometric Coherence</a:t>
            </a:r>
            <a:endParaRPr lang="en-GB" dirty="0"/>
          </a:p>
        </p:txBody>
      </p:sp>
    </p:spTree>
    <p:extLst>
      <p:ext uri="{BB962C8B-B14F-4D97-AF65-F5344CB8AC3E}">
        <p14:creationId xmlns:p14="http://schemas.microsoft.com/office/powerpoint/2010/main" val="9579850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Coregistration</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178646" y="880366"/>
            <a:ext cx="3672523" cy="33740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122" y="1248247"/>
            <a:ext cx="2418477" cy="1063248"/>
          </a:xfrm>
          <a:prstGeom prst="rect">
            <a:avLst/>
          </a:prstGeom>
        </p:spPr>
      </p:pic>
      <p:cxnSp>
        <p:nvCxnSpPr>
          <p:cNvPr id="11" name="Straight Arrow Connector 10"/>
          <p:cNvCxnSpPr/>
          <p:nvPr/>
        </p:nvCxnSpPr>
        <p:spPr>
          <a:xfrm>
            <a:off x="447040" y="2108200"/>
            <a:ext cx="127000" cy="289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94360" y="1061720"/>
            <a:ext cx="294640" cy="172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4539" y="960120"/>
            <a:ext cx="266420" cy="369332"/>
          </a:xfrm>
          <a:prstGeom prst="rect">
            <a:avLst/>
          </a:prstGeom>
          <a:noFill/>
        </p:spPr>
        <p:txBody>
          <a:bodyPr wrap="none" rtlCol="0">
            <a:spAutoFit/>
          </a:bodyPr>
          <a:lstStyle/>
          <a:p>
            <a:r>
              <a:rPr lang="pl-PL" dirty="0" smtClean="0"/>
              <a:t> </a:t>
            </a:r>
            <a:endParaRPr lang="en-GB" dirty="0"/>
          </a:p>
        </p:txBody>
      </p:sp>
      <p:sp>
        <p:nvSpPr>
          <p:cNvPr id="16" name="Rectangle 15"/>
          <p:cNvSpPr/>
          <p:nvPr/>
        </p:nvSpPr>
        <p:spPr>
          <a:xfrm>
            <a:off x="866669" y="855627"/>
            <a:ext cx="5969000" cy="230832"/>
          </a:xfrm>
          <a:prstGeom prst="rect">
            <a:avLst/>
          </a:prstGeom>
        </p:spPr>
        <p:txBody>
          <a:bodyPr wrap="square">
            <a:spAutoFit/>
          </a:bodyPr>
          <a:lstStyle/>
          <a:p>
            <a:r>
              <a:rPr lang="en-GB" sz="900" i="1" dirty="0">
                <a:solidFill>
                  <a:schemeClr val="accent1"/>
                </a:solidFill>
              </a:rPr>
              <a:t>S1A_IW_SLC__1SDV_</a:t>
            </a:r>
            <a:r>
              <a:rPr lang="pl-PL" sz="900" i="1" dirty="0" smtClean="0">
                <a:solidFill>
                  <a:schemeClr val="accent1"/>
                </a:solidFill>
              </a:rPr>
              <a:t>20151003T222043…</a:t>
            </a:r>
            <a:endParaRPr lang="en-GB" sz="900" dirty="0">
              <a:solidFill>
                <a:schemeClr val="accent1"/>
              </a:solidFill>
            </a:endParaRPr>
          </a:p>
        </p:txBody>
      </p:sp>
      <p:sp>
        <p:nvSpPr>
          <p:cNvPr id="17" name="Rectangle 16"/>
          <p:cNvSpPr/>
          <p:nvPr/>
        </p:nvSpPr>
        <p:spPr>
          <a:xfrm>
            <a:off x="645160" y="2252980"/>
            <a:ext cx="5227320" cy="230832"/>
          </a:xfrm>
          <a:prstGeom prst="rect">
            <a:avLst/>
          </a:prstGeom>
        </p:spPr>
        <p:txBody>
          <a:bodyPr wrap="square">
            <a:spAutoFit/>
          </a:bodyPr>
          <a:lstStyle/>
          <a:p>
            <a:r>
              <a:rPr lang="en-GB" sz="900" i="1" dirty="0">
                <a:solidFill>
                  <a:schemeClr val="accent1"/>
                </a:solidFill>
              </a:rPr>
              <a:t>S1A_IW_SLC__1SDV_20</a:t>
            </a:r>
            <a:r>
              <a:rPr lang="pl-PL" sz="900" i="1" dirty="0">
                <a:solidFill>
                  <a:schemeClr val="accent1"/>
                </a:solidFill>
              </a:rPr>
              <a:t>171115T222013</a:t>
            </a:r>
            <a:endParaRPr lang="en-GB" sz="900" dirty="0">
              <a:solidFill>
                <a:schemeClr val="accent1"/>
              </a:solidFill>
            </a:endParaRPr>
          </a:p>
        </p:txBody>
      </p:sp>
      <p:cxnSp>
        <p:nvCxnSpPr>
          <p:cNvPr id="22" name="Straight Arrow Connector 21"/>
          <p:cNvCxnSpPr/>
          <p:nvPr/>
        </p:nvCxnSpPr>
        <p:spPr>
          <a:xfrm>
            <a:off x="5515301" y="2414956"/>
            <a:ext cx="235059" cy="68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52655" y="2428897"/>
            <a:ext cx="2858475" cy="276999"/>
          </a:xfrm>
          <a:prstGeom prst="rect">
            <a:avLst/>
          </a:prstGeom>
          <a:noFill/>
        </p:spPr>
        <p:txBody>
          <a:bodyPr wrap="none" rtlCol="0">
            <a:spAutoFit/>
          </a:bodyPr>
          <a:lstStyle/>
          <a:p>
            <a:r>
              <a:rPr lang="pl-PL" sz="1200" dirty="0" smtClean="0"/>
              <a:t>Coregistered bands in one product</a:t>
            </a:r>
            <a:endParaRPr lang="en-GB" sz="1200" dirty="0"/>
          </a:p>
        </p:txBody>
      </p:sp>
      <p:sp>
        <p:nvSpPr>
          <p:cNvPr id="7" name="Rectangle 6"/>
          <p:cNvSpPr/>
          <p:nvPr/>
        </p:nvSpPr>
        <p:spPr>
          <a:xfrm>
            <a:off x="4003963" y="2719837"/>
            <a:ext cx="5015345" cy="1169551"/>
          </a:xfrm>
          <a:prstGeom prst="rect">
            <a:avLst/>
          </a:prstGeom>
        </p:spPr>
        <p:txBody>
          <a:bodyPr wrap="square">
            <a:spAutoFit/>
          </a:bodyPr>
          <a:lstStyle/>
          <a:p>
            <a:r>
              <a:rPr lang="pl-PL" sz="1400" dirty="0" smtClean="0">
                <a:solidFill>
                  <a:schemeClr val="accent1"/>
                </a:solidFill>
              </a:rPr>
              <a:t>C</a:t>
            </a:r>
            <a:r>
              <a:rPr lang="en-GB" sz="1400" dirty="0" smtClean="0">
                <a:solidFill>
                  <a:schemeClr val="accent1"/>
                </a:solidFill>
              </a:rPr>
              <a:t>o-</a:t>
            </a:r>
            <a:r>
              <a:rPr lang="en-GB" sz="1400" dirty="0" err="1" smtClean="0">
                <a:solidFill>
                  <a:schemeClr val="accent1"/>
                </a:solidFill>
              </a:rPr>
              <a:t>regist</a:t>
            </a:r>
            <a:r>
              <a:rPr lang="pl-PL" sz="1400" dirty="0" smtClean="0">
                <a:solidFill>
                  <a:schemeClr val="accent1"/>
                </a:solidFill>
              </a:rPr>
              <a:t>ration </a:t>
            </a:r>
            <a:r>
              <a:rPr lang="pl-PL" sz="1400" dirty="0" smtClean="0"/>
              <a:t>of </a:t>
            </a:r>
            <a:r>
              <a:rPr lang="en-GB" sz="1400" dirty="0" smtClean="0"/>
              <a:t>two </a:t>
            </a:r>
            <a:r>
              <a:rPr lang="en-GB" sz="1400" dirty="0"/>
              <a:t>S-1 SLC split products (master and slave) of the same sub-swath using the orbits of the two products and a Digital Elevation Model (DEM).</a:t>
            </a:r>
            <a:br>
              <a:rPr lang="en-GB" sz="1400" dirty="0"/>
            </a:br>
            <a:endParaRPr lang="en-GB" sz="1400" dirty="0"/>
          </a:p>
        </p:txBody>
      </p:sp>
      <p:sp>
        <p:nvSpPr>
          <p:cNvPr id="9" name="Rectangle 8"/>
          <p:cNvSpPr/>
          <p:nvPr/>
        </p:nvSpPr>
        <p:spPr>
          <a:xfrm>
            <a:off x="4003963" y="3654131"/>
            <a:ext cx="4572000" cy="1169551"/>
          </a:xfrm>
          <a:prstGeom prst="rect">
            <a:avLst/>
          </a:prstGeom>
        </p:spPr>
        <p:txBody>
          <a:bodyPr>
            <a:spAutoFit/>
          </a:bodyPr>
          <a:lstStyle/>
          <a:p>
            <a:r>
              <a:rPr lang="pl-PL" sz="1400" dirty="0" smtClean="0">
                <a:solidFill>
                  <a:schemeClr val="accent1"/>
                </a:solidFill>
              </a:rPr>
              <a:t>ESD</a:t>
            </a:r>
            <a:r>
              <a:rPr lang="pl-PL" sz="1400" dirty="0" smtClean="0"/>
              <a:t> estimates the range and azmiuth offset (exploiting the data at the overlapped area of the adjacent bursts) and </a:t>
            </a:r>
            <a:r>
              <a:rPr lang="en-GB" sz="1400" dirty="0" smtClean="0"/>
              <a:t>performs </a:t>
            </a:r>
            <a:r>
              <a:rPr lang="en-GB" sz="1400" dirty="0"/>
              <a:t>range and azimuth corrections for every </a:t>
            </a:r>
            <a:r>
              <a:rPr lang="en-GB" sz="1400" dirty="0" smtClean="0"/>
              <a:t>burst</a:t>
            </a:r>
            <a:r>
              <a:rPr lang="pl-PL" sz="1400" dirty="0"/>
              <a:t> </a:t>
            </a:r>
            <a:r>
              <a:rPr lang="pl-PL" sz="1400" dirty="0" smtClean="0"/>
              <a:t>in the slave image</a:t>
            </a:r>
            <a:endParaRPr lang="en-GB" sz="1400" dirty="0"/>
          </a:p>
        </p:txBody>
      </p:sp>
    </p:spTree>
    <p:extLst>
      <p:ext uri="{BB962C8B-B14F-4D97-AF65-F5344CB8AC3E}">
        <p14:creationId xmlns:p14="http://schemas.microsoft.com/office/powerpoint/2010/main" val="5699491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Interferometric Coherence</a:t>
            </a:r>
            <a:endParaRPr lang="en-GB" dirty="0">
              <a:solidFill>
                <a:schemeClr val="bg1"/>
              </a:solidFill>
            </a:endParaRPr>
          </a:p>
        </p:txBody>
      </p:sp>
      <p:pic>
        <p:nvPicPr>
          <p:cNvPr id="3" name="Picture 2"/>
          <p:cNvPicPr>
            <a:picLocks noChangeAspect="1"/>
          </p:cNvPicPr>
          <p:nvPr/>
        </p:nvPicPr>
        <p:blipFill rotWithShape="1">
          <a:blip r:embed="rId2"/>
          <a:srcRect l="815"/>
          <a:stretch/>
        </p:blipFill>
        <p:spPr>
          <a:xfrm>
            <a:off x="4328160" y="1559220"/>
            <a:ext cx="3979132" cy="1951059"/>
          </a:xfrm>
          <a:prstGeom prst="rect">
            <a:avLst/>
          </a:prstGeom>
        </p:spPr>
      </p:pic>
      <p:sp>
        <p:nvSpPr>
          <p:cNvPr id="4" name="TextBox 3"/>
          <p:cNvSpPr txBox="1"/>
          <p:nvPr/>
        </p:nvSpPr>
        <p:spPr>
          <a:xfrm>
            <a:off x="143086" y="873760"/>
            <a:ext cx="7061164" cy="2554545"/>
          </a:xfrm>
          <a:prstGeom prst="rect">
            <a:avLst/>
          </a:prstGeom>
          <a:noFill/>
        </p:spPr>
        <p:txBody>
          <a:bodyPr wrap="none" rtlCol="0">
            <a:spAutoFit/>
          </a:bodyPr>
          <a:lstStyle/>
          <a:p>
            <a:r>
              <a:rPr lang="pl-PL" sz="1600" dirty="0" smtClean="0">
                <a:solidFill>
                  <a:schemeClr val="accent1"/>
                </a:solidFill>
              </a:rPr>
              <a:t>COHERENCE</a:t>
            </a:r>
          </a:p>
          <a:p>
            <a:r>
              <a:rPr lang="pl-PL" sz="1600" dirty="0" smtClean="0"/>
              <a:t>Measure of correlation between phase in two SAR complex images</a:t>
            </a:r>
          </a:p>
          <a:p>
            <a:r>
              <a:rPr lang="pl-PL" sz="1600" dirty="0" smtClean="0"/>
              <a:t>Ranging from 0 (no correlation) to 1 </a:t>
            </a:r>
          </a:p>
          <a:p>
            <a:endParaRPr lang="pl-PL" sz="1600" dirty="0" smtClean="0"/>
          </a:p>
          <a:p>
            <a:r>
              <a:rPr lang="pl-PL" sz="1600" dirty="0" smtClean="0"/>
              <a:t>Coherence may be affected by:</a:t>
            </a:r>
          </a:p>
          <a:p>
            <a:pPr marL="285750" indent="-285750">
              <a:buFont typeface="Wingdings" panose="05000000000000000000" pitchFamily="2" charset="2"/>
              <a:buChar char="Ø"/>
            </a:pPr>
            <a:r>
              <a:rPr lang="pl-PL" sz="1600" dirty="0" smtClean="0"/>
              <a:t>Local slope</a:t>
            </a:r>
          </a:p>
          <a:p>
            <a:pPr marL="285750" indent="-285750">
              <a:buFont typeface="Wingdings" panose="05000000000000000000" pitchFamily="2" charset="2"/>
              <a:buChar char="Ø"/>
            </a:pPr>
            <a:r>
              <a:rPr lang="pl-PL" sz="1600" dirty="0" smtClean="0"/>
              <a:t>Properties of the surface</a:t>
            </a:r>
          </a:p>
          <a:p>
            <a:pPr marL="285750" indent="-285750">
              <a:buFont typeface="Wingdings" panose="05000000000000000000" pitchFamily="2" charset="2"/>
              <a:buChar char="Ø"/>
            </a:pPr>
            <a:r>
              <a:rPr lang="pl-PL" sz="1600" dirty="0" smtClean="0"/>
              <a:t>Time lag between acquisitions</a:t>
            </a:r>
          </a:p>
          <a:p>
            <a:pPr marL="285750" indent="-285750">
              <a:buFont typeface="Wingdings" panose="05000000000000000000" pitchFamily="2" charset="2"/>
              <a:buChar char="Ø"/>
            </a:pPr>
            <a:r>
              <a:rPr lang="pl-PL" sz="1600" dirty="0" smtClean="0"/>
              <a:t>The perpendicular baseline</a:t>
            </a:r>
          </a:p>
          <a:p>
            <a:pPr marL="285750" indent="-285750">
              <a:buFont typeface="Wingdings" panose="05000000000000000000" pitchFamily="2" charset="2"/>
              <a:buChar char="Ø"/>
            </a:pPr>
            <a:r>
              <a:rPr lang="pl-PL" sz="1600" dirty="0" smtClean="0"/>
              <a:t>Poor coregistration</a:t>
            </a:r>
            <a:endParaRPr lang="en-GB" sz="1600" dirty="0"/>
          </a:p>
        </p:txBody>
      </p:sp>
    </p:spTree>
    <p:extLst>
      <p:ext uri="{BB962C8B-B14F-4D97-AF65-F5344CB8AC3E}">
        <p14:creationId xmlns:p14="http://schemas.microsoft.com/office/powerpoint/2010/main" val="671634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Data preparation</a:t>
            </a:r>
            <a:endParaRPr lang="en-GB" dirty="0">
              <a:solidFill>
                <a:schemeClr val="bg1"/>
              </a:solidFill>
            </a:endParaRPr>
          </a:p>
        </p:txBody>
      </p:sp>
      <p:sp>
        <p:nvSpPr>
          <p:cNvPr id="3" name="TextBox 2"/>
          <p:cNvSpPr txBox="1"/>
          <p:nvPr/>
        </p:nvSpPr>
        <p:spPr>
          <a:xfrm>
            <a:off x="205385" y="1023151"/>
            <a:ext cx="2978701" cy="369332"/>
          </a:xfrm>
          <a:prstGeom prst="rect">
            <a:avLst/>
          </a:prstGeom>
          <a:noFill/>
        </p:spPr>
        <p:txBody>
          <a:bodyPr wrap="none" rtlCol="0">
            <a:spAutoFit/>
          </a:bodyPr>
          <a:lstStyle/>
          <a:p>
            <a:r>
              <a:rPr lang="pl-PL" dirty="0" smtClean="0"/>
              <a:t>1.  Opening the S1 data</a:t>
            </a:r>
          </a:p>
        </p:txBody>
      </p:sp>
      <p:pic>
        <p:nvPicPr>
          <p:cNvPr id="4" name="Picture 3"/>
          <p:cNvPicPr>
            <a:picLocks noChangeAspect="1"/>
          </p:cNvPicPr>
          <p:nvPr/>
        </p:nvPicPr>
        <p:blipFill rotWithShape="1">
          <a:blip r:embed="rId3"/>
          <a:srcRect t="-145" r="58781" b="61444"/>
          <a:stretch/>
        </p:blipFill>
        <p:spPr>
          <a:xfrm>
            <a:off x="228600" y="1835598"/>
            <a:ext cx="3016177" cy="1849582"/>
          </a:xfrm>
          <a:prstGeom prst="rect">
            <a:avLst/>
          </a:prstGeom>
          <a:ln>
            <a:solidFill>
              <a:schemeClr val="bg2"/>
            </a:solidFill>
          </a:ln>
        </p:spPr>
      </p:pic>
      <p:sp>
        <p:nvSpPr>
          <p:cNvPr id="5" name="Rectangle 4"/>
          <p:cNvSpPr/>
          <p:nvPr/>
        </p:nvSpPr>
        <p:spPr>
          <a:xfrm>
            <a:off x="228600" y="2094794"/>
            <a:ext cx="875649" cy="110836"/>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a:srcRect r="34166"/>
          <a:stretch/>
        </p:blipFill>
        <p:spPr>
          <a:xfrm>
            <a:off x="4708590" y="1392483"/>
            <a:ext cx="3765617" cy="2623614"/>
          </a:xfrm>
          <a:prstGeom prst="rect">
            <a:avLst/>
          </a:prstGeom>
          <a:ln>
            <a:solidFill>
              <a:schemeClr val="bg2"/>
            </a:solidFill>
          </a:ln>
        </p:spPr>
      </p:pic>
      <p:sp>
        <p:nvSpPr>
          <p:cNvPr id="7" name="TextBox 6"/>
          <p:cNvSpPr txBox="1"/>
          <p:nvPr/>
        </p:nvSpPr>
        <p:spPr>
          <a:xfrm>
            <a:off x="4708590" y="1011768"/>
            <a:ext cx="2770310" cy="369332"/>
          </a:xfrm>
          <a:prstGeom prst="rect">
            <a:avLst/>
          </a:prstGeom>
          <a:noFill/>
        </p:spPr>
        <p:txBody>
          <a:bodyPr wrap="none" rtlCol="0">
            <a:spAutoFit/>
          </a:bodyPr>
          <a:lstStyle/>
          <a:p>
            <a:r>
              <a:rPr lang="pl-PL" i="1" dirty="0" smtClean="0"/>
              <a:t>For unzipped products</a:t>
            </a:r>
            <a:endParaRPr lang="en-GB" i="1" dirty="0"/>
          </a:p>
        </p:txBody>
      </p:sp>
      <p:pic>
        <p:nvPicPr>
          <p:cNvPr id="8" name="Picture 7"/>
          <p:cNvPicPr>
            <a:picLocks noChangeAspect="1"/>
          </p:cNvPicPr>
          <p:nvPr/>
        </p:nvPicPr>
        <p:blipFill>
          <a:blip r:embed="rId5"/>
          <a:stretch>
            <a:fillRect/>
          </a:stretch>
        </p:blipFill>
        <p:spPr>
          <a:xfrm>
            <a:off x="228600" y="3800533"/>
            <a:ext cx="3214688" cy="760643"/>
          </a:xfrm>
          <a:prstGeom prst="rect">
            <a:avLst/>
          </a:prstGeom>
        </p:spPr>
      </p:pic>
      <p:sp>
        <p:nvSpPr>
          <p:cNvPr id="9" name="Rectangle 8"/>
          <p:cNvSpPr/>
          <p:nvPr/>
        </p:nvSpPr>
        <p:spPr>
          <a:xfrm>
            <a:off x="228600" y="3800532"/>
            <a:ext cx="3311236" cy="143843"/>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 name="Rectangle 9"/>
          <p:cNvSpPr/>
          <p:nvPr/>
        </p:nvSpPr>
        <p:spPr>
          <a:xfrm>
            <a:off x="4769281" y="2468867"/>
            <a:ext cx="875649" cy="110836"/>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76447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Interferometric Coherence</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915" y="1025456"/>
            <a:ext cx="5437505" cy="3379783"/>
          </a:xfrm>
          <a:prstGeom prst="rect">
            <a:avLst/>
          </a:prstGeom>
        </p:spPr>
      </p:pic>
      <p:sp>
        <p:nvSpPr>
          <p:cNvPr id="4" name="Rectangle 3"/>
          <p:cNvSpPr/>
          <p:nvPr/>
        </p:nvSpPr>
        <p:spPr>
          <a:xfrm>
            <a:off x="3360368" y="2187442"/>
            <a:ext cx="5643721" cy="7951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143086" y="1353555"/>
            <a:ext cx="2804160" cy="2845398"/>
          </a:xfrm>
          <a:prstGeom prst="rect">
            <a:avLst/>
          </a:prstGeom>
        </p:spPr>
      </p:pic>
      <p:cxnSp>
        <p:nvCxnSpPr>
          <p:cNvPr id="7" name="Straight Arrow Connector 6"/>
          <p:cNvCxnSpPr/>
          <p:nvPr/>
        </p:nvCxnSpPr>
        <p:spPr>
          <a:xfrm flipH="1">
            <a:off x="3027218" y="2266957"/>
            <a:ext cx="1514302" cy="21382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1600" y="4405239"/>
            <a:ext cx="3628429" cy="276999"/>
          </a:xfrm>
          <a:prstGeom prst="rect">
            <a:avLst/>
          </a:prstGeom>
          <a:noFill/>
        </p:spPr>
        <p:txBody>
          <a:bodyPr wrap="none" rtlCol="0">
            <a:spAutoFit/>
          </a:bodyPr>
          <a:lstStyle/>
          <a:p>
            <a:r>
              <a:rPr lang="pl-PL" sz="1200" i="1" dirty="0" smtClean="0"/>
              <a:t>Demarcation black-filled line between bursts</a:t>
            </a:r>
            <a:endParaRPr lang="en-GB" sz="1200" i="1" dirty="0"/>
          </a:p>
        </p:txBody>
      </p:sp>
      <p:sp>
        <p:nvSpPr>
          <p:cNvPr id="9" name="TextBox 8"/>
          <p:cNvSpPr txBox="1"/>
          <p:nvPr/>
        </p:nvSpPr>
        <p:spPr>
          <a:xfrm>
            <a:off x="0" y="803136"/>
            <a:ext cx="4062331" cy="307777"/>
          </a:xfrm>
          <a:prstGeom prst="rect">
            <a:avLst/>
          </a:prstGeom>
          <a:noFill/>
        </p:spPr>
        <p:txBody>
          <a:bodyPr wrap="none" rtlCol="0">
            <a:spAutoFit/>
          </a:bodyPr>
          <a:lstStyle/>
          <a:p>
            <a:r>
              <a:rPr lang="pl-PL" sz="1400" i="1" dirty="0" smtClean="0">
                <a:solidFill>
                  <a:schemeClr val="accent1"/>
                </a:solidFill>
              </a:rPr>
              <a:t>Radar/Interferometric/Products/Coherence</a:t>
            </a:r>
            <a:endParaRPr lang="en-GB" sz="1400" i="1" dirty="0">
              <a:solidFill>
                <a:schemeClr val="accent1"/>
              </a:solidFill>
            </a:endParaRPr>
          </a:p>
        </p:txBody>
      </p:sp>
    </p:spTree>
    <p:extLst>
      <p:ext uri="{BB962C8B-B14F-4D97-AF65-F5344CB8AC3E}">
        <p14:creationId xmlns:p14="http://schemas.microsoft.com/office/powerpoint/2010/main" val="1554716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S-1 TOPS Debursting</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38443" y="1498802"/>
            <a:ext cx="2328484" cy="236707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62" y="1193217"/>
            <a:ext cx="4946275" cy="3486575"/>
          </a:xfrm>
          <a:prstGeom prst="rect">
            <a:avLst/>
          </a:prstGeom>
        </p:spPr>
      </p:pic>
      <p:sp>
        <p:nvSpPr>
          <p:cNvPr id="5" name="Rectangle 4"/>
          <p:cNvSpPr/>
          <p:nvPr/>
        </p:nvSpPr>
        <p:spPr>
          <a:xfrm>
            <a:off x="3485762" y="2598420"/>
            <a:ext cx="2473137" cy="9715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43086" y="960120"/>
            <a:ext cx="3995004" cy="307777"/>
          </a:xfrm>
          <a:prstGeom prst="rect">
            <a:avLst/>
          </a:prstGeom>
          <a:noFill/>
        </p:spPr>
        <p:txBody>
          <a:bodyPr wrap="none" rtlCol="0">
            <a:spAutoFit/>
          </a:bodyPr>
          <a:lstStyle/>
          <a:p>
            <a:r>
              <a:rPr lang="pl-PL" sz="1400" i="1" dirty="0" smtClean="0">
                <a:solidFill>
                  <a:schemeClr val="accent1"/>
                </a:solidFill>
              </a:rPr>
              <a:t>Radar/Sentinel-1 TOPS/S-1 TOPS Deburst</a:t>
            </a:r>
            <a:endParaRPr lang="en-GB" sz="1400" i="1" dirty="0">
              <a:solidFill>
                <a:schemeClr val="accent1"/>
              </a:solidFill>
            </a:endParaRPr>
          </a:p>
        </p:txBody>
      </p:sp>
      <p:cxnSp>
        <p:nvCxnSpPr>
          <p:cNvPr id="7" name="Straight Arrow Connector 6"/>
          <p:cNvCxnSpPr/>
          <p:nvPr/>
        </p:nvCxnSpPr>
        <p:spPr>
          <a:xfrm flipH="1">
            <a:off x="294640" y="2245360"/>
            <a:ext cx="304800" cy="1656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0007" y="3910172"/>
            <a:ext cx="5227320" cy="230832"/>
          </a:xfrm>
          <a:prstGeom prst="rect">
            <a:avLst/>
          </a:prstGeom>
        </p:spPr>
        <p:txBody>
          <a:bodyPr wrap="square">
            <a:spAutoFit/>
          </a:bodyPr>
          <a:lstStyle/>
          <a:p>
            <a:r>
              <a:rPr lang="pl-PL" sz="900" dirty="0" smtClean="0">
                <a:solidFill>
                  <a:schemeClr val="accent1"/>
                </a:solidFill>
              </a:rPr>
              <a:t>Input: Coherence </a:t>
            </a:r>
            <a:endParaRPr lang="en-GB" sz="900" dirty="0">
              <a:solidFill>
                <a:schemeClr val="accent1"/>
              </a:solidFill>
            </a:endParaRPr>
          </a:p>
        </p:txBody>
      </p:sp>
    </p:spTree>
    <p:extLst>
      <p:ext uri="{BB962C8B-B14F-4D97-AF65-F5344CB8AC3E}">
        <p14:creationId xmlns:p14="http://schemas.microsoft.com/office/powerpoint/2010/main" val="27712038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Terrain Correction</a:t>
            </a:r>
            <a:endParaRPr lang="en-GB" dirty="0">
              <a:solidFill>
                <a:schemeClr val="bg1"/>
              </a:solidFill>
            </a:endParaRPr>
          </a:p>
        </p:txBody>
      </p:sp>
      <p:pic>
        <p:nvPicPr>
          <p:cNvPr id="3" name="Picture 2"/>
          <p:cNvPicPr>
            <a:picLocks noChangeAspect="1"/>
          </p:cNvPicPr>
          <p:nvPr/>
        </p:nvPicPr>
        <p:blipFill rotWithShape="1">
          <a:blip r:embed="rId2"/>
          <a:srcRect r="2673"/>
          <a:stretch/>
        </p:blipFill>
        <p:spPr>
          <a:xfrm>
            <a:off x="211137" y="955040"/>
            <a:ext cx="3609023" cy="1759267"/>
          </a:xfrm>
          <a:prstGeom prst="rect">
            <a:avLst/>
          </a:prstGeom>
        </p:spPr>
      </p:pic>
      <p:pic>
        <p:nvPicPr>
          <p:cNvPr id="4" name="Picture 3"/>
          <p:cNvPicPr>
            <a:picLocks noChangeAspect="1"/>
          </p:cNvPicPr>
          <p:nvPr/>
        </p:nvPicPr>
        <p:blipFill>
          <a:blip r:embed="rId3"/>
          <a:stretch>
            <a:fillRect/>
          </a:stretch>
        </p:blipFill>
        <p:spPr>
          <a:xfrm>
            <a:off x="4709160" y="811152"/>
            <a:ext cx="2803169" cy="3591560"/>
          </a:xfrm>
          <a:prstGeom prst="rect">
            <a:avLst/>
          </a:prstGeom>
        </p:spPr>
      </p:pic>
      <p:sp>
        <p:nvSpPr>
          <p:cNvPr id="5" name="Rectangle 4"/>
          <p:cNvSpPr/>
          <p:nvPr/>
        </p:nvSpPr>
        <p:spPr>
          <a:xfrm>
            <a:off x="211137" y="3089310"/>
            <a:ext cx="3853359" cy="1015663"/>
          </a:xfrm>
          <a:prstGeom prst="rect">
            <a:avLst/>
          </a:prstGeom>
          <a:ln>
            <a:solidFill>
              <a:schemeClr val="accent1"/>
            </a:solidFill>
          </a:ln>
        </p:spPr>
        <p:txBody>
          <a:bodyPr wrap="square">
            <a:spAutoFit/>
          </a:bodyPr>
          <a:lstStyle/>
          <a:p>
            <a:pPr algn="ctr"/>
            <a:r>
              <a:rPr lang="en-GB" sz="1200" dirty="0"/>
              <a:t>Compensate for geometric distortions caused by topographical variations of a</a:t>
            </a:r>
            <a:r>
              <a:rPr lang="pl-PL" sz="1200" dirty="0"/>
              <a:t> s</a:t>
            </a:r>
            <a:r>
              <a:rPr lang="en-GB" sz="1200" dirty="0" err="1"/>
              <a:t>cene</a:t>
            </a:r>
            <a:r>
              <a:rPr lang="en-GB" sz="1200" dirty="0"/>
              <a:t> and the tilt of satellite sensor</a:t>
            </a:r>
            <a:endParaRPr lang="pl-PL" sz="1200" dirty="0"/>
          </a:p>
          <a:p>
            <a:pPr algn="ctr"/>
            <a:endParaRPr lang="pl-PL" sz="1200" dirty="0"/>
          </a:p>
          <a:p>
            <a:pPr algn="ctr"/>
            <a:r>
              <a:rPr lang="pl-PL" sz="1200" dirty="0"/>
              <a:t>+ Geocoding</a:t>
            </a:r>
            <a:endParaRPr lang="en-GB" sz="1200" dirty="0"/>
          </a:p>
        </p:txBody>
      </p:sp>
      <p:cxnSp>
        <p:nvCxnSpPr>
          <p:cNvPr id="7" name="Straight Arrow Connector 6"/>
          <p:cNvCxnSpPr>
            <a:stCxn id="5" idx="3"/>
          </p:cNvCxnSpPr>
          <p:nvPr/>
        </p:nvCxnSpPr>
        <p:spPr>
          <a:xfrm flipV="1">
            <a:off x="4064496" y="3597141"/>
            <a:ext cx="64466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473925" y="2057400"/>
            <a:ext cx="267995" cy="350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41920" y="1496228"/>
            <a:ext cx="1354666" cy="1015663"/>
          </a:xfrm>
          <a:prstGeom prst="rect">
            <a:avLst/>
          </a:prstGeom>
          <a:noFill/>
        </p:spPr>
        <p:txBody>
          <a:bodyPr wrap="none" rtlCol="0">
            <a:spAutoFit/>
          </a:bodyPr>
          <a:lstStyle/>
          <a:p>
            <a:r>
              <a:rPr lang="pl-PL" sz="1200" dirty="0" smtClean="0"/>
              <a:t>Select:</a:t>
            </a:r>
          </a:p>
          <a:p>
            <a:pPr marL="171450" indent="-171450">
              <a:buFont typeface="Wingdings" panose="05000000000000000000" pitchFamily="2" charset="2"/>
              <a:buChar char="Ø"/>
            </a:pPr>
            <a:r>
              <a:rPr lang="pl-PL" sz="1200" dirty="0" smtClean="0"/>
              <a:t>DEM</a:t>
            </a:r>
          </a:p>
          <a:p>
            <a:pPr marL="171450" indent="-171450">
              <a:buFont typeface="Wingdings" panose="05000000000000000000" pitchFamily="2" charset="2"/>
              <a:buChar char="Ø"/>
            </a:pPr>
            <a:r>
              <a:rPr lang="pl-PL" sz="1200" dirty="0" smtClean="0"/>
              <a:t>Resampling</a:t>
            </a:r>
          </a:p>
          <a:p>
            <a:pPr marL="171450" indent="-171450">
              <a:buFont typeface="Wingdings" panose="05000000000000000000" pitchFamily="2" charset="2"/>
              <a:buChar char="Ø"/>
            </a:pPr>
            <a:r>
              <a:rPr lang="pl-PL" sz="1200" dirty="0" smtClean="0"/>
              <a:t>Pixel spacing</a:t>
            </a:r>
          </a:p>
          <a:p>
            <a:pPr marL="171450" indent="-171450">
              <a:buFont typeface="Wingdings" panose="05000000000000000000" pitchFamily="2" charset="2"/>
              <a:buChar char="Ø"/>
            </a:pPr>
            <a:r>
              <a:rPr lang="pl-PL" sz="1200" dirty="0" smtClean="0"/>
              <a:t>Projection</a:t>
            </a:r>
            <a:endParaRPr lang="en-GB" sz="1200" dirty="0"/>
          </a:p>
        </p:txBody>
      </p:sp>
      <p:cxnSp>
        <p:nvCxnSpPr>
          <p:cNvPr id="8" name="Straight Arrow Connector 7"/>
          <p:cNvCxnSpPr/>
          <p:nvPr/>
        </p:nvCxnSpPr>
        <p:spPr>
          <a:xfrm>
            <a:off x="6934200" y="2598420"/>
            <a:ext cx="883920" cy="490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59651" y="2971896"/>
            <a:ext cx="1384350" cy="461665"/>
          </a:xfrm>
          <a:prstGeom prst="rect">
            <a:avLst/>
          </a:prstGeom>
          <a:noFill/>
        </p:spPr>
        <p:txBody>
          <a:bodyPr wrap="square" rtlCol="0">
            <a:spAutoFit/>
          </a:bodyPr>
          <a:lstStyle/>
          <a:p>
            <a:r>
              <a:rPr lang="pl-PL" sz="1200" dirty="0" smtClean="0"/>
              <a:t>Pixel spacing 20m</a:t>
            </a:r>
            <a:endParaRPr lang="en-GB" sz="1200" dirty="0"/>
          </a:p>
        </p:txBody>
      </p:sp>
    </p:spTree>
    <p:extLst>
      <p:ext uri="{BB962C8B-B14F-4D97-AF65-F5344CB8AC3E}">
        <p14:creationId xmlns:p14="http://schemas.microsoft.com/office/powerpoint/2010/main" val="24582989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1160" y="1981200"/>
            <a:ext cx="2645724" cy="646331"/>
          </a:xfrm>
          <a:prstGeom prst="rect">
            <a:avLst/>
          </a:prstGeom>
          <a:noFill/>
        </p:spPr>
        <p:txBody>
          <a:bodyPr wrap="none" rtlCol="0">
            <a:spAutoFit/>
          </a:bodyPr>
          <a:lstStyle/>
          <a:p>
            <a:r>
              <a:rPr lang="pl-PL" dirty="0" smtClean="0"/>
              <a:t>STEP 2</a:t>
            </a:r>
          </a:p>
          <a:p>
            <a:r>
              <a:rPr lang="pl-PL" dirty="0" smtClean="0"/>
              <a:t>Backscatter Intensity</a:t>
            </a:r>
            <a:endParaRPr lang="en-GB" dirty="0"/>
          </a:p>
        </p:txBody>
      </p:sp>
    </p:spTree>
    <p:extLst>
      <p:ext uri="{BB962C8B-B14F-4D97-AF65-F5344CB8AC3E}">
        <p14:creationId xmlns:p14="http://schemas.microsoft.com/office/powerpoint/2010/main" val="17257332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Backscatter Intensity product</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29" y="1161896"/>
            <a:ext cx="3245849" cy="342939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235" y="1282400"/>
            <a:ext cx="3556285" cy="2882462"/>
          </a:xfrm>
          <a:prstGeom prst="rect">
            <a:avLst/>
          </a:prstGeom>
        </p:spPr>
      </p:pic>
      <p:sp>
        <p:nvSpPr>
          <p:cNvPr id="5" name="Rectangle 4"/>
          <p:cNvSpPr/>
          <p:nvPr/>
        </p:nvSpPr>
        <p:spPr>
          <a:xfrm>
            <a:off x="6403340" y="3954780"/>
            <a:ext cx="604520"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47000" y="1653540"/>
            <a:ext cx="289560" cy="32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18237" y="931064"/>
            <a:ext cx="2869883" cy="230832"/>
          </a:xfrm>
          <a:prstGeom prst="rect">
            <a:avLst/>
          </a:prstGeom>
        </p:spPr>
        <p:txBody>
          <a:bodyPr wrap="square">
            <a:spAutoFit/>
          </a:bodyPr>
          <a:lstStyle/>
          <a:p>
            <a:r>
              <a:rPr lang="pl-PL" sz="900" dirty="0" smtClean="0">
                <a:solidFill>
                  <a:schemeClr val="accent1"/>
                </a:solidFill>
              </a:rPr>
              <a:t>Input: Two </a:t>
            </a:r>
            <a:r>
              <a:rPr lang="pl-PL" sz="900" u="sng" dirty="0" smtClean="0">
                <a:solidFill>
                  <a:schemeClr val="accent1"/>
                </a:solidFill>
              </a:rPr>
              <a:t>splitted</a:t>
            </a:r>
            <a:r>
              <a:rPr lang="pl-PL" sz="900" dirty="0" smtClean="0">
                <a:solidFill>
                  <a:schemeClr val="accent1"/>
                </a:solidFill>
              </a:rPr>
              <a:t> SLCs</a:t>
            </a:r>
            <a:endParaRPr lang="en-GB" sz="900" dirty="0">
              <a:solidFill>
                <a:schemeClr val="accent1"/>
              </a:solidFill>
            </a:endParaRPr>
          </a:p>
        </p:txBody>
      </p:sp>
      <p:cxnSp>
        <p:nvCxnSpPr>
          <p:cNvPr id="9" name="Straight Arrow Connector 8"/>
          <p:cNvCxnSpPr/>
          <p:nvPr/>
        </p:nvCxnSpPr>
        <p:spPr>
          <a:xfrm flipH="1">
            <a:off x="5120640" y="1182232"/>
            <a:ext cx="1463040" cy="478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406" y="745378"/>
            <a:ext cx="4309193" cy="307777"/>
          </a:xfrm>
          <a:prstGeom prst="rect">
            <a:avLst/>
          </a:prstGeom>
          <a:noFill/>
        </p:spPr>
        <p:txBody>
          <a:bodyPr wrap="none" rtlCol="0">
            <a:spAutoFit/>
          </a:bodyPr>
          <a:lstStyle/>
          <a:p>
            <a:r>
              <a:rPr lang="pl-PL" sz="1400" dirty="0" smtClean="0"/>
              <a:t>MENU: </a:t>
            </a:r>
            <a:r>
              <a:rPr lang="pl-PL" sz="1400" i="1" dirty="0" smtClean="0">
                <a:solidFill>
                  <a:schemeClr val="accent1"/>
                </a:solidFill>
              </a:rPr>
              <a:t>Graph Builder + Batch processing tool</a:t>
            </a:r>
            <a:endParaRPr lang="en-GB" sz="1400" i="1" dirty="0">
              <a:solidFill>
                <a:schemeClr val="accent1"/>
              </a:solidFill>
            </a:endParaRPr>
          </a:p>
        </p:txBody>
      </p:sp>
    </p:spTree>
    <p:extLst>
      <p:ext uri="{BB962C8B-B14F-4D97-AF65-F5344CB8AC3E}">
        <p14:creationId xmlns:p14="http://schemas.microsoft.com/office/powerpoint/2010/main" val="32116701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Creating a stack</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25743" y="909319"/>
            <a:ext cx="3370898" cy="190590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816" y="1150775"/>
            <a:ext cx="3152193" cy="22629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055" y="2401649"/>
            <a:ext cx="3668245" cy="2063671"/>
          </a:xfrm>
          <a:prstGeom prst="rect">
            <a:avLst/>
          </a:prstGeom>
        </p:spPr>
      </p:pic>
      <p:sp>
        <p:nvSpPr>
          <p:cNvPr id="6" name="Rectangle 5"/>
          <p:cNvSpPr/>
          <p:nvPr/>
        </p:nvSpPr>
        <p:spPr>
          <a:xfrm>
            <a:off x="5702300" y="2703468"/>
            <a:ext cx="721360" cy="111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63920" y="781443"/>
            <a:ext cx="3180080" cy="369332"/>
          </a:xfrm>
          <a:prstGeom prst="rect">
            <a:avLst/>
          </a:prstGeom>
        </p:spPr>
        <p:txBody>
          <a:bodyPr wrap="square">
            <a:spAutoFit/>
          </a:bodyPr>
          <a:lstStyle/>
          <a:p>
            <a:r>
              <a:rPr lang="pl-PL" sz="900" dirty="0" smtClean="0">
                <a:solidFill>
                  <a:schemeClr val="accent1"/>
                </a:solidFill>
              </a:rPr>
              <a:t>Input: Coherence from STEP 1</a:t>
            </a:r>
          </a:p>
          <a:p>
            <a:r>
              <a:rPr lang="pl-PL" sz="900" dirty="0" smtClean="0">
                <a:solidFill>
                  <a:schemeClr val="accent1"/>
                </a:solidFill>
              </a:rPr>
              <a:t>          Intensity backscatter for 2 SLCs from STEP 2</a:t>
            </a:r>
            <a:endParaRPr lang="en-GB" sz="900" dirty="0">
              <a:solidFill>
                <a:schemeClr val="accent1"/>
              </a:solidFill>
            </a:endParaRPr>
          </a:p>
        </p:txBody>
      </p:sp>
      <p:cxnSp>
        <p:nvCxnSpPr>
          <p:cNvPr id="8" name="Straight Arrow Connector 7"/>
          <p:cNvCxnSpPr/>
          <p:nvPr/>
        </p:nvCxnSpPr>
        <p:spPr>
          <a:xfrm flipH="1">
            <a:off x="5080000" y="1061720"/>
            <a:ext cx="883920" cy="521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8646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Conversion of sigma0 to db</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86" y="1112520"/>
            <a:ext cx="2895990" cy="2761155"/>
          </a:xfrm>
          <a:prstGeom prst="rect">
            <a:avLst/>
          </a:prstGeom>
        </p:spPr>
      </p:pic>
      <p:sp>
        <p:nvSpPr>
          <p:cNvPr id="4" name="Rectangle 3"/>
          <p:cNvSpPr/>
          <p:nvPr/>
        </p:nvSpPr>
        <p:spPr>
          <a:xfrm>
            <a:off x="3256280" y="2264803"/>
            <a:ext cx="3180080" cy="1200329"/>
          </a:xfrm>
          <a:prstGeom prst="rect">
            <a:avLst/>
          </a:prstGeom>
        </p:spPr>
        <p:txBody>
          <a:bodyPr wrap="square">
            <a:spAutoFit/>
          </a:bodyPr>
          <a:lstStyle/>
          <a:p>
            <a:pPr marL="171450" indent="-171450">
              <a:buFont typeface="Wingdings" panose="05000000000000000000" pitchFamily="2" charset="2"/>
              <a:buChar char="Ø"/>
            </a:pPr>
            <a:r>
              <a:rPr lang="pl-PL" sz="1200" dirty="0" smtClean="0">
                <a:solidFill>
                  <a:schemeClr val="accent1"/>
                </a:solidFill>
              </a:rPr>
              <a:t>Right click on the sigma0 band</a:t>
            </a:r>
          </a:p>
          <a:p>
            <a:pPr marL="171450" indent="-171450">
              <a:buFont typeface="Wingdings" panose="05000000000000000000" pitchFamily="2" charset="2"/>
              <a:buChar char="Ø"/>
            </a:pPr>
            <a:r>
              <a:rPr lang="pl-PL" sz="1200" dirty="0" smtClean="0">
                <a:solidFill>
                  <a:schemeClr val="accent1"/>
                </a:solidFill>
              </a:rPr>
              <a:t>Conversion linear to/from db</a:t>
            </a:r>
          </a:p>
          <a:p>
            <a:pPr marL="171450" indent="-171450">
              <a:buFont typeface="Wingdings" panose="05000000000000000000" pitchFamily="2" charset="2"/>
              <a:buChar char="Ø"/>
            </a:pPr>
            <a:r>
              <a:rPr lang="pl-PL" sz="1200" dirty="0" smtClean="0">
                <a:solidFill>
                  <a:schemeClr val="accent1"/>
                </a:solidFill>
              </a:rPr>
              <a:t>Right click on the sigma0_db virtual band </a:t>
            </a:r>
          </a:p>
          <a:p>
            <a:pPr marL="171450" indent="-171450">
              <a:buFont typeface="Wingdings" panose="05000000000000000000" pitchFamily="2" charset="2"/>
              <a:buChar char="Ø"/>
            </a:pPr>
            <a:r>
              <a:rPr lang="pl-PL" sz="1200" dirty="0" smtClean="0">
                <a:solidFill>
                  <a:schemeClr val="accent1"/>
                </a:solidFill>
              </a:rPr>
              <a:t>Select „convert band”</a:t>
            </a:r>
          </a:p>
          <a:p>
            <a:pPr marL="171450" indent="-171450">
              <a:buFont typeface="Wingdings" panose="05000000000000000000" pitchFamily="2" charset="2"/>
              <a:buChar char="Ø"/>
            </a:pPr>
            <a:r>
              <a:rPr lang="pl-PL" sz="1200" dirty="0" smtClean="0">
                <a:solidFill>
                  <a:schemeClr val="accent1"/>
                </a:solidFill>
              </a:rPr>
              <a:t>Save the product: File/Save product</a:t>
            </a:r>
            <a:endParaRPr lang="en-GB" sz="1200" dirty="0">
              <a:solidFill>
                <a:schemeClr val="accent1"/>
              </a:solidFill>
            </a:endParaRPr>
          </a:p>
        </p:txBody>
      </p:sp>
      <p:cxnSp>
        <p:nvCxnSpPr>
          <p:cNvPr id="5" name="Straight Arrow Connector 4"/>
          <p:cNvCxnSpPr/>
          <p:nvPr/>
        </p:nvCxnSpPr>
        <p:spPr>
          <a:xfrm flipH="1" flipV="1">
            <a:off x="2339340" y="2156460"/>
            <a:ext cx="916940" cy="388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519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Band math: average sigma 0 and difference</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192722" y="914400"/>
            <a:ext cx="1294385" cy="1659572"/>
          </a:xfrm>
          <a:prstGeom prst="rect">
            <a:avLst/>
          </a:prstGeom>
        </p:spPr>
      </p:pic>
      <p:pic>
        <p:nvPicPr>
          <p:cNvPr id="4" name="Picture 3"/>
          <p:cNvPicPr>
            <a:picLocks noChangeAspect="1"/>
          </p:cNvPicPr>
          <p:nvPr/>
        </p:nvPicPr>
        <p:blipFill rotWithShape="1">
          <a:blip r:embed="rId3"/>
          <a:srcRect l="1108" r="1227"/>
          <a:stretch/>
        </p:blipFill>
        <p:spPr>
          <a:xfrm>
            <a:off x="2001520" y="951668"/>
            <a:ext cx="2895600" cy="18464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528" y="1172672"/>
            <a:ext cx="3335217" cy="13694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528" y="3117446"/>
            <a:ext cx="3342245" cy="1371600"/>
          </a:xfrm>
          <a:prstGeom prst="rect">
            <a:avLst/>
          </a:prstGeom>
        </p:spPr>
      </p:pic>
      <p:cxnSp>
        <p:nvCxnSpPr>
          <p:cNvPr id="8" name="Straight Arrow Connector 7"/>
          <p:cNvCxnSpPr/>
          <p:nvPr/>
        </p:nvCxnSpPr>
        <p:spPr>
          <a:xfrm>
            <a:off x="1574800" y="1744186"/>
            <a:ext cx="345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70960" y="2446972"/>
            <a:ext cx="721360" cy="111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4970939" y="1683226"/>
            <a:ext cx="345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551420" y="1253172"/>
            <a:ext cx="1346200" cy="3419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532880" y="823854"/>
            <a:ext cx="1821332" cy="307777"/>
          </a:xfrm>
          <a:prstGeom prst="rect">
            <a:avLst/>
          </a:prstGeom>
          <a:noFill/>
        </p:spPr>
        <p:txBody>
          <a:bodyPr wrap="none" rtlCol="0">
            <a:spAutoFit/>
          </a:bodyPr>
          <a:lstStyle/>
          <a:p>
            <a:r>
              <a:rPr lang="pl-PL" sz="1400" dirty="0" smtClean="0">
                <a:solidFill>
                  <a:schemeClr val="accent1"/>
                </a:solidFill>
              </a:rPr>
              <a:t>Sigma0 difference</a:t>
            </a:r>
            <a:endParaRPr lang="en-GB" sz="1400" dirty="0">
              <a:solidFill>
                <a:schemeClr val="accent1"/>
              </a:solidFill>
            </a:endParaRPr>
          </a:p>
        </p:txBody>
      </p:sp>
      <p:sp>
        <p:nvSpPr>
          <p:cNvPr id="13" name="TextBox 12"/>
          <p:cNvSpPr txBox="1"/>
          <p:nvPr/>
        </p:nvSpPr>
        <p:spPr>
          <a:xfrm>
            <a:off x="6620115" y="2679045"/>
            <a:ext cx="1646861" cy="307777"/>
          </a:xfrm>
          <a:prstGeom prst="rect">
            <a:avLst/>
          </a:prstGeom>
          <a:noFill/>
        </p:spPr>
        <p:txBody>
          <a:bodyPr wrap="none" rtlCol="0">
            <a:spAutoFit/>
          </a:bodyPr>
          <a:lstStyle/>
          <a:p>
            <a:r>
              <a:rPr lang="pl-PL" sz="1400" dirty="0" smtClean="0">
                <a:solidFill>
                  <a:schemeClr val="accent1"/>
                </a:solidFill>
              </a:rPr>
              <a:t>Sigma0 average</a:t>
            </a:r>
            <a:endParaRPr lang="en-GB" sz="1400" dirty="0">
              <a:solidFill>
                <a:schemeClr val="accent1"/>
              </a:solidFill>
            </a:endParaRPr>
          </a:p>
        </p:txBody>
      </p:sp>
      <p:sp>
        <p:nvSpPr>
          <p:cNvPr id="14" name="Rectangle 13"/>
          <p:cNvSpPr/>
          <p:nvPr/>
        </p:nvSpPr>
        <p:spPr>
          <a:xfrm>
            <a:off x="7527365" y="3193646"/>
            <a:ext cx="1346200" cy="3419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7433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Creating RGB false composite</a:t>
            </a: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143086" y="856522"/>
            <a:ext cx="2213731" cy="2775678"/>
          </a:xfrm>
          <a:prstGeom prst="rect">
            <a:avLst/>
          </a:prstGeom>
        </p:spPr>
      </p:pic>
      <p:pic>
        <p:nvPicPr>
          <p:cNvPr id="5" name="Picture 4"/>
          <p:cNvPicPr>
            <a:picLocks noChangeAspect="1"/>
          </p:cNvPicPr>
          <p:nvPr/>
        </p:nvPicPr>
        <p:blipFill rotWithShape="1">
          <a:blip r:embed="rId3"/>
          <a:srcRect l="1" r="808"/>
          <a:stretch/>
        </p:blipFill>
        <p:spPr>
          <a:xfrm>
            <a:off x="3530600" y="1105442"/>
            <a:ext cx="2912966" cy="1957798"/>
          </a:xfrm>
          <a:prstGeom prst="rect">
            <a:avLst/>
          </a:prstGeom>
        </p:spPr>
      </p:pic>
      <p:sp>
        <p:nvSpPr>
          <p:cNvPr id="6" name="Rectangle 5"/>
          <p:cNvSpPr/>
          <p:nvPr/>
        </p:nvSpPr>
        <p:spPr>
          <a:xfrm>
            <a:off x="2636520" y="3383280"/>
            <a:ext cx="3180080" cy="461665"/>
          </a:xfrm>
          <a:prstGeom prst="rect">
            <a:avLst/>
          </a:prstGeom>
        </p:spPr>
        <p:txBody>
          <a:bodyPr wrap="square">
            <a:spAutoFit/>
          </a:bodyPr>
          <a:lstStyle/>
          <a:p>
            <a:pPr marL="171450" indent="-171450">
              <a:buFont typeface="Wingdings" panose="05000000000000000000" pitchFamily="2" charset="2"/>
              <a:buChar char="Ø"/>
            </a:pPr>
            <a:r>
              <a:rPr lang="pl-PL" sz="1200" dirty="0" smtClean="0">
                <a:solidFill>
                  <a:schemeClr val="accent1"/>
                </a:solidFill>
              </a:rPr>
              <a:t>Right click on the stack product</a:t>
            </a:r>
          </a:p>
          <a:p>
            <a:pPr marL="171450" indent="-171450">
              <a:buFont typeface="Wingdings" panose="05000000000000000000" pitchFamily="2" charset="2"/>
              <a:buChar char="Ø"/>
            </a:pPr>
            <a:r>
              <a:rPr lang="pl-PL" sz="1200" dirty="0" smtClean="0">
                <a:solidFill>
                  <a:schemeClr val="accent1"/>
                </a:solidFill>
              </a:rPr>
              <a:t>Open RGB Image Window</a:t>
            </a:r>
            <a:endParaRPr lang="en-GB" sz="1200" dirty="0">
              <a:solidFill>
                <a:schemeClr val="accent1"/>
              </a:solidFill>
            </a:endParaRPr>
          </a:p>
        </p:txBody>
      </p:sp>
      <p:cxnSp>
        <p:nvCxnSpPr>
          <p:cNvPr id="8" name="Straight Arrow Connector 7"/>
          <p:cNvCxnSpPr/>
          <p:nvPr/>
        </p:nvCxnSpPr>
        <p:spPr>
          <a:xfrm flipH="1" flipV="1">
            <a:off x="1706880" y="2204720"/>
            <a:ext cx="1021080" cy="101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497320" y="1473200"/>
            <a:ext cx="3180080" cy="1015663"/>
          </a:xfrm>
          <a:prstGeom prst="rect">
            <a:avLst/>
          </a:prstGeom>
        </p:spPr>
        <p:txBody>
          <a:bodyPr wrap="square">
            <a:spAutoFit/>
          </a:bodyPr>
          <a:lstStyle/>
          <a:p>
            <a:r>
              <a:rPr lang="pl-PL" sz="1200" dirty="0" smtClean="0">
                <a:solidFill>
                  <a:schemeClr val="accent1"/>
                </a:solidFill>
              </a:rPr>
              <a:t>Select RGB bands:</a:t>
            </a:r>
          </a:p>
          <a:p>
            <a:endParaRPr lang="pl-PL" sz="1200" dirty="0">
              <a:solidFill>
                <a:schemeClr val="accent1"/>
              </a:solidFill>
            </a:endParaRPr>
          </a:p>
          <a:p>
            <a:r>
              <a:rPr lang="pl-PL" sz="1200" dirty="0" smtClean="0">
                <a:solidFill>
                  <a:srgbClr val="FF0000"/>
                </a:solidFill>
              </a:rPr>
              <a:t>R: coherence</a:t>
            </a:r>
          </a:p>
          <a:p>
            <a:r>
              <a:rPr lang="pl-PL" sz="1200" dirty="0" smtClean="0">
                <a:solidFill>
                  <a:srgbClr val="008542"/>
                </a:solidFill>
              </a:rPr>
              <a:t>G: average sigma0</a:t>
            </a:r>
          </a:p>
          <a:p>
            <a:r>
              <a:rPr lang="pl-PL" sz="1200" dirty="0" smtClean="0">
                <a:solidFill>
                  <a:schemeClr val="accent1">
                    <a:lumMod val="75000"/>
                  </a:schemeClr>
                </a:solidFill>
              </a:rPr>
              <a:t>B: difference sigma0</a:t>
            </a:r>
            <a:endParaRPr lang="en-GB" sz="1200" dirty="0">
              <a:solidFill>
                <a:schemeClr val="accent1">
                  <a:lumMod val="75000"/>
                </a:schemeClr>
              </a:solidFill>
            </a:endParaRPr>
          </a:p>
        </p:txBody>
      </p:sp>
    </p:spTree>
    <p:extLst>
      <p:ext uri="{BB962C8B-B14F-4D97-AF65-F5344CB8AC3E}">
        <p14:creationId xmlns:p14="http://schemas.microsoft.com/office/powerpoint/2010/main" val="7385130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Resulting RGB false composite</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975"/>
            <a:ext cx="6074834" cy="3831026"/>
          </a:xfrm>
          <a:prstGeom prst="rect">
            <a:avLst/>
          </a:prstGeom>
        </p:spPr>
      </p:pic>
      <p:sp>
        <p:nvSpPr>
          <p:cNvPr id="4" name="TextBox 3"/>
          <p:cNvSpPr txBox="1"/>
          <p:nvPr/>
        </p:nvSpPr>
        <p:spPr>
          <a:xfrm>
            <a:off x="6074834" y="922020"/>
            <a:ext cx="3069166" cy="1200329"/>
          </a:xfrm>
          <a:prstGeom prst="rect">
            <a:avLst/>
          </a:prstGeom>
          <a:noFill/>
        </p:spPr>
        <p:txBody>
          <a:bodyPr wrap="square" rtlCol="0">
            <a:spAutoFit/>
          </a:bodyPr>
          <a:lstStyle/>
          <a:p>
            <a:r>
              <a:rPr lang="pl-PL" sz="1200" dirty="0" smtClean="0">
                <a:solidFill>
                  <a:schemeClr val="bg2"/>
                </a:solidFill>
              </a:rPr>
              <a:t>Multi-temporal product (2015-2017)</a:t>
            </a:r>
          </a:p>
          <a:p>
            <a:endParaRPr lang="pl-PL" sz="1200" dirty="0">
              <a:solidFill>
                <a:schemeClr val="bg2"/>
              </a:solidFill>
            </a:endParaRPr>
          </a:p>
          <a:p>
            <a:r>
              <a:rPr lang="pl-PL" sz="1200" dirty="0" smtClean="0">
                <a:solidFill>
                  <a:srgbClr val="FFC000"/>
                </a:solidFill>
              </a:rPr>
              <a:t>Yellow: </a:t>
            </a:r>
            <a:r>
              <a:rPr lang="pl-PL" sz="1200" dirty="0" smtClean="0">
                <a:solidFill>
                  <a:schemeClr val="bg2"/>
                </a:solidFill>
              </a:rPr>
              <a:t>Urban centers</a:t>
            </a:r>
          </a:p>
          <a:p>
            <a:r>
              <a:rPr lang="pl-PL" sz="1200" dirty="0" smtClean="0">
                <a:solidFill>
                  <a:srgbClr val="FF00FF"/>
                </a:solidFill>
              </a:rPr>
              <a:t>Magenta:</a:t>
            </a:r>
            <a:r>
              <a:rPr lang="pl-PL" sz="1200" dirty="0" smtClean="0">
                <a:solidFill>
                  <a:srgbClr val="FF0000"/>
                </a:solidFill>
              </a:rPr>
              <a:t> </a:t>
            </a:r>
            <a:r>
              <a:rPr lang="pl-PL" sz="1200" dirty="0" smtClean="0">
                <a:solidFill>
                  <a:schemeClr val="bg2"/>
                </a:solidFill>
              </a:rPr>
              <a:t>objects not changing</a:t>
            </a:r>
          </a:p>
          <a:p>
            <a:r>
              <a:rPr lang="pl-PL" sz="1200" dirty="0" smtClean="0">
                <a:solidFill>
                  <a:srgbClr val="006432"/>
                </a:solidFill>
              </a:rPr>
              <a:t>Green: </a:t>
            </a:r>
            <a:r>
              <a:rPr lang="pl-PL" sz="1200" dirty="0" smtClean="0">
                <a:solidFill>
                  <a:schemeClr val="bg2"/>
                </a:solidFill>
              </a:rPr>
              <a:t>Vegetated lands and forests</a:t>
            </a:r>
          </a:p>
          <a:p>
            <a:r>
              <a:rPr lang="pl-PL" sz="1200" dirty="0" smtClean="0">
                <a:solidFill>
                  <a:srgbClr val="00549F"/>
                </a:solidFill>
              </a:rPr>
              <a:t>Blue: </a:t>
            </a:r>
            <a:r>
              <a:rPr lang="pl-PL" sz="1200" dirty="0" smtClean="0">
                <a:solidFill>
                  <a:schemeClr val="bg2"/>
                </a:solidFill>
              </a:rPr>
              <a:t>objects that changed</a:t>
            </a:r>
            <a:endParaRPr lang="en-GB" sz="1200" dirty="0">
              <a:solidFill>
                <a:schemeClr val="bg2"/>
              </a:solidFill>
            </a:endParaRPr>
          </a:p>
        </p:txBody>
      </p:sp>
    </p:spTree>
    <p:extLst>
      <p:ext uri="{BB962C8B-B14F-4D97-AF65-F5344CB8AC3E}">
        <p14:creationId xmlns:p14="http://schemas.microsoft.com/office/powerpoint/2010/main" val="3338534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a:solidFill>
                  <a:schemeClr val="accent2"/>
                </a:solidFill>
              </a:rPr>
              <a:t>Updating orbits</a:t>
            </a:r>
          </a:p>
          <a:p>
            <a:pPr marL="342900" indent="-342900">
              <a:buFont typeface="Wingdings" panose="05000000000000000000" pitchFamily="2" charset="2"/>
              <a:buChar char="Ø"/>
            </a:pPr>
            <a:r>
              <a:rPr lang="pl-PL" dirty="0" smtClean="0">
                <a:solidFill>
                  <a:schemeClr val="accent2"/>
                </a:solidFill>
              </a:rPr>
              <a:t>Radiometric calibration</a:t>
            </a:r>
          </a:p>
          <a:p>
            <a:pPr lvl="1"/>
            <a:r>
              <a:rPr lang="pl-PL" sz="1400" i="1" dirty="0" smtClean="0">
                <a:solidFill>
                  <a:schemeClr val="accent2"/>
                </a:solidFill>
              </a:rPr>
              <a:t>	Conversion of image intensity to sigma0 providing the radar backscatter</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Terrain correction</a:t>
            </a:r>
          </a:p>
          <a:p>
            <a:r>
              <a:rPr lang="en-GB" sz="1400" i="1" dirty="0">
                <a:solidFill>
                  <a:schemeClr val="accent2"/>
                </a:solidFill>
              </a:rPr>
              <a:t>	</a:t>
            </a:r>
            <a:r>
              <a:rPr lang="pl-PL" sz="1400" i="1" dirty="0" smtClean="0">
                <a:solidFill>
                  <a:schemeClr val="accent2"/>
                </a:solidFill>
              </a:rPr>
              <a:t>Compensate </a:t>
            </a:r>
            <a:r>
              <a:rPr lang="pl-PL" sz="1400" i="1" dirty="0">
                <a:solidFill>
                  <a:schemeClr val="accent2"/>
                </a:solidFill>
              </a:rPr>
              <a:t>for geometric distortions caused by topographical variations of a </a:t>
            </a:r>
            <a:r>
              <a:rPr lang="pl-PL" sz="1400" i="1" dirty="0" smtClean="0">
                <a:solidFill>
                  <a:schemeClr val="accent2"/>
                </a:solidFill>
              </a:rPr>
              <a:t>	scene </a:t>
            </a:r>
            <a:r>
              <a:rPr lang="pl-PL" sz="1400" i="1" dirty="0">
                <a:solidFill>
                  <a:schemeClr val="accent2"/>
                </a:solidFill>
              </a:rPr>
              <a:t>and the tilt of satellite </a:t>
            </a:r>
            <a:r>
              <a:rPr lang="pl-PL" sz="1400" i="1" dirty="0" smtClean="0">
                <a:solidFill>
                  <a:schemeClr val="accent2"/>
                </a:solidFill>
              </a:rPr>
              <a:t>sensor</a:t>
            </a:r>
            <a:endParaRPr lang="en-GB" sz="1400" i="1" dirty="0" smtClean="0">
              <a:solidFill>
                <a:schemeClr val="accent2"/>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a:t>
            </a:r>
            <a:r>
              <a:rPr lang="pl-PL" dirty="0">
                <a:solidFill>
                  <a:schemeClr val="accent2"/>
                </a:solidFill>
              </a:rPr>
              <a:t>statistics 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9166591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47931"/>
          </a:xfrm>
        </p:spPr>
      </p:pic>
      <p:sp>
        <p:nvSpPr>
          <p:cNvPr id="5" name="TextBox 4"/>
          <p:cNvSpPr txBox="1"/>
          <p:nvPr/>
        </p:nvSpPr>
        <p:spPr>
          <a:xfrm>
            <a:off x="2862932" y="303038"/>
            <a:ext cx="774571" cy="369332"/>
          </a:xfrm>
          <a:prstGeom prst="rect">
            <a:avLst/>
          </a:prstGeom>
          <a:noFill/>
        </p:spPr>
        <p:txBody>
          <a:bodyPr wrap="none" rtlCol="0">
            <a:spAutoFit/>
          </a:bodyPr>
          <a:lstStyle/>
          <a:p>
            <a:r>
              <a:rPr lang="pl-PL" dirty="0" smtClean="0"/>
              <a:t>2015</a:t>
            </a:r>
            <a:endParaRPr lang="en-GB" dirty="0"/>
          </a:p>
        </p:txBody>
      </p:sp>
      <p:sp>
        <p:nvSpPr>
          <p:cNvPr id="6" name="TextBox 5"/>
          <p:cNvSpPr txBox="1"/>
          <p:nvPr/>
        </p:nvSpPr>
        <p:spPr>
          <a:xfrm>
            <a:off x="5144866" y="294251"/>
            <a:ext cx="774571" cy="369332"/>
          </a:xfrm>
          <a:prstGeom prst="rect">
            <a:avLst/>
          </a:prstGeom>
          <a:noFill/>
        </p:spPr>
        <p:txBody>
          <a:bodyPr wrap="none" rtlCol="0">
            <a:spAutoFit/>
          </a:bodyPr>
          <a:lstStyle/>
          <a:p>
            <a:r>
              <a:rPr lang="pl-PL" dirty="0" smtClean="0"/>
              <a:t>2017</a:t>
            </a:r>
            <a:endParaRPr lang="en-GB" dirty="0"/>
          </a:p>
        </p:txBody>
      </p:sp>
    </p:spTree>
    <p:extLst>
      <p:ext uri="{BB962C8B-B14F-4D97-AF65-F5344CB8AC3E}">
        <p14:creationId xmlns:p14="http://schemas.microsoft.com/office/powerpoint/2010/main" val="40722734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2046"/>
          </a:xfrm>
        </p:spPr>
      </p:pic>
      <p:sp>
        <p:nvSpPr>
          <p:cNvPr id="5" name="TextBox 4"/>
          <p:cNvSpPr txBox="1"/>
          <p:nvPr/>
        </p:nvSpPr>
        <p:spPr>
          <a:xfrm>
            <a:off x="2862932" y="303038"/>
            <a:ext cx="774571" cy="369332"/>
          </a:xfrm>
          <a:prstGeom prst="rect">
            <a:avLst/>
          </a:prstGeom>
          <a:noFill/>
        </p:spPr>
        <p:txBody>
          <a:bodyPr wrap="none" rtlCol="0">
            <a:spAutoFit/>
          </a:bodyPr>
          <a:lstStyle/>
          <a:p>
            <a:r>
              <a:rPr lang="pl-PL" dirty="0" smtClean="0"/>
              <a:t>2015</a:t>
            </a:r>
            <a:endParaRPr lang="en-GB" dirty="0"/>
          </a:p>
        </p:txBody>
      </p:sp>
      <p:sp>
        <p:nvSpPr>
          <p:cNvPr id="6" name="TextBox 5"/>
          <p:cNvSpPr txBox="1"/>
          <p:nvPr/>
        </p:nvSpPr>
        <p:spPr>
          <a:xfrm>
            <a:off x="5144866" y="294251"/>
            <a:ext cx="774571" cy="369332"/>
          </a:xfrm>
          <a:prstGeom prst="rect">
            <a:avLst/>
          </a:prstGeom>
          <a:noFill/>
        </p:spPr>
        <p:txBody>
          <a:bodyPr wrap="none" rtlCol="0">
            <a:spAutoFit/>
          </a:bodyPr>
          <a:lstStyle/>
          <a:p>
            <a:r>
              <a:rPr lang="pl-PL" dirty="0" smtClean="0"/>
              <a:t>2017</a:t>
            </a:r>
            <a:endParaRPr lang="en-GB" dirty="0"/>
          </a:p>
        </p:txBody>
      </p:sp>
    </p:spTree>
    <p:extLst>
      <p:ext uri="{BB962C8B-B14F-4D97-AF65-F5344CB8AC3E}">
        <p14:creationId xmlns:p14="http://schemas.microsoft.com/office/powerpoint/2010/main" val="408071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smtClean="0">
                <a:solidFill>
                  <a:schemeClr val="accent2"/>
                </a:solidFill>
              </a:rPr>
              <a:t>Radiometric calibration</a:t>
            </a:r>
          </a:p>
          <a:p>
            <a:pPr lvl="1"/>
            <a:r>
              <a:rPr lang="pl-PL" sz="1400" i="1" dirty="0" smtClean="0">
                <a:solidFill>
                  <a:schemeClr val="accent2"/>
                </a:solidFill>
              </a:rPr>
              <a:t>	Conversion of image intensity to sigma0 providing the radar backscatter</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Terrain correction</a:t>
            </a:r>
          </a:p>
          <a:p>
            <a:r>
              <a:rPr lang="en-GB" sz="1400" i="1" dirty="0">
                <a:solidFill>
                  <a:schemeClr val="accent2"/>
                </a:solidFill>
              </a:rPr>
              <a:t>	</a:t>
            </a:r>
            <a:r>
              <a:rPr lang="pl-PL" sz="1400" i="1" dirty="0" smtClean="0">
                <a:solidFill>
                  <a:schemeClr val="accent2"/>
                </a:solidFill>
              </a:rPr>
              <a:t>Compensate </a:t>
            </a:r>
            <a:r>
              <a:rPr lang="pl-PL" sz="1400" i="1" dirty="0">
                <a:solidFill>
                  <a:schemeClr val="accent2"/>
                </a:solidFill>
              </a:rPr>
              <a:t>for geometric distortions caused by topographical variations of a </a:t>
            </a:r>
            <a:r>
              <a:rPr lang="pl-PL" sz="1400" i="1" dirty="0" smtClean="0">
                <a:solidFill>
                  <a:schemeClr val="accent2"/>
                </a:solidFill>
              </a:rPr>
              <a:t>	scene </a:t>
            </a:r>
            <a:r>
              <a:rPr lang="pl-PL" sz="1400" i="1" dirty="0">
                <a:solidFill>
                  <a:schemeClr val="accent2"/>
                </a:solidFill>
              </a:rPr>
              <a:t>and the tilt of satellite </a:t>
            </a:r>
            <a:r>
              <a:rPr lang="pl-PL" sz="1400" i="1" dirty="0" smtClean="0">
                <a:solidFill>
                  <a:schemeClr val="accent2"/>
                </a:solidFill>
              </a:rPr>
              <a:t>sensor</a:t>
            </a:r>
            <a:endParaRPr lang="en-GB" sz="1400" i="1" dirty="0" smtClean="0">
              <a:solidFill>
                <a:schemeClr val="accent2"/>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a:t>
            </a:r>
            <a:r>
              <a:rPr lang="pl-PL" dirty="0">
                <a:solidFill>
                  <a:schemeClr val="accent2"/>
                </a:solidFill>
              </a:rPr>
              <a:t>statistics 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995287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solidFill>
                  <a:srgbClr val="FFFFFF"/>
                </a:solidFill>
              </a:rPr>
              <a:t>Updating orbits</a:t>
            </a:r>
            <a:endParaRPr lang="en-GB" dirty="0">
              <a:solidFill>
                <a:srgbClr val="FFFFFF"/>
              </a:solidFill>
            </a:endParaRPr>
          </a:p>
        </p:txBody>
      </p:sp>
      <p:sp>
        <p:nvSpPr>
          <p:cNvPr id="3" name="TextBox 2"/>
          <p:cNvSpPr txBox="1"/>
          <p:nvPr/>
        </p:nvSpPr>
        <p:spPr>
          <a:xfrm>
            <a:off x="207818" y="921327"/>
            <a:ext cx="2824812" cy="369332"/>
          </a:xfrm>
          <a:prstGeom prst="rect">
            <a:avLst/>
          </a:prstGeom>
          <a:noFill/>
        </p:spPr>
        <p:txBody>
          <a:bodyPr wrap="none" rtlCol="0">
            <a:spAutoFit/>
          </a:bodyPr>
          <a:lstStyle/>
          <a:p>
            <a:r>
              <a:rPr lang="pl-PL" i="1" dirty="0" smtClean="0"/>
              <a:t>Radar / Apply orbit file</a:t>
            </a:r>
            <a:endParaRPr lang="en-GB" i="1" dirty="0"/>
          </a:p>
        </p:txBody>
      </p:sp>
      <p:pic>
        <p:nvPicPr>
          <p:cNvPr id="4" name="Picture 3"/>
          <p:cNvPicPr>
            <a:picLocks noChangeAspect="1"/>
          </p:cNvPicPr>
          <p:nvPr/>
        </p:nvPicPr>
        <p:blipFill>
          <a:blip r:embed="rId2"/>
          <a:stretch>
            <a:fillRect/>
          </a:stretch>
        </p:blipFill>
        <p:spPr>
          <a:xfrm>
            <a:off x="441071" y="1473156"/>
            <a:ext cx="2858469" cy="2891026"/>
          </a:xfrm>
          <a:prstGeom prst="rect">
            <a:avLst/>
          </a:prstGeom>
        </p:spPr>
      </p:pic>
      <p:pic>
        <p:nvPicPr>
          <p:cNvPr id="5" name="Picture 4"/>
          <p:cNvPicPr>
            <a:picLocks noChangeAspect="1"/>
          </p:cNvPicPr>
          <p:nvPr/>
        </p:nvPicPr>
        <p:blipFill>
          <a:blip r:embed="rId3"/>
          <a:stretch>
            <a:fillRect/>
          </a:stretch>
        </p:blipFill>
        <p:spPr>
          <a:xfrm>
            <a:off x="3600663" y="1559223"/>
            <a:ext cx="2866159" cy="2905601"/>
          </a:xfrm>
          <a:prstGeom prst="rect">
            <a:avLst/>
          </a:prstGeom>
        </p:spPr>
      </p:pic>
      <p:cxnSp>
        <p:nvCxnSpPr>
          <p:cNvPr id="7" name="Straight Arrow Connector 6"/>
          <p:cNvCxnSpPr/>
          <p:nvPr/>
        </p:nvCxnSpPr>
        <p:spPr>
          <a:xfrm flipV="1">
            <a:off x="6132910" y="1818409"/>
            <a:ext cx="554181" cy="581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95673" y="1582740"/>
            <a:ext cx="2619628" cy="276999"/>
          </a:xfrm>
          <a:prstGeom prst="rect">
            <a:avLst/>
          </a:prstGeom>
          <a:noFill/>
        </p:spPr>
        <p:txBody>
          <a:bodyPr wrap="none" rtlCol="0">
            <a:spAutoFit/>
          </a:bodyPr>
          <a:lstStyle/>
          <a:p>
            <a:r>
              <a:rPr lang="pl-PL" sz="1200" dirty="0" smtClean="0">
                <a:solidFill>
                  <a:schemeClr val="accent1"/>
                </a:solidFill>
              </a:rPr>
              <a:t>POEORB - few weeks after acq.</a:t>
            </a:r>
            <a:endParaRPr lang="en-GB" sz="1200" dirty="0">
              <a:solidFill>
                <a:schemeClr val="accent1"/>
              </a:solidFill>
            </a:endParaRPr>
          </a:p>
        </p:txBody>
      </p:sp>
      <p:sp>
        <p:nvSpPr>
          <p:cNvPr id="9" name="Rectangle 8"/>
          <p:cNvSpPr/>
          <p:nvPr/>
        </p:nvSpPr>
        <p:spPr>
          <a:xfrm>
            <a:off x="3200400" y="840450"/>
            <a:ext cx="5865020" cy="600164"/>
          </a:xfrm>
          <a:prstGeom prst="rect">
            <a:avLst/>
          </a:prstGeom>
        </p:spPr>
        <p:txBody>
          <a:bodyPr wrap="square">
            <a:spAutoFit/>
          </a:bodyPr>
          <a:lstStyle/>
          <a:p>
            <a:r>
              <a:rPr lang="en-GB" sz="1100" i="1" dirty="0"/>
              <a:t>The orbit file provides accurate satellite position and velocity information. Based on this information, the orbit state vectors in the abstract metadata of the product are updated. </a:t>
            </a:r>
          </a:p>
        </p:txBody>
      </p:sp>
      <p:sp>
        <p:nvSpPr>
          <p:cNvPr id="10" name="TextBox 9"/>
          <p:cNvSpPr txBox="1"/>
          <p:nvPr/>
        </p:nvSpPr>
        <p:spPr>
          <a:xfrm>
            <a:off x="6745554" y="2358969"/>
            <a:ext cx="2319866" cy="276999"/>
          </a:xfrm>
          <a:prstGeom prst="rect">
            <a:avLst/>
          </a:prstGeom>
          <a:noFill/>
        </p:spPr>
        <p:txBody>
          <a:bodyPr wrap="none" rtlCol="0">
            <a:spAutoFit/>
          </a:bodyPr>
          <a:lstStyle/>
          <a:p>
            <a:r>
              <a:rPr lang="pl-PL" sz="1200" dirty="0" smtClean="0">
                <a:solidFill>
                  <a:schemeClr val="accent1"/>
                </a:solidFill>
              </a:rPr>
              <a:t>RESORB – within few hours</a:t>
            </a:r>
            <a:endParaRPr lang="en-GB" sz="1200" dirty="0">
              <a:solidFill>
                <a:schemeClr val="accent1"/>
              </a:solidFill>
            </a:endParaRPr>
          </a:p>
        </p:txBody>
      </p:sp>
      <p:cxnSp>
        <p:nvCxnSpPr>
          <p:cNvPr id="11" name="Straight Arrow Connector 10"/>
          <p:cNvCxnSpPr/>
          <p:nvPr/>
        </p:nvCxnSpPr>
        <p:spPr>
          <a:xfrm flipV="1">
            <a:off x="5831787" y="2497469"/>
            <a:ext cx="9361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23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smtClean="0">
                <a:solidFill>
                  <a:schemeClr val="accent2"/>
                </a:solidFill>
              </a:rPr>
              <a:t>Terrain correction</a:t>
            </a:r>
          </a:p>
          <a:p>
            <a:r>
              <a:rPr lang="en-GB" sz="1400" i="1" dirty="0">
                <a:solidFill>
                  <a:schemeClr val="accent2"/>
                </a:solidFill>
              </a:rPr>
              <a:t>	</a:t>
            </a:r>
            <a:r>
              <a:rPr lang="pl-PL" sz="1400" i="1" dirty="0" smtClean="0">
                <a:solidFill>
                  <a:schemeClr val="accent2"/>
                </a:solidFill>
              </a:rPr>
              <a:t>Compensate </a:t>
            </a:r>
            <a:r>
              <a:rPr lang="pl-PL" sz="1400" i="1" dirty="0">
                <a:solidFill>
                  <a:schemeClr val="accent2"/>
                </a:solidFill>
              </a:rPr>
              <a:t>for geometric distortions caused by topographical variations of a </a:t>
            </a:r>
            <a:r>
              <a:rPr lang="pl-PL" sz="1400" i="1" dirty="0" smtClean="0">
                <a:solidFill>
                  <a:schemeClr val="accent2"/>
                </a:solidFill>
              </a:rPr>
              <a:t>	scene </a:t>
            </a:r>
            <a:r>
              <a:rPr lang="pl-PL" sz="1400" i="1" dirty="0">
                <a:solidFill>
                  <a:schemeClr val="accent2"/>
                </a:solidFill>
              </a:rPr>
              <a:t>and the tilt of satellite </a:t>
            </a:r>
            <a:r>
              <a:rPr lang="pl-PL" sz="1400" i="1" dirty="0" smtClean="0">
                <a:solidFill>
                  <a:schemeClr val="accent2"/>
                </a:solidFill>
              </a:rPr>
              <a:t>sensor</a:t>
            </a:r>
            <a:endParaRPr lang="en-GB" sz="1400" i="1" dirty="0" smtClean="0">
              <a:solidFill>
                <a:schemeClr val="accent2"/>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1826450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2279E-2C4C-4C93-8498-455A58D1433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2760952-b3bb-408f-ace6-eb1e07642b86"/>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2560</TotalTime>
  <Words>1071</Words>
  <Application>Microsoft Office PowerPoint</Application>
  <PresentationFormat>On-screen Show (16:9)</PresentationFormat>
  <Paragraphs>319</Paragraphs>
  <Slides>61</Slides>
  <Notes>1</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Cambria Math</vt:lpstr>
      <vt:lpstr>Symbol</vt:lpstr>
      <vt:lpstr>Verdana</vt:lpstr>
      <vt:lpstr>Wingdings</vt:lpstr>
      <vt:lpstr>ヒラギノ角ゴ ProN W3</vt:lpstr>
      <vt:lpstr>NEW ESA Presentation 16-9</vt:lpstr>
      <vt:lpstr>PowerPoint Presentation</vt:lpstr>
      <vt:lpstr>PowerPoint Presentation</vt:lpstr>
      <vt:lpstr>Objectives</vt:lpstr>
      <vt:lpstr>Introduction</vt:lpstr>
      <vt:lpstr>Data preparation</vt:lpstr>
      <vt:lpstr>Data processing</vt:lpstr>
      <vt:lpstr>Data processing</vt:lpstr>
      <vt:lpstr>Updating orbits</vt:lpstr>
      <vt:lpstr>Data processing</vt:lpstr>
      <vt:lpstr>Radiometric Calibration</vt:lpstr>
      <vt:lpstr>Radiometric Calibration</vt:lpstr>
      <vt:lpstr>Data processing</vt:lpstr>
      <vt:lpstr>Terrain correction &amp; Geocoding</vt:lpstr>
      <vt:lpstr>Terrain correction &amp; Geocoding</vt:lpstr>
      <vt:lpstr>Terrain correction &amp; Geocoding</vt:lpstr>
      <vt:lpstr>Data check</vt:lpstr>
      <vt:lpstr>Automatic Processing with Graph</vt:lpstr>
      <vt:lpstr>Automatic Processing with Graph – Calibration, Terrain Correction</vt:lpstr>
      <vt:lpstr>Batch processing</vt:lpstr>
      <vt:lpstr>Batch processing</vt:lpstr>
      <vt:lpstr>Time series analysis</vt:lpstr>
      <vt:lpstr>Time series analysis</vt:lpstr>
      <vt:lpstr>Time series analysis</vt:lpstr>
      <vt:lpstr>Data processing</vt:lpstr>
      <vt:lpstr>Creating multitemporal stack</vt:lpstr>
      <vt:lpstr>Data processing</vt:lpstr>
      <vt:lpstr>Multitemporal speckle filtering</vt:lpstr>
      <vt:lpstr>Multitemporal speckle filtering</vt:lpstr>
      <vt:lpstr>Data processing</vt:lpstr>
      <vt:lpstr>Conversion from linear to dB</vt:lpstr>
      <vt:lpstr>Conversion from linear to dB</vt:lpstr>
      <vt:lpstr>Linear vs dB comparison</vt:lpstr>
      <vt:lpstr>Data processing</vt:lpstr>
      <vt:lpstr>Visual inspection of the time series</vt:lpstr>
      <vt:lpstr>RGB Composite </vt:lpstr>
      <vt:lpstr>RGB Composite</vt:lpstr>
      <vt:lpstr>Stack averaging</vt:lpstr>
      <vt:lpstr>Stack averaging – RGB Composite</vt:lpstr>
      <vt:lpstr>Image statistics</vt:lpstr>
      <vt:lpstr>Image statistics - polygon</vt:lpstr>
      <vt:lpstr>PowerPoint Presentation</vt:lpstr>
      <vt:lpstr>Objectives</vt:lpstr>
      <vt:lpstr>Introduction</vt:lpstr>
      <vt:lpstr>Sentinel-1 data acquisition</vt:lpstr>
      <vt:lpstr>Sentinel-1 TOPS Data Handling and Processing</vt:lpstr>
      <vt:lpstr>Sentinel-1 TOPSAR Split</vt:lpstr>
      <vt:lpstr>PowerPoint Presentation</vt:lpstr>
      <vt:lpstr>Coregistration</vt:lpstr>
      <vt:lpstr>Interferometric Coherence</vt:lpstr>
      <vt:lpstr>Interferometric Coherence</vt:lpstr>
      <vt:lpstr>S-1 TOPS Debursting</vt:lpstr>
      <vt:lpstr>Terrain Correction</vt:lpstr>
      <vt:lpstr>PowerPoint Presentation</vt:lpstr>
      <vt:lpstr>Backscatter Intensity product</vt:lpstr>
      <vt:lpstr>Creating a stack</vt:lpstr>
      <vt:lpstr>Conversion of sigma0 to db</vt:lpstr>
      <vt:lpstr>Band math: average sigma 0 and difference</vt:lpstr>
      <vt:lpstr>Creating RGB false composite</vt:lpstr>
      <vt:lpstr>Resulting RGB false composite</vt:lpstr>
      <vt:lpstr>PowerPoint Presentation</vt:lpstr>
      <vt:lpstr>PowerPoint Presentation</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Author</dc:creator>
  <cp:lastModifiedBy>Magdalena Fitrzyk</cp:lastModifiedBy>
  <cp:revision>54</cp:revision>
  <cp:lastPrinted>2008-08-26T16:26:23Z</cp:lastPrinted>
  <dcterms:created xsi:type="dcterms:W3CDTF">2016-10-18T10:53:19Z</dcterms:created>
  <dcterms:modified xsi:type="dcterms:W3CDTF">2019-11-07T14:23:37Z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