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273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4" r:id="rId22"/>
  </p:sldIdLst>
  <p:sldSz cx="9144000" cy="5143500" type="screen16x9"/>
  <p:notesSz cx="7023100" cy="93091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8DB"/>
    <a:srgbClr val="00549F"/>
    <a:srgbClr val="FDC82F"/>
    <a:srgbClr val="00338D"/>
    <a:srgbClr val="D0103A"/>
    <a:srgbClr val="008542"/>
    <a:srgbClr val="E37222"/>
    <a:srgbClr val="8224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43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882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t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287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89404" tIns="44702" rIns="89404" bIns="44702" numCol="1" anchor="b" anchorCtr="0" compatLnSpc="1">
            <a:prstTxWarp prst="textNoShape">
              <a:avLst/>
            </a:prstTxWarp>
          </a:bodyPr>
          <a:lstStyle>
            <a:lvl1pPr algn="r" defTabSz="892175">
              <a:defRPr sz="1100" smtClean="0">
                <a:latin typeface="Arial" pitchFamily="34" charset="0"/>
              </a:defRPr>
            </a:lvl1pPr>
          </a:lstStyle>
          <a:p>
            <a:pPr>
              <a:defRPr/>
            </a:pPr>
            <a:fld id="{A5B780D0-5C7F-422C-931C-25201BE19360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250459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4663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5738" y="0"/>
            <a:ext cx="3014662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A6888345-B3D3-4351-A7A9-F936F5935E41}" type="datetimeFigureOut">
              <a:rPr lang="en-US"/>
              <a:pPr>
                <a:defRPr/>
              </a:pPr>
              <a:t>10/29/2019</a:t>
            </a:fld>
            <a:endParaRPr lang="en-US" dirty="0"/>
          </a:p>
        </p:txBody>
      </p:sp>
      <p:sp>
        <p:nvSpPr>
          <p:cNvPr id="112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3550" y="693738"/>
            <a:ext cx="6157913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435475"/>
            <a:ext cx="5200650" cy="415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70950"/>
            <a:ext cx="30146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defTabSz="862013">
              <a:defRPr sz="11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5738" y="8870950"/>
            <a:ext cx="3014662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6155" tIns="43077" rIns="86155" bIns="43077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 smtClean="0"/>
            </a:lvl1pPr>
          </a:lstStyle>
          <a:p>
            <a:pPr>
              <a:defRPr/>
            </a:pPr>
            <a:fld id="{D8DF57D7-2670-4E78-96DD-D9B22805124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4303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631825" y="4822032"/>
            <a:ext cx="501650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pic>
        <p:nvPicPr>
          <p:cNvPr id="2" name="Picture 1" descr="DRAGON_LTC19_PPT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  <p:hf sldNum="0"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>
              <a:defRPr baseline="0"/>
            </a:lvl1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2472362"/>
            <a:ext cx="7789050" cy="1323439"/>
          </a:xfrm>
        </p:spPr>
        <p:txBody>
          <a:bodyPr anchor="t"/>
          <a:lstStyle>
            <a:lvl1pPr algn="l">
              <a:defRPr sz="4000" b="0" cap="all">
                <a:solidFill>
                  <a:srgbClr val="0098DB"/>
                </a:solidFill>
              </a:defRPr>
            </a:lvl1pPr>
          </a:lstStyle>
          <a:p>
            <a:r>
              <a:rPr lang="en-US" noProof="0" smtClean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2000" y="1347221"/>
            <a:ext cx="778905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95031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0" y="1254919"/>
            <a:ext cx="3889376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7723" y="1254919"/>
            <a:ext cx="3888000" cy="3238500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698672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123" y="1250100"/>
            <a:ext cx="3895200" cy="372600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50156"/>
            <a:ext cx="3896416" cy="371493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7" name="Content Placeholder 5"/>
          <p:cNvSpPr>
            <a:spLocks noGrp="1"/>
          </p:cNvSpPr>
          <p:nvPr>
            <p:ph sz="quarter" idx="10"/>
          </p:nvPr>
        </p:nvSpPr>
        <p:spPr>
          <a:xfrm>
            <a:off x="619200" y="1630801"/>
            <a:ext cx="3898900" cy="2862263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54093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defRPr lang="en-GB" sz="2200" b="0" dirty="0" smtClean="0">
                <a:solidFill>
                  <a:srgbClr val="0070C0"/>
                </a:solidFill>
                <a:latin typeface="Verdana"/>
                <a:ea typeface="+mj-ea"/>
                <a:cs typeface="Verdana"/>
              </a:defRPr>
            </a:lvl1pPr>
          </a:lstStyle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Click to edit Master title style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21188019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29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1250157"/>
            <a:ext cx="4968875" cy="3243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125" y="1250101"/>
            <a:ext cx="2846388" cy="32432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741985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2000" y="3724872"/>
            <a:ext cx="5932800" cy="307777"/>
          </a:xfrm>
        </p:spPr>
        <p:txBody>
          <a:bodyPr anchor="b"/>
          <a:lstStyle>
            <a:lvl1pPr algn="l">
              <a:defRPr sz="1400" b="1"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01787" y="1250156"/>
            <a:ext cx="5932488" cy="254317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2000" y="4029076"/>
            <a:ext cx="5932800" cy="46434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01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AGON_LTC19_PPT2.jpg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2857"/>
          </a:xfrm>
          <a:prstGeom prst="rect">
            <a:avLst/>
          </a:prstGeom>
        </p:spPr>
      </p:pic>
      <p:sp>
        <p:nvSpPr>
          <p:cNvPr id="55299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2800" y="863376"/>
            <a:ext cx="8748000" cy="368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9" name="Text Box DG"/>
          <p:cNvSpPr txBox="1">
            <a:spLocks noChangeArrowheads="1"/>
          </p:cNvSpPr>
          <p:nvPr/>
        </p:nvSpPr>
        <p:spPr bwMode="auto">
          <a:xfrm>
            <a:off x="578164" y="335522"/>
            <a:ext cx="50165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800" noProof="0" dirty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43086" y="149150"/>
            <a:ext cx="7174846" cy="430887"/>
          </a:xfrm>
          <a:prstGeom prst="rect">
            <a:avLst/>
          </a:prstGeom>
          <a:noFill/>
          <a:ln>
            <a:noFill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dirty="0" smtClean="0"/>
              <a:t>Click to edit Master title style</a:t>
            </a:r>
            <a:endParaRPr lang="en-GB" dirty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1" r:id="rId2"/>
    <p:sldLayoutId id="2147483932" r:id="rId3"/>
    <p:sldLayoutId id="2147483933" r:id="rId4"/>
    <p:sldLayoutId id="2147483934" r:id="rId5"/>
    <p:sldLayoutId id="2147483930" r:id="rId6"/>
    <p:sldLayoutId id="2147483936" r:id="rId7"/>
    <p:sldLayoutId id="2147483937" r:id="rId8"/>
    <p:sldLayoutId id="2147483938" r:id="rId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200" b="0" dirty="0" smtClean="0">
          <a:solidFill>
            <a:schemeClr val="bg1"/>
          </a:solidFill>
          <a:latin typeface="Verdana"/>
          <a:ea typeface="+mj-ea"/>
          <a:cs typeface="Verdana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200" b="1">
          <a:solidFill>
            <a:schemeClr val="bg1"/>
          </a:solidFill>
          <a:latin typeface="Verdana" pitchFamily="34" charset="0"/>
        </a:defRPr>
      </a:lvl9pPr>
    </p:titleStyle>
    <p:bodyStyle>
      <a:lvl1pPr marL="0" indent="-3429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Tx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1pPr>
      <a:lvl2pPr marL="8100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2pPr>
      <a:lvl3pPr marL="14076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3pPr>
      <a:lvl4pPr marL="20052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4pPr>
      <a:lvl5pPr marL="260280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600" dirty="0" smtClean="0">
          <a:solidFill>
            <a:schemeClr val="bg2"/>
          </a:solidFill>
          <a:latin typeface="Verdana"/>
          <a:ea typeface="+mn-ea"/>
          <a:cs typeface="Verdana"/>
        </a:defRPr>
      </a:lvl5pPr>
      <a:lvl6pPr marL="34798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6pPr>
      <a:lvl7pPr marL="39370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7pPr>
      <a:lvl8pPr marL="43942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8pPr>
      <a:lvl9pPr marL="4851400" indent="-41910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600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17" Type="http://schemas.openxmlformats.org/officeDocument/2006/relationships/image" Target="../media/image51.png"/><Relationship Id="rId2" Type="http://schemas.openxmlformats.org/officeDocument/2006/relationships/image" Target="../media/image36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jpeg"/><Relationship Id="rId11" Type="http://schemas.openxmlformats.org/officeDocument/2006/relationships/image" Target="../media/image45.png"/><Relationship Id="rId5" Type="http://schemas.openxmlformats.org/officeDocument/2006/relationships/image" Target="../media/image39.jpeg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image" Target="../media/image38.jpe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gif"/><Relationship Id="rId3" Type="http://schemas.openxmlformats.org/officeDocument/2006/relationships/image" Target="../media/image52.jpeg"/><Relationship Id="rId7" Type="http://schemas.openxmlformats.org/officeDocument/2006/relationships/image" Target="../media/image55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fif"/><Relationship Id="rId5" Type="http://schemas.openxmlformats.org/officeDocument/2006/relationships/image" Target="../media/image14.png"/><Relationship Id="rId4" Type="http://schemas.openxmlformats.org/officeDocument/2006/relationships/image" Target="../media/image53.jpeg"/><Relationship Id="rId9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fif"/><Relationship Id="rId3" Type="http://schemas.openxmlformats.org/officeDocument/2006/relationships/image" Target="../media/image24.jpeg"/><Relationship Id="rId7" Type="http://schemas.openxmlformats.org/officeDocument/2006/relationships/image" Target="../media/image28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532948" y="1857759"/>
            <a:ext cx="797242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en-GB" sz="3200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+mj-ea"/>
                <a:cs typeface="Verdana"/>
              </a:rPr>
              <a:t>Introduction to ESA toolboxes</a:t>
            </a:r>
          </a:p>
        </p:txBody>
      </p:sp>
      <p:sp>
        <p:nvSpPr>
          <p:cNvPr id="3" name="Text Box 24"/>
          <p:cNvSpPr txBox="1">
            <a:spLocks noChangeArrowheads="1"/>
          </p:cNvSpPr>
          <p:nvPr/>
        </p:nvSpPr>
        <p:spPr bwMode="auto">
          <a:xfrm>
            <a:off x="532948" y="2694053"/>
            <a:ext cx="3655407" cy="400110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>
              <a:spcBef>
                <a:spcPts val="0"/>
              </a:spcBef>
              <a:defRPr sz="1400">
                <a:solidFill>
                  <a:schemeClr val="bg1"/>
                </a:solidFill>
              </a:defRPr>
            </a:lvl1pPr>
          </a:lstStyle>
          <a:p>
            <a:r>
              <a:rPr lang="pl-PL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Fabrizio Ramoino</a:t>
            </a:r>
            <a:endParaRPr lang="en-GB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Sentinel-2 applications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78217" y="4168241"/>
            <a:ext cx="1377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Band 11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8217" y="4148802"/>
            <a:ext cx="2777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B11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275" y="2379127"/>
            <a:ext cx="1316786" cy="98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5797134" y="2081329"/>
            <a:ext cx="267412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charset="0"/>
              <a:buNone/>
            </a:pPr>
            <a:r>
              <a:rPr lang="en-GB" sz="1000" i="1" dirty="0">
                <a:solidFill>
                  <a:srgbClr val="7F7F7F"/>
                </a:solidFill>
                <a:ea typeface="ＭＳ Ｐゴシック" charset="0"/>
                <a:cs typeface="ＭＳ Ｐゴシック" charset="0"/>
              </a:rPr>
              <a:t>Regional to Urban Applications</a:t>
            </a:r>
          </a:p>
        </p:txBody>
      </p:sp>
      <p:sp>
        <p:nvSpPr>
          <p:cNvPr id="7" name="Rectangle 112"/>
          <p:cNvSpPr>
            <a:spLocks noChangeArrowheads="1"/>
          </p:cNvSpPr>
          <p:nvPr/>
        </p:nvSpPr>
        <p:spPr bwMode="auto">
          <a:xfrm>
            <a:off x="592288" y="4490047"/>
            <a:ext cx="125571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Wingdings" charset="0"/>
              <a:buNone/>
              <a:defRPr/>
            </a:pPr>
            <a:r>
              <a:rPr lang="en-GB" sz="1000" i="1" dirty="0">
                <a:solidFill>
                  <a:srgbClr val="7F7F7F"/>
                </a:solidFill>
              </a:rPr>
              <a:t>Geology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236953" y="3448381"/>
            <a:ext cx="241426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algn="ctr" eaLnBrk="1" hangingPunct="1">
              <a:spcBef>
                <a:spcPct val="20000"/>
              </a:spcBef>
              <a:buFont typeface="Wingdings" charset="0"/>
              <a:buNone/>
              <a:defRPr sz="1200" i="1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n-GB" sz="1000" dirty="0"/>
              <a:t>Emergency management</a:t>
            </a: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3" y="2414544"/>
            <a:ext cx="1517650" cy="109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369" y="3488672"/>
            <a:ext cx="897968" cy="1016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864" y="3486235"/>
            <a:ext cx="95885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038" y="2409731"/>
            <a:ext cx="1019175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809" y="2394045"/>
            <a:ext cx="1301750" cy="944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8" y="3719824"/>
            <a:ext cx="1255712" cy="81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1" y="806413"/>
            <a:ext cx="1095375" cy="119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34" y="821960"/>
            <a:ext cx="1395413" cy="128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724" y="818713"/>
            <a:ext cx="1412789" cy="115700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214" y="821132"/>
            <a:ext cx="1267049" cy="1316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595" y="2362717"/>
            <a:ext cx="995277" cy="101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7313675" y="2656564"/>
            <a:ext cx="143986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GB"/>
            </a:defPPr>
            <a:lvl1pPr eaLnBrk="1" hangingPunct="1">
              <a:spcBef>
                <a:spcPct val="20000"/>
              </a:spcBef>
              <a:buFont typeface="Wingdings" charset="0"/>
              <a:buNone/>
              <a:defRPr sz="1200" i="1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r>
              <a:rPr lang="en-GB" sz="1000" dirty="0"/>
              <a:t>Global Land use</a:t>
            </a:r>
          </a:p>
          <a:p>
            <a:r>
              <a:rPr lang="en-GB" sz="1000" dirty="0"/>
              <a:t>&amp; change</a:t>
            </a:r>
          </a:p>
        </p:txBody>
      </p:sp>
      <p:sp>
        <p:nvSpPr>
          <p:cNvPr id="21" name="Rectangle 113"/>
          <p:cNvSpPr>
            <a:spLocks noChangeArrowheads="1"/>
          </p:cNvSpPr>
          <p:nvPr/>
        </p:nvSpPr>
        <p:spPr bwMode="auto">
          <a:xfrm>
            <a:off x="6549369" y="4468345"/>
            <a:ext cx="186634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GB" sz="1000" i="1" dirty="0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rPr>
              <a:t>Coastal </a:t>
            </a:r>
            <a:r>
              <a:rPr lang="en-GB" sz="1000" i="1" dirty="0" smtClean="0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rPr>
              <a:t>zones/bathymetry</a:t>
            </a:r>
            <a:endParaRPr lang="en-GB" sz="1000" i="1" dirty="0">
              <a:solidFill>
                <a:srgbClr val="7F7F7F"/>
              </a:solidFill>
              <a:latin typeface="Verdan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3124809" y="3316794"/>
            <a:ext cx="26032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charset="0"/>
              <a:buNone/>
            </a:pPr>
            <a:r>
              <a:rPr lang="en-GB" sz="1000" i="1" dirty="0">
                <a:solidFill>
                  <a:srgbClr val="7F7F7F"/>
                </a:solidFill>
                <a:ea typeface="ＭＳ Ｐゴシック" charset="0"/>
                <a:cs typeface="ＭＳ Ｐゴシック" charset="0"/>
              </a:rPr>
              <a:t>Glaciers &amp; Ice</a:t>
            </a:r>
          </a:p>
        </p:txBody>
      </p:sp>
      <p:sp>
        <p:nvSpPr>
          <p:cNvPr id="23" name="Text Box 18"/>
          <p:cNvSpPr txBox="1">
            <a:spLocks noChangeArrowheads="1"/>
          </p:cNvSpPr>
          <p:nvPr/>
        </p:nvSpPr>
        <p:spPr bwMode="auto">
          <a:xfrm>
            <a:off x="3054724" y="1942220"/>
            <a:ext cx="23553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GB"/>
            </a:defPPr>
            <a:lvl1pPr eaLnBrk="1" hangingPunct="1">
              <a:spcBef>
                <a:spcPct val="20000"/>
              </a:spcBef>
              <a:buFont typeface="Wingdings" charset="0"/>
              <a:buNone/>
              <a:defRPr sz="1200" i="1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/>
            <a:r>
              <a:rPr lang="en-GB" sz="1000" dirty="0" smtClean="0"/>
              <a:t>Land </a:t>
            </a:r>
            <a:r>
              <a:rPr lang="en-GB" sz="1000" dirty="0"/>
              <a:t>cover classification, high resolution layers &amp; </a:t>
            </a:r>
            <a:r>
              <a:rPr lang="en-GB" sz="1000" dirty="0" smtClean="0"/>
              <a:t>change</a:t>
            </a:r>
            <a:endParaRPr lang="en-GB" sz="1000" dirty="0"/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247651" y="1933967"/>
            <a:ext cx="22852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charset="0"/>
                <a:ea typeface="MS PGothic" charset="0"/>
                <a:cs typeface="MS PGothic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Wingdings" charset="0"/>
              <a:buNone/>
            </a:pPr>
            <a:r>
              <a:rPr lang="en-GB" sz="1000" i="1" dirty="0">
                <a:solidFill>
                  <a:srgbClr val="7F7F7F"/>
                </a:solidFill>
                <a:ea typeface="ＭＳ Ｐゴシック" charset="0"/>
                <a:cs typeface="ＭＳ Ｐゴシック" charset="0"/>
              </a:rPr>
              <a:t>Agriculture, Forests &amp; Carbon, Vegetation monitoring</a:t>
            </a:r>
          </a:p>
        </p:txBody>
      </p:sp>
      <p:sp>
        <p:nvSpPr>
          <p:cNvPr id="25" name="Rectangle 113"/>
          <p:cNvSpPr>
            <a:spLocks noChangeArrowheads="1"/>
          </p:cNvSpPr>
          <p:nvPr/>
        </p:nvSpPr>
        <p:spPr bwMode="auto">
          <a:xfrm>
            <a:off x="3219152" y="4441797"/>
            <a:ext cx="257798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Font typeface="Wingdings" charset="0"/>
              <a:buNone/>
            </a:pPr>
            <a:r>
              <a:rPr lang="en-GB" sz="1000" i="1" dirty="0">
                <a:solidFill>
                  <a:srgbClr val="7F7F7F"/>
                </a:solidFill>
                <a:latin typeface="Verdana" charset="0"/>
                <a:ea typeface="ＭＳ Ｐゴシック" charset="0"/>
                <a:cs typeface="ＭＳ Ｐゴシック" charset="0"/>
              </a:rPr>
              <a:t>Water quality</a:t>
            </a: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918" y="3596300"/>
            <a:ext cx="1313159" cy="875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511" y="3585767"/>
            <a:ext cx="1278588" cy="885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26" y="814300"/>
            <a:ext cx="1208148" cy="1137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497218" y="906816"/>
            <a:ext cx="912813" cy="105410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0811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SNAP &amp; Optical/Thermal MR (</a:t>
            </a:r>
            <a:r>
              <a:rPr lang="en-GB" dirty="0" smtClean="0">
                <a:solidFill>
                  <a:schemeClr val="bg1"/>
                </a:solidFill>
              </a:rPr>
              <a:t>S3 </a:t>
            </a:r>
            <a:r>
              <a:rPr lang="en-GB" dirty="0">
                <a:solidFill>
                  <a:schemeClr val="bg1"/>
                </a:solidFill>
              </a:rPr>
              <a:t>Toolbox)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9933" y="1310884"/>
            <a:ext cx="8547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Sentinel-3</a:t>
            </a:r>
            <a:endParaRPr lang="en-GB" sz="9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290111" y="1310884"/>
            <a:ext cx="76174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ENVISAT</a:t>
            </a:r>
            <a:endParaRPr lang="en-GB" sz="9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03205" y="1311183"/>
            <a:ext cx="7072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err="1" smtClean="0"/>
              <a:t>Proba</a:t>
            </a:r>
            <a:r>
              <a:rPr lang="en-GB" sz="900" b="1" dirty="0" smtClean="0"/>
              <a:t>-V</a:t>
            </a:r>
            <a:endParaRPr lang="en-GB" sz="9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288325" y="1310884"/>
            <a:ext cx="82747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SPOT VGT</a:t>
            </a:r>
            <a:endParaRPr lang="en-GB" sz="9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400810" y="1311183"/>
            <a:ext cx="6678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MODIS</a:t>
            </a:r>
            <a:endParaRPr lang="en-GB" sz="9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433421" y="1310884"/>
            <a:ext cx="6521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AVHRR</a:t>
            </a:r>
            <a:endParaRPr lang="en-GB" sz="9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325492" y="1317404"/>
            <a:ext cx="57748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VIIRS</a:t>
            </a:r>
            <a:endParaRPr lang="en-GB" sz="9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482463" y="1310884"/>
            <a:ext cx="4519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ERS </a:t>
            </a:r>
            <a:endParaRPr lang="en-GB" sz="9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7942163" y="839498"/>
            <a:ext cx="6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……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170" y="795903"/>
            <a:ext cx="769720" cy="564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5" y="802433"/>
            <a:ext cx="1006262" cy="5647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282" y="795903"/>
            <a:ext cx="753600" cy="565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b="6499"/>
          <a:stretch/>
        </p:blipFill>
        <p:spPr>
          <a:xfrm>
            <a:off x="2235322" y="801983"/>
            <a:ext cx="946614" cy="5652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974" y="792383"/>
            <a:ext cx="852433" cy="5652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5" y="792383"/>
            <a:ext cx="423900" cy="565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287" y="793518"/>
            <a:ext cx="862118" cy="565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53"/>
          <a:stretch/>
        </p:blipFill>
        <p:spPr>
          <a:xfrm>
            <a:off x="4317872" y="792383"/>
            <a:ext cx="772872" cy="565200"/>
          </a:xfrm>
          <a:prstGeom prst="rect">
            <a:avLst/>
          </a:prstGeom>
        </p:spPr>
      </p:pic>
      <p:sp>
        <p:nvSpPr>
          <p:cNvPr id="20" name="Content Placeholder 4"/>
          <p:cNvSpPr txBox="1">
            <a:spLocks/>
          </p:cNvSpPr>
          <p:nvPr/>
        </p:nvSpPr>
        <p:spPr>
          <a:xfrm>
            <a:off x="77931" y="1599087"/>
            <a:ext cx="8993332" cy="3005571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pl-PL" sz="1200" b="1" kern="0" dirty="0" smtClean="0">
                <a:solidFill>
                  <a:schemeClr val="bg2"/>
                </a:solidFill>
                <a:cs typeface="Verdana"/>
              </a:rPr>
              <a:t>Main features:</a:t>
            </a:r>
            <a:endParaRPr lang="en-GB" sz="1200" b="1" kern="0" dirty="0" smtClean="0">
              <a:solidFill>
                <a:schemeClr val="bg2"/>
              </a:solidFill>
              <a:cs typeface="Verdana"/>
            </a:endParaRP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 smtClean="0">
                <a:solidFill>
                  <a:schemeClr val="bg2"/>
                </a:solidFill>
                <a:cs typeface="Verdana"/>
              </a:rPr>
              <a:t>Visualizing 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spectrum of pixels 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b="1" kern="0" dirty="0">
                <a:solidFill>
                  <a:schemeClr val="bg2"/>
                </a:solidFill>
                <a:cs typeface="Verdana"/>
              </a:rPr>
              <a:t>Uncertainty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 </a:t>
            </a:r>
            <a:r>
              <a:rPr lang="en-US" sz="1200" kern="0" dirty="0" smtClean="0">
                <a:solidFill>
                  <a:schemeClr val="bg2"/>
                </a:solidFill>
                <a:cs typeface="Verdana"/>
              </a:rPr>
              <a:t>visualization 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and propagation of uncertainty in </a:t>
            </a:r>
            <a:r>
              <a:rPr lang="en-US" sz="1200" kern="0" dirty="0" err="1" smtClean="0">
                <a:solidFill>
                  <a:schemeClr val="bg2"/>
                </a:solidFill>
                <a:cs typeface="Verdana"/>
              </a:rPr>
              <a:t>BandMaths</a:t>
            </a:r>
            <a:endParaRPr lang="en-US" sz="1200" kern="0" dirty="0">
              <a:solidFill>
                <a:schemeClr val="bg2"/>
              </a:solidFill>
              <a:cs typeface="Verdana"/>
            </a:endParaRP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Pixel extraction tool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Specific sensor processors:</a:t>
            </a:r>
          </a:p>
          <a:p>
            <a:pPr marL="360000" lvl="1" indent="-18000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200" i="1" kern="0" dirty="0">
                <a:solidFill>
                  <a:schemeClr val="bg2"/>
                </a:solidFill>
                <a:cs typeface="Verdana"/>
              </a:rPr>
              <a:t>S3 OLCI Radiometry, S3 SLSTR PDU stitching</a:t>
            </a:r>
          </a:p>
          <a:p>
            <a:pPr marL="360000" lvl="1" indent="-18000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200" i="1" kern="0" dirty="0">
                <a:solidFill>
                  <a:schemeClr val="bg2"/>
                </a:solidFill>
                <a:cs typeface="Verdana"/>
              </a:rPr>
              <a:t>AATSR/SLSTR </a:t>
            </a:r>
            <a:r>
              <a:rPr lang="en-US" sz="1200" i="1" kern="0" dirty="0" err="1">
                <a:solidFill>
                  <a:schemeClr val="bg2"/>
                </a:solidFill>
                <a:cs typeface="Verdana"/>
              </a:rPr>
              <a:t>Regridding</a:t>
            </a:r>
            <a:endParaRPr lang="en-US" sz="1200" i="1" kern="0" dirty="0">
              <a:solidFill>
                <a:schemeClr val="bg2"/>
              </a:solidFill>
              <a:cs typeface="Verdana"/>
            </a:endParaRPr>
          </a:p>
          <a:p>
            <a:pPr marL="360000" lvl="1" indent="-18000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200" i="1" kern="0" dirty="0">
                <a:solidFill>
                  <a:schemeClr val="bg2"/>
                </a:solidFill>
                <a:cs typeface="Verdana"/>
              </a:rPr>
              <a:t>Performs radiometric corrections on MERIS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Optical water type classification based on atmospherically corrected </a:t>
            </a:r>
            <a:r>
              <a:rPr lang="en-US" sz="1200" kern="0" dirty="0" err="1">
                <a:solidFill>
                  <a:schemeClr val="bg2"/>
                </a:solidFill>
                <a:cs typeface="Verdana"/>
              </a:rPr>
              <a:t>reflectances</a:t>
            </a:r>
            <a:endParaRPr lang="en-US" sz="1200" kern="0" dirty="0">
              <a:solidFill>
                <a:schemeClr val="bg2"/>
              </a:solidFill>
              <a:cs typeface="Verdana"/>
            </a:endParaRP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FU (</a:t>
            </a:r>
            <a:r>
              <a:rPr lang="en-US" sz="1200" kern="0" dirty="0" err="1">
                <a:solidFill>
                  <a:schemeClr val="bg2"/>
                </a:solidFill>
                <a:cs typeface="Verdana"/>
              </a:rPr>
              <a:t>Forel-Ule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) Classification used to derive the hue angle and FU value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b="1" kern="0" dirty="0" err="1">
                <a:solidFill>
                  <a:schemeClr val="bg2"/>
                </a:solidFill>
                <a:cs typeface="Verdana"/>
              </a:rPr>
              <a:t>IdePix</a:t>
            </a:r>
            <a:r>
              <a:rPr lang="en-US" sz="1200" b="1" kern="0" dirty="0">
                <a:solidFill>
                  <a:schemeClr val="bg2"/>
                </a:solidFill>
                <a:cs typeface="Verdana"/>
              </a:rPr>
              <a:t> Processor: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 pixel classification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FLH (Fluorescence Line Height) / MCI (Maximum Chlorophyll Index) retrieval</a:t>
            </a:r>
          </a:p>
          <a:p>
            <a:pPr marL="285750" lvl="1" indent="-285750">
              <a:spcBef>
                <a:spcPts val="0"/>
              </a:spcBef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200" kern="0" dirty="0">
                <a:solidFill>
                  <a:schemeClr val="bg2"/>
                </a:solidFill>
                <a:cs typeface="Verdana"/>
              </a:rPr>
              <a:t>FUB/</a:t>
            </a:r>
            <a:r>
              <a:rPr lang="en-US" sz="1200" kern="0" dirty="0" err="1">
                <a:solidFill>
                  <a:schemeClr val="bg2"/>
                </a:solidFill>
                <a:cs typeface="Verdana"/>
              </a:rPr>
              <a:t>WeW</a:t>
            </a:r>
            <a:r>
              <a:rPr lang="en-US" sz="1200" kern="0" dirty="0">
                <a:solidFill>
                  <a:schemeClr val="bg2"/>
                </a:solidFill>
                <a:cs typeface="Verdana"/>
              </a:rPr>
              <a:t> processor</a:t>
            </a:r>
          </a:p>
        </p:txBody>
      </p:sp>
    </p:spTree>
    <p:extLst>
      <p:ext uri="{BB962C8B-B14F-4D97-AF65-F5344CB8AC3E}">
        <p14:creationId xmlns:p14="http://schemas.microsoft.com/office/powerpoint/2010/main" val="20971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Sentinel-3 products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77242"/>
            <a:ext cx="9144000" cy="1469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GB" sz="1050" dirty="0" smtClean="0"/>
              <a:t>Sentinel-3 </a:t>
            </a:r>
            <a:r>
              <a:rPr lang="en-GB" sz="1050" dirty="0"/>
              <a:t>is an ocean and land mission </a:t>
            </a:r>
            <a:r>
              <a:rPr lang="en-GB" sz="1050" dirty="0" smtClean="0"/>
              <a:t>and provides </a:t>
            </a:r>
            <a:r>
              <a:rPr lang="en-GB" sz="1050" dirty="0"/>
              <a:t>data continuity for the ERS, ENVISAT and </a:t>
            </a:r>
            <a:r>
              <a:rPr lang="en-GB" sz="1050" dirty="0" smtClean="0"/>
              <a:t>SPOT-VGT </a:t>
            </a:r>
            <a:r>
              <a:rPr lang="en-GB" sz="1050" dirty="0"/>
              <a:t>satellites.</a:t>
            </a:r>
          </a:p>
          <a:p>
            <a:pPr>
              <a:spcAft>
                <a:spcPts val="300"/>
              </a:spcAft>
            </a:pPr>
            <a:r>
              <a:rPr lang="en-GB" sz="1050" dirty="0"/>
              <a:t>SENTINEL-3 makes use of multiple sensing instruments to accomplish its objectives: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SLSTR</a:t>
            </a:r>
            <a:r>
              <a:rPr lang="en-GB" sz="1000" i="1" dirty="0" smtClean="0"/>
              <a:t> </a:t>
            </a:r>
            <a:r>
              <a:rPr lang="en-GB" sz="1000" i="1" dirty="0"/>
              <a:t>(Sea and Land Surface Temperature Radiometer)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OLCI</a:t>
            </a:r>
            <a:r>
              <a:rPr lang="en-GB" sz="1000" i="1" dirty="0" smtClean="0"/>
              <a:t> </a:t>
            </a:r>
            <a:r>
              <a:rPr lang="en-GB" sz="1000" i="1" dirty="0"/>
              <a:t>(Ocean and Land Colour Instrument)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SRAL</a:t>
            </a:r>
            <a:r>
              <a:rPr lang="en-GB" sz="1000" i="1" dirty="0" smtClean="0"/>
              <a:t> </a:t>
            </a:r>
            <a:r>
              <a:rPr lang="en-GB" sz="1000" i="1" dirty="0"/>
              <a:t>(SAR Altimeter)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DORIS</a:t>
            </a:r>
            <a:r>
              <a:rPr lang="en-GB" sz="1000" i="1" dirty="0" smtClean="0"/>
              <a:t> </a:t>
            </a:r>
            <a:r>
              <a:rPr lang="en-GB" sz="1000" i="1" dirty="0"/>
              <a:t>(Doppler </a:t>
            </a:r>
            <a:r>
              <a:rPr lang="en-GB" sz="1000" i="1" dirty="0" err="1"/>
              <a:t>Orbitography</a:t>
            </a:r>
            <a:r>
              <a:rPr lang="en-GB" sz="1000" i="1" dirty="0"/>
              <a:t> and </a:t>
            </a:r>
            <a:r>
              <a:rPr lang="en-GB" sz="1000" i="1" dirty="0" err="1"/>
              <a:t>Radiopositioning</a:t>
            </a:r>
            <a:r>
              <a:rPr lang="en-GB" sz="1000" i="1" dirty="0"/>
              <a:t> Integrated by Satellite)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0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MWR</a:t>
            </a:r>
            <a:r>
              <a:rPr lang="en-GB" sz="1000" i="1" dirty="0" smtClean="0"/>
              <a:t> </a:t>
            </a:r>
            <a:r>
              <a:rPr lang="en-GB" sz="1000" i="1" dirty="0"/>
              <a:t>(Microwave Radiometer</a:t>
            </a:r>
            <a:r>
              <a:rPr lang="en-GB" sz="1000" i="1" dirty="0" smtClean="0"/>
              <a:t>)</a:t>
            </a:r>
            <a:endParaRPr lang="en-GB" sz="10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569" y="2168435"/>
            <a:ext cx="5307486" cy="24362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2031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Access to Sentinels data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72345"/>
            <a:ext cx="9144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</a:t>
            </a:r>
            <a:r>
              <a:rPr lang="en-US" sz="1200" dirty="0" smtClean="0"/>
              <a:t>he </a:t>
            </a:r>
            <a:r>
              <a:rPr lang="en-US" sz="1200" dirty="0"/>
              <a:t>Copernicus Open Access Hub provides complete, free and open access to Sentinel-1, Sentinel-2 and Sentinel-3 user </a:t>
            </a:r>
            <a:r>
              <a:rPr lang="en-US" sz="1200" dirty="0" smtClean="0"/>
              <a:t>products.</a:t>
            </a:r>
            <a:endParaRPr lang="en-US" sz="1200" dirty="0"/>
          </a:p>
          <a:p>
            <a:pPr algn="ctr"/>
            <a:r>
              <a:rPr lang="en-US" sz="1400" dirty="0" smtClean="0"/>
              <a:t>Go </a:t>
            </a:r>
            <a:r>
              <a:rPr lang="en-US" sz="1400" dirty="0"/>
              <a:t>to </a:t>
            </a:r>
            <a:r>
              <a:rPr lang="en-US" sz="1400" b="1" u="sng" dirty="0">
                <a:solidFill>
                  <a:srgbClr val="00B0F0"/>
                </a:solidFill>
              </a:rPr>
              <a:t>https://scihub.copernicus.eu</a:t>
            </a:r>
            <a:r>
              <a:rPr lang="en-US" sz="1400" b="1" u="sng" dirty="0" smtClean="0">
                <a:solidFill>
                  <a:srgbClr val="00B0F0"/>
                </a:solidFill>
              </a:rPr>
              <a:t>/ </a:t>
            </a:r>
            <a:endParaRPr lang="en-GB" sz="1400" b="1" u="sng" dirty="0">
              <a:solidFill>
                <a:srgbClr val="00B0F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9693" r="996" b="24015"/>
          <a:stretch/>
        </p:blipFill>
        <p:spPr>
          <a:xfrm>
            <a:off x="222301" y="1534364"/>
            <a:ext cx="8699398" cy="306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99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Sentinel-2 spectral bands</a:t>
            </a:r>
          </a:p>
        </p:txBody>
      </p:sp>
      <p:pic>
        <p:nvPicPr>
          <p:cNvPr id="3" name="Picture 2" descr="Q:\users\mmk\Landsat.v.Sentinel-2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b="8170"/>
          <a:stretch/>
        </p:blipFill>
        <p:spPr bwMode="auto">
          <a:xfrm>
            <a:off x="766085" y="808926"/>
            <a:ext cx="7648706" cy="3795732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57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Sentinel-2 L2A data overview</a:t>
            </a:r>
          </a:p>
        </p:txBody>
      </p:sp>
      <p:sp>
        <p:nvSpPr>
          <p:cNvPr id="3" name="Espace réservé du texte 2"/>
          <p:cNvSpPr txBox="1">
            <a:spLocks/>
          </p:cNvSpPr>
          <p:nvPr/>
        </p:nvSpPr>
        <p:spPr>
          <a:xfrm>
            <a:off x="0" y="765188"/>
            <a:ext cx="9144000" cy="4024525"/>
          </a:xfrm>
          <a:prstGeom prst="rect">
            <a:avLst/>
          </a:prstGeom>
          <a:noFill/>
        </p:spPr>
        <p:txBody>
          <a:bodyPr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</a:pPr>
            <a:r>
              <a:rPr lang="en-US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Sen2Cor</a:t>
            </a:r>
            <a:r>
              <a:rPr lang="en-US" sz="1200" dirty="0" smtClean="0"/>
              <a:t> is the Atmospheric Correction processor </a:t>
            </a:r>
            <a:r>
              <a:rPr lang="en-US" sz="1200" dirty="0"/>
              <a:t>used in the ESA Payload Data Ground </a:t>
            </a:r>
            <a:r>
              <a:rPr lang="en-US" sz="1200" dirty="0" smtClean="0"/>
              <a:t>Segment to generate S2 L2A data and it is distributed via STEP to be used as SNAP plug-in or via command line.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bg2"/>
              </a:buClr>
              <a:buFont typeface="Wingdings" charset="2"/>
              <a:buChar char="ü"/>
            </a:pPr>
            <a:r>
              <a:rPr lang="en-US" sz="1200" dirty="0" smtClean="0"/>
              <a:t>Bottom-of-atmosphere </a:t>
            </a:r>
            <a:r>
              <a:rPr lang="en-US" sz="1200" dirty="0"/>
              <a:t>(BOA</a:t>
            </a:r>
            <a:r>
              <a:rPr lang="en-US" sz="1200" dirty="0" smtClean="0"/>
              <a:t>) </a:t>
            </a:r>
            <a:r>
              <a:rPr lang="en-US" sz="1200" dirty="0" err="1" smtClean="0"/>
              <a:t>reflectances</a:t>
            </a:r>
            <a:r>
              <a:rPr lang="en-US" sz="1200" dirty="0" smtClean="0"/>
              <a:t> </a:t>
            </a:r>
            <a:r>
              <a:rPr lang="en-US" sz="1200" dirty="0"/>
              <a:t>in cartographic </a:t>
            </a:r>
            <a:r>
              <a:rPr lang="en-US" sz="1200" dirty="0" smtClean="0"/>
              <a:t>geometry (</a:t>
            </a:r>
            <a:r>
              <a:rPr lang="en-US" sz="1200" dirty="0"/>
              <a:t>UTM/WGS84)</a:t>
            </a:r>
            <a:endParaRPr lang="en-GB" sz="1200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charset="2"/>
              <a:buChar char="ü"/>
            </a:pPr>
            <a:r>
              <a:rPr lang="en-GB" sz="1200" dirty="0" smtClean="0"/>
              <a:t>Products </a:t>
            </a:r>
            <a:r>
              <a:rPr lang="en-GB" sz="1200" dirty="0"/>
              <a:t>additionally include:</a:t>
            </a:r>
          </a:p>
          <a:p>
            <a:pPr marL="72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100" i="1" dirty="0" smtClean="0"/>
              <a:t>Scene </a:t>
            </a:r>
            <a:r>
              <a:rPr lang="en-US" sz="1100" i="1" dirty="0"/>
              <a:t>Classification Map</a:t>
            </a:r>
          </a:p>
          <a:p>
            <a:pPr marL="72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100" i="1" dirty="0" smtClean="0"/>
              <a:t>Water Vapor </a:t>
            </a:r>
            <a:r>
              <a:rPr lang="en-US" sz="1100" i="1" dirty="0"/>
              <a:t>Map</a:t>
            </a:r>
          </a:p>
          <a:p>
            <a:pPr marL="72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100" i="1" dirty="0" smtClean="0"/>
              <a:t>Aerosols </a:t>
            </a:r>
            <a:r>
              <a:rPr lang="en-US" sz="1100" i="1" dirty="0"/>
              <a:t>Optical Thickness Map</a:t>
            </a:r>
            <a:endParaRPr lang="en-US" sz="1100" i="1" dirty="0" smtClean="0"/>
          </a:p>
          <a:p>
            <a:pPr marL="285750" indent="-28575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200" dirty="0" smtClean="0"/>
              <a:t>Algorithm </a:t>
            </a:r>
            <a:r>
              <a:rPr lang="en-US" sz="1200" dirty="0"/>
              <a:t>includes:</a:t>
            </a:r>
          </a:p>
          <a:p>
            <a:pPr marL="72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100" i="1" dirty="0" smtClean="0"/>
              <a:t>Cloud </a:t>
            </a:r>
            <a:r>
              <a:rPr lang="en-US" sz="1100" i="1" dirty="0"/>
              <a:t>and cloud shadow </a:t>
            </a:r>
            <a:r>
              <a:rPr lang="en-US" sz="1100" i="1" dirty="0" smtClean="0"/>
              <a:t>detection</a:t>
            </a:r>
          </a:p>
          <a:p>
            <a:pPr marL="72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100" i="1" dirty="0" smtClean="0"/>
              <a:t>Cirrus </a:t>
            </a:r>
            <a:r>
              <a:rPr lang="en-US" sz="1100" i="1" dirty="0"/>
              <a:t>detection and </a:t>
            </a:r>
            <a:r>
              <a:rPr lang="en-US" sz="1100" i="1" dirty="0" smtClean="0"/>
              <a:t>correction</a:t>
            </a:r>
          </a:p>
          <a:p>
            <a:pPr marL="72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100" i="1" dirty="0"/>
              <a:t>Slope effect correction</a:t>
            </a:r>
          </a:p>
          <a:p>
            <a:pPr marL="720000" lvl="1" indent="-28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sz="1100" i="1" dirty="0" smtClean="0"/>
              <a:t>BRDF </a:t>
            </a:r>
            <a:r>
              <a:rPr lang="en-US" sz="1100" i="1" dirty="0"/>
              <a:t>effect </a:t>
            </a:r>
            <a:r>
              <a:rPr lang="en-US" sz="1100" i="1" dirty="0" smtClean="0"/>
              <a:t>correction</a:t>
            </a:r>
            <a:endParaRPr lang="en-GB" sz="1100" i="1" dirty="0"/>
          </a:p>
          <a:p>
            <a:pPr indent="-37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endParaRPr lang="en-GB" sz="1000" i="1" dirty="0"/>
          </a:p>
          <a:p>
            <a:pPr indent="-37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100" i="1" dirty="0" smtClean="0"/>
              <a:t>Beyond Sen2Cor, Sentinel-2 data can be atmospherically corrected using others processors:</a:t>
            </a:r>
          </a:p>
          <a:p>
            <a:pPr indent="-37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MAJA</a:t>
            </a:r>
            <a:r>
              <a:rPr lang="en-GB" sz="1100" i="1" dirty="0" smtClean="0"/>
              <a:t> (developed by CESBIO/CNES)</a:t>
            </a:r>
          </a:p>
          <a:p>
            <a:pPr indent="-37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1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GB" sz="11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-COR</a:t>
            </a:r>
            <a:r>
              <a:rPr lang="en-GB" sz="1100" i="1" dirty="0" smtClean="0"/>
              <a:t> </a:t>
            </a:r>
            <a:r>
              <a:rPr lang="en-GB" sz="1100" i="1" dirty="0"/>
              <a:t>(developed by </a:t>
            </a:r>
            <a:r>
              <a:rPr lang="en-GB" sz="1100" i="1" dirty="0" smtClean="0"/>
              <a:t>VITO)</a:t>
            </a:r>
          </a:p>
          <a:p>
            <a:pPr indent="-37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1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CorA</a:t>
            </a:r>
            <a:r>
              <a:rPr lang="en-GB" sz="1100" i="1" dirty="0"/>
              <a:t> (developed by </a:t>
            </a:r>
            <a:r>
              <a:rPr lang="en-GB" sz="1100" i="1" dirty="0" err="1"/>
              <a:t>Brockmann</a:t>
            </a:r>
            <a:r>
              <a:rPr lang="en-GB" sz="1100" i="1" dirty="0"/>
              <a:t> Consult</a:t>
            </a:r>
            <a:r>
              <a:rPr lang="en-GB" sz="1100" i="1" dirty="0" smtClean="0"/>
              <a:t>)</a:t>
            </a:r>
          </a:p>
          <a:p>
            <a:pPr indent="-3757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bg2"/>
              </a:buClr>
            </a:pPr>
            <a:r>
              <a:rPr lang="en-GB" sz="1100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LaSRC</a:t>
            </a:r>
            <a:r>
              <a:rPr lang="en-GB" sz="1100" i="1" dirty="0" smtClean="0"/>
              <a:t> (developed </a:t>
            </a:r>
            <a:r>
              <a:rPr lang="en-GB" sz="1100" i="1" dirty="0"/>
              <a:t>by NASA GSFC/USA)</a:t>
            </a:r>
            <a:endParaRPr lang="en-GB" sz="1100" i="1" dirty="0" smtClean="0"/>
          </a:p>
          <a:p>
            <a:pPr indent="-37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r>
              <a:rPr lang="en-GB" sz="1100" i="1" dirty="0" smtClean="0"/>
              <a:t>……</a:t>
            </a:r>
          </a:p>
          <a:p>
            <a:pPr indent="-3757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2"/>
              </a:buClr>
            </a:pPr>
            <a:endParaRPr lang="en-US" sz="1100" i="1" dirty="0" smtClean="0"/>
          </a:p>
        </p:txBody>
      </p:sp>
    </p:spTree>
    <p:extLst>
      <p:ext uri="{BB962C8B-B14F-4D97-AF65-F5344CB8AC3E}">
        <p14:creationId xmlns:p14="http://schemas.microsoft.com/office/powerpoint/2010/main" val="149229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43086" y="149150"/>
            <a:ext cx="7174846" cy="430887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Sentinel-2 L2A data overview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3086" y="891017"/>
            <a:ext cx="264583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From left to right:</a:t>
            </a:r>
          </a:p>
          <a:p>
            <a:endParaRPr lang="en-GB" sz="1200" dirty="0" smtClean="0"/>
          </a:p>
          <a:p>
            <a:endParaRPr lang="en-GB" sz="1200" dirty="0" smtClean="0"/>
          </a:p>
          <a:p>
            <a:endParaRPr lang="en-GB" sz="1200" dirty="0"/>
          </a:p>
          <a:p>
            <a:pPr>
              <a:spcAft>
                <a:spcPts val="600"/>
              </a:spcAft>
            </a:pPr>
            <a:r>
              <a:rPr lang="en-GB" sz="1200" b="1" dirty="0" smtClean="0"/>
              <a:t>Level-1C [TOA]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200" i="1" dirty="0" smtClean="0"/>
              <a:t>[RGB] B4-B3-B2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200" i="1" dirty="0" smtClean="0"/>
              <a:t>[RGB] B12-B11-B8a</a:t>
            </a:r>
          </a:p>
          <a:p>
            <a:endParaRPr lang="en-GB" sz="1100" dirty="0" smtClean="0"/>
          </a:p>
          <a:p>
            <a:endParaRPr lang="en-GB" sz="1100" dirty="0"/>
          </a:p>
          <a:p>
            <a:pPr>
              <a:spcAft>
                <a:spcPts val="600"/>
              </a:spcAft>
            </a:pPr>
            <a:r>
              <a:rPr lang="en-GB" sz="1200" b="1" dirty="0" smtClean="0"/>
              <a:t>Level-2A [BOA]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200" i="1" dirty="0" smtClean="0"/>
              <a:t>Scene Classification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200" i="1" dirty="0"/>
              <a:t>[RGB] B4-B3-B2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200" i="1" dirty="0"/>
              <a:t>[RGB] </a:t>
            </a:r>
            <a:r>
              <a:rPr lang="en-GB" sz="1200" i="1" dirty="0" smtClean="0"/>
              <a:t>B12-B11-B8a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200" i="1" dirty="0" smtClean="0"/>
              <a:t>Water Vapour</a:t>
            </a:r>
          </a:p>
          <a:p>
            <a:pPr marL="171450" indent="-17145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en-GB" sz="1200" i="1" dirty="0"/>
              <a:t>Aerosols Optical </a:t>
            </a:r>
            <a:r>
              <a:rPr lang="en-GB" sz="1200" i="1" dirty="0" smtClean="0"/>
              <a:t>Thickness </a:t>
            </a:r>
            <a:endParaRPr lang="en-GB" sz="1200" i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827" y="814336"/>
            <a:ext cx="6220620" cy="3790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6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Sentinel-2 pre-processing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77243"/>
            <a:ext cx="9143999" cy="391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Essential pre-processing steps:</a:t>
            </a:r>
          </a:p>
          <a:p>
            <a:pPr>
              <a:spcAft>
                <a:spcPts val="0"/>
              </a:spcAft>
            </a:pPr>
            <a:endParaRPr lang="en-GB" sz="1200" dirty="0" smtClean="0"/>
          </a:p>
          <a:p>
            <a:pPr>
              <a:spcAft>
                <a:spcPts val="600"/>
              </a:spcAft>
            </a:pPr>
            <a:r>
              <a:rPr lang="en-GB" sz="11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Resampling</a:t>
            </a:r>
          </a:p>
          <a:p>
            <a:r>
              <a:rPr lang="en-GB" sz="1050" dirty="0" smtClean="0"/>
              <a:t>The S2 products are multi-size</a:t>
            </a:r>
          </a:p>
          <a:p>
            <a:pPr marL="288000" indent="-180000">
              <a:buFont typeface="Arial" panose="020B0604020202020204" pitchFamily="34" charset="0"/>
              <a:buChar char="•"/>
            </a:pPr>
            <a:r>
              <a:rPr lang="en-GB" sz="1000" i="1" dirty="0" smtClean="0"/>
              <a:t>B2, B3, B4 and B8 @ 10m</a:t>
            </a:r>
          </a:p>
          <a:p>
            <a:pPr marL="288000" indent="-180000">
              <a:buFont typeface="Arial" panose="020B0604020202020204" pitchFamily="34" charset="0"/>
              <a:buChar char="•"/>
            </a:pPr>
            <a:r>
              <a:rPr lang="en-GB" sz="1000" i="1" dirty="0" smtClean="0"/>
              <a:t>B5, B6, B7, B8A, B11 and B12 @ 20m</a:t>
            </a:r>
          </a:p>
          <a:p>
            <a:pPr marL="288000" indent="-180000">
              <a:buFont typeface="Arial" panose="020B0604020202020204" pitchFamily="34" charset="0"/>
              <a:buChar char="•"/>
            </a:pPr>
            <a:r>
              <a:rPr lang="en-GB" sz="1000" i="1" dirty="0" smtClean="0"/>
              <a:t>B1, B9 and B10 @ 60m</a:t>
            </a:r>
          </a:p>
          <a:p>
            <a:pPr>
              <a:spcBef>
                <a:spcPts val="300"/>
              </a:spcBef>
            </a:pPr>
            <a:r>
              <a:rPr lang="en-GB" sz="1100" dirty="0" smtClean="0"/>
              <a:t>Needed if the user wants to combine bands with different spatial resolution</a:t>
            </a:r>
          </a:p>
          <a:p>
            <a:endParaRPr lang="en-GB" sz="1400" dirty="0" smtClean="0"/>
          </a:p>
          <a:p>
            <a:pPr>
              <a:spcAft>
                <a:spcPts val="600"/>
              </a:spcAft>
            </a:pPr>
            <a:r>
              <a:rPr lang="en-GB" sz="11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Subset (spatially/spectrally)</a:t>
            </a:r>
          </a:p>
          <a:p>
            <a:r>
              <a:rPr lang="en-GB" sz="1100" dirty="0" smtClean="0"/>
              <a:t>The S2 data are distributed </a:t>
            </a:r>
            <a:r>
              <a:rPr lang="en-GB" sz="1100" dirty="0"/>
              <a:t>in tiles 100x100 km</a:t>
            </a:r>
            <a:r>
              <a:rPr lang="en-GB" sz="1100" baseline="30000" dirty="0"/>
              <a:t>2</a:t>
            </a:r>
            <a:r>
              <a:rPr lang="en-GB" sz="1100" dirty="0"/>
              <a:t> </a:t>
            </a:r>
            <a:r>
              <a:rPr lang="en-GB" sz="1100" dirty="0" err="1"/>
              <a:t>ortho</a:t>
            </a:r>
            <a:r>
              <a:rPr lang="en-GB" sz="1100" dirty="0"/>
              <a:t>-images in UTM/WGS84 </a:t>
            </a:r>
            <a:r>
              <a:rPr lang="en-GB" sz="1100" dirty="0" smtClean="0"/>
              <a:t>projection.</a:t>
            </a:r>
          </a:p>
          <a:p>
            <a:pPr>
              <a:spcBef>
                <a:spcPts val="300"/>
              </a:spcBef>
            </a:pPr>
            <a:r>
              <a:rPr lang="en-GB" sz="1100" dirty="0" smtClean="0"/>
              <a:t>Needed if the AOI covers a portion of the S2 scene or if only a subset of bands are useful in the next step (this will reduce the computation time)</a:t>
            </a:r>
          </a:p>
          <a:p>
            <a:endParaRPr lang="en-GB" sz="1400" dirty="0" smtClean="0"/>
          </a:p>
          <a:p>
            <a:pPr>
              <a:spcAft>
                <a:spcPts val="600"/>
              </a:spcAft>
            </a:pPr>
            <a:r>
              <a:rPr lang="en-GB" sz="11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Re-projection</a:t>
            </a:r>
          </a:p>
          <a:p>
            <a:r>
              <a:rPr lang="en-GB" sz="1100" dirty="0" smtClean="0"/>
              <a:t>If the AOI covers more than one S2 tile in different UTM zones the user needs to re-project in a common CRS before to mosaic them.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sz="1100" dirty="0" smtClean="0"/>
              <a:t>If the user wants to merge different data sources projected in different CRS.</a:t>
            </a:r>
          </a:p>
          <a:p>
            <a:pPr>
              <a:spcBef>
                <a:spcPts val="300"/>
              </a:spcBef>
              <a:spcAft>
                <a:spcPts val="0"/>
              </a:spcAft>
            </a:pPr>
            <a:r>
              <a:rPr lang="en-GB" sz="1100" dirty="0" smtClean="0"/>
              <a:t>To export the view in KMZ and visualise your output in Google Earth.</a:t>
            </a:r>
          </a:p>
        </p:txBody>
      </p:sp>
    </p:spTree>
    <p:extLst>
      <p:ext uri="{BB962C8B-B14F-4D97-AF65-F5344CB8AC3E}">
        <p14:creationId xmlns:p14="http://schemas.microsoft.com/office/powerpoint/2010/main" val="135882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Practical on Sentinel-2 data using SNAP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829488"/>
            <a:ext cx="9143999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Overview of Sentinel-2 data</a:t>
            </a:r>
          </a:p>
          <a:p>
            <a:pPr marL="628650" lvl="1" indent="-1714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GB" sz="1200" i="1" dirty="0" smtClean="0"/>
              <a:t>Spectral bands</a:t>
            </a:r>
          </a:p>
          <a:p>
            <a:pPr marL="628650" lvl="1" indent="-1714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GB" sz="1200" i="1" dirty="0" smtClean="0"/>
              <a:t>Level 1C &amp; 2A products </a:t>
            </a:r>
            <a:r>
              <a:rPr lang="en-GB" sz="1200" i="1" dirty="0" err="1" smtClean="0"/>
              <a:t>intercomparison</a:t>
            </a:r>
            <a:endParaRPr lang="en-GB" sz="1200" i="1" dirty="0" smtClean="0"/>
          </a:p>
          <a:p>
            <a:pPr marL="628650" lvl="1" indent="-1714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GB" sz="1200" i="1" dirty="0" smtClean="0"/>
              <a:t>Pre-processing steps</a:t>
            </a:r>
          </a:p>
          <a:p>
            <a:pPr marL="628650" lvl="1" indent="-1714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GB" sz="1200" i="1" dirty="0" smtClean="0"/>
              <a:t>Graph builder</a:t>
            </a:r>
          </a:p>
          <a:p>
            <a:pPr marL="342900" indent="-342900">
              <a:buFont typeface="+mj-lt"/>
              <a:buAutoNum type="arabicParenR"/>
            </a:pPr>
            <a:endParaRPr lang="en-GB" sz="1200" dirty="0" smtClean="0"/>
          </a:p>
          <a:p>
            <a:pPr marL="342900" indent="-342900">
              <a:buFont typeface="+mj-lt"/>
              <a:buAutoNum type="arabicParenR"/>
            </a:pPr>
            <a:endParaRPr lang="en-GB" sz="1200" dirty="0" smtClean="0"/>
          </a:p>
          <a:p>
            <a:pPr marL="342900" indent="-342900">
              <a:buFont typeface="+mj-lt"/>
              <a:buAutoNum type="arabicParenR"/>
            </a:pPr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Burned area estimation</a:t>
            </a:r>
          </a:p>
          <a:p>
            <a:pPr marL="628650" lvl="1" indent="-1714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GB" sz="1200" i="1" dirty="0" smtClean="0"/>
              <a:t>Normalized Burn Ratio (NBR) calculation</a:t>
            </a:r>
          </a:p>
          <a:p>
            <a:pPr marL="628650" lvl="1" indent="-1714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GB" sz="1200" i="1" dirty="0" smtClean="0"/>
              <a:t>Burn severity estimation</a:t>
            </a:r>
          </a:p>
          <a:p>
            <a:pPr marL="342900" indent="-342900">
              <a:buFont typeface="+mj-lt"/>
              <a:buAutoNum type="arabicParenR"/>
            </a:pPr>
            <a:endParaRPr lang="en-GB" sz="1200" dirty="0" smtClean="0"/>
          </a:p>
          <a:p>
            <a:pPr marL="342900" indent="-342900">
              <a:buFont typeface="+mj-lt"/>
              <a:buAutoNum type="arabicParenR"/>
            </a:pPr>
            <a:endParaRPr lang="en-GB" sz="1200" dirty="0" smtClean="0"/>
          </a:p>
          <a:p>
            <a:pPr marL="342900" indent="-342900">
              <a:buFont typeface="+mj-lt"/>
              <a:buAutoNum type="arabicParenR"/>
            </a:pPr>
            <a:r>
              <a:rPr lang="en-GB" sz="1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</a:t>
            </a:r>
            <a:r>
              <a:rPr lang="en-GB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change detection</a:t>
            </a:r>
          </a:p>
          <a:p>
            <a:pPr marL="628650" lvl="1" indent="-1714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GB" sz="1200" i="1" dirty="0" smtClean="0"/>
              <a:t>Second </a:t>
            </a:r>
            <a:r>
              <a:rPr lang="en-GB" sz="1200" i="1" dirty="0"/>
              <a:t>Normalized Difference Water </a:t>
            </a:r>
            <a:r>
              <a:rPr lang="en-GB" sz="1200" i="1" dirty="0" smtClean="0"/>
              <a:t>Index (NDWI-2) calculation</a:t>
            </a:r>
            <a:endParaRPr lang="en-GB" sz="1400" dirty="0"/>
          </a:p>
          <a:p>
            <a:pPr marL="628650" lvl="1" indent="-1714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GB" sz="1200" i="1" dirty="0" smtClean="0"/>
              <a:t>Sentinel </a:t>
            </a:r>
            <a:r>
              <a:rPr lang="en-GB" sz="1200" i="1" dirty="0"/>
              <a:t>Water </a:t>
            </a:r>
            <a:r>
              <a:rPr lang="en-GB" sz="1200" i="1" dirty="0" smtClean="0"/>
              <a:t>Mask (SWM) calculation</a:t>
            </a:r>
          </a:p>
          <a:p>
            <a:pPr marL="628650" lvl="1" indent="-1714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GB" sz="1200" i="1" dirty="0" smtClean="0"/>
              <a:t>Create water mask </a:t>
            </a:r>
            <a:r>
              <a:rPr lang="en-GB" sz="1200" i="1" dirty="0"/>
              <a:t>based on NDWI2 and </a:t>
            </a:r>
            <a:r>
              <a:rPr lang="en-GB" sz="1200" i="1" dirty="0" smtClean="0"/>
              <a:t>SWM</a:t>
            </a:r>
          </a:p>
          <a:p>
            <a:pPr marL="628650" lvl="1" indent="-171450">
              <a:spcBef>
                <a:spcPts val="300"/>
              </a:spcBef>
              <a:buFont typeface="Wingdings" panose="05000000000000000000" pitchFamily="2" charset="2"/>
              <a:buChar char="ü"/>
            </a:pPr>
            <a:r>
              <a:rPr lang="en-GB" sz="1200" i="1" dirty="0" smtClean="0"/>
              <a:t>Water change </a:t>
            </a:r>
            <a:r>
              <a:rPr lang="en-GB" sz="1200" i="1" dirty="0"/>
              <a:t>detection</a:t>
            </a:r>
            <a:endParaRPr lang="en-GB" sz="1200" i="1" dirty="0" smtClean="0"/>
          </a:p>
        </p:txBody>
      </p:sp>
    </p:spTree>
    <p:extLst>
      <p:ext uri="{BB962C8B-B14F-4D97-AF65-F5344CB8AC3E}">
        <p14:creationId xmlns:p14="http://schemas.microsoft.com/office/powerpoint/2010/main" val="317232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44000" y="147600"/>
            <a:ext cx="7174800" cy="430887"/>
          </a:xfrm>
        </p:spPr>
        <p:txBody>
          <a:bodyPr/>
          <a:lstStyle/>
          <a:p>
            <a:r>
              <a:rPr lang="en-GB" dirty="0" smtClean="0">
                <a:solidFill>
                  <a:srgbClr val="FFFFFF"/>
                </a:solidFill>
              </a:rPr>
              <a:t>SNAP</a:t>
            </a:r>
            <a:endParaRPr lang="en-GB" dirty="0">
              <a:solidFill>
                <a:srgbClr val="FFFFFF"/>
              </a:solidFill>
            </a:endParaRP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/>
          <a:srcRect r="982"/>
          <a:stretch/>
        </p:blipFill>
        <p:spPr>
          <a:xfrm>
            <a:off x="174962" y="808125"/>
            <a:ext cx="2847967" cy="147853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75054" y="2330149"/>
            <a:ext cx="5441194" cy="224931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195075" y="2305101"/>
            <a:ext cx="523172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1200" kern="0" dirty="0">
                <a:solidFill>
                  <a:schemeClr val="bg2"/>
                </a:solidFill>
                <a:latin typeface="Verdana"/>
                <a:cs typeface="Verdana"/>
              </a:rPr>
              <a:t>Free and open </a:t>
            </a:r>
            <a:r>
              <a:rPr lang="en-GB" sz="1200" kern="0" dirty="0">
                <a:solidFill>
                  <a:schemeClr val="bg2"/>
                </a:solidFill>
                <a:latin typeface="Verdana"/>
                <a:cs typeface="Verdana"/>
              </a:rPr>
              <a:t>source software </a:t>
            </a:r>
          </a:p>
          <a:p>
            <a:pPr marL="214313" indent="-214313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1200" kern="0" dirty="0">
                <a:solidFill>
                  <a:schemeClr val="bg2"/>
                </a:solidFill>
                <a:latin typeface="Verdana"/>
                <a:cs typeface="Verdana"/>
              </a:rPr>
              <a:t>Common Java core framework </a:t>
            </a:r>
          </a:p>
          <a:p>
            <a:pPr marL="214313" indent="-214313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1200" kern="0" dirty="0">
                <a:solidFill>
                  <a:schemeClr val="bg2"/>
                </a:solidFill>
                <a:latin typeface="Verdana"/>
                <a:cs typeface="Verdana"/>
              </a:rPr>
              <a:t>Joint development </a:t>
            </a:r>
            <a:r>
              <a:rPr lang="pl-PL" sz="1200" kern="0" dirty="0">
                <a:solidFill>
                  <a:schemeClr val="bg2"/>
                </a:solidFill>
                <a:latin typeface="Verdana"/>
                <a:cs typeface="Verdana"/>
              </a:rPr>
              <a:t>of SNAP platform for Sentinel and other toolboxes</a:t>
            </a:r>
            <a:endParaRPr lang="en-GB" sz="1200" kern="0" dirty="0">
              <a:solidFill>
                <a:schemeClr val="bg2"/>
              </a:solidFill>
              <a:latin typeface="Verdana"/>
              <a:cs typeface="Verdana"/>
            </a:endParaRPr>
          </a:p>
          <a:p>
            <a:pPr marL="214313" indent="-214313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1200" kern="0" dirty="0">
                <a:solidFill>
                  <a:schemeClr val="bg2"/>
                </a:solidFill>
                <a:latin typeface="Verdana"/>
                <a:cs typeface="Verdana"/>
              </a:rPr>
              <a:t>Interchangeable Java/Python plugins</a:t>
            </a:r>
          </a:p>
          <a:p>
            <a:pPr marL="214313" indent="-214313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en-GB" sz="1200" kern="0" dirty="0">
                <a:solidFill>
                  <a:schemeClr val="bg2"/>
                </a:solidFill>
                <a:latin typeface="Verdana"/>
                <a:cs typeface="Verdana"/>
              </a:rPr>
              <a:t>Portable engine to Cloud infrastructure</a:t>
            </a:r>
            <a:endParaRPr lang="pl-PL" sz="1200" kern="0" dirty="0">
              <a:solidFill>
                <a:schemeClr val="bg2"/>
              </a:solidFill>
              <a:latin typeface="Verdana"/>
              <a:cs typeface="Verdana"/>
            </a:endParaRPr>
          </a:p>
          <a:p>
            <a:pPr marL="214313" indent="-214313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pl-PL" sz="1200" dirty="0">
                <a:solidFill>
                  <a:schemeClr val="bg2"/>
                </a:solidFill>
                <a:cs typeface="Verdana"/>
              </a:rPr>
              <a:t>User friendly: single installation, intuitive GUI, online help, tutorials, active user </a:t>
            </a:r>
            <a:r>
              <a:rPr lang="pl-PL" sz="1200" dirty="0" smtClean="0">
                <a:solidFill>
                  <a:schemeClr val="bg2"/>
                </a:solidFill>
                <a:cs typeface="Verdana"/>
              </a:rPr>
              <a:t>forum</a:t>
            </a:r>
            <a:endParaRPr lang="pl-PL" sz="1200" dirty="0">
              <a:solidFill>
                <a:schemeClr val="bg2"/>
              </a:solidFill>
              <a:cs typeface="Verdana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325036" y="892885"/>
            <a:ext cx="3711388" cy="3686582"/>
            <a:chOff x="5095851" y="686259"/>
            <a:chExt cx="4048149" cy="4062894"/>
          </a:xfrm>
        </p:grpSpPr>
        <p:sp>
          <p:nvSpPr>
            <p:cNvPr id="8" name="Rounded Rectangle 7"/>
            <p:cNvSpPr/>
            <p:nvPr/>
          </p:nvSpPr>
          <p:spPr>
            <a:xfrm>
              <a:off x="5095851" y="727257"/>
              <a:ext cx="3296587" cy="692264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62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12" descr="Znalezione obrazy dla zapytania icon softwar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0622" y="686259"/>
              <a:ext cx="833182" cy="833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 flipH="1">
              <a:off x="6010321" y="774794"/>
              <a:ext cx="220300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200" b="1" dirty="0">
                  <a:solidFill>
                    <a:schemeClr val="accent5">
                      <a:lumMod val="50000"/>
                    </a:schemeClr>
                  </a:solidFill>
                </a:rPr>
                <a:t>SNAP</a:t>
              </a:r>
              <a:r>
                <a:rPr lang="pl-PL" sz="1200" dirty="0">
                  <a:solidFill>
                    <a:schemeClr val="accent5">
                      <a:lumMod val="50000"/>
                    </a:schemeClr>
                  </a:solidFill>
                </a:rPr>
                <a:t> </a:t>
              </a:r>
            </a:p>
            <a:p>
              <a:pPr algn="ctr"/>
              <a:r>
                <a:rPr lang="pl-PL" sz="1200" b="1" dirty="0">
                  <a:solidFill>
                    <a:schemeClr val="bg2"/>
                  </a:solidFill>
                </a:rPr>
                <a:t>S</a:t>
              </a:r>
              <a:r>
                <a:rPr lang="pl-PL" sz="1200" dirty="0">
                  <a:solidFill>
                    <a:schemeClr val="bg2"/>
                  </a:solidFill>
                </a:rPr>
                <a:t>e</a:t>
              </a:r>
              <a:r>
                <a:rPr lang="pl-PL" sz="1200" b="1" dirty="0">
                  <a:solidFill>
                    <a:schemeClr val="bg2"/>
                  </a:solidFill>
                </a:rPr>
                <a:t>N</a:t>
              </a:r>
              <a:r>
                <a:rPr lang="pl-PL" sz="1200" dirty="0">
                  <a:solidFill>
                    <a:schemeClr val="bg2"/>
                  </a:solidFill>
                </a:rPr>
                <a:t>tinel </a:t>
              </a:r>
              <a:r>
                <a:rPr lang="pl-PL" sz="1200" b="1" dirty="0">
                  <a:solidFill>
                    <a:schemeClr val="bg2"/>
                  </a:solidFill>
                </a:rPr>
                <a:t>A</a:t>
              </a:r>
              <a:r>
                <a:rPr lang="pl-PL" sz="1200" dirty="0">
                  <a:solidFill>
                    <a:schemeClr val="bg2"/>
                  </a:solidFill>
                </a:rPr>
                <a:t>pplication </a:t>
              </a:r>
              <a:r>
                <a:rPr lang="pl-PL" sz="1200" b="1" dirty="0">
                  <a:solidFill>
                    <a:schemeClr val="bg2"/>
                  </a:solidFill>
                </a:rPr>
                <a:t>P</a:t>
              </a:r>
              <a:r>
                <a:rPr lang="pl-PL" sz="1200" dirty="0">
                  <a:solidFill>
                    <a:schemeClr val="bg2"/>
                  </a:solidFill>
                </a:rPr>
                <a:t>latform</a:t>
              </a:r>
              <a:endParaRPr lang="en-GB" sz="1200" dirty="0">
                <a:solidFill>
                  <a:schemeClr val="bg2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721723" y="1562212"/>
              <a:ext cx="2376000" cy="540000"/>
              <a:chOff x="6689122" y="1975132"/>
              <a:chExt cx="3221412" cy="1258731"/>
            </a:xfrm>
          </p:grpSpPr>
          <p:grpSp>
            <p:nvGrpSpPr>
              <p:cNvPr id="33" name="Group 32"/>
              <p:cNvGrpSpPr/>
              <p:nvPr/>
            </p:nvGrpSpPr>
            <p:grpSpPr>
              <a:xfrm>
                <a:off x="6689122" y="1975132"/>
                <a:ext cx="3221412" cy="1258731"/>
                <a:chOff x="317345" y="1395112"/>
                <a:chExt cx="4699000" cy="1532467"/>
              </a:xfrm>
            </p:grpSpPr>
            <p:sp>
              <p:nvSpPr>
                <p:cNvPr id="35" name="Rounded Rectangle 34"/>
                <p:cNvSpPr/>
                <p:nvPr/>
              </p:nvSpPr>
              <p:spPr>
                <a:xfrm>
                  <a:off x="317345" y="1395112"/>
                  <a:ext cx="4699000" cy="1532467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 flipH="1">
                  <a:off x="476903" y="1421595"/>
                  <a:ext cx="4469591" cy="7860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sz="1200" b="1" dirty="0">
                      <a:solidFill>
                        <a:schemeClr val="bg2"/>
                      </a:solidFill>
                    </a:rPr>
                    <a:t>Sentinel-1 Toolbox</a:t>
                  </a:r>
                  <a:endParaRPr lang="en-GB" sz="1200" dirty="0">
                    <a:solidFill>
                      <a:schemeClr val="bg2"/>
                    </a:solidFill>
                  </a:endParaRPr>
                </a:p>
              </p:txBody>
            </p:sp>
          </p:grpSp>
          <p:pic>
            <p:nvPicPr>
              <p:cNvPr id="34" name="Picture 2" descr="Znalezione obrazy dla zapytania skywatch waterloo logo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1043" b="32515"/>
              <a:stretch/>
            </p:blipFill>
            <p:spPr bwMode="auto">
              <a:xfrm>
                <a:off x="7511907" y="2594115"/>
                <a:ext cx="1679916" cy="515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2" name="Group 11"/>
            <p:cNvGrpSpPr/>
            <p:nvPr/>
          </p:nvGrpSpPr>
          <p:grpSpPr>
            <a:xfrm>
              <a:off x="6721723" y="2214710"/>
              <a:ext cx="2376000" cy="547849"/>
              <a:chOff x="317345" y="1372840"/>
              <a:chExt cx="4699000" cy="155473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17345" y="1395113"/>
                <a:ext cx="4699000" cy="1532466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flipH="1">
                <a:off x="452449" y="1372840"/>
                <a:ext cx="4469591" cy="7860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chemeClr val="bg2"/>
                    </a:solidFill>
                  </a:rPr>
                  <a:t>Sentinel-2 Toolbox</a:t>
                </a:r>
                <a:endParaRPr lang="en-GB" sz="1200" dirty="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731734" y="2473081"/>
              <a:ext cx="2376604" cy="971056"/>
              <a:chOff x="6767931" y="4204637"/>
              <a:chExt cx="3168805" cy="1684759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6767931" y="4913120"/>
                <a:ext cx="3168805" cy="976276"/>
                <a:chOff x="317345" y="1481072"/>
                <a:chExt cx="4622263" cy="1188586"/>
              </a:xfrm>
            </p:grpSpPr>
            <p:sp>
              <p:nvSpPr>
                <p:cNvPr id="29" name="Rounded Rectangle 28"/>
                <p:cNvSpPr/>
                <p:nvPr/>
              </p:nvSpPr>
              <p:spPr>
                <a:xfrm>
                  <a:off x="317345" y="1529023"/>
                  <a:ext cx="4584043" cy="1140635"/>
                </a:xfrm>
                <a:prstGeom prst="roundRect">
                  <a:avLst/>
                </a:prstGeom>
                <a:gradFill flip="none" rotWithShape="1"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50000">
                      <a:schemeClr val="accent1">
                        <a:tint val="44500"/>
                        <a:satMod val="16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16200000" scaled="1"/>
                  <a:tileRect/>
                </a:gra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 flipH="1">
                  <a:off x="470016" y="1481072"/>
                  <a:ext cx="4469592" cy="58510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pl-PL" sz="1200" b="1" dirty="0">
                      <a:solidFill>
                        <a:schemeClr val="bg2"/>
                      </a:solidFill>
                    </a:rPr>
                    <a:t>Sentinel-3 Toolbox</a:t>
                  </a:r>
                  <a:endParaRPr lang="en-GB" sz="1200" dirty="0">
                    <a:solidFill>
                      <a:schemeClr val="bg2"/>
                    </a:solidFill>
                  </a:endParaRPr>
                </a:p>
              </p:txBody>
            </p:sp>
          </p:grpSp>
          <p:pic>
            <p:nvPicPr>
              <p:cNvPr id="28" name="Picture 6" descr="Znalezione obrazy dla zapytania cs france log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58746" y="4204637"/>
                <a:ext cx="803966" cy="4268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14" name="Elbow Connector 13"/>
            <p:cNvCxnSpPr/>
            <p:nvPr/>
          </p:nvCxnSpPr>
          <p:spPr>
            <a:xfrm rot="16200000" flipH="1">
              <a:off x="4994978" y="2747902"/>
              <a:ext cx="3103207" cy="446446"/>
            </a:xfrm>
            <a:prstGeom prst="bentConnector3">
              <a:avLst>
                <a:gd name="adj1" fmla="val 100289"/>
              </a:avLst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Group 14"/>
            <p:cNvGrpSpPr/>
            <p:nvPr/>
          </p:nvGrpSpPr>
          <p:grpSpPr>
            <a:xfrm>
              <a:off x="6742355" y="3553821"/>
              <a:ext cx="2356952" cy="557808"/>
              <a:chOff x="317345" y="1491407"/>
              <a:chExt cx="4584043" cy="1178251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317345" y="1529023"/>
                <a:ext cx="4584043" cy="114063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flipH="1">
                <a:off x="348779" y="1491407"/>
                <a:ext cx="4469591" cy="5851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chemeClr val="bg2"/>
                    </a:solidFill>
                  </a:rPr>
                  <a:t>SMOS Toolbox</a:t>
                </a:r>
                <a:endParaRPr lang="en-GB" sz="1200" dirty="0">
                  <a:solidFill>
                    <a:schemeClr val="bg2"/>
                  </a:solidFill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6780699" y="4205479"/>
              <a:ext cx="2363301" cy="543674"/>
              <a:chOff x="317345" y="1465602"/>
              <a:chExt cx="4596390" cy="1148397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317345" y="1473364"/>
                <a:ext cx="4527031" cy="1140635"/>
              </a:xfrm>
              <a:prstGeom prst="roundRect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16200000" scaled="1"/>
                <a:tileRect/>
              </a:gra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flipH="1">
                <a:off x="444143" y="1465602"/>
                <a:ext cx="4469592" cy="585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pl-PL" sz="1200" b="1" dirty="0">
                    <a:solidFill>
                      <a:schemeClr val="bg2"/>
                    </a:solidFill>
                  </a:rPr>
                  <a:t>PROBA-V Toolbox</a:t>
                </a:r>
                <a:endParaRPr lang="en-GB" sz="1200" dirty="0">
                  <a:solidFill>
                    <a:schemeClr val="bg2"/>
                  </a:solidFill>
                </a:endParaRPr>
              </a:p>
            </p:txBody>
          </p:sp>
        </p:grpSp>
        <p:pic>
          <p:nvPicPr>
            <p:cNvPr id="17" name="Picture 4" descr="Znalezione obrazy dla zapytania brockmann consult gmbh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8955" y="3807672"/>
              <a:ext cx="645770" cy="260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Znalezione obrazy dla zapytania belgium vito logo probav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89" b="31421"/>
            <a:stretch/>
          </p:blipFill>
          <p:spPr bwMode="auto">
            <a:xfrm>
              <a:off x="7629228" y="4462977"/>
              <a:ext cx="711598" cy="2596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9" name="Straight Arrow Connector 18"/>
            <p:cNvCxnSpPr>
              <a:endCxn id="25" idx="1"/>
            </p:cNvCxnSpPr>
            <p:nvPr/>
          </p:nvCxnSpPr>
          <p:spPr>
            <a:xfrm>
              <a:off x="6333956" y="3841629"/>
              <a:ext cx="408399" cy="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6323359" y="3174135"/>
              <a:ext cx="387823" cy="6203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6333957" y="2480781"/>
              <a:ext cx="36660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>
              <a:off x="6333956" y="1844149"/>
              <a:ext cx="366607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/>
          <p:cNvSpPr txBox="1"/>
          <p:nvPr/>
        </p:nvSpPr>
        <p:spPr>
          <a:xfrm>
            <a:off x="3196903" y="1527356"/>
            <a:ext cx="257034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 smtClean="0">
                <a:solidFill>
                  <a:schemeClr val="accent1">
                    <a:lumMod val="75000"/>
                  </a:schemeClr>
                </a:solidFill>
              </a:rPr>
              <a:t>Download it at</a:t>
            </a:r>
          </a:p>
          <a:p>
            <a:r>
              <a:rPr lang="pl-PL" sz="2000" i="1" dirty="0" smtClean="0">
                <a:ln>
                  <a:solidFill>
                    <a:srgbClr val="FF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step.esa.int</a:t>
            </a:r>
            <a:endParaRPr lang="en-GB" sz="2000" i="1" dirty="0">
              <a:ln>
                <a:solidFill>
                  <a:srgbClr val="FF0000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947" y="2511717"/>
            <a:ext cx="501756" cy="221674"/>
          </a:xfrm>
          <a:prstGeom prst="rect">
            <a:avLst/>
          </a:prstGeom>
        </p:spPr>
      </p:pic>
      <p:pic>
        <p:nvPicPr>
          <p:cNvPr id="39" name="Picture 4" descr="Znalezione obrazy dla zapytania brockmann consult gmbh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2323" y="3126637"/>
            <a:ext cx="577818" cy="23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SNAP downloads &amp; STEP visits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3086" y="4224298"/>
            <a:ext cx="8889880" cy="452063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 smtClean="0">
                <a:solidFill>
                  <a:schemeClr val="tx2"/>
                </a:solidFill>
                <a:effectLst/>
              </a:rPr>
              <a:t>SNAP download exceeded </a:t>
            </a:r>
            <a:r>
              <a:rPr lang="en-US" b="1" i="1" dirty="0" smtClean="0">
                <a:solidFill>
                  <a:schemeClr val="tx2"/>
                </a:solidFill>
                <a:effectLst/>
              </a:rPr>
              <a:t>425.000 </a:t>
            </a:r>
            <a:r>
              <a:rPr lang="en-US" b="1" i="1" dirty="0" smtClean="0">
                <a:solidFill>
                  <a:schemeClr val="tx2"/>
                </a:solidFill>
                <a:effectLst/>
              </a:rPr>
              <a:t>from </a:t>
            </a:r>
            <a:r>
              <a:rPr lang="en-US" b="1" i="1" dirty="0">
                <a:solidFill>
                  <a:schemeClr val="tx2"/>
                </a:solidFill>
                <a:effectLst/>
              </a:rPr>
              <a:t>June 2015 until today</a:t>
            </a:r>
            <a:r>
              <a:rPr lang="en-GB" b="1" i="1" dirty="0" smtClean="0">
                <a:solidFill>
                  <a:schemeClr val="tx2"/>
                </a:solidFill>
                <a:effectLst/>
              </a:rPr>
              <a:t> </a:t>
            </a:r>
            <a:endParaRPr lang="en-GB" b="1" i="1" dirty="0">
              <a:solidFill>
                <a:schemeClr val="tx2"/>
              </a:solidFill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42" y="828743"/>
            <a:ext cx="6943340" cy="328376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42" y="828744"/>
            <a:ext cx="6943340" cy="328376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143086" y="4224297"/>
            <a:ext cx="8889880" cy="452064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i="1" dirty="0" smtClean="0">
                <a:solidFill>
                  <a:schemeClr val="tx2"/>
                </a:solidFill>
                <a:effectLst/>
              </a:rPr>
              <a:t>STEP </a:t>
            </a:r>
            <a:r>
              <a:rPr lang="en-US" sz="1600" b="1" i="1" dirty="0">
                <a:solidFill>
                  <a:schemeClr val="tx2"/>
                </a:solidFill>
                <a:effectLst/>
              </a:rPr>
              <a:t>website </a:t>
            </a:r>
            <a:r>
              <a:rPr lang="en-US" sz="1600" b="1" i="1" dirty="0" smtClean="0">
                <a:solidFill>
                  <a:schemeClr val="tx2"/>
                </a:solidFill>
                <a:effectLst/>
              </a:rPr>
              <a:t>exceeded </a:t>
            </a:r>
            <a:r>
              <a:rPr lang="en-US" sz="1600" b="1" i="1" dirty="0" smtClean="0">
                <a:solidFill>
                  <a:schemeClr val="tx2"/>
                </a:solidFill>
                <a:effectLst/>
              </a:rPr>
              <a:t>775.000 </a:t>
            </a:r>
            <a:r>
              <a:rPr lang="en-US" sz="1600" b="1" i="1" dirty="0">
                <a:solidFill>
                  <a:schemeClr val="tx2"/>
                </a:solidFill>
                <a:effectLst/>
              </a:rPr>
              <a:t>visit sessions from June 2015 until today</a:t>
            </a:r>
            <a:r>
              <a:rPr lang="en-GB" sz="1600" b="1" i="1" dirty="0" smtClean="0">
                <a:solidFill>
                  <a:schemeClr val="tx2"/>
                </a:solidFill>
                <a:effectLst/>
              </a:rPr>
              <a:t> </a:t>
            </a:r>
            <a:endParaRPr lang="en-GB" sz="1600" b="1" i="1" dirty="0"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257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SNAP &amp; SAR (Sentinel-1 Toolbox)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77931" y="1717765"/>
            <a:ext cx="8993332" cy="2846441"/>
          </a:xfrm>
          <a:prstGeom prst="roundRect">
            <a:avLst/>
          </a:prstGeom>
          <a:noFill/>
          <a:ln w="2540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endParaRPr lang="pl-PL" sz="1300" kern="0" dirty="0" smtClean="0">
              <a:solidFill>
                <a:schemeClr val="bg2"/>
              </a:solidFill>
              <a:cs typeface="Verdana"/>
            </a:endParaRPr>
          </a:p>
          <a:p>
            <a:pPr marL="0" lvl="1"/>
            <a:r>
              <a:rPr lang="pl-PL" sz="1300" b="1" kern="0" dirty="0" smtClean="0">
                <a:solidFill>
                  <a:schemeClr val="bg2"/>
                </a:solidFill>
                <a:cs typeface="Verdana"/>
              </a:rPr>
              <a:t>Main features: 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Absolute calibration, </a:t>
            </a:r>
            <a:r>
              <a:rPr lang="en-US" sz="1300" kern="0" dirty="0" err="1" smtClean="0">
                <a:solidFill>
                  <a:schemeClr val="bg2"/>
                </a:solidFill>
                <a:cs typeface="Verdana"/>
              </a:rPr>
              <a:t>Multilooking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, Speckle filtering, Precise orbits handling </a:t>
            </a:r>
          </a:p>
          <a:p>
            <a:pPr marL="0" lvl="1"/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kern="0" dirty="0" err="1" smtClean="0">
                <a:solidFill>
                  <a:schemeClr val="bg2"/>
                </a:solidFill>
                <a:cs typeface="Verdana"/>
              </a:rPr>
              <a:t>Coregistration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 of detected and complex products</a:t>
            </a:r>
          </a:p>
          <a:p>
            <a:pPr marL="0" lvl="1"/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Full support of Sentinel-1 TOPS interferometry, </a:t>
            </a:r>
            <a:r>
              <a:rPr lang="en-US" sz="1300" kern="0" dirty="0" err="1" smtClean="0">
                <a:solidFill>
                  <a:schemeClr val="bg2"/>
                </a:solidFill>
                <a:cs typeface="Verdana"/>
              </a:rPr>
              <a:t>debursting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, slice assembly</a:t>
            </a:r>
          </a:p>
          <a:p>
            <a:pPr marL="0" lvl="1"/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Terrain Correction</a:t>
            </a:r>
          </a:p>
          <a:p>
            <a:pPr marL="0" lvl="1"/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SAR simulation and Layover and shadow masks</a:t>
            </a:r>
          </a:p>
          <a:p>
            <a:pPr marL="0" lvl="1"/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Applications: </a:t>
            </a:r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oil spill detection, ship detection, wind field estimation etc.</a:t>
            </a:r>
            <a:endParaRPr lang="en-US" sz="1300" kern="0" dirty="0" smtClean="0">
              <a:solidFill>
                <a:schemeClr val="bg2"/>
              </a:solidFill>
              <a:cs typeface="Verdana"/>
            </a:endParaRPr>
          </a:p>
          <a:p>
            <a:pPr marL="0" lvl="1"/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Fully integrated and featured InSAR tools for </a:t>
            </a:r>
            <a:r>
              <a:rPr lang="en-US" sz="1300" kern="0" dirty="0" err="1" smtClean="0">
                <a:solidFill>
                  <a:schemeClr val="bg2"/>
                </a:solidFill>
                <a:cs typeface="Verdana"/>
              </a:rPr>
              <a:t>Stripmap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 and Zero-Doppler focused data</a:t>
            </a:r>
          </a:p>
          <a:p>
            <a:pPr marL="0" lvl="1"/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	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Compatibility with </a:t>
            </a:r>
            <a:r>
              <a:rPr lang="en-US" sz="1300" kern="0" dirty="0" err="1" smtClean="0">
                <a:solidFill>
                  <a:schemeClr val="bg2"/>
                </a:solidFill>
                <a:cs typeface="Verdana"/>
              </a:rPr>
              <a:t>PolSARpro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 Toolbox (Reader, Writer)</a:t>
            </a:r>
            <a:endParaRPr lang="pl-PL" sz="1300" kern="0" dirty="0" smtClean="0">
              <a:solidFill>
                <a:schemeClr val="bg2"/>
              </a:solidFill>
              <a:cs typeface="Verdana"/>
            </a:endParaRPr>
          </a:p>
          <a:p>
            <a:pPr marL="0" lvl="1"/>
            <a:r>
              <a:rPr lang="pl-PL" sz="1300" kern="0" dirty="0" smtClean="0">
                <a:solidFill>
                  <a:schemeClr val="bg2"/>
                </a:solidFill>
                <a:cs typeface="Verdana"/>
              </a:rPr>
              <a:t>	Integrated Export to SNAPHU (interferometric phase unwrapping) and STAMPS (PS InSAR)</a:t>
            </a:r>
            <a:endParaRPr lang="en-GB" sz="1300" kern="0" dirty="0" smtClean="0">
              <a:solidFill>
                <a:schemeClr val="bg2"/>
              </a:solidFill>
              <a:cs typeface="Verdana"/>
            </a:endParaRPr>
          </a:p>
          <a:p>
            <a:pPr marL="0" lvl="1"/>
            <a:endParaRPr lang="en-US" sz="1300" kern="0" dirty="0" smtClean="0">
              <a:solidFill>
                <a:schemeClr val="bg2"/>
              </a:solidFill>
              <a:cs typeface="Verdan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31" y="834651"/>
            <a:ext cx="853846" cy="485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52" y="833509"/>
            <a:ext cx="740555" cy="4864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b="6499"/>
          <a:stretch/>
        </p:blipFill>
        <p:spPr>
          <a:xfrm>
            <a:off x="1950902" y="833508"/>
            <a:ext cx="753968" cy="4864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6833" y="833508"/>
            <a:ext cx="814473" cy="4864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03576" y="836022"/>
            <a:ext cx="799926" cy="483903"/>
          </a:xfrm>
          <a:prstGeom prst="rect">
            <a:avLst/>
          </a:prstGeom>
        </p:spPr>
      </p:pic>
      <p:pic>
        <p:nvPicPr>
          <p:cNvPr id="9" name="Content Placeholder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5847184" y="833507"/>
            <a:ext cx="759777" cy="486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9253" y="833507"/>
            <a:ext cx="933324" cy="4864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6149" y="833507"/>
            <a:ext cx="886288" cy="486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12025" y="834486"/>
            <a:ext cx="1065037" cy="48544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931" y="1345347"/>
            <a:ext cx="85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Sentinel-1</a:t>
            </a:r>
            <a:endParaRPr lang="en-GB" sz="900" dirty="0"/>
          </a:p>
        </p:txBody>
      </p:sp>
      <p:sp>
        <p:nvSpPr>
          <p:cNvPr id="14" name="TextBox 13"/>
          <p:cNvSpPr txBox="1"/>
          <p:nvPr/>
        </p:nvSpPr>
        <p:spPr>
          <a:xfrm>
            <a:off x="1015294" y="1345347"/>
            <a:ext cx="85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ENVISAT</a:t>
            </a:r>
            <a:endParaRPr lang="en-GB" sz="900" dirty="0"/>
          </a:p>
        </p:txBody>
      </p:sp>
      <p:sp>
        <p:nvSpPr>
          <p:cNvPr id="15" name="TextBox 14"/>
          <p:cNvSpPr txBox="1"/>
          <p:nvPr/>
        </p:nvSpPr>
        <p:spPr>
          <a:xfrm>
            <a:off x="1905613" y="1345347"/>
            <a:ext cx="85384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ERS-1</a:t>
            </a:r>
            <a:endParaRPr lang="en-GB" sz="900" dirty="0"/>
          </a:p>
        </p:txBody>
      </p:sp>
      <p:sp>
        <p:nvSpPr>
          <p:cNvPr id="16" name="TextBox 15"/>
          <p:cNvSpPr txBox="1"/>
          <p:nvPr/>
        </p:nvSpPr>
        <p:spPr>
          <a:xfrm>
            <a:off x="2824765" y="1342561"/>
            <a:ext cx="958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TerraSAR-X</a:t>
            </a:r>
            <a:endParaRPr lang="en-GB" sz="900" dirty="0"/>
          </a:p>
        </p:txBody>
      </p:sp>
      <p:sp>
        <p:nvSpPr>
          <p:cNvPr id="17" name="TextBox 16"/>
          <p:cNvSpPr txBox="1"/>
          <p:nvPr/>
        </p:nvSpPr>
        <p:spPr>
          <a:xfrm>
            <a:off x="5726643" y="1342561"/>
            <a:ext cx="958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ALOS 1&amp;2</a:t>
            </a:r>
            <a:endParaRPr lang="en-GB" sz="900" dirty="0"/>
          </a:p>
        </p:txBody>
      </p:sp>
      <p:sp>
        <p:nvSpPr>
          <p:cNvPr id="18" name="TextBox 17"/>
          <p:cNvSpPr txBox="1"/>
          <p:nvPr/>
        </p:nvSpPr>
        <p:spPr>
          <a:xfrm>
            <a:off x="4855485" y="1346696"/>
            <a:ext cx="958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KOMPSAT-5</a:t>
            </a:r>
            <a:endParaRPr lang="en-GB" sz="900" dirty="0"/>
          </a:p>
        </p:txBody>
      </p:sp>
      <p:sp>
        <p:nvSpPr>
          <p:cNvPr id="19" name="TextBox 18"/>
          <p:cNvSpPr txBox="1"/>
          <p:nvPr/>
        </p:nvSpPr>
        <p:spPr>
          <a:xfrm>
            <a:off x="3871595" y="1342561"/>
            <a:ext cx="958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RADARSAT </a:t>
            </a:r>
            <a:endParaRPr lang="en-GB" sz="900" dirty="0"/>
          </a:p>
        </p:txBody>
      </p:sp>
      <p:sp>
        <p:nvSpPr>
          <p:cNvPr id="20" name="TextBox 19"/>
          <p:cNvSpPr txBox="1"/>
          <p:nvPr/>
        </p:nvSpPr>
        <p:spPr>
          <a:xfrm>
            <a:off x="6769585" y="1342561"/>
            <a:ext cx="9584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ICEYE</a:t>
            </a:r>
            <a:endParaRPr lang="en-GB" sz="900" dirty="0"/>
          </a:p>
        </p:txBody>
      </p:sp>
      <p:sp>
        <p:nvSpPr>
          <p:cNvPr id="21" name="TextBox 20"/>
          <p:cNvSpPr txBox="1"/>
          <p:nvPr/>
        </p:nvSpPr>
        <p:spPr>
          <a:xfrm>
            <a:off x="7672024" y="1342561"/>
            <a:ext cx="12746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900" dirty="0"/>
              <a:t>COSMO-SkyMed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77290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Sentinel-1 characteristics</a:t>
            </a:r>
          </a:p>
        </p:txBody>
      </p:sp>
      <p:sp>
        <p:nvSpPr>
          <p:cNvPr id="3" name="Text Box 65"/>
          <p:cNvSpPr txBox="1">
            <a:spLocks noChangeArrowheads="1"/>
          </p:cNvSpPr>
          <p:nvPr/>
        </p:nvSpPr>
        <p:spPr bwMode="auto">
          <a:xfrm>
            <a:off x="172800" y="820719"/>
            <a:ext cx="5883275" cy="362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38458775" indent="-507873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389159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93731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98303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02875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endParaRPr lang="en-US" sz="100" b="1" dirty="0" smtClean="0">
              <a:solidFill>
                <a:schemeClr val="bg2"/>
              </a:solidFill>
              <a:ea typeface="ＭＳ Ｐゴシック" pitchFamily="-106" charset="-128"/>
            </a:endParaRP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1600" b="1" dirty="0" smtClean="0">
                <a:solidFill>
                  <a:schemeClr val="bg2"/>
                </a:solidFill>
                <a:ea typeface="ＭＳ Ｐゴシック" pitchFamily="-106" charset="-128"/>
              </a:rPr>
              <a:t>Main features: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600" dirty="0" smtClean="0">
                <a:solidFill>
                  <a:schemeClr val="bg2"/>
                </a:solidFill>
              </a:rPr>
              <a:t>C-band (5.4 GHz) SAR</a:t>
            </a:r>
            <a:r>
              <a:rPr lang="en-US" sz="1600" dirty="0" smtClean="0">
                <a:solidFill>
                  <a:schemeClr val="bg2"/>
                </a:solidFill>
              </a:rPr>
              <a:t> 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Daily coverage of high priority </a:t>
            </a: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areas</a:t>
            </a:r>
            <a:endParaRPr lang="en-US" sz="1600" dirty="0" smtClean="0">
              <a:solidFill>
                <a:schemeClr val="bg2"/>
              </a:solidFill>
              <a:ea typeface="ＭＳ Ｐゴシック" pitchFamily="-106" charset="-128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Bi-weekly global </a:t>
            </a: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coverage</a:t>
            </a:r>
            <a:endParaRPr lang="en-US" sz="1600" dirty="0" smtClean="0">
              <a:solidFill>
                <a:schemeClr val="bg2"/>
              </a:solidFill>
              <a:ea typeface="ＭＳ Ｐゴシック" pitchFamily="-106" charset="-128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12 days repeat cycle (6 days with both Sentinels 1A and 1B operational</a:t>
            </a: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)</a:t>
            </a:r>
            <a:endParaRPr lang="en-US" sz="1600" dirty="0" smtClean="0">
              <a:solidFill>
                <a:schemeClr val="bg2"/>
              </a:solidFill>
              <a:ea typeface="ＭＳ Ｐゴシック" pitchFamily="-106" charset="-128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7 years design life time (consumables for 12 years</a:t>
            </a: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)</a:t>
            </a:r>
            <a:endParaRPr lang="pl-PL" sz="1600" dirty="0" smtClean="0">
              <a:solidFill>
                <a:schemeClr val="bg2"/>
              </a:solidFill>
              <a:ea typeface="ＭＳ Ｐゴシック" pitchFamily="-106" charset="-128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endParaRPr lang="pl-PL" sz="1600" dirty="0">
              <a:solidFill>
                <a:schemeClr val="bg2"/>
              </a:solidFill>
              <a:ea typeface="ＭＳ Ｐゴシック" pitchFamily="-106" charset="-128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1600" b="1" dirty="0">
                <a:solidFill>
                  <a:schemeClr val="bg2"/>
                </a:solidFill>
                <a:ea typeface="ＭＳ Ｐゴシック" pitchFamily="-106" charset="-128"/>
              </a:rPr>
              <a:t>Applications: 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>
                <a:solidFill>
                  <a:schemeClr val="bg2"/>
                </a:solidFill>
                <a:ea typeface="ＭＳ Ｐゴシック" pitchFamily="-106" charset="-128"/>
              </a:rPr>
              <a:t>Ice and marine/land </a:t>
            </a: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monitoring</a:t>
            </a:r>
            <a:endParaRPr lang="en-US" sz="1600" dirty="0">
              <a:solidFill>
                <a:schemeClr val="bg2"/>
              </a:solidFill>
              <a:ea typeface="ＭＳ Ｐゴシック" pitchFamily="-106" charset="-128"/>
            </a:endParaRP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US" sz="1600" dirty="0">
                <a:solidFill>
                  <a:schemeClr val="bg2"/>
                </a:solidFill>
                <a:ea typeface="ＭＳ Ｐゴシック" pitchFamily="-106" charset="-128"/>
              </a:rPr>
              <a:t>Mapping in support of humanitarian aid in crisis </a:t>
            </a:r>
            <a:r>
              <a:rPr lang="en-US" sz="1600" dirty="0" smtClean="0">
                <a:solidFill>
                  <a:schemeClr val="bg2"/>
                </a:solidFill>
                <a:ea typeface="ＭＳ Ｐゴシック" pitchFamily="-106" charset="-128"/>
              </a:rPr>
              <a:t>situations</a:t>
            </a:r>
            <a:endParaRPr lang="en-US" sz="1600" dirty="0">
              <a:solidFill>
                <a:schemeClr val="bg2"/>
              </a:solidFill>
              <a:ea typeface="ＭＳ Ｐゴシック" pitchFamily="-106" charset="-128"/>
            </a:endParaRPr>
          </a:p>
        </p:txBody>
      </p:sp>
      <p:sp>
        <p:nvSpPr>
          <p:cNvPr id="4" name="AutoShape 40" descr="Sentinel-1"/>
          <p:cNvSpPr>
            <a:spLocks noChangeArrowheads="1"/>
          </p:cNvSpPr>
          <p:nvPr/>
        </p:nvSpPr>
        <p:spPr bwMode="auto">
          <a:xfrm>
            <a:off x="6056075" y="895481"/>
            <a:ext cx="2972190" cy="2119185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64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Sentinel-1A </a:t>
            </a:r>
            <a:r>
              <a:rPr lang="en-GB" dirty="0">
                <a:solidFill>
                  <a:schemeClr val="bg1"/>
                </a:solidFill>
              </a:rPr>
              <a:t>&amp; B </a:t>
            </a:r>
            <a:r>
              <a:rPr lang="en-GB" dirty="0" smtClean="0">
                <a:solidFill>
                  <a:schemeClr val="bg1"/>
                </a:solidFill>
              </a:rPr>
              <a:t>data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3940" y="868718"/>
            <a:ext cx="4638685" cy="1805094"/>
          </a:xfrm>
          <a:prstGeom prst="rect">
            <a:avLst/>
          </a:prstGeom>
        </p:spPr>
        <p:txBody>
          <a:bodyPr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bg2"/>
                </a:solidFill>
                <a:latin typeface="Verdana"/>
                <a:ea typeface="+mn-ea"/>
                <a:cs typeface="Verdana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1200" b="1" kern="0" dirty="0" smtClean="0"/>
              <a:t>Available products</a:t>
            </a:r>
          </a:p>
          <a:p>
            <a:pPr marL="144000" indent="-1440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kern="0" dirty="0" smtClean="0"/>
              <a:t>Level 0 (L0-RAW) </a:t>
            </a:r>
          </a:p>
          <a:p>
            <a:pPr marL="144000" indent="-1440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kern="0" dirty="0" smtClean="0"/>
              <a:t>Level 1 Ground Range, Multi-Look, Detected Medium Resolution (L1-GRDM) and High Resolution (L1-GRDH) </a:t>
            </a:r>
          </a:p>
          <a:p>
            <a:pPr marL="144000" indent="-1440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kern="0" dirty="0" smtClean="0"/>
              <a:t>Level 1 Single-Look Complex (L1-SLC) </a:t>
            </a:r>
          </a:p>
          <a:p>
            <a:pPr marL="144000" indent="-144000">
              <a:buClr>
                <a:schemeClr val="bg2"/>
              </a:buClr>
              <a:buFont typeface="Arial" panose="020B0604020202020204" pitchFamily="34" charset="0"/>
              <a:buChar char="•"/>
            </a:pPr>
            <a:r>
              <a:rPr lang="en-GB" sz="1200" kern="0" dirty="0" smtClean="0"/>
              <a:t>Level 2 Ocean (L2-OCN)</a:t>
            </a:r>
            <a:endParaRPr lang="en-GB" sz="1200" kern="0" dirty="0"/>
          </a:p>
        </p:txBody>
      </p:sp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316241" y="3124921"/>
            <a:ext cx="615461" cy="1038158"/>
            <a:chOff x="3821356" y="3267292"/>
            <a:chExt cx="1491092" cy="2515169"/>
          </a:xfrm>
        </p:grpSpPr>
        <p:sp>
          <p:nvSpPr>
            <p:cNvPr id="5" name="Rounded Rectangle 4"/>
            <p:cNvSpPr/>
            <p:nvPr/>
          </p:nvSpPr>
          <p:spPr>
            <a:xfrm>
              <a:off x="3855476" y="4247507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48652" y="4051464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00"/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841828" y="3855421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pl-PL" sz="1100" dirty="0" smtClean="0"/>
                <a:t>S-1 A/B</a:t>
              </a:r>
              <a:endParaRPr lang="en-GB" sz="1100" dirty="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3862300" y="3659378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pl-PL" sz="1100" dirty="0" smtClean="0"/>
                <a:t>S-1 A/B</a:t>
              </a:r>
              <a:endParaRPr lang="en-GB" sz="1100" dirty="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3841828" y="3463335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pl-PL" sz="1100" dirty="0" smtClean="0"/>
                <a:t>S-1 A/B</a:t>
              </a:r>
              <a:endParaRPr lang="en-GB" sz="1100" dirty="0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3821356" y="3267292"/>
              <a:ext cx="1450148" cy="1534954"/>
            </a:xfrm>
            <a:prstGeom prst="roundRect">
              <a:avLst/>
            </a:prstGeom>
            <a:scene3d>
              <a:camera prst="isometricTopUp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rtlCol="0" anchor="ctr"/>
            <a:lstStyle/>
            <a:p>
              <a:pPr algn="ctr"/>
              <a:r>
                <a:rPr lang="pl-PL" sz="1100" dirty="0" smtClean="0"/>
                <a:t>S-1 A/B</a:t>
              </a:r>
              <a:endParaRPr lang="en-GB" sz="1100" dirty="0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36070" y="2912180"/>
            <a:ext cx="7589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400" b="1" dirty="0" smtClean="0"/>
              <a:t>2018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1202932" y="3381627"/>
            <a:ext cx="343721" cy="134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/>
          <p:cNvSpPr/>
          <p:nvPr/>
        </p:nvSpPr>
        <p:spPr>
          <a:xfrm>
            <a:off x="1202932" y="3951395"/>
            <a:ext cx="343721" cy="13451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1586284" y="3292927"/>
            <a:ext cx="2604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2"/>
                </a:solidFill>
              </a:rPr>
              <a:t>1,304,078 published products</a:t>
            </a:r>
          </a:p>
          <a:p>
            <a:r>
              <a:rPr lang="pl-PL" sz="1200" dirty="0" smtClean="0">
                <a:solidFill>
                  <a:schemeClr val="bg2"/>
                </a:solidFill>
              </a:rPr>
              <a:t>(2.3 PB)</a:t>
            </a:r>
            <a:endParaRPr lang="en-GB" sz="1200" dirty="0">
              <a:solidFill>
                <a:schemeClr val="bg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86284" y="3894920"/>
            <a:ext cx="29319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2"/>
                </a:solidFill>
              </a:rPr>
              <a:t>3,282,679 published products</a:t>
            </a:r>
          </a:p>
          <a:p>
            <a:r>
              <a:rPr lang="pl-PL" sz="1200" dirty="0">
                <a:solidFill>
                  <a:schemeClr val="bg2"/>
                </a:solidFill>
              </a:rPr>
              <a:t>f</a:t>
            </a:r>
            <a:r>
              <a:rPr lang="pl-PL" sz="1200" dirty="0" smtClean="0">
                <a:solidFill>
                  <a:schemeClr val="bg2"/>
                </a:solidFill>
              </a:rPr>
              <a:t>rom start of Ops to the end Y2018 (~5.8 PB)</a:t>
            </a:r>
            <a:endParaRPr lang="en-GB" sz="1200" dirty="0">
              <a:solidFill>
                <a:schemeClr val="bg2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7447" y="849086"/>
            <a:ext cx="4331033" cy="290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SNAP &amp; Optical HR (Sentinel-2 Toolbox)</a:t>
            </a:r>
          </a:p>
        </p:txBody>
      </p:sp>
      <p:sp>
        <p:nvSpPr>
          <p:cNvPr id="3" name="Content Placeholder 4"/>
          <p:cNvSpPr txBox="1">
            <a:spLocks/>
          </p:cNvSpPr>
          <p:nvPr/>
        </p:nvSpPr>
        <p:spPr>
          <a:xfrm>
            <a:off x="77931" y="1664404"/>
            <a:ext cx="8993332" cy="2972914"/>
          </a:xfrm>
          <a:prstGeom prst="roundRect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100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4076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0052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602800" indent="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sz="160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pl-PL" sz="1300" b="1" kern="0" dirty="0" smtClean="0">
                <a:solidFill>
                  <a:schemeClr val="bg2"/>
                </a:solidFill>
                <a:cs typeface="Verdana"/>
              </a:rPr>
              <a:t>Main features:</a:t>
            </a:r>
            <a:endParaRPr lang="en-GB" sz="1300" b="1" kern="0" dirty="0" smtClean="0">
              <a:solidFill>
                <a:schemeClr val="bg2"/>
              </a:solidFill>
              <a:cs typeface="Verdana"/>
            </a:endParaRP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b="1" kern="0" dirty="0" smtClean="0">
                <a:solidFill>
                  <a:schemeClr val="bg2"/>
                </a:solidFill>
                <a:cs typeface="Verdana"/>
              </a:rPr>
              <a:t>Sen2Cor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 and </a:t>
            </a:r>
            <a:r>
              <a:rPr lang="en-US" sz="1300" b="1" kern="0" dirty="0" err="1" smtClean="0">
                <a:solidFill>
                  <a:schemeClr val="bg2"/>
                </a:solidFill>
                <a:cs typeface="Verdana"/>
              </a:rPr>
              <a:t>i-Cor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 for 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Atmospheric Correction </a:t>
            </a: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L2B </a:t>
            </a:r>
            <a:r>
              <a:rPr lang="en-US" sz="1300" b="1" kern="0" dirty="0">
                <a:solidFill>
                  <a:schemeClr val="bg2"/>
                </a:solidFill>
                <a:cs typeface="Verdana"/>
              </a:rPr>
              <a:t>biophysical processor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 (LAI, </a:t>
            </a:r>
            <a:r>
              <a:rPr lang="en-US" sz="1300" kern="0" dirty="0" err="1">
                <a:solidFill>
                  <a:schemeClr val="bg2"/>
                </a:solidFill>
                <a:cs typeface="Verdana"/>
              </a:rPr>
              <a:t>fAPAR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, …)</a:t>
            </a: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kern="0" dirty="0">
                <a:solidFill>
                  <a:schemeClr val="bg2"/>
                </a:solidFill>
                <a:cs typeface="Verdana"/>
              </a:rPr>
              <a:t>Reflectance to Radiance Processor </a:t>
            </a: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b="1" kern="0" dirty="0">
                <a:solidFill>
                  <a:schemeClr val="bg2"/>
                </a:solidFill>
                <a:cs typeface="Verdana"/>
              </a:rPr>
              <a:t>Radiometric Indices</a:t>
            </a:r>
          </a:p>
          <a:p>
            <a:pPr marL="360000" lvl="1" indent="-1800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100" b="1" i="1" kern="0" dirty="0">
                <a:solidFill>
                  <a:schemeClr val="bg2"/>
                </a:solidFill>
                <a:cs typeface="Verdana"/>
              </a:rPr>
              <a:t>Vegetation indices:</a:t>
            </a:r>
            <a:r>
              <a:rPr lang="en-US" sz="1100" i="1" kern="0" dirty="0">
                <a:solidFill>
                  <a:schemeClr val="bg2"/>
                </a:solidFill>
                <a:cs typeface="Verdana"/>
              </a:rPr>
              <a:t> DVI, RVI, PVI, IPVI, WDVI, TNDVI, GNDVI, GEMI, ARVI, NDI45, MTCI, MCARI, REIP, S2REP, IRECI, </a:t>
            </a:r>
            <a:r>
              <a:rPr lang="en-US" sz="1100" i="1" kern="0" dirty="0" err="1">
                <a:solidFill>
                  <a:schemeClr val="bg2"/>
                </a:solidFill>
                <a:cs typeface="Verdana"/>
              </a:rPr>
              <a:t>PSSRa</a:t>
            </a:r>
            <a:endParaRPr lang="en-US" sz="1100" i="1" kern="0" dirty="0">
              <a:solidFill>
                <a:schemeClr val="bg2"/>
              </a:solidFill>
              <a:cs typeface="Verdana"/>
            </a:endParaRPr>
          </a:p>
          <a:p>
            <a:pPr marL="360000" lvl="1" indent="-1800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100" b="1" i="1" kern="0" dirty="0">
                <a:solidFill>
                  <a:schemeClr val="bg2"/>
                </a:solidFill>
                <a:cs typeface="Verdana"/>
              </a:rPr>
              <a:t>Soil indices: </a:t>
            </a:r>
            <a:r>
              <a:rPr lang="en-US" sz="1100" i="1" kern="0" dirty="0">
                <a:solidFill>
                  <a:schemeClr val="bg2"/>
                </a:solidFill>
                <a:cs typeface="Verdana"/>
              </a:rPr>
              <a:t>SAVI, TSAVI, MSAVI, MSAVI2, BI, BI2, RI, CI</a:t>
            </a:r>
          </a:p>
          <a:p>
            <a:pPr marL="360000" lvl="1" indent="-180000">
              <a:buClr>
                <a:schemeClr val="bg2"/>
              </a:buClr>
              <a:buFont typeface="Wingdings" panose="05000000000000000000" pitchFamily="2" charset="2"/>
              <a:buChar char="ü"/>
            </a:pPr>
            <a:r>
              <a:rPr lang="en-US" sz="1100" b="1" i="1" kern="0" dirty="0">
                <a:solidFill>
                  <a:schemeClr val="bg2"/>
                </a:solidFill>
                <a:cs typeface="Verdana"/>
              </a:rPr>
              <a:t>Water indices: </a:t>
            </a:r>
            <a:r>
              <a:rPr lang="en-US" sz="1100" i="1" kern="0" dirty="0">
                <a:solidFill>
                  <a:schemeClr val="bg2"/>
                </a:solidFill>
                <a:cs typeface="Verdana"/>
              </a:rPr>
              <a:t>NDWI, NDWI2, MNDWI, NDPI, NDTI</a:t>
            </a: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b="1" kern="0" dirty="0" err="1">
                <a:solidFill>
                  <a:schemeClr val="bg2"/>
                </a:solidFill>
                <a:cs typeface="Verdana"/>
              </a:rPr>
              <a:t>IdePix</a:t>
            </a:r>
            <a:r>
              <a:rPr lang="en-US" sz="1300" b="1" kern="0" dirty="0">
                <a:solidFill>
                  <a:schemeClr val="bg2"/>
                </a:solidFill>
                <a:cs typeface="Verdana"/>
              </a:rPr>
              <a:t> Processor: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 pixel classification</a:t>
            </a:r>
          </a:p>
          <a:p>
            <a:pPr marL="285750" lvl="1" indent="-285750">
              <a:buClr>
                <a:schemeClr val="bg2"/>
              </a:buClr>
              <a:buFont typeface="Wingdings" panose="05000000000000000000" pitchFamily="2" charset="2"/>
              <a:buChar char="Ø"/>
            </a:pPr>
            <a:r>
              <a:rPr lang="en-US" sz="1300" b="1" kern="0" dirty="0" smtClean="0">
                <a:solidFill>
                  <a:schemeClr val="bg2"/>
                </a:solidFill>
                <a:cs typeface="Verdana"/>
              </a:rPr>
              <a:t>OTB </a:t>
            </a:r>
            <a:r>
              <a:rPr lang="en-US" sz="1300" b="1" kern="0" dirty="0">
                <a:solidFill>
                  <a:schemeClr val="bg2"/>
                </a:solidFill>
                <a:cs typeface="Verdana"/>
              </a:rPr>
              <a:t>tools: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 </a:t>
            </a:r>
            <a:r>
              <a:rPr lang="en-US" sz="1300" kern="0" dirty="0" err="1">
                <a:solidFill>
                  <a:schemeClr val="bg2"/>
                </a:solidFill>
                <a:cs typeface="Verdana"/>
              </a:rPr>
              <a:t>Pansharpening</a:t>
            </a:r>
            <a:r>
              <a:rPr lang="en-US" sz="1300" kern="0" dirty="0">
                <a:solidFill>
                  <a:schemeClr val="bg2"/>
                </a:solidFill>
                <a:cs typeface="Verdana"/>
              </a:rPr>
              <a:t>, Rasterization, Segmentation, </a:t>
            </a:r>
            <a:r>
              <a:rPr lang="en-US" sz="1300" kern="0" dirty="0" smtClean="0">
                <a:solidFill>
                  <a:schemeClr val="bg2"/>
                </a:solidFill>
                <a:cs typeface="Verdana"/>
              </a:rPr>
              <a:t>…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9" y="831479"/>
            <a:ext cx="1003953" cy="5637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9864" y="1343542"/>
            <a:ext cx="85472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Sentinel-2</a:t>
            </a:r>
            <a:endParaRPr lang="en-GB" sz="9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784" y="833322"/>
            <a:ext cx="913683" cy="5619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0770" y="1343542"/>
            <a:ext cx="52770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SPOT</a:t>
            </a:r>
            <a:endParaRPr lang="en-GB" sz="9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46" y="831479"/>
            <a:ext cx="749109" cy="56183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39756" y="1343542"/>
            <a:ext cx="72968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Pleiades</a:t>
            </a:r>
            <a:endParaRPr lang="en-GB" sz="9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732" y="831480"/>
            <a:ext cx="933974" cy="56183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26707" y="1343542"/>
            <a:ext cx="6960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b="1" dirty="0" smtClean="0"/>
              <a:t>Landsat</a:t>
            </a:r>
            <a:endParaRPr lang="en-GB" sz="9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282" y="828560"/>
            <a:ext cx="753003" cy="5647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050528" y="1343542"/>
            <a:ext cx="9925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ALOS AVNIR</a:t>
            </a:r>
            <a:endParaRPr lang="en-GB" sz="9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70" y="831727"/>
            <a:ext cx="883963" cy="5615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092487" y="1343542"/>
            <a:ext cx="7949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 smtClean="0"/>
              <a:t>RapidEye</a:t>
            </a:r>
            <a:endParaRPr lang="en-GB" sz="900" b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618" y="828560"/>
            <a:ext cx="810335" cy="5647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64321" y="1343542"/>
            <a:ext cx="7949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 smtClean="0"/>
              <a:t>Kompsat</a:t>
            </a:r>
            <a:endParaRPr lang="en-GB" sz="900" b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637" y="828560"/>
            <a:ext cx="740751" cy="5647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033811" y="1343542"/>
            <a:ext cx="65013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err="1" smtClean="0"/>
              <a:t>Ikonos</a:t>
            </a:r>
            <a:endParaRPr lang="en-GB" sz="900" b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508" y="836355"/>
            <a:ext cx="568766" cy="55695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7701070" y="1343542"/>
            <a:ext cx="88364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 b="1" dirty="0" smtClean="0"/>
              <a:t>Worldview</a:t>
            </a:r>
            <a:endParaRPr lang="en-GB" sz="9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468465" y="901555"/>
            <a:ext cx="665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……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14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Sentinel-2 characteristics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254" y="827283"/>
            <a:ext cx="3008433" cy="1689351"/>
          </a:xfrm>
          <a:prstGeom prst="rect">
            <a:avLst/>
          </a:prstGeom>
        </p:spPr>
      </p:pic>
      <p:sp>
        <p:nvSpPr>
          <p:cNvPr id="4" name="Text Box 65"/>
          <p:cNvSpPr txBox="1">
            <a:spLocks noChangeArrowheads="1"/>
          </p:cNvSpPr>
          <p:nvPr/>
        </p:nvSpPr>
        <p:spPr bwMode="auto">
          <a:xfrm>
            <a:off x="0" y="775847"/>
            <a:ext cx="6301692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37931725" indent="-3747452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38458775" indent="-507873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389159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393731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98303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40287575" indent="-507873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GB" sz="1200" dirty="0" smtClean="0">
                <a:solidFill>
                  <a:schemeClr val="bg2"/>
                </a:solidFill>
              </a:rPr>
              <a:t>Optical </a:t>
            </a:r>
            <a:r>
              <a:rPr lang="en-GB" sz="1200" dirty="0">
                <a:solidFill>
                  <a:schemeClr val="bg2"/>
                </a:solidFill>
              </a:rPr>
              <a:t>mission for the monitoring of land and coastal regions</a:t>
            </a:r>
            <a:endParaRPr lang="en-GB" sz="1400" dirty="0">
              <a:solidFill>
                <a:schemeClr val="bg2"/>
              </a:solidFill>
            </a:endParaRPr>
          </a:p>
          <a:p>
            <a:pPr eaLnBrk="1" hangingPunct="1">
              <a:lnSpc>
                <a:spcPct val="13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bg2"/>
                </a:solidFill>
                <a:ea typeface="ＭＳ Ｐゴシック" pitchFamily="-106" charset="-128"/>
              </a:rPr>
              <a:t>Main features: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200" dirty="0" smtClean="0">
                <a:solidFill>
                  <a:schemeClr val="bg2"/>
                </a:solidFill>
              </a:rPr>
              <a:t>Constellation </a:t>
            </a:r>
            <a:r>
              <a:rPr lang="en-GB" sz="1200" dirty="0">
                <a:solidFill>
                  <a:schemeClr val="bg2"/>
                </a:solidFill>
              </a:rPr>
              <a:t>of two satellites (Sentinel-2A and Sentinel-2B)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200" dirty="0">
                <a:solidFill>
                  <a:schemeClr val="bg2"/>
                </a:solidFill>
              </a:rPr>
              <a:t>Multi-Spectral Instrument (MSI)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200" dirty="0">
                <a:solidFill>
                  <a:schemeClr val="bg2"/>
                </a:solidFill>
              </a:rPr>
              <a:t>Polar, sun-synchronous orbit at 786km and LTDN </a:t>
            </a:r>
            <a:r>
              <a:rPr lang="en-GB" sz="1200" dirty="0" smtClean="0">
                <a:solidFill>
                  <a:schemeClr val="bg2"/>
                </a:solidFill>
              </a:rPr>
              <a:t>10h30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200" dirty="0" smtClean="0">
                <a:solidFill>
                  <a:schemeClr val="bg2"/>
                </a:solidFill>
              </a:rPr>
              <a:t>10 </a:t>
            </a:r>
            <a:r>
              <a:rPr lang="en-GB" sz="1200" dirty="0">
                <a:solidFill>
                  <a:schemeClr val="bg2"/>
                </a:solidFill>
              </a:rPr>
              <a:t>days repeat cycle </a:t>
            </a:r>
            <a:r>
              <a:rPr lang="en-GB" sz="1200" dirty="0" smtClean="0">
                <a:solidFill>
                  <a:schemeClr val="bg2"/>
                </a:solidFill>
              </a:rPr>
              <a:t>(5 </a:t>
            </a:r>
            <a:r>
              <a:rPr lang="en-GB" sz="1200" dirty="0">
                <a:solidFill>
                  <a:schemeClr val="bg2"/>
                </a:solidFill>
              </a:rPr>
              <a:t>days with both Sentinels </a:t>
            </a:r>
            <a:r>
              <a:rPr lang="en-GB" sz="1200" dirty="0" smtClean="0">
                <a:solidFill>
                  <a:schemeClr val="bg2"/>
                </a:solidFill>
              </a:rPr>
              <a:t>2A </a:t>
            </a:r>
            <a:r>
              <a:rPr lang="en-GB" sz="1200" dirty="0">
                <a:solidFill>
                  <a:schemeClr val="bg2"/>
                </a:solidFill>
              </a:rPr>
              <a:t>and </a:t>
            </a:r>
            <a:r>
              <a:rPr lang="en-GB" sz="1200" dirty="0" smtClean="0">
                <a:solidFill>
                  <a:schemeClr val="bg2"/>
                </a:solidFill>
              </a:rPr>
              <a:t>2B operational)</a:t>
            </a:r>
          </a:p>
          <a:p>
            <a:pPr eaLnBrk="1" hangingPunct="1">
              <a:spcBef>
                <a:spcPct val="20000"/>
              </a:spcBef>
              <a:buClr>
                <a:srgbClr val="000000"/>
              </a:buClr>
              <a:buSzPct val="80000"/>
              <a:buFont typeface="Calibri" pitchFamily="34" charset="0"/>
              <a:buChar char="→"/>
            </a:pPr>
            <a:r>
              <a:rPr lang="en-GB" sz="1200" dirty="0" smtClean="0">
                <a:solidFill>
                  <a:schemeClr val="bg2"/>
                </a:solidFill>
              </a:rPr>
              <a:t>Swath </a:t>
            </a:r>
            <a:r>
              <a:rPr lang="en-GB" sz="1200" dirty="0">
                <a:solidFill>
                  <a:schemeClr val="bg2"/>
                </a:solidFill>
              </a:rPr>
              <a:t>of </a:t>
            </a:r>
            <a:r>
              <a:rPr lang="en-GB" sz="1200" dirty="0" smtClean="0">
                <a:solidFill>
                  <a:schemeClr val="bg2"/>
                </a:solidFill>
              </a:rPr>
              <a:t>290km</a:t>
            </a:r>
            <a:endParaRPr lang="pl-PL" sz="1200" dirty="0">
              <a:solidFill>
                <a:schemeClr val="bg2"/>
              </a:solidFill>
              <a:ea typeface="ＭＳ Ｐゴシック" pitchFamily="-106" charset="-128"/>
            </a:endParaRPr>
          </a:p>
        </p:txBody>
      </p:sp>
      <p:pic>
        <p:nvPicPr>
          <p:cNvPr id="5" name="Picture 2" descr="Q:\users\mmk\Landsat.v.Sentinel-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1" b="8170"/>
          <a:stretch/>
        </p:blipFill>
        <p:spPr bwMode="auto">
          <a:xfrm>
            <a:off x="5018314" y="2585564"/>
            <a:ext cx="4022562" cy="1996229"/>
          </a:xfrm>
          <a:prstGeom prst="rect">
            <a:avLst/>
          </a:prstGeom>
          <a:noFill/>
          <a:ln>
            <a:solidFill>
              <a:schemeClr val="tx1">
                <a:lumMod val="75000"/>
                <a:lumOff val="25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045" y="2544567"/>
            <a:ext cx="4000869" cy="212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39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Sentinel-2 products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777243"/>
            <a:ext cx="9144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SENTINEL-2 products available for users (either generated by the ground segment or by the </a:t>
            </a:r>
            <a:r>
              <a:rPr lang="en-GB" sz="1200" dirty="0" smtClean="0"/>
              <a:t>SNAP) are:</a:t>
            </a:r>
          </a:p>
          <a:p>
            <a:endParaRPr lang="en-GB" sz="1200" dirty="0"/>
          </a:p>
          <a:p>
            <a:r>
              <a:rPr lang="en-GB" sz="1200" b="1" dirty="0" smtClean="0"/>
              <a:t>Level-1C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 smtClean="0"/>
              <a:t>Top-Of-Atmosphere </a:t>
            </a:r>
            <a:r>
              <a:rPr lang="en-GB" sz="1200" dirty="0" err="1" smtClean="0"/>
              <a:t>reflectances</a:t>
            </a:r>
            <a:r>
              <a:rPr lang="en-GB" sz="1200" dirty="0" smtClean="0"/>
              <a:t> in cartographic geometry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 smtClean="0"/>
              <a:t>Systematic generation and online distribution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 smtClean="0"/>
              <a:t>~600MB (each 100km x 100km)</a:t>
            </a:r>
          </a:p>
          <a:p>
            <a:endParaRPr lang="en-GB" sz="1200" dirty="0"/>
          </a:p>
          <a:p>
            <a:r>
              <a:rPr lang="en-GB" sz="1200" b="1" dirty="0" smtClean="0"/>
              <a:t>Level-2A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 smtClean="0"/>
              <a:t>Bottom-Of-Atmosphere </a:t>
            </a:r>
            <a:r>
              <a:rPr lang="en-GB" sz="1200" dirty="0" err="1"/>
              <a:t>reflectances</a:t>
            </a:r>
            <a:r>
              <a:rPr lang="en-GB" sz="1200" dirty="0"/>
              <a:t> in cartographic geometry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/>
              <a:t>Systematic </a:t>
            </a:r>
            <a:r>
              <a:rPr lang="en-GB" sz="1200" dirty="0" smtClean="0"/>
              <a:t>and on-User side (using SNAP)</a:t>
            </a:r>
            <a:endParaRPr lang="en-GB" sz="1200" dirty="0"/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en-GB" sz="1200" dirty="0"/>
              <a:t>~600MB (each 100km x 100km)</a:t>
            </a:r>
          </a:p>
          <a:p>
            <a:endParaRPr lang="en-GB" sz="1200" dirty="0" smtClean="0"/>
          </a:p>
          <a:p>
            <a:endParaRPr lang="en-GB" sz="1200" dirty="0"/>
          </a:p>
          <a:p>
            <a:endParaRPr lang="en-GB" sz="1200" dirty="0" smtClean="0"/>
          </a:p>
          <a:p>
            <a:endParaRPr lang="en-GB" sz="1200" dirty="0"/>
          </a:p>
          <a:p>
            <a:endParaRPr lang="en-GB" sz="1200" dirty="0" smtClean="0"/>
          </a:p>
          <a:p>
            <a:r>
              <a:rPr lang="en-GB" sz="1200" dirty="0"/>
              <a:t>Products are a compilation of elementary granules of fixed size, along with a single orbit. A granule is the </a:t>
            </a:r>
            <a:r>
              <a:rPr lang="en-GB" sz="1200" dirty="0" smtClean="0"/>
              <a:t>minimum indivisible </a:t>
            </a:r>
            <a:r>
              <a:rPr lang="en-GB" sz="1200" dirty="0"/>
              <a:t>partition of a product (containing all possible spectral bands).</a:t>
            </a:r>
          </a:p>
          <a:p>
            <a:endParaRPr lang="en-GB" sz="1200" dirty="0"/>
          </a:p>
          <a:p>
            <a:r>
              <a:rPr lang="en-GB" sz="1200" dirty="0"/>
              <a:t>For Level-1C and Level-2A, the granules, also called tiles, are 100x100 km</a:t>
            </a:r>
            <a:r>
              <a:rPr lang="en-GB" sz="1200" baseline="30000" dirty="0"/>
              <a:t>2</a:t>
            </a:r>
            <a:r>
              <a:rPr lang="en-GB" sz="1200" dirty="0"/>
              <a:t> </a:t>
            </a:r>
            <a:r>
              <a:rPr lang="en-GB" sz="1200" dirty="0" err="1"/>
              <a:t>ortho</a:t>
            </a:r>
            <a:r>
              <a:rPr lang="en-GB" sz="1200" dirty="0"/>
              <a:t>-images in UTM/WGS84 projection.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262" y="1097116"/>
            <a:ext cx="3998794" cy="255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W ESA Presentation 16-9">
  <a:themeElements>
    <a:clrScheme name="Esa presentation 7">
      <a:dk1>
        <a:srgbClr val="000000"/>
      </a:dk1>
      <a:lt1>
        <a:srgbClr val="FFFFFF"/>
      </a:lt1>
      <a:dk2>
        <a:srgbClr val="747678"/>
      </a:dk2>
      <a:lt2>
        <a:srgbClr val="4D4F53"/>
      </a:lt2>
      <a:accent1>
        <a:srgbClr val="0098DB"/>
      </a:accent1>
      <a:accent2>
        <a:srgbClr val="D5D6D2"/>
      </a:accent2>
      <a:accent3>
        <a:srgbClr val="FFFFFF"/>
      </a:accent3>
      <a:accent4>
        <a:srgbClr val="000000"/>
      </a:accent4>
      <a:accent5>
        <a:srgbClr val="AACAEA"/>
      </a:accent5>
      <a:accent6>
        <a:srgbClr val="C1C2BE"/>
      </a:accent6>
      <a:hlink>
        <a:srgbClr val="8B8D8E"/>
      </a:hlink>
      <a:folHlink>
        <a:srgbClr val="9A9B9C"/>
      </a:folHlink>
    </a:clrScheme>
    <a:fontScheme name="Esa presentatio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A Presentation 16-9.potx" id="{625F8AEC-1CDE-415D-B0E3-F5C995E29248}" vid="{7620660D-6BA5-4224-AA6E-849C46B07D63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0</TotalTime>
  <Words>1186</Words>
  <Application>Microsoft Office PowerPoint</Application>
  <PresentationFormat>On-screen Show (16:9)</PresentationFormat>
  <Paragraphs>236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ＭＳ Ｐゴシック</vt:lpstr>
      <vt:lpstr>Arial</vt:lpstr>
      <vt:lpstr>Calibri</vt:lpstr>
      <vt:lpstr>Verdana</vt:lpstr>
      <vt:lpstr>Wingdings</vt:lpstr>
      <vt:lpstr>NEW ESA Presentation 16-9</vt:lpstr>
      <vt:lpstr>PowerPoint Presentation</vt:lpstr>
      <vt:lpstr>SNAP</vt:lpstr>
      <vt:lpstr>SNAP downloads &amp; STEP visits</vt:lpstr>
      <vt:lpstr>SNAP &amp; SAR (Sentinel-1 Toolbox)</vt:lpstr>
      <vt:lpstr>Sentinel-1 characteristics</vt:lpstr>
      <vt:lpstr>Sentinel-1A &amp; B data</vt:lpstr>
      <vt:lpstr>SNAP &amp; Optical HR (Sentinel-2 Toolbox)</vt:lpstr>
      <vt:lpstr>Sentinel-2 characteristics</vt:lpstr>
      <vt:lpstr>Sentinel-2 products</vt:lpstr>
      <vt:lpstr>Sentinel-2 applications</vt:lpstr>
      <vt:lpstr>SNAP &amp; Optical/Thermal MR (S3 Toolbox)</vt:lpstr>
      <vt:lpstr>Sentinel-3 products</vt:lpstr>
      <vt:lpstr>Access to Sentinels data</vt:lpstr>
      <vt:lpstr>Sentinel-2 spectral bands</vt:lpstr>
      <vt:lpstr>Sentinel-2 L2A data overview</vt:lpstr>
      <vt:lpstr>Sentinel-2 L2A data overview</vt:lpstr>
      <vt:lpstr>Sentinel-2 pre-processing</vt:lpstr>
      <vt:lpstr>Practical on Sentinel-2 data using SNAP</vt:lpstr>
    </vt:vector>
  </TitlesOfParts>
  <Company>ESA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OF PRESENTATION</dc:title>
  <dc:subject>TITLE OF PRESENTATION</dc:subject>
  <dc:creator>Author</dc:creator>
  <cp:lastModifiedBy>Fabrizio Ramoino</cp:lastModifiedBy>
  <cp:revision>19</cp:revision>
  <cp:lastPrinted>2008-08-26T16:26:23Z</cp:lastPrinted>
  <dcterms:created xsi:type="dcterms:W3CDTF">2016-10-18T10:53:19Z</dcterms:created>
  <dcterms:modified xsi:type="dcterms:W3CDTF">2019-10-31T12:13:32Z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Author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>ESRIN</vt:lpwstr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>ESRIN</vt:lpwstr>
  </property>
  <property fmtid="{D5CDD505-2E9C-101B-9397-08002B2CF9AE}" pid="24" name="bmsAddress">
    <vt:lpwstr>Via Galileo Galilei - Casella Postale 64 - 00044 Frascati - Italy</vt:lpwstr>
  </property>
  <property fmtid="{D5CDD505-2E9C-101B-9397-08002B2CF9AE}" pid="25" name="bmsPlace">
    <vt:lpwstr>Frascati</vt:lpwstr>
  </property>
  <property fmtid="{D5CDD505-2E9C-101B-9397-08002B2CF9AE}" pid="26" name="bmsPhoneFax">
    <vt:lpwstr>T +39 06 9418 01 - F +39 06 9418 0280 - www.esa.int</vt:lpwstr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2016-10-17T22:00:00Z</vt:filetime>
  </property>
  <property fmtid="{D5CDD505-2E9C-101B-9397-08002B2CF9AE}" pid="30" name="Organisational_x0020_entity">
    <vt:lpwstr/>
  </property>
</Properties>
</file>