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5" r:id="rId3"/>
    <p:sldId id="265" r:id="rId4"/>
    <p:sldId id="293" r:id="rId5"/>
    <p:sldId id="292" r:id="rId6"/>
    <p:sldId id="294" r:id="rId7"/>
    <p:sldId id="296" r:id="rId8"/>
    <p:sldId id="269" r:id="rId9"/>
    <p:sldId id="282" r:id="rId10"/>
    <p:sldId id="284" r:id="rId11"/>
    <p:sldId id="286" r:id="rId12"/>
    <p:sldId id="288" r:id="rId13"/>
    <p:sldId id="289" r:id="rId14"/>
    <p:sldId id="291" r:id="rId15"/>
    <p:sldId id="290" r:id="rId16"/>
  </p:sldIdLst>
  <p:sldSz cx="9144000" cy="6858000" type="screen4x3"/>
  <p:notesSz cx="7315200" cy="96012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CFF"/>
    <a:srgbClr val="00B7C0"/>
    <a:srgbClr val="491CA4"/>
    <a:srgbClr val="FFCC00"/>
    <a:srgbClr val="FFE1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94610" autoAdjust="0"/>
  </p:normalViewPr>
  <p:slideViewPr>
    <p:cSldViewPr>
      <p:cViewPr varScale="1">
        <p:scale>
          <a:sx n="75" d="100"/>
          <a:sy n="75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0A969-0FF0-45EC-B49E-9F3918272192}" type="doc">
      <dgm:prSet loTypeId="urn:microsoft.com/office/officeart/2005/8/layout/hProcess1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FF68FC4-BD63-41AD-8555-416FC0C32262}">
      <dgm:prSet phldrT="[Text]"/>
      <dgm:spPr>
        <a:xfrm>
          <a:off x="1490" y="0"/>
          <a:ext cx="717031" cy="304800"/>
        </a:xfrm>
        <a:noFill/>
        <a:ln>
          <a:noFill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Integrating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E96A9A4-0FEC-481B-82B0-EE59C480486F}" type="parTrans" cxnId="{5FCF21FA-582B-40D3-BEB4-86E1B8D985D5}">
      <dgm:prSet/>
      <dgm:spPr/>
      <dgm:t>
        <a:bodyPr/>
        <a:lstStyle/>
        <a:p>
          <a:endParaRPr lang="en-GB"/>
        </a:p>
      </dgm:t>
    </dgm:pt>
    <dgm:pt modelId="{571E2A23-9CB8-4EAD-A686-047552F3EAC7}" type="sibTrans" cxnId="{5FCF21FA-582B-40D3-BEB4-86E1B8D985D5}">
      <dgm:prSet/>
      <dgm:spPr/>
      <dgm:t>
        <a:bodyPr/>
        <a:lstStyle/>
        <a:p>
          <a:endParaRPr lang="en-GB"/>
        </a:p>
      </dgm:t>
    </dgm:pt>
    <dgm:pt modelId="{273F4718-E23A-4414-B397-0435B151091D}">
      <dgm:prSet phldrT="[Text]"/>
      <dgm:spPr>
        <a:xfrm>
          <a:off x="754373" y="457200"/>
          <a:ext cx="717031" cy="304800"/>
        </a:xfrm>
        <a:noFill/>
        <a:ln>
          <a:noFill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Processing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37A06F7-4581-4DB1-906E-C8D2DBF9A602}" type="parTrans" cxnId="{ADB388C6-79EF-491E-958D-D383B6AA39A3}">
      <dgm:prSet/>
      <dgm:spPr/>
      <dgm:t>
        <a:bodyPr/>
        <a:lstStyle/>
        <a:p>
          <a:endParaRPr lang="en-GB"/>
        </a:p>
      </dgm:t>
    </dgm:pt>
    <dgm:pt modelId="{AE91AF0E-34BC-4695-9836-70F7D945F40B}" type="sibTrans" cxnId="{ADB388C6-79EF-491E-958D-D383B6AA39A3}">
      <dgm:prSet/>
      <dgm:spPr/>
      <dgm:t>
        <a:bodyPr/>
        <a:lstStyle/>
        <a:p>
          <a:endParaRPr lang="en-GB"/>
        </a:p>
      </dgm:t>
    </dgm:pt>
    <dgm:pt modelId="{D99F5C00-3202-4376-BC47-47A864B41541}">
      <dgm:prSet phldrT="[Text]"/>
      <dgm:spPr>
        <a:xfrm>
          <a:off x="1507257" y="0"/>
          <a:ext cx="717031" cy="304800"/>
        </a:xfrm>
        <a:noFill/>
        <a:ln>
          <a:noFill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Visualising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F1C4C53-CBBD-4AAF-A318-69E0D62DCA80}" type="parTrans" cxnId="{2CE9673E-D71C-436D-AE70-56A09EA66B14}">
      <dgm:prSet/>
      <dgm:spPr/>
      <dgm:t>
        <a:bodyPr/>
        <a:lstStyle/>
        <a:p>
          <a:endParaRPr lang="en-GB"/>
        </a:p>
      </dgm:t>
    </dgm:pt>
    <dgm:pt modelId="{2CCE2983-112F-4940-BB16-C34488BA91F5}" type="sibTrans" cxnId="{2CE9673E-D71C-436D-AE70-56A09EA66B14}">
      <dgm:prSet/>
      <dgm:spPr/>
      <dgm:t>
        <a:bodyPr/>
        <a:lstStyle/>
        <a:p>
          <a:endParaRPr lang="en-GB"/>
        </a:p>
      </dgm:t>
    </dgm:pt>
    <dgm:pt modelId="{A54B4432-0FAE-4775-ABA7-EF709DE4F332}">
      <dgm:prSet phldrT="[Text]"/>
      <dgm:spPr>
        <a:xfrm>
          <a:off x="2260140" y="457200"/>
          <a:ext cx="717031" cy="304800"/>
        </a:xfrm>
        <a:noFill/>
        <a:ln>
          <a:noFill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Acting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9B29833-177C-4A23-99FF-00ABE0B660E8}" type="parTrans" cxnId="{DE63915F-DB44-43E2-B235-90D0C2952132}">
      <dgm:prSet/>
      <dgm:spPr/>
      <dgm:t>
        <a:bodyPr/>
        <a:lstStyle/>
        <a:p>
          <a:endParaRPr lang="en-GB"/>
        </a:p>
      </dgm:t>
    </dgm:pt>
    <dgm:pt modelId="{9DD68ECC-4B27-43E7-8345-5D1845679253}" type="sibTrans" cxnId="{DE63915F-DB44-43E2-B235-90D0C2952132}">
      <dgm:prSet/>
      <dgm:spPr/>
      <dgm:t>
        <a:bodyPr/>
        <a:lstStyle/>
        <a:p>
          <a:endParaRPr lang="en-GB"/>
        </a:p>
      </dgm:t>
    </dgm:pt>
    <dgm:pt modelId="{D8C3DD1A-3204-4927-AF69-98809161FD40}" type="pres">
      <dgm:prSet presAssocID="{6F90A969-0FF0-45EC-B49E-9F39182721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1B5AE95-E2FC-47B6-8A72-9F8CF51FC6B6}" type="pres">
      <dgm:prSet presAssocID="{6F90A969-0FF0-45EC-B49E-9F3918272192}" presName="arrow" presStyleLbl="bgShp" presStyleIdx="0" presStyleCnt="1" custLinFactNeighborX="2302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0" y="228600"/>
          <a:ext cx="3309624" cy="304800"/>
        </a:xfrm>
        <a:prstGeom prst="notchedRightArrow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GB"/>
        </a:p>
      </dgm:t>
    </dgm:pt>
    <dgm:pt modelId="{132A1B60-81F5-4A1D-A2F3-0A8E69CA349F}" type="pres">
      <dgm:prSet presAssocID="{6F90A969-0FF0-45EC-B49E-9F3918272192}" presName="points" presStyleCnt="0"/>
      <dgm:spPr/>
    </dgm:pt>
    <dgm:pt modelId="{B97DFD2E-C856-4290-867D-367972016644}" type="pres">
      <dgm:prSet presAssocID="{8FF68FC4-BD63-41AD-8555-416FC0C32262}" presName="compositeA" presStyleCnt="0"/>
      <dgm:spPr/>
    </dgm:pt>
    <dgm:pt modelId="{5B9FCBBC-B84A-4DD0-A6C1-F75BE09B87E8}" type="pres">
      <dgm:prSet presAssocID="{8FF68FC4-BD63-41AD-8555-416FC0C32262}" presName="textA" presStyleLbl="revTx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7A8F1CBF-C191-4CCE-A710-23DCA894F4EA}" type="pres">
      <dgm:prSet presAssocID="{8FF68FC4-BD63-41AD-8555-416FC0C32262}" presName="circleA" presStyleLbl="node1" presStyleIdx="0" presStyleCnt="4"/>
      <dgm:spPr>
        <a:xfrm>
          <a:off x="321906" y="342900"/>
          <a:ext cx="76200" cy="76200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en-GB"/>
        </a:p>
      </dgm:t>
    </dgm:pt>
    <dgm:pt modelId="{94B41E95-89AF-4780-AB37-AAAFA1328348}" type="pres">
      <dgm:prSet presAssocID="{8FF68FC4-BD63-41AD-8555-416FC0C32262}" presName="spaceA" presStyleCnt="0"/>
      <dgm:spPr/>
    </dgm:pt>
    <dgm:pt modelId="{FBCEBE10-3BD1-4240-B9DF-F678A8BA4635}" type="pres">
      <dgm:prSet presAssocID="{571E2A23-9CB8-4EAD-A686-047552F3EAC7}" presName="space" presStyleCnt="0"/>
      <dgm:spPr/>
    </dgm:pt>
    <dgm:pt modelId="{C25A4F46-380F-4ADC-8C5E-53BD4A6B0067}" type="pres">
      <dgm:prSet presAssocID="{273F4718-E23A-4414-B397-0435B151091D}" presName="compositeB" presStyleCnt="0"/>
      <dgm:spPr/>
    </dgm:pt>
    <dgm:pt modelId="{56F4EE88-97DD-4E15-B9BB-D80464E6B40B}" type="pres">
      <dgm:prSet presAssocID="{273F4718-E23A-4414-B397-0435B151091D}" presName="textB" presStyleLbl="revTx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40E19ED-A179-42DA-B812-D713B3AF3F4A}" type="pres">
      <dgm:prSet presAssocID="{273F4718-E23A-4414-B397-0435B151091D}" presName="circleB" presStyleLbl="node1" presStyleIdx="1" presStyleCnt="4"/>
      <dgm:spPr>
        <a:xfrm>
          <a:off x="1074789" y="342900"/>
          <a:ext cx="76200" cy="76200"/>
        </a:xfrm>
        <a:prstGeom prst="ellipse">
          <a:avLst/>
        </a:prstGeom>
        <a:gradFill rotWithShape="0">
          <a:gsLst>
            <a:gs pos="0">
              <a:srgbClr val="4BACC6">
                <a:hueOff val="-3311292"/>
                <a:satOff val="13270"/>
                <a:lumOff val="2876"/>
                <a:alphaOff val="0"/>
                <a:tint val="50000"/>
                <a:satMod val="300000"/>
              </a:srgbClr>
            </a:gs>
            <a:gs pos="35000">
              <a:srgbClr val="4BACC6">
                <a:hueOff val="-3311292"/>
                <a:satOff val="13270"/>
                <a:lumOff val="2876"/>
                <a:alphaOff val="0"/>
                <a:tint val="37000"/>
                <a:satMod val="300000"/>
              </a:srgbClr>
            </a:gs>
            <a:gs pos="100000">
              <a:srgbClr val="4BACC6">
                <a:hueOff val="-3311292"/>
                <a:satOff val="13270"/>
                <a:lumOff val="287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en-GB"/>
        </a:p>
      </dgm:t>
    </dgm:pt>
    <dgm:pt modelId="{A2FD74C6-8C52-4A68-ADC8-065A51ABC2C1}" type="pres">
      <dgm:prSet presAssocID="{273F4718-E23A-4414-B397-0435B151091D}" presName="spaceB" presStyleCnt="0"/>
      <dgm:spPr/>
    </dgm:pt>
    <dgm:pt modelId="{2863BCA6-31B3-4667-A63B-5719F36610DA}" type="pres">
      <dgm:prSet presAssocID="{AE91AF0E-34BC-4695-9836-70F7D945F40B}" presName="space" presStyleCnt="0"/>
      <dgm:spPr/>
    </dgm:pt>
    <dgm:pt modelId="{ED8B310D-D38B-49BB-8C70-0AF86294A991}" type="pres">
      <dgm:prSet presAssocID="{D99F5C00-3202-4376-BC47-47A864B41541}" presName="compositeA" presStyleCnt="0"/>
      <dgm:spPr/>
    </dgm:pt>
    <dgm:pt modelId="{00B010F3-1092-4BDF-B578-9D4DAE79AFB4}" type="pres">
      <dgm:prSet presAssocID="{D99F5C00-3202-4376-BC47-47A864B41541}" presName="textA" presStyleLbl="revTx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946C7965-A565-433E-BB0F-AF33419593E3}" type="pres">
      <dgm:prSet presAssocID="{D99F5C00-3202-4376-BC47-47A864B41541}" presName="circleA" presStyleLbl="node1" presStyleIdx="2" presStyleCnt="4"/>
      <dgm:spPr>
        <a:xfrm>
          <a:off x="1827672" y="342900"/>
          <a:ext cx="76200" cy="76200"/>
        </a:xfrm>
        <a:prstGeom prst="ellipse">
          <a:avLst/>
        </a:prstGeom>
        <a:gradFill rotWithShape="0">
          <a:gsLst>
            <a:gs pos="0">
              <a:srgbClr val="4BACC6">
                <a:hueOff val="-6622584"/>
                <a:satOff val="26541"/>
                <a:lumOff val="5752"/>
                <a:alphaOff val="0"/>
                <a:tint val="50000"/>
                <a:satMod val="300000"/>
              </a:srgbClr>
            </a:gs>
            <a:gs pos="35000">
              <a:srgbClr val="4BACC6">
                <a:hueOff val="-6622584"/>
                <a:satOff val="26541"/>
                <a:lumOff val="5752"/>
                <a:alphaOff val="0"/>
                <a:tint val="37000"/>
                <a:satMod val="300000"/>
              </a:srgbClr>
            </a:gs>
            <a:gs pos="100000">
              <a:srgbClr val="4BACC6">
                <a:hueOff val="-6622584"/>
                <a:satOff val="26541"/>
                <a:lumOff val="5752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en-GB"/>
        </a:p>
      </dgm:t>
    </dgm:pt>
    <dgm:pt modelId="{34102648-E2AB-4502-8E44-EE2A183DAEEC}" type="pres">
      <dgm:prSet presAssocID="{D99F5C00-3202-4376-BC47-47A864B41541}" presName="spaceA" presStyleCnt="0"/>
      <dgm:spPr/>
    </dgm:pt>
    <dgm:pt modelId="{973ABFB0-1258-4C96-BFA2-FD282FE06CE1}" type="pres">
      <dgm:prSet presAssocID="{2CCE2983-112F-4940-BB16-C34488BA91F5}" presName="space" presStyleCnt="0"/>
      <dgm:spPr/>
    </dgm:pt>
    <dgm:pt modelId="{0FADB6F6-9C6D-4ACC-958C-FFA7884E3589}" type="pres">
      <dgm:prSet presAssocID="{A54B4432-0FAE-4775-ABA7-EF709DE4F332}" presName="compositeB" presStyleCnt="0"/>
      <dgm:spPr/>
    </dgm:pt>
    <dgm:pt modelId="{8FDABD50-1801-4123-9CFD-61FB5A00D4E8}" type="pres">
      <dgm:prSet presAssocID="{A54B4432-0FAE-4775-ABA7-EF709DE4F332}" presName="textB" presStyleLbl="revTx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236C45C1-5CF3-4135-9743-5309A3DDCFC4}" type="pres">
      <dgm:prSet presAssocID="{A54B4432-0FAE-4775-ABA7-EF709DE4F332}" presName="circleB" presStyleLbl="node1" presStyleIdx="3" presStyleCnt="4"/>
      <dgm:spPr>
        <a:xfrm>
          <a:off x="2580555" y="342900"/>
          <a:ext cx="76200" cy="76200"/>
        </a:xfrm>
        <a:prstGeom prst="ellipse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tint val="50000"/>
                <a:satMod val="300000"/>
              </a:srgbClr>
            </a:gs>
            <a:gs pos="35000">
              <a:srgbClr val="4BACC6">
                <a:hueOff val="-9933876"/>
                <a:satOff val="39811"/>
                <a:lumOff val="8628"/>
                <a:alphaOff val="0"/>
                <a:tint val="37000"/>
                <a:satMod val="30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en-GB"/>
        </a:p>
      </dgm:t>
    </dgm:pt>
    <dgm:pt modelId="{8945C03B-47F5-432A-8D04-0F7DE5CC80D5}" type="pres">
      <dgm:prSet presAssocID="{A54B4432-0FAE-4775-ABA7-EF709DE4F332}" presName="spaceB" presStyleCnt="0"/>
      <dgm:spPr/>
    </dgm:pt>
  </dgm:ptLst>
  <dgm:cxnLst>
    <dgm:cxn modelId="{15D448AD-58CB-4536-A461-A0E04D98BD92}" type="presOf" srcId="{D99F5C00-3202-4376-BC47-47A864B41541}" destId="{00B010F3-1092-4BDF-B578-9D4DAE79AFB4}" srcOrd="0" destOrd="0" presId="urn:microsoft.com/office/officeart/2005/8/layout/hProcess11"/>
    <dgm:cxn modelId="{ADB388C6-79EF-491E-958D-D383B6AA39A3}" srcId="{6F90A969-0FF0-45EC-B49E-9F3918272192}" destId="{273F4718-E23A-4414-B397-0435B151091D}" srcOrd="1" destOrd="0" parTransId="{C37A06F7-4581-4DB1-906E-C8D2DBF9A602}" sibTransId="{AE91AF0E-34BC-4695-9836-70F7D945F40B}"/>
    <dgm:cxn modelId="{2CE9673E-D71C-436D-AE70-56A09EA66B14}" srcId="{6F90A969-0FF0-45EC-B49E-9F3918272192}" destId="{D99F5C00-3202-4376-BC47-47A864B41541}" srcOrd="2" destOrd="0" parTransId="{8F1C4C53-CBBD-4AAF-A318-69E0D62DCA80}" sibTransId="{2CCE2983-112F-4940-BB16-C34488BA91F5}"/>
    <dgm:cxn modelId="{5FCF21FA-582B-40D3-BEB4-86E1B8D985D5}" srcId="{6F90A969-0FF0-45EC-B49E-9F3918272192}" destId="{8FF68FC4-BD63-41AD-8555-416FC0C32262}" srcOrd="0" destOrd="0" parTransId="{EE96A9A4-0FEC-481B-82B0-EE59C480486F}" sibTransId="{571E2A23-9CB8-4EAD-A686-047552F3EAC7}"/>
    <dgm:cxn modelId="{D10CC03E-D4A4-4373-8C4A-EDF798FB8EA2}" type="presOf" srcId="{273F4718-E23A-4414-B397-0435B151091D}" destId="{56F4EE88-97DD-4E15-B9BB-D80464E6B40B}" srcOrd="0" destOrd="0" presId="urn:microsoft.com/office/officeart/2005/8/layout/hProcess11"/>
    <dgm:cxn modelId="{114B4EA3-2372-4748-90CF-B14A43B2810E}" type="presOf" srcId="{8FF68FC4-BD63-41AD-8555-416FC0C32262}" destId="{5B9FCBBC-B84A-4DD0-A6C1-F75BE09B87E8}" srcOrd="0" destOrd="0" presId="urn:microsoft.com/office/officeart/2005/8/layout/hProcess11"/>
    <dgm:cxn modelId="{9CB9B6AE-2D4D-46E6-BCDA-F2B44FEBA704}" type="presOf" srcId="{6F90A969-0FF0-45EC-B49E-9F3918272192}" destId="{D8C3DD1A-3204-4927-AF69-98809161FD40}" srcOrd="0" destOrd="0" presId="urn:microsoft.com/office/officeart/2005/8/layout/hProcess11"/>
    <dgm:cxn modelId="{DE63915F-DB44-43E2-B235-90D0C2952132}" srcId="{6F90A969-0FF0-45EC-B49E-9F3918272192}" destId="{A54B4432-0FAE-4775-ABA7-EF709DE4F332}" srcOrd="3" destOrd="0" parTransId="{A9B29833-177C-4A23-99FF-00ABE0B660E8}" sibTransId="{9DD68ECC-4B27-43E7-8345-5D1845679253}"/>
    <dgm:cxn modelId="{7D67E838-408D-4B72-85FA-E1247189FAF3}" type="presOf" srcId="{A54B4432-0FAE-4775-ABA7-EF709DE4F332}" destId="{8FDABD50-1801-4123-9CFD-61FB5A00D4E8}" srcOrd="0" destOrd="0" presId="urn:microsoft.com/office/officeart/2005/8/layout/hProcess11"/>
    <dgm:cxn modelId="{FEB904BF-B381-4F88-9B1D-E839BB5E0C81}" type="presParOf" srcId="{D8C3DD1A-3204-4927-AF69-98809161FD40}" destId="{D1B5AE95-E2FC-47B6-8A72-9F8CF51FC6B6}" srcOrd="0" destOrd="0" presId="urn:microsoft.com/office/officeart/2005/8/layout/hProcess11"/>
    <dgm:cxn modelId="{158E0EF6-9306-433B-9470-036307657F28}" type="presParOf" srcId="{D8C3DD1A-3204-4927-AF69-98809161FD40}" destId="{132A1B60-81F5-4A1D-A2F3-0A8E69CA349F}" srcOrd="1" destOrd="0" presId="urn:microsoft.com/office/officeart/2005/8/layout/hProcess11"/>
    <dgm:cxn modelId="{C40B56C4-1166-4386-B704-6DB8235F5280}" type="presParOf" srcId="{132A1B60-81F5-4A1D-A2F3-0A8E69CA349F}" destId="{B97DFD2E-C856-4290-867D-367972016644}" srcOrd="0" destOrd="0" presId="urn:microsoft.com/office/officeart/2005/8/layout/hProcess11"/>
    <dgm:cxn modelId="{5F9BBE5F-0BFA-4F25-A90F-2672A2037FEF}" type="presParOf" srcId="{B97DFD2E-C856-4290-867D-367972016644}" destId="{5B9FCBBC-B84A-4DD0-A6C1-F75BE09B87E8}" srcOrd="0" destOrd="0" presId="urn:microsoft.com/office/officeart/2005/8/layout/hProcess11"/>
    <dgm:cxn modelId="{72DD28EC-2A61-408D-8367-AD8104A8371A}" type="presParOf" srcId="{B97DFD2E-C856-4290-867D-367972016644}" destId="{7A8F1CBF-C191-4CCE-A710-23DCA894F4EA}" srcOrd="1" destOrd="0" presId="urn:microsoft.com/office/officeart/2005/8/layout/hProcess11"/>
    <dgm:cxn modelId="{2011FA64-107D-42E6-8FEE-C014411018CA}" type="presParOf" srcId="{B97DFD2E-C856-4290-867D-367972016644}" destId="{94B41E95-89AF-4780-AB37-AAAFA1328348}" srcOrd="2" destOrd="0" presId="urn:microsoft.com/office/officeart/2005/8/layout/hProcess11"/>
    <dgm:cxn modelId="{54C54539-6973-4726-AB88-20188A7C790A}" type="presParOf" srcId="{132A1B60-81F5-4A1D-A2F3-0A8E69CA349F}" destId="{FBCEBE10-3BD1-4240-B9DF-F678A8BA4635}" srcOrd="1" destOrd="0" presId="urn:microsoft.com/office/officeart/2005/8/layout/hProcess11"/>
    <dgm:cxn modelId="{B4270B5E-4ADE-486B-A7D8-F05789E74FC1}" type="presParOf" srcId="{132A1B60-81F5-4A1D-A2F3-0A8E69CA349F}" destId="{C25A4F46-380F-4ADC-8C5E-53BD4A6B0067}" srcOrd="2" destOrd="0" presId="urn:microsoft.com/office/officeart/2005/8/layout/hProcess11"/>
    <dgm:cxn modelId="{C5BB33D5-F8BE-4AE2-922A-DB3EA42059A9}" type="presParOf" srcId="{C25A4F46-380F-4ADC-8C5E-53BD4A6B0067}" destId="{56F4EE88-97DD-4E15-B9BB-D80464E6B40B}" srcOrd="0" destOrd="0" presId="urn:microsoft.com/office/officeart/2005/8/layout/hProcess11"/>
    <dgm:cxn modelId="{12EF16B7-103D-4E5B-BB40-100389782535}" type="presParOf" srcId="{C25A4F46-380F-4ADC-8C5E-53BD4A6B0067}" destId="{840E19ED-A179-42DA-B812-D713B3AF3F4A}" srcOrd="1" destOrd="0" presId="urn:microsoft.com/office/officeart/2005/8/layout/hProcess11"/>
    <dgm:cxn modelId="{B8793340-29EC-4AC5-94D0-30E6EEF6B913}" type="presParOf" srcId="{C25A4F46-380F-4ADC-8C5E-53BD4A6B0067}" destId="{A2FD74C6-8C52-4A68-ADC8-065A51ABC2C1}" srcOrd="2" destOrd="0" presId="urn:microsoft.com/office/officeart/2005/8/layout/hProcess11"/>
    <dgm:cxn modelId="{0EFDA6D7-1C33-4612-86DD-5C94AE4F8E7D}" type="presParOf" srcId="{132A1B60-81F5-4A1D-A2F3-0A8E69CA349F}" destId="{2863BCA6-31B3-4667-A63B-5719F36610DA}" srcOrd="3" destOrd="0" presId="urn:microsoft.com/office/officeart/2005/8/layout/hProcess11"/>
    <dgm:cxn modelId="{4560F362-47B8-4FE8-A179-1A2C1D11D9DD}" type="presParOf" srcId="{132A1B60-81F5-4A1D-A2F3-0A8E69CA349F}" destId="{ED8B310D-D38B-49BB-8C70-0AF86294A991}" srcOrd="4" destOrd="0" presId="urn:microsoft.com/office/officeart/2005/8/layout/hProcess11"/>
    <dgm:cxn modelId="{FE16951D-DF1F-4522-8C80-F82F0D4E808A}" type="presParOf" srcId="{ED8B310D-D38B-49BB-8C70-0AF86294A991}" destId="{00B010F3-1092-4BDF-B578-9D4DAE79AFB4}" srcOrd="0" destOrd="0" presId="urn:microsoft.com/office/officeart/2005/8/layout/hProcess11"/>
    <dgm:cxn modelId="{A22DE268-5F01-4C98-98AC-3BA0AB9FDCFA}" type="presParOf" srcId="{ED8B310D-D38B-49BB-8C70-0AF86294A991}" destId="{946C7965-A565-433E-BB0F-AF33419593E3}" srcOrd="1" destOrd="0" presId="urn:microsoft.com/office/officeart/2005/8/layout/hProcess11"/>
    <dgm:cxn modelId="{D95FE7A3-CC84-4352-A907-D53D1390F4F8}" type="presParOf" srcId="{ED8B310D-D38B-49BB-8C70-0AF86294A991}" destId="{34102648-E2AB-4502-8E44-EE2A183DAEEC}" srcOrd="2" destOrd="0" presId="urn:microsoft.com/office/officeart/2005/8/layout/hProcess11"/>
    <dgm:cxn modelId="{67A9616F-9CE2-4BB8-87A5-FD726990CA47}" type="presParOf" srcId="{132A1B60-81F5-4A1D-A2F3-0A8E69CA349F}" destId="{973ABFB0-1258-4C96-BFA2-FD282FE06CE1}" srcOrd="5" destOrd="0" presId="urn:microsoft.com/office/officeart/2005/8/layout/hProcess11"/>
    <dgm:cxn modelId="{D296F819-11FA-4023-8925-C2DD975D27CE}" type="presParOf" srcId="{132A1B60-81F5-4A1D-A2F3-0A8E69CA349F}" destId="{0FADB6F6-9C6D-4ACC-958C-FFA7884E3589}" srcOrd="6" destOrd="0" presId="urn:microsoft.com/office/officeart/2005/8/layout/hProcess11"/>
    <dgm:cxn modelId="{B96CFB06-8145-411B-A8E7-AEA2F6177B6B}" type="presParOf" srcId="{0FADB6F6-9C6D-4ACC-958C-FFA7884E3589}" destId="{8FDABD50-1801-4123-9CFD-61FB5A00D4E8}" srcOrd="0" destOrd="0" presId="urn:microsoft.com/office/officeart/2005/8/layout/hProcess11"/>
    <dgm:cxn modelId="{E76D466B-2378-48A0-A6CA-95CEA165E55F}" type="presParOf" srcId="{0FADB6F6-9C6D-4ACC-958C-FFA7884E3589}" destId="{236C45C1-5CF3-4135-9743-5309A3DDCFC4}" srcOrd="1" destOrd="0" presId="urn:microsoft.com/office/officeart/2005/8/layout/hProcess11"/>
    <dgm:cxn modelId="{237ECCD1-71AD-4F85-9BA3-F4F5D0A90D17}" type="presParOf" srcId="{0FADB6F6-9C6D-4ACC-958C-FFA7884E3589}" destId="{8945C03B-47F5-432A-8D04-0F7DE5CC80D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B5AE95-E2FC-47B6-8A72-9F8CF51FC6B6}">
      <dsp:nvSpPr>
        <dsp:cNvPr id="0" name=""/>
        <dsp:cNvSpPr/>
      </dsp:nvSpPr>
      <dsp:spPr>
        <a:xfrm>
          <a:off x="0" y="228600"/>
          <a:ext cx="3309624" cy="304800"/>
        </a:xfrm>
        <a:prstGeom prst="notchedRightArrow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5B9FCBBC-B84A-4DD0-A6C1-F75BE09B87E8}">
      <dsp:nvSpPr>
        <dsp:cNvPr id="0" name=""/>
        <dsp:cNvSpPr/>
      </dsp:nvSpPr>
      <dsp:spPr>
        <a:xfrm>
          <a:off x="1490" y="0"/>
          <a:ext cx="717031" cy="3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Integrating</a:t>
          </a:r>
          <a:endParaRPr lang="en-GB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490" y="0"/>
        <a:ext cx="717031" cy="304800"/>
      </dsp:txXfrm>
    </dsp:sp>
    <dsp:sp modelId="{7A8F1CBF-C191-4CCE-A710-23DCA894F4EA}">
      <dsp:nvSpPr>
        <dsp:cNvPr id="0" name=""/>
        <dsp:cNvSpPr/>
      </dsp:nvSpPr>
      <dsp:spPr>
        <a:xfrm>
          <a:off x="321906" y="342900"/>
          <a:ext cx="76200" cy="76200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F4EE88-97DD-4E15-B9BB-D80464E6B40B}">
      <dsp:nvSpPr>
        <dsp:cNvPr id="0" name=""/>
        <dsp:cNvSpPr/>
      </dsp:nvSpPr>
      <dsp:spPr>
        <a:xfrm>
          <a:off x="754373" y="457200"/>
          <a:ext cx="717031" cy="3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Processing</a:t>
          </a:r>
          <a:endParaRPr lang="en-GB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54373" y="457200"/>
        <a:ext cx="717031" cy="304800"/>
      </dsp:txXfrm>
    </dsp:sp>
    <dsp:sp modelId="{840E19ED-A179-42DA-B812-D713B3AF3F4A}">
      <dsp:nvSpPr>
        <dsp:cNvPr id="0" name=""/>
        <dsp:cNvSpPr/>
      </dsp:nvSpPr>
      <dsp:spPr>
        <a:xfrm>
          <a:off x="1074789" y="342900"/>
          <a:ext cx="76200" cy="76200"/>
        </a:xfrm>
        <a:prstGeom prst="ellipse">
          <a:avLst/>
        </a:prstGeom>
        <a:gradFill rotWithShape="0">
          <a:gsLst>
            <a:gs pos="0">
              <a:srgbClr val="4BACC6">
                <a:hueOff val="-3311292"/>
                <a:satOff val="13270"/>
                <a:lumOff val="2876"/>
                <a:alphaOff val="0"/>
                <a:tint val="50000"/>
                <a:satMod val="300000"/>
              </a:srgbClr>
            </a:gs>
            <a:gs pos="35000">
              <a:srgbClr val="4BACC6">
                <a:hueOff val="-3311292"/>
                <a:satOff val="13270"/>
                <a:lumOff val="2876"/>
                <a:alphaOff val="0"/>
                <a:tint val="37000"/>
                <a:satMod val="300000"/>
              </a:srgbClr>
            </a:gs>
            <a:gs pos="100000">
              <a:srgbClr val="4BACC6">
                <a:hueOff val="-3311292"/>
                <a:satOff val="13270"/>
                <a:lumOff val="287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B010F3-1092-4BDF-B578-9D4DAE79AFB4}">
      <dsp:nvSpPr>
        <dsp:cNvPr id="0" name=""/>
        <dsp:cNvSpPr/>
      </dsp:nvSpPr>
      <dsp:spPr>
        <a:xfrm>
          <a:off x="1507257" y="0"/>
          <a:ext cx="717031" cy="3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Visualising</a:t>
          </a:r>
          <a:endParaRPr lang="en-GB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07257" y="0"/>
        <a:ext cx="717031" cy="304800"/>
      </dsp:txXfrm>
    </dsp:sp>
    <dsp:sp modelId="{946C7965-A565-433E-BB0F-AF33419593E3}">
      <dsp:nvSpPr>
        <dsp:cNvPr id="0" name=""/>
        <dsp:cNvSpPr/>
      </dsp:nvSpPr>
      <dsp:spPr>
        <a:xfrm>
          <a:off x="1827672" y="342900"/>
          <a:ext cx="76200" cy="76200"/>
        </a:xfrm>
        <a:prstGeom prst="ellipse">
          <a:avLst/>
        </a:prstGeom>
        <a:gradFill rotWithShape="0">
          <a:gsLst>
            <a:gs pos="0">
              <a:srgbClr val="4BACC6">
                <a:hueOff val="-6622584"/>
                <a:satOff val="26541"/>
                <a:lumOff val="5752"/>
                <a:alphaOff val="0"/>
                <a:tint val="50000"/>
                <a:satMod val="300000"/>
              </a:srgbClr>
            </a:gs>
            <a:gs pos="35000">
              <a:srgbClr val="4BACC6">
                <a:hueOff val="-6622584"/>
                <a:satOff val="26541"/>
                <a:lumOff val="5752"/>
                <a:alphaOff val="0"/>
                <a:tint val="37000"/>
                <a:satMod val="300000"/>
              </a:srgbClr>
            </a:gs>
            <a:gs pos="100000">
              <a:srgbClr val="4BACC6">
                <a:hueOff val="-6622584"/>
                <a:satOff val="26541"/>
                <a:lumOff val="5752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DABD50-1801-4123-9CFD-61FB5A00D4E8}">
      <dsp:nvSpPr>
        <dsp:cNvPr id="0" name=""/>
        <dsp:cNvSpPr/>
      </dsp:nvSpPr>
      <dsp:spPr>
        <a:xfrm>
          <a:off x="2260140" y="457200"/>
          <a:ext cx="717031" cy="3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Acting</a:t>
          </a:r>
          <a:endParaRPr lang="en-GB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260140" y="457200"/>
        <a:ext cx="717031" cy="304800"/>
      </dsp:txXfrm>
    </dsp:sp>
    <dsp:sp modelId="{236C45C1-5CF3-4135-9743-5309A3DDCFC4}">
      <dsp:nvSpPr>
        <dsp:cNvPr id="0" name=""/>
        <dsp:cNvSpPr/>
      </dsp:nvSpPr>
      <dsp:spPr>
        <a:xfrm>
          <a:off x="2580555" y="342900"/>
          <a:ext cx="76200" cy="76200"/>
        </a:xfrm>
        <a:prstGeom prst="ellipse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tint val="50000"/>
                <a:satMod val="300000"/>
              </a:srgbClr>
            </a:gs>
            <a:gs pos="35000">
              <a:srgbClr val="4BACC6">
                <a:hueOff val="-9933876"/>
                <a:satOff val="39811"/>
                <a:lumOff val="8628"/>
                <a:alphaOff val="0"/>
                <a:tint val="37000"/>
                <a:satMod val="30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632" cy="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841" y="0"/>
            <a:ext cx="3169631" cy="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34"/>
            <a:ext cx="3169632" cy="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841" y="9120134"/>
            <a:ext cx="3169631" cy="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EBAACB-DA11-4FD3-9A22-B6EA4A9B813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632" cy="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841" y="0"/>
            <a:ext cx="3169631" cy="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383" y="4560067"/>
            <a:ext cx="5852160" cy="432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34"/>
            <a:ext cx="3169632" cy="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841" y="9120134"/>
            <a:ext cx="3169631" cy="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A0161E-2CFF-471E-9BE6-4666C5E96BD5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E5E6F-00FA-470F-8F15-DFDDDD06E642}" type="slidenum">
              <a:rPr lang="nl-NL"/>
              <a:pPr/>
              <a:t>1</a:t>
            </a:fld>
            <a:endParaRPr lang="nl-NL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94415-54FC-4652-9AB1-05CE2F61DC50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60889"/>
            <a:ext cx="5362575" cy="4319587"/>
          </a:xfrm>
          <a:noFill/>
          <a:ln/>
        </p:spPr>
        <p:txBody>
          <a:bodyPr lIns="90318" tIns="45160" rIns="90318" bIns="4516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F3EDA-C509-4B9B-930F-3BA3AD1DCA4F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9301"/>
            <a:ext cx="536257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30250"/>
            <a:ext cx="4797425" cy="3598863"/>
          </a:xfrm>
          <a:solidFill>
            <a:srgbClr val="FFFFFF"/>
          </a:solidFill>
          <a:ln/>
        </p:spPr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BC22F-4338-443A-A2F9-9704E725D3FC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BC22F-4338-443A-A2F9-9704E725D3FC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94415-54FC-4652-9AB1-05CE2F61DC50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60889"/>
            <a:ext cx="5362575" cy="4319587"/>
          </a:xfrm>
          <a:noFill/>
          <a:ln/>
        </p:spPr>
        <p:txBody>
          <a:bodyPr lIns="90318" tIns="45160" rIns="90318" bIns="45160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8013" y="1341438"/>
            <a:ext cx="5570537" cy="1470025"/>
          </a:xfrm>
        </p:spPr>
        <p:txBody>
          <a:bodyPr bIns="4680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 VOOR DE TITEL, ARIAL NARROW BOLD 26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8013" y="2733675"/>
            <a:ext cx="557530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RUIMTE VOOR DE SUBTITEL ARIAL NARROW C18/26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C59486-5D61-4D55-9DF8-A06D3C991B6D}" type="datetime1">
              <a:rPr lang="en-GB" smtClean="0"/>
              <a:pPr/>
              <a:t>07/04/2011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©2011 ITC Dept. of Geo-information Processing (GIP)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0F961-B8C2-4970-BE96-A4DE28C8D3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63538"/>
            <a:ext cx="1951038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63538"/>
            <a:ext cx="57023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A6C04A-2F7A-42DC-B8AA-7EB3DD04B75F}" type="datetime1">
              <a:rPr lang="en-GB" smtClean="0"/>
              <a:pPr/>
              <a:t>07/04/2011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©2011 ITC Dept. of Geo-information Processing (GIP)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76768-86E6-420A-B3C4-159BD09761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2198"/>
            <a:ext cx="7772400" cy="56356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="1" cap="all" baseline="0"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" y="228600"/>
            <a:ext cx="9810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69975" y="838200"/>
            <a:ext cx="7769225" cy="228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1800" cap="small" baseline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7345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F9F2F8-F96E-49C6-A5D9-6C658F9E87BF}" type="datetime1">
              <a:rPr lang="en-GB" smtClean="0"/>
              <a:pPr/>
              <a:t>07/04/2011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©2011 ITC Dept. of Geo-information Processing (GIP)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DD95-14C3-4519-A722-3C54FF7E4E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EAD61-FA2B-401F-88C7-C58F0C37A2B3}" type="datetime1">
              <a:rPr lang="en-GB" smtClean="0"/>
              <a:pPr/>
              <a:t>07/04/2011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©2011 ITC Dept. of Geo-information Processing (GIP)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90181-BA00-43ED-89CC-3190278F90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2051050"/>
            <a:ext cx="3824288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6188" y="2051050"/>
            <a:ext cx="38258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2520E8-7DC2-4CC0-AD1C-CC2D923ED4F2}" type="datetime1">
              <a:rPr lang="en-GB" smtClean="0"/>
              <a:pPr/>
              <a:t>07/04/2011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©2011 ITC Dept. of Geo-information Processing (GIP)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B5D37-92DE-4AA2-BD89-1C8D5EC4F3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18BDB9-0959-4658-A76D-A814AFA6A4C6}" type="datetime1">
              <a:rPr lang="en-GB" smtClean="0"/>
              <a:pPr/>
              <a:t>07/04/2011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©2011 ITC Dept. of Geo-information Processing (GIP)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A5BEC-468B-4AC6-A6FE-F8A75983CB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C3BEA7-DEF5-4034-BC9F-762E8D2066A4}" type="datetime1">
              <a:rPr lang="en-GB" smtClean="0"/>
              <a:pPr/>
              <a:t>07/04/2011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©2011 ITC Dept. of Geo-information Processing (GIP)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35AC6-FF4B-4925-8CE0-9ADBE3A0A5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5F0BF-0D84-47AB-B42F-33F6AD83AB15}" type="datetime1">
              <a:rPr lang="en-GB" smtClean="0"/>
              <a:pPr/>
              <a:t>07/04/2011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©2011 ITC Dept. of Geo-information Processing (GIP)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810F7-CA27-4223-9B87-985E9558E0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FE025-AB9A-4CA5-B997-7C44171D28B5}" type="datetime1">
              <a:rPr lang="en-GB" smtClean="0"/>
              <a:pPr/>
              <a:t>07/04/2011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©2011 ITC Dept. of Geo-information Processing (GIP)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03C1F-0F73-43D6-9F5B-68C5C7B2B3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5ED832-ABFF-4907-B2C7-104F03B5B32B}" type="datetime1">
              <a:rPr lang="en-GB" smtClean="0"/>
              <a:pPr/>
              <a:t>07/04/2011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©2011 ITC Dept. of Geo-information Processing (GIP)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4FA7A-C149-46FE-8BEA-E7C29626BD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16FD997E-2E4B-46B9-810B-805D51A7B111}" type="datetime1">
              <a:rPr lang="en-GB" smtClean="0"/>
              <a:pPr/>
              <a:t>07/04/2011</a:t>
            </a:fld>
            <a:endParaRPr lang="en-GB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02388"/>
            <a:ext cx="393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en-US" smtClean="0"/>
              <a:t>©2011 ITC Dept. of Geo-information Processing (GIP) </a:t>
            </a:r>
            <a:endParaRPr lang="en-GB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BD06F76A-0F65-4B28-B27E-165E8D41F063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8549" name="Picture 5" descr="UT_Logo_Black_E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1225" y="6332538"/>
            <a:ext cx="2098675" cy="417512"/>
          </a:xfrm>
          <a:prstGeom prst="rect">
            <a:avLst/>
          </a:prstGeom>
          <a:noFill/>
        </p:spPr>
      </p:pic>
      <p:sp>
        <p:nvSpPr>
          <p:cNvPr id="1085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3538"/>
            <a:ext cx="7805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051050"/>
            <a:ext cx="7802563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1079500" y="1636713"/>
            <a:ext cx="806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8553" name="Picture 9" descr="Itc_logo transparan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6225" y="6010275"/>
            <a:ext cx="508000" cy="593725"/>
          </a:xfrm>
          <a:prstGeom prst="rect">
            <a:avLst/>
          </a:prstGeom>
          <a:noFill/>
        </p:spPr>
      </p:pic>
      <p:pic>
        <p:nvPicPr>
          <p:cNvPr id="108554" name="Picture 10" descr="UT_ITC powerpoint sheet small_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87325"/>
            <a:ext cx="977900" cy="5041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255588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2pPr>
      <a:lvl3pPr marL="801688" indent="-238125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077913" indent="-250825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13446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eonetwork.itc.nl/zanziba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VGIRisk</a:t>
            </a:r>
            <a:r>
              <a:rPr lang="en-US" dirty="0" smtClean="0"/>
              <a:t> - Research interests </a:t>
            </a:r>
            <a:r>
              <a:rPr lang="en-US" dirty="0" smtClean="0"/>
              <a:t>ITC-GIP department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idx="1"/>
          </p:nvPr>
        </p:nvSpPr>
        <p:spPr>
          <a:xfrm>
            <a:off x="1081708" y="1124744"/>
            <a:ext cx="5578524" cy="504056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VGIRisk</a:t>
            </a:r>
            <a:r>
              <a:rPr lang="en-US" dirty="0" smtClean="0"/>
              <a:t> Workshop, ITC </a:t>
            </a:r>
            <a:r>
              <a:rPr lang="en-US" dirty="0" err="1" smtClean="0"/>
              <a:t>Enschede</a:t>
            </a:r>
            <a:r>
              <a:rPr lang="en-US" dirty="0" smtClean="0"/>
              <a:t>, 7-8 April 2011</a:t>
            </a:r>
            <a:endParaRPr lang="en-US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877020" y="3429000"/>
            <a:ext cx="55753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38125" rtl="0" eaLnBrk="1" fontAlgn="base" latinLnBrk="0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kern="0" dirty="0" smtClean="0">
                <a:solidFill>
                  <a:schemeClr val="bg1"/>
                </a:solidFill>
                <a:latin typeface="Arial Narrow" pitchFamily="34" charset="0"/>
              </a:rPr>
              <a:t>Rob Lemmens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15616" y="1772816"/>
            <a:ext cx="32403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55588" marR="0" lvl="0" indent="-255588" algn="l" defTabSz="238125" rtl="0" eaLnBrk="1" fontAlgn="base" latinLnBrk="0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kern="0" dirty="0" smtClean="0">
                <a:latin typeface="+mn-lt"/>
              </a:rPr>
              <a:t>Rob Lemmens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ScreenShot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844824"/>
            <a:ext cx="4143375" cy="444817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©2011 ITC Dept. of Geo-information Processing (GIP)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971600" y="332656"/>
            <a:ext cx="799288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GIP Software stack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..currently...</a:t>
            </a:r>
            <a:endParaRPr lang="en-GB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744927" y="1375857"/>
            <a:ext cx="990600" cy="190500"/>
          </a:xfrm>
          <a:prstGeom prst="roundRect">
            <a:avLst>
              <a:gd name="adj" fmla="val 1074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63500" dir="2700000" algn="tl" rotWithShape="0">
              <a:schemeClr val="tx1">
                <a:lumMod val="50000"/>
                <a:lumOff val="50000"/>
                <a:alpha val="55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 sz="1400">
              <a:solidFill>
                <a:schemeClr val="dk1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544527" y="1185357"/>
            <a:ext cx="990600" cy="381000"/>
          </a:xfrm>
          <a:prstGeom prst="roundRect">
            <a:avLst>
              <a:gd name="adj" fmla="val 1074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63500" dir="2700000" algn="tl" rotWithShape="0">
              <a:schemeClr val="tx1">
                <a:lumMod val="50000"/>
                <a:lumOff val="50000"/>
                <a:alpha val="55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 sz="1400">
              <a:solidFill>
                <a:schemeClr val="dk1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325327" y="1375857"/>
            <a:ext cx="990600" cy="190500"/>
          </a:xfrm>
          <a:prstGeom prst="roundRect">
            <a:avLst>
              <a:gd name="adj" fmla="val 1074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63500" dir="2700000" algn="tl" rotWithShape="0">
              <a:schemeClr val="tx1">
                <a:lumMod val="50000"/>
                <a:lumOff val="50000"/>
                <a:alpha val="55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 sz="1400">
              <a:solidFill>
                <a:schemeClr val="dk1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954227" y="1413957"/>
            <a:ext cx="1371600" cy="0"/>
          </a:xfrm>
          <a:prstGeom prst="line">
            <a:avLst/>
          </a:prstGeom>
          <a:noFill/>
          <a:ln w="38100" cap="rnd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087327" y="1566357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039827" y="1566357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973527" y="1566357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98715" y="1109157"/>
            <a:ext cx="681037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users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325327" y="5528757"/>
            <a:ext cx="5410200" cy="838200"/>
          </a:xfrm>
          <a:prstGeom prst="roundRect">
            <a:avLst>
              <a:gd name="adj" fmla="val 16097"/>
            </a:avLst>
          </a:prstGeom>
          <a:solidFill>
            <a:srgbClr val="33CC33">
              <a:alpha val="38039"/>
            </a:srgbClr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lIns="0" rIns="0" bIns="0" anchor="b" anchorCtr="1"/>
          <a:lstStyle/>
          <a:p>
            <a:pPr algn="ctr"/>
            <a:r>
              <a:rPr lang="en-US" sz="1200" b="1">
                <a:latin typeface="Verdana" pitchFamily="34" charset="0"/>
              </a:rPr>
              <a:t>core services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678127" y="5223957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306527" y="5223957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477727" y="5604957"/>
            <a:ext cx="762000" cy="457200"/>
            <a:chOff x="2112" y="3672"/>
            <a:chExt cx="480" cy="288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12" y="3683"/>
              <a:ext cx="480" cy="266"/>
            </a:xfrm>
            <a:prstGeom prst="rect">
              <a:avLst/>
            </a:prstGeom>
            <a:solidFill>
              <a:srgbClr val="33CC33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data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services</a:t>
              </a: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112" y="3672"/>
              <a:ext cx="480" cy="288"/>
            </a:xfrm>
            <a:prstGeom prst="roundRect">
              <a:avLst>
                <a:gd name="adj" fmla="val 10745"/>
              </a:avLst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392127" y="5604957"/>
            <a:ext cx="1066800" cy="457200"/>
            <a:chOff x="2688" y="3672"/>
            <a:chExt cx="672" cy="288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688" y="3683"/>
              <a:ext cx="672" cy="266"/>
            </a:xfrm>
            <a:prstGeom prst="rect">
              <a:avLst/>
            </a:prstGeom>
            <a:solidFill>
              <a:srgbClr val="33CC33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processing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services</a:t>
              </a: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2688" y="3672"/>
              <a:ext cx="672" cy="288"/>
            </a:xfrm>
            <a:prstGeom prst="roundRect">
              <a:avLst>
                <a:gd name="adj" fmla="val 10745"/>
              </a:avLst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611327" y="5604957"/>
            <a:ext cx="762000" cy="457200"/>
            <a:chOff x="3456" y="3672"/>
            <a:chExt cx="480" cy="288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456" y="3683"/>
              <a:ext cx="480" cy="266"/>
            </a:xfrm>
            <a:prstGeom prst="rect">
              <a:avLst/>
            </a:prstGeom>
            <a:solidFill>
              <a:srgbClr val="33CC33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sensor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services</a:t>
              </a: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3456" y="3672"/>
              <a:ext cx="480" cy="288"/>
            </a:xfrm>
            <a:prstGeom prst="roundRect">
              <a:avLst>
                <a:gd name="adj" fmla="val 10745"/>
              </a:avLst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525727" y="5604957"/>
            <a:ext cx="914400" cy="457200"/>
            <a:chOff x="4032" y="3672"/>
            <a:chExt cx="576" cy="288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032" y="3683"/>
              <a:ext cx="576" cy="266"/>
            </a:xfrm>
            <a:prstGeom prst="rect">
              <a:avLst/>
            </a:prstGeom>
            <a:solidFill>
              <a:srgbClr val="33CC33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portrayal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services</a:t>
              </a:r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4032" y="3672"/>
              <a:ext cx="576" cy="288"/>
            </a:xfrm>
            <a:prstGeom prst="roundRect">
              <a:avLst>
                <a:gd name="adj" fmla="val 10745"/>
              </a:avLst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592527" y="5604957"/>
            <a:ext cx="990600" cy="457200"/>
            <a:chOff x="4704" y="3672"/>
            <a:chExt cx="624" cy="288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704" y="3683"/>
              <a:ext cx="624" cy="266"/>
            </a:xfrm>
            <a:prstGeom prst="rect">
              <a:avLst/>
            </a:prstGeom>
            <a:solidFill>
              <a:srgbClr val="33CC33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resources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services</a:t>
              </a:r>
            </a:p>
          </p:txBody>
        </p: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704" y="3672"/>
              <a:ext cx="624" cy="288"/>
            </a:xfrm>
            <a:prstGeom prst="roundRect">
              <a:avLst>
                <a:gd name="adj" fmla="val 10745"/>
              </a:avLst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896827" y="4919157"/>
            <a:ext cx="4267200" cy="304800"/>
          </a:xfrm>
          <a:prstGeom prst="rect">
            <a:avLst/>
          </a:prstGeom>
          <a:solidFill>
            <a:srgbClr val="990099">
              <a:alpha val="38039"/>
            </a:srgbClr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>
                <a:latin typeface="Verdana" pitchFamily="34" charset="0"/>
              </a:rPr>
              <a:t>encoding layer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5906727" y="4614357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077927" y="4614357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2325327" y="3776157"/>
            <a:ext cx="5410200" cy="838200"/>
          </a:xfrm>
          <a:prstGeom prst="roundRect">
            <a:avLst>
              <a:gd name="adj" fmla="val 16667"/>
            </a:avLst>
          </a:prstGeom>
          <a:solidFill>
            <a:srgbClr val="FF9900">
              <a:alpha val="34901"/>
            </a:srgbClr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registry services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publish, discover, interpret, qualify, bind, maintain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4992327" y="2252157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3315927" y="2252157"/>
            <a:ext cx="3352800" cy="180975"/>
          </a:xfrm>
          <a:custGeom>
            <a:avLst/>
            <a:gdLst>
              <a:gd name="T0" fmla="*/ 0 w 2832"/>
              <a:gd name="T1" fmla="*/ 0 h 96"/>
              <a:gd name="T2" fmla="*/ 0 w 2832"/>
              <a:gd name="T3" fmla="*/ 2147483647 h 96"/>
              <a:gd name="T4" fmla="*/ 2147483647 w 2832"/>
              <a:gd name="T5" fmla="*/ 2147483647 h 96"/>
              <a:gd name="T6" fmla="*/ 2147483647 w 2832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96"/>
              <a:gd name="T14" fmla="*/ 2832 w 2832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96">
                <a:moveTo>
                  <a:pt x="0" y="0"/>
                </a:moveTo>
                <a:lnTo>
                  <a:pt x="0" y="96"/>
                </a:lnTo>
                <a:lnTo>
                  <a:pt x="2832" y="96"/>
                </a:lnTo>
                <a:lnTo>
                  <a:pt x="2832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AutoShape 35"/>
          <p:cNvSpPr>
            <a:spLocks noChangeArrowheads="1"/>
          </p:cNvSpPr>
          <p:nvPr/>
        </p:nvSpPr>
        <p:spPr bwMode="auto">
          <a:xfrm>
            <a:off x="2325327" y="2633157"/>
            <a:ext cx="5410200" cy="838200"/>
          </a:xfrm>
          <a:prstGeom prst="roundRect">
            <a:avLst>
              <a:gd name="adj" fmla="val 16097"/>
            </a:avLst>
          </a:prstGeom>
          <a:solidFill>
            <a:srgbClr val="3399FF">
              <a:alpha val="38039"/>
            </a:srgbClr>
          </a:solidFill>
          <a:ln w="28575">
            <a:solidFill>
              <a:srgbClr val="3399FF"/>
            </a:solidFill>
            <a:round/>
            <a:headEnd/>
            <a:tailEnd/>
          </a:ln>
        </p:spPr>
        <p:txBody>
          <a:bodyPr wrap="none" bIns="0" anchor="b" anchorCtr="1"/>
          <a:lstStyle/>
          <a:p>
            <a:pPr algn="ctr"/>
            <a:r>
              <a:rPr lang="en-US" sz="1200" b="1">
                <a:latin typeface="Verdana" pitchFamily="34" charset="0"/>
              </a:rPr>
              <a:t>administration services</a:t>
            </a: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2973027" y="3471357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5690827" y="3471357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4331927" y="3471357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7049727" y="3471357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1" name="Group 4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553927" y="2728407"/>
            <a:ext cx="990600" cy="457200"/>
            <a:chOff x="2064" y="3648"/>
            <a:chExt cx="624" cy="288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064" y="3659"/>
              <a:ext cx="624" cy="266"/>
            </a:xfrm>
            <a:prstGeom prst="rect">
              <a:avLst/>
            </a:prstGeom>
            <a:solidFill>
              <a:srgbClr val="3399FF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design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services</a:t>
              </a:r>
            </a:p>
          </p:txBody>
        </p:sp>
        <p:sp>
          <p:nvSpPr>
            <p:cNvPr id="43" name="AutoShape 42"/>
            <p:cNvSpPr>
              <a:spLocks noChangeArrowheads="1"/>
            </p:cNvSpPr>
            <p:nvPr/>
          </p:nvSpPr>
          <p:spPr bwMode="auto">
            <a:xfrm>
              <a:off x="2064" y="3648"/>
              <a:ext cx="624" cy="288"/>
            </a:xfrm>
            <a:prstGeom prst="roundRect">
              <a:avLst>
                <a:gd name="adj" fmla="val 10745"/>
              </a:avLst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grpSp>
        <p:nvGrpSpPr>
          <p:cNvPr id="44" name="Group 4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696927" y="2728407"/>
            <a:ext cx="990600" cy="457200"/>
            <a:chOff x="2784" y="3648"/>
            <a:chExt cx="624" cy="288"/>
          </a:xfrm>
        </p:grpSpPr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784" y="3659"/>
              <a:ext cx="624" cy="266"/>
            </a:xfrm>
            <a:prstGeom prst="rect">
              <a:avLst/>
            </a:prstGeom>
            <a:solidFill>
              <a:srgbClr val="3399FF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workflow 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services</a:t>
              </a:r>
            </a:p>
          </p:txBody>
        </p:sp>
        <p:sp>
          <p:nvSpPr>
            <p:cNvPr id="46" name="AutoShape 45"/>
            <p:cNvSpPr>
              <a:spLocks noChangeArrowheads="1"/>
            </p:cNvSpPr>
            <p:nvPr/>
          </p:nvSpPr>
          <p:spPr bwMode="auto">
            <a:xfrm>
              <a:off x="2784" y="3648"/>
              <a:ext cx="624" cy="288"/>
            </a:xfrm>
            <a:prstGeom prst="roundRect">
              <a:avLst>
                <a:gd name="adj" fmla="val 10745"/>
              </a:avLst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grpSp>
        <p:nvGrpSpPr>
          <p:cNvPr id="47" name="Group 4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839927" y="2728407"/>
            <a:ext cx="1371600" cy="457200"/>
            <a:chOff x="1104" y="3648"/>
            <a:chExt cx="864" cy="288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104" y="3659"/>
              <a:ext cx="864" cy="266"/>
            </a:xfrm>
            <a:prstGeom prst="rect">
              <a:avLst/>
            </a:prstGeom>
            <a:solidFill>
              <a:srgbClr val="3399FF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digital rights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services</a:t>
              </a:r>
            </a:p>
          </p:txBody>
        </p:sp>
        <p:sp>
          <p:nvSpPr>
            <p:cNvPr id="49" name="AutoShape 48"/>
            <p:cNvSpPr>
              <a:spLocks noChangeArrowheads="1"/>
            </p:cNvSpPr>
            <p:nvPr/>
          </p:nvSpPr>
          <p:spPr bwMode="auto">
            <a:xfrm>
              <a:off x="1104" y="3648"/>
              <a:ext cx="864" cy="288"/>
            </a:xfrm>
            <a:prstGeom prst="roundRect">
              <a:avLst>
                <a:gd name="adj" fmla="val 10745"/>
              </a:avLst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grpSp>
        <p:nvGrpSpPr>
          <p:cNvPr id="50" name="Group 4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363927" y="2728407"/>
            <a:ext cx="1143000" cy="457200"/>
            <a:chOff x="3504" y="3648"/>
            <a:chExt cx="720" cy="288"/>
          </a:xfrm>
        </p:grpSpPr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3504" y="3659"/>
              <a:ext cx="720" cy="266"/>
            </a:xfrm>
            <a:prstGeom prst="rect">
              <a:avLst/>
            </a:prstGeom>
            <a:solidFill>
              <a:srgbClr val="3399FF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management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services</a:t>
              </a:r>
            </a:p>
          </p:txBody>
        </p:sp>
        <p:sp>
          <p:nvSpPr>
            <p:cNvPr id="52" name="AutoShape 51"/>
            <p:cNvSpPr>
              <a:spLocks noChangeArrowheads="1"/>
            </p:cNvSpPr>
            <p:nvPr/>
          </p:nvSpPr>
          <p:spPr bwMode="auto">
            <a:xfrm>
              <a:off x="3504" y="3648"/>
              <a:ext cx="720" cy="288"/>
            </a:xfrm>
            <a:prstGeom prst="roundRect">
              <a:avLst>
                <a:gd name="adj" fmla="val 10745"/>
              </a:avLst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325327" y="1871157"/>
            <a:ext cx="5410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63500" dir="2700000" algn="tl" rotWithShape="0">
              <a:schemeClr val="tx1">
                <a:lumMod val="50000"/>
                <a:lumOff val="50000"/>
                <a:alpha val="55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Service Portal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52506" y="2442657"/>
            <a:ext cx="5703093" cy="4039514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125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GI Software stack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Looking ahead</a:t>
            </a:r>
            <a:endParaRPr lang="en-GB" dirty="0"/>
          </a:p>
        </p:txBody>
      </p:sp>
      <p:grpSp>
        <p:nvGrpSpPr>
          <p:cNvPr id="18" name="Group 18"/>
          <p:cNvGrpSpPr/>
          <p:nvPr/>
        </p:nvGrpSpPr>
        <p:grpSpPr>
          <a:xfrm>
            <a:off x="3005017" y="2493572"/>
            <a:ext cx="2895600" cy="1857140"/>
            <a:chOff x="3005017" y="2493572"/>
            <a:chExt cx="2895600" cy="1857140"/>
          </a:xfrm>
        </p:grpSpPr>
        <p:sp>
          <p:nvSpPr>
            <p:cNvPr id="4" name="Rectangle 3"/>
            <p:cNvSpPr/>
            <p:nvPr/>
          </p:nvSpPr>
          <p:spPr>
            <a:xfrm>
              <a:off x="3005017" y="2493573"/>
              <a:ext cx="2895600" cy="185713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>
              <a:outerShdw blurRad="50800" dist="63500" dir="2700000" algn="tl" rotWithShape="0">
                <a:sysClr val="windowText" lastClr="000000">
                  <a:lumMod val="75000"/>
                  <a:lumOff val="25000"/>
                  <a:alpha val="55000"/>
                </a:sys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05017" y="2493572"/>
              <a:ext cx="2895600" cy="1857139"/>
            </a:xfrm>
            <a:prstGeom prst="rect">
              <a:avLst/>
            </a:prstGeom>
            <a:solidFill>
              <a:sysClr val="window" lastClr="FFFFFF">
                <a:lumMod val="95000"/>
                <a:alpha val="70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Application as a Container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129217" y="2960434"/>
            <a:ext cx="228600" cy="91607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50800" dist="63500" dir="2700000" algn="tl" rotWithShape="0">
              <a:sysClr val="windowText" lastClr="000000">
                <a:lumMod val="50000"/>
                <a:lumOff val="50000"/>
                <a:alpha val="55000"/>
              </a:sysClr>
            </a:outerShdw>
          </a:effectLst>
        </p:spPr>
        <p:txBody>
          <a:bodyPr vert="vert27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</a:t>
            </a:r>
          </a:p>
        </p:txBody>
      </p:sp>
      <p:grpSp>
        <p:nvGrpSpPr>
          <p:cNvPr id="19" name="Group 17"/>
          <p:cNvGrpSpPr/>
          <p:nvPr/>
        </p:nvGrpSpPr>
        <p:grpSpPr>
          <a:xfrm>
            <a:off x="3157417" y="2939805"/>
            <a:ext cx="2590800" cy="1361346"/>
            <a:chOff x="3157417" y="2939805"/>
            <a:chExt cx="2590800" cy="1361346"/>
          </a:xfrm>
        </p:grpSpPr>
        <p:sp>
          <p:nvSpPr>
            <p:cNvPr id="6" name="Rectangle 5"/>
            <p:cNvSpPr/>
            <p:nvPr/>
          </p:nvSpPr>
          <p:spPr>
            <a:xfrm>
              <a:off x="3157417" y="3677876"/>
              <a:ext cx="2590800" cy="198633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1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57418" y="3431760"/>
              <a:ext cx="447510" cy="177307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17089" y="3431760"/>
              <a:ext cx="447510" cy="177307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57417" y="3174890"/>
              <a:ext cx="1007182" cy="168960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1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wrap="none" lIns="45720" rIns="457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4285243" y="3153171"/>
              <a:ext cx="167573" cy="454961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48307" y="3431760"/>
              <a:ext cx="599910" cy="17730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1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wrap="none" lIns="45720" rIns="457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80345" y="3174888"/>
              <a:ext cx="1167872" cy="168962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20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wrap="none" lIns="45720" rIns="457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89390" y="3431760"/>
              <a:ext cx="447510" cy="177307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88639" y="3993374"/>
              <a:ext cx="17283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Services as plugins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57417" y="2939805"/>
              <a:ext cx="2590800" cy="15332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rot="5400000" flipV="1">
            <a:off x="6014917" y="3277334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88735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7164315" y="260615"/>
            <a:ext cx="1771187" cy="8064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63500" dir="2700000" algn="tl" rotWithShape="0">
              <a:schemeClr val="tx1">
                <a:lumMod val="75000"/>
                <a:lumOff val="25000"/>
                <a:alpha val="55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GB" sz="1400" dirty="0"/>
          </a:p>
        </p:txBody>
      </p:sp>
      <p:sp>
        <p:nvSpPr>
          <p:cNvPr id="58" name="Rectangle 57"/>
          <p:cNvSpPr/>
          <p:nvPr/>
        </p:nvSpPr>
        <p:spPr>
          <a:xfrm>
            <a:off x="7164315" y="260615"/>
            <a:ext cx="1785818" cy="80649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GI Software stack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Looking ahead - 2020</a:t>
            </a:r>
            <a:endParaRPr lang="en-GB" dirty="0"/>
          </a:p>
        </p:txBody>
      </p:sp>
      <p:grpSp>
        <p:nvGrpSpPr>
          <p:cNvPr id="4" name="Group 24"/>
          <p:cNvGrpSpPr/>
          <p:nvPr/>
        </p:nvGrpSpPr>
        <p:grpSpPr>
          <a:xfrm>
            <a:off x="4144048" y="5463666"/>
            <a:ext cx="4114800" cy="730470"/>
            <a:chOff x="533400" y="5181600"/>
            <a:chExt cx="4114800" cy="730470"/>
          </a:xfrm>
        </p:grpSpPr>
        <p:sp>
          <p:nvSpPr>
            <p:cNvPr id="26" name="Rectangle 25"/>
            <p:cNvSpPr/>
            <p:nvPr/>
          </p:nvSpPr>
          <p:spPr>
            <a:xfrm>
              <a:off x="533400" y="5181600"/>
              <a:ext cx="4114800" cy="5334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Platform as a Service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5664" y="5531450"/>
              <a:ext cx="1101278" cy="367100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1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google engine</a:t>
              </a: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27171" y="5538400"/>
              <a:ext cx="1219200" cy="367100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1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microsoft cloud</a:t>
              </a: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76600" y="5544970"/>
              <a:ext cx="1219200" cy="367100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1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. .</a:t>
              </a:r>
              <a:endParaRPr kumimoji="0" lang="en-GB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1"/>
          <p:cNvGrpSpPr/>
          <p:nvPr/>
        </p:nvGrpSpPr>
        <p:grpSpPr>
          <a:xfrm>
            <a:off x="3107840" y="4456207"/>
            <a:ext cx="4286903" cy="758610"/>
            <a:chOff x="457200" y="4814500"/>
            <a:chExt cx="4286903" cy="758610"/>
          </a:xfrm>
        </p:grpSpPr>
        <p:sp>
          <p:nvSpPr>
            <p:cNvPr id="43" name="Rectangle 42"/>
            <p:cNvSpPr/>
            <p:nvPr/>
          </p:nvSpPr>
          <p:spPr>
            <a:xfrm>
              <a:off x="457200" y="4814500"/>
              <a:ext cx="4286903" cy="5334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as a Service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2512" y="5195500"/>
              <a:ext cx="895021" cy="3671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volunteer</a:t>
              </a: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27235" y="5195500"/>
              <a:ext cx="895021" cy="3671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real-time</a:t>
              </a: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61958" y="5195500"/>
              <a:ext cx="895021" cy="3671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tagged</a:t>
              </a: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696682" y="5206010"/>
              <a:ext cx="895021" cy="3671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. .</a:t>
              </a:r>
              <a:endParaRPr kumimoji="0" lang="en-GB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47"/>
          <p:cNvGrpSpPr/>
          <p:nvPr/>
        </p:nvGrpSpPr>
        <p:grpSpPr>
          <a:xfrm>
            <a:off x="7282496" y="364714"/>
            <a:ext cx="1549457" cy="598301"/>
            <a:chOff x="5410200" y="817571"/>
            <a:chExt cx="2590800" cy="936704"/>
          </a:xfrm>
        </p:grpSpPr>
        <p:sp>
          <p:nvSpPr>
            <p:cNvPr id="49" name="Rectangle 48"/>
            <p:cNvSpPr/>
            <p:nvPr/>
          </p:nvSpPr>
          <p:spPr>
            <a:xfrm>
              <a:off x="5410200" y="1555642"/>
              <a:ext cx="2590800" cy="198633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1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10201" y="1309526"/>
              <a:ext cx="447510" cy="177307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969872" y="1309526"/>
              <a:ext cx="447510" cy="177307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10200" y="1052656"/>
              <a:ext cx="1007182" cy="168960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1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wrap="none" lIns="45720" rIns="457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 rot="10800000">
              <a:off x="6538026" y="1030937"/>
              <a:ext cx="167573" cy="454961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401090" y="1309526"/>
              <a:ext cx="599910" cy="17730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1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wrap="none" lIns="45720" rIns="457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833128" y="1052654"/>
              <a:ext cx="1167872" cy="168962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20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wrap="none" lIns="45720" rIns="457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42173" y="1309526"/>
              <a:ext cx="447510" cy="177307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12829" y="817571"/>
              <a:ext cx="2588171" cy="15332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2333350" y="3435923"/>
            <a:ext cx="3810000" cy="748100"/>
            <a:chOff x="661490" y="2758584"/>
            <a:chExt cx="3810000" cy="748100"/>
          </a:xfrm>
        </p:grpSpPr>
        <p:sp>
          <p:nvSpPr>
            <p:cNvPr id="66" name="Rectangle 65"/>
            <p:cNvSpPr/>
            <p:nvPr/>
          </p:nvSpPr>
          <p:spPr>
            <a:xfrm>
              <a:off x="661490" y="2758584"/>
              <a:ext cx="3810000" cy="5334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Software as a Service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96802" y="3139584"/>
              <a:ext cx="1066800" cy="367100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1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wrap="none" lIns="45720" rIns="457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visualization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24546" y="3139584"/>
              <a:ext cx="1066800" cy="367100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1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integration</a:t>
              </a: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252289" y="3138461"/>
              <a:ext cx="1066800" cy="367100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1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. .</a:t>
              </a:r>
              <a:endParaRPr kumimoji="0" lang="en-GB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4"/>
          <p:cNvGrpSpPr/>
          <p:nvPr/>
        </p:nvGrpSpPr>
        <p:grpSpPr>
          <a:xfrm>
            <a:off x="2498148" y="1413546"/>
            <a:ext cx="3239807" cy="748100"/>
            <a:chOff x="938042" y="1590622"/>
            <a:chExt cx="3239807" cy="748100"/>
          </a:xfrm>
        </p:grpSpPr>
        <p:sp>
          <p:nvSpPr>
            <p:cNvPr id="76" name="Rectangle 75"/>
            <p:cNvSpPr/>
            <p:nvPr/>
          </p:nvSpPr>
          <p:spPr>
            <a:xfrm>
              <a:off x="938042" y="1590622"/>
              <a:ext cx="3239807" cy="5334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Handler as a Service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73354" y="1971622"/>
              <a:ext cx="895021" cy="367100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JavaScript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101891" y="1971622"/>
              <a:ext cx="895021" cy="367100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python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130428" y="1971622"/>
              <a:ext cx="895021" cy="367100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. .</a:t>
              </a:r>
            </a:p>
          </p:txBody>
        </p:sp>
      </p:grpSp>
      <p:grpSp>
        <p:nvGrpSpPr>
          <p:cNvPr id="9" name="Group 83"/>
          <p:cNvGrpSpPr/>
          <p:nvPr/>
        </p:nvGrpSpPr>
        <p:grpSpPr>
          <a:xfrm>
            <a:off x="1749257" y="2443518"/>
            <a:ext cx="2554007" cy="748100"/>
            <a:chOff x="870385" y="3995816"/>
            <a:chExt cx="2554007" cy="748100"/>
          </a:xfrm>
        </p:grpSpPr>
        <p:sp>
          <p:nvSpPr>
            <p:cNvPr id="85" name="Rectangle 84"/>
            <p:cNvSpPr/>
            <p:nvPr/>
          </p:nvSpPr>
          <p:spPr>
            <a:xfrm>
              <a:off x="870385" y="3995816"/>
              <a:ext cx="2554007" cy="5334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Application Logic as a Service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158097" y="4376816"/>
              <a:ext cx="895021" cy="3671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workflow</a:t>
              </a: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300771" y="4376816"/>
              <a:ext cx="895021" cy="3671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. .</a:t>
              </a:r>
              <a:endPara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3"/>
          <p:cNvGrpSpPr/>
          <p:nvPr/>
        </p:nvGrpSpPr>
        <p:grpSpPr>
          <a:xfrm>
            <a:off x="4802428" y="2429618"/>
            <a:ext cx="1828799" cy="762000"/>
            <a:chOff x="1584433" y="548784"/>
            <a:chExt cx="1828799" cy="762000"/>
          </a:xfrm>
        </p:grpSpPr>
        <p:sp>
          <p:nvSpPr>
            <p:cNvPr id="95" name="Rectangle 94"/>
            <p:cNvSpPr/>
            <p:nvPr/>
          </p:nvSpPr>
          <p:spPr>
            <a:xfrm>
              <a:off x="1584433" y="548784"/>
              <a:ext cx="1828799" cy="5334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Expertise as a Service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65432" y="943684"/>
              <a:ext cx="1066800" cy="3671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20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wrap="none" lIns="45720" rIns="457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. . </a:t>
              </a:r>
              <a:endParaRPr kumimoji="0" lang="en-GB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97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as a </a:t>
            </a:r>
            <a:r>
              <a:rPr lang="en-GB" dirty="0" smtClean="0"/>
              <a:t>Service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356800" y="1815660"/>
            <a:ext cx="5095550" cy="33528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>
            <a:outerShdw blurRad="50800" dist="63500" dir="2700000" algn="tl" rotWithShape="0">
              <a:sysClr val="windowText" lastClr="000000">
                <a:lumMod val="50000"/>
                <a:lumOff val="50000"/>
                <a:alpha val="55000"/>
              </a:sys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62310" y="1929410"/>
            <a:ext cx="1066800" cy="3671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1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63500" dir="2700000" algn="tl" rotWithShape="0">
              <a:sysClr val="windowText" lastClr="000000">
                <a:lumMod val="50000"/>
                <a:lumOff val="50000"/>
                <a:alpha val="55000"/>
              </a:sysClr>
            </a:outerShdw>
          </a:effectLst>
        </p:spPr>
        <p:txBody>
          <a:bodyPr wrap="none" lIns="45720" rIns="4572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visualisation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08950" y="3263460"/>
            <a:ext cx="1066800" cy="3671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1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63500" dir="2700000" algn="tl" rotWithShape="0">
              <a:sysClr val="windowText" lastClr="000000">
                <a:lumMod val="50000"/>
                <a:lumOff val="50000"/>
                <a:alpha val="55000"/>
              </a:sys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integration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62310" y="3963160"/>
            <a:ext cx="1066800" cy="3671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1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63500" dir="2700000" algn="tl" rotWithShape="0">
              <a:sysClr val="windowText" lastClr="000000">
                <a:lumMod val="50000"/>
                <a:lumOff val="50000"/>
                <a:alpha val="55000"/>
              </a:sys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interpretation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5150" y="4635060"/>
            <a:ext cx="1066800" cy="3671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1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63500" dir="2700000" algn="tl" rotWithShape="0">
              <a:sysClr val="windowText" lastClr="000000">
                <a:lumMod val="50000"/>
                <a:lumOff val="50000"/>
                <a:alpha val="55000"/>
              </a:sysClr>
            </a:outerShdw>
          </a:effectLst>
        </p:spPr>
        <p:txBody>
          <a:bodyPr wrap="none" lIns="45720" rIns="4572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indexing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12894" y="4635060"/>
            <a:ext cx="1066800" cy="3671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1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63500" dir="2700000" algn="tl" rotWithShape="0">
              <a:sysClr val="windowText" lastClr="000000">
                <a:lumMod val="50000"/>
                <a:lumOff val="50000"/>
                <a:alpha val="55000"/>
              </a:sys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searching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79148" y="2577660"/>
            <a:ext cx="1066800" cy="3671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1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63500" dir="2700000" algn="tl" rotWithShape="0">
              <a:sysClr val="windowText" lastClr="000000">
                <a:lumMod val="50000"/>
                <a:lumOff val="50000"/>
                <a:alpha val="55000"/>
              </a:sys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processing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33510" y="2577660"/>
            <a:ext cx="1066800" cy="3671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1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63500" dir="2700000" algn="tl" rotWithShape="0">
              <a:sysClr val="windowText" lastClr="000000">
                <a:lumMod val="50000"/>
                <a:lumOff val="50000"/>
                <a:alpha val="55000"/>
              </a:sys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52710" y="2577660"/>
            <a:ext cx="1066800" cy="3671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1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63500" dir="2700000" algn="tl" rotWithShape="0">
              <a:sysClr val="windowText" lastClr="000000">
                <a:lumMod val="50000"/>
                <a:lumOff val="50000"/>
                <a:alpha val="55000"/>
              </a:sys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36694" y="3277360"/>
            <a:ext cx="1066800" cy="3671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1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63500" dir="2700000" algn="tl" rotWithShape="0">
              <a:sysClr val="windowText" lastClr="000000">
                <a:lumMod val="50000"/>
                <a:lumOff val="50000"/>
                <a:alpha val="55000"/>
              </a:sys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mash-ups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91110" y="2577660"/>
            <a:ext cx="1066800" cy="3671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1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63500" dir="2700000" algn="tl" rotWithShape="0">
              <a:sysClr val="windowText" lastClr="000000">
                <a:lumMod val="50000"/>
                <a:lumOff val="50000"/>
                <a:alpha val="55000"/>
              </a:sys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modelling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346950" y="2425260"/>
            <a:ext cx="50955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>
            <a:off x="2346950" y="3111060"/>
            <a:ext cx="50955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5" name="Straight Connector 34"/>
          <p:cNvCxnSpPr/>
          <p:nvPr/>
        </p:nvCxnSpPr>
        <p:spPr>
          <a:xfrm>
            <a:off x="2346950" y="3796860"/>
            <a:ext cx="50955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6" name="Straight Connector 35"/>
          <p:cNvCxnSpPr/>
          <p:nvPr/>
        </p:nvCxnSpPr>
        <p:spPr>
          <a:xfrm>
            <a:off x="2346950" y="4482660"/>
            <a:ext cx="50955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5623550" y="3276600"/>
            <a:ext cx="1066800" cy="3671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1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63500" dir="2700000" algn="tl" rotWithShape="0">
              <a:sysClr val="windowText" lastClr="000000">
                <a:lumMod val="50000"/>
                <a:lumOff val="50000"/>
                <a:alpha val="55000"/>
              </a:sys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. .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65590" y="4648200"/>
            <a:ext cx="1066800" cy="3671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1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63500" dir="2700000" algn="tl" rotWithShape="0">
              <a:sysClr val="windowText" lastClr="000000">
                <a:lumMod val="50000"/>
                <a:lumOff val="50000"/>
                <a:alpha val="55000"/>
              </a:sysClr>
            </a:outerShdw>
          </a:effectLst>
        </p:spPr>
        <p:txBody>
          <a:bodyPr lIns="0" r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recommending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48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300192" y="2276872"/>
            <a:ext cx="1656184" cy="2952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7664" y="2276872"/>
            <a:ext cx="1656184" cy="2952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51920" y="2276872"/>
            <a:ext cx="1872208" cy="2952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Towards a modular VGI system architecture</a:t>
            </a:r>
            <a:endParaRPr lang="en-US" sz="2800" dirty="0" smtClean="0"/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©2011 ITC Dept. of Geo-information Processing (GIP) 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619672" y="1916832"/>
            <a:ext cx="720080" cy="360039"/>
          </a:xfrm>
        </p:spPr>
        <p:txBody>
          <a:bodyPr/>
          <a:lstStyle/>
          <a:p>
            <a:pPr marL="457200" indent="-457200" defTabSz="227013" eaLnBrk="1" hangingPunct="1">
              <a:lnSpc>
                <a:spcPct val="90000"/>
              </a:lnSpc>
              <a:buNone/>
              <a:tabLst>
                <a:tab pos="233363" algn="l"/>
              </a:tabLst>
            </a:pPr>
            <a:r>
              <a:rPr lang="en-GB" sz="1600" dirty="0" smtClean="0"/>
              <a:t>Input</a:t>
            </a:r>
          </a:p>
          <a:p>
            <a:pPr marL="457200" indent="-457200" defTabSz="227013" eaLnBrk="1" hangingPunct="1">
              <a:lnSpc>
                <a:spcPct val="90000"/>
              </a:lnSpc>
              <a:buNone/>
              <a:tabLst>
                <a:tab pos="233363" algn="l"/>
              </a:tabLst>
            </a:pPr>
            <a:endParaRPr lang="en-GB" sz="1600" dirty="0" smtClean="0"/>
          </a:p>
          <a:p>
            <a:pPr marL="457200" indent="-457200" defTabSz="227013" eaLnBrk="1" hangingPunct="1">
              <a:lnSpc>
                <a:spcPct val="90000"/>
              </a:lnSpc>
              <a:buNone/>
              <a:tabLst>
                <a:tab pos="233363" algn="l"/>
              </a:tabLst>
            </a:pPr>
            <a:endParaRPr lang="en-GB" sz="1600" dirty="0" smtClean="0"/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3995936" y="2708920"/>
            <a:ext cx="158417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 smtClean="0">
                <a:latin typeface="Arial" charset="0"/>
                <a:cs typeface="+mn-cs"/>
              </a:rPr>
              <a:t>Sensor Web Enablement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6444208" y="4509120"/>
            <a:ext cx="1368152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 err="1" smtClean="0">
                <a:latin typeface="Arial" charset="0"/>
              </a:rPr>
              <a:t>ArcGIS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3995936" y="3501008"/>
            <a:ext cx="158417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 smtClean="0">
                <a:latin typeface="Arial" charset="0"/>
                <a:cs typeface="+mn-cs"/>
              </a:rPr>
              <a:t>Web Processing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444208" y="1916832"/>
            <a:ext cx="720080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r>
              <a:rPr lang="en-GB" sz="1600" kern="0" dirty="0" smtClean="0">
                <a:latin typeface="+mn-lt"/>
              </a:rPr>
              <a:t>Out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</a:t>
            </a: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23928" y="1916832"/>
            <a:ext cx="1584176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r>
              <a:rPr lang="en-GB" sz="1600" kern="0" noProof="0" dirty="0" smtClean="0">
                <a:latin typeface="+mn-lt"/>
              </a:rPr>
              <a:t>Application logic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79"/>
          <p:cNvGrpSpPr/>
          <p:nvPr/>
        </p:nvGrpSpPr>
        <p:grpSpPr>
          <a:xfrm>
            <a:off x="1547664" y="5555704"/>
            <a:ext cx="6408712" cy="609600"/>
            <a:chOff x="2586254" y="1748631"/>
            <a:chExt cx="4800600" cy="609600"/>
          </a:xfrm>
        </p:grpSpPr>
        <p:sp>
          <p:nvSpPr>
            <p:cNvPr id="18" name="Rectangle 17"/>
            <p:cNvSpPr/>
            <p:nvPr/>
          </p:nvSpPr>
          <p:spPr>
            <a:xfrm>
              <a:off x="2586254" y="1748631"/>
              <a:ext cx="4800600" cy="609600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1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External  VGI applications</a:t>
              </a: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9" name="Straight Connector 18"/>
            <p:cNvCxnSpPr>
              <a:stCxn id="18" idx="1"/>
              <a:endCxn id="18" idx="3"/>
            </p:cNvCxnSpPr>
            <p:nvPr/>
          </p:nvCxnSpPr>
          <p:spPr>
            <a:xfrm>
              <a:off x="2586254" y="2053431"/>
              <a:ext cx="4800600" cy="0"/>
            </a:xfrm>
            <a:prstGeom prst="line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0" name="Rectangle 19"/>
            <p:cNvSpPr/>
            <p:nvPr/>
          </p:nvSpPr>
          <p:spPr>
            <a:xfrm>
              <a:off x="3965025" y="2060974"/>
              <a:ext cx="25747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i="1" kern="0" dirty="0" err="1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Ushahidi</a:t>
              </a: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, OSM, Google</a:t>
              </a:r>
              <a:r>
                <a:rPr kumimoji="0" lang="en-GB" sz="1200" b="0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 Map Maker,</a:t>
              </a: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 ...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H="1" flipV="1">
            <a:off x="2411760" y="5229200"/>
            <a:ext cx="867" cy="30480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691680" y="2636912"/>
            <a:ext cx="1368152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 smtClean="0">
                <a:latin typeface="Arial" charset="0"/>
                <a:cs typeface="+mn-cs"/>
              </a:rPr>
              <a:t>SMS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1691680" y="3212976"/>
            <a:ext cx="1368152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 smtClean="0">
                <a:latin typeface="Arial" charset="0"/>
              </a:rPr>
              <a:t>Twitter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1691680" y="3789040"/>
            <a:ext cx="136815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 smtClean="0">
                <a:latin typeface="Arial" charset="0"/>
              </a:rPr>
              <a:t>Smartphone GIS client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6444208" y="3284984"/>
            <a:ext cx="136815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 smtClean="0">
                <a:latin typeface="Arial" charset="0"/>
                <a:cs typeface="+mn-cs"/>
              </a:rPr>
              <a:t>Web application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6444208" y="2564904"/>
            <a:ext cx="136815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 smtClean="0">
                <a:latin typeface="Arial" charset="0"/>
                <a:cs typeface="+mn-cs"/>
              </a:rPr>
              <a:t>Smart phone </a:t>
            </a:r>
            <a:r>
              <a:rPr lang="en-US" sz="1400" dirty="0" smtClean="0">
                <a:latin typeface="Arial" charset="0"/>
              </a:rPr>
              <a:t>a</a:t>
            </a:r>
            <a:r>
              <a:rPr lang="en-US" sz="1400" dirty="0" smtClean="0">
                <a:latin typeface="Arial" charset="0"/>
                <a:cs typeface="+mn-cs"/>
              </a:rPr>
              <a:t>pplication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6444208" y="4005064"/>
            <a:ext cx="1368152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 smtClean="0">
                <a:latin typeface="Arial" charset="0"/>
                <a:cs typeface="+mn-cs"/>
              </a:rPr>
              <a:t>Google Maps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796136" y="2204864"/>
            <a:ext cx="400110" cy="3096344"/>
          </a:xfrm>
          <a:prstGeom prst="rect">
            <a:avLst/>
          </a:prstGeom>
          <a:gradFill flip="none" rotWithShape="1">
            <a:gsLst>
              <a:gs pos="0">
                <a:srgbClr val="00B7C0">
                  <a:tint val="66000"/>
                  <a:satMod val="160000"/>
                </a:srgbClr>
              </a:gs>
              <a:gs pos="50000">
                <a:srgbClr val="00B7C0">
                  <a:tint val="44500"/>
                  <a:satMod val="160000"/>
                </a:srgbClr>
              </a:gs>
              <a:gs pos="100000">
                <a:srgbClr val="00B7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 smtClean="0">
                <a:latin typeface="Arial" charset="0"/>
                <a:cs typeface="+mn-cs"/>
              </a:rPr>
              <a:t>APIs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347864" y="2204864"/>
            <a:ext cx="400110" cy="3096344"/>
          </a:xfrm>
          <a:prstGeom prst="rect">
            <a:avLst/>
          </a:prstGeom>
          <a:gradFill flip="none" rotWithShape="1">
            <a:gsLst>
              <a:gs pos="0">
                <a:srgbClr val="00B7C0">
                  <a:tint val="66000"/>
                  <a:satMod val="160000"/>
                </a:srgbClr>
              </a:gs>
              <a:gs pos="50000">
                <a:srgbClr val="00B7C0">
                  <a:tint val="44500"/>
                  <a:satMod val="160000"/>
                </a:srgbClr>
              </a:gs>
              <a:gs pos="100000">
                <a:srgbClr val="00B7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 smtClean="0">
                <a:latin typeface="Arial" charset="0"/>
                <a:cs typeface="+mn-cs"/>
              </a:rPr>
              <a:t>Gateways</a:t>
            </a:r>
            <a:endParaRPr lang="en-US" sz="1400" dirty="0">
              <a:latin typeface="Arial" charset="0"/>
              <a:cs typeface="+mn-c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4572000" y="5229200"/>
            <a:ext cx="867" cy="30480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 flipH="1" flipV="1">
            <a:off x="7092280" y="5229200"/>
            <a:ext cx="867" cy="30480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3995936" y="4149080"/>
            <a:ext cx="1584176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 smtClean="0">
                <a:latin typeface="Arial" charset="0"/>
                <a:cs typeface="+mn-cs"/>
              </a:rPr>
              <a:t>Discovery &amp; metadata handling</a:t>
            </a:r>
            <a:endParaRPr lang="en-US" sz="1400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971600" y="1772816"/>
            <a:ext cx="7740352" cy="2736304"/>
          </a:xfrm>
          <a:prstGeom prst="ellipse">
            <a:avLst/>
          </a:prstGeom>
          <a:solidFill>
            <a:srgbClr val="C1FCFF">
              <a:alpha val="36863"/>
            </a:srgbClr>
          </a:solidFill>
          <a:ln>
            <a:solidFill>
              <a:srgbClr val="00B7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59632" y="3068960"/>
            <a:ext cx="7488832" cy="3168352"/>
          </a:xfrm>
          <a:prstGeom prst="ellipse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Project scope</a:t>
            </a:r>
            <a:endParaRPr lang="en-US" sz="2800" dirty="0" smtClean="0"/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©2011 ITC Dept. of Geo-information Processing (GIP) 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635896" y="2204864"/>
            <a:ext cx="2448272" cy="360039"/>
          </a:xfrm>
        </p:spPr>
        <p:txBody>
          <a:bodyPr/>
          <a:lstStyle/>
          <a:p>
            <a:pPr marL="457200" indent="-457200" defTabSz="227013" eaLnBrk="1" hangingPunct="1">
              <a:lnSpc>
                <a:spcPct val="90000"/>
              </a:lnSpc>
              <a:buNone/>
              <a:tabLst>
                <a:tab pos="233363" algn="l"/>
              </a:tabLst>
            </a:pPr>
            <a:r>
              <a:rPr lang="en-GB" sz="1600" dirty="0" smtClean="0"/>
              <a:t>User context/profiling</a:t>
            </a:r>
          </a:p>
          <a:p>
            <a:pPr marL="457200" indent="-457200" defTabSz="227013" eaLnBrk="1" hangingPunct="1">
              <a:lnSpc>
                <a:spcPct val="90000"/>
              </a:lnSpc>
              <a:buNone/>
              <a:tabLst>
                <a:tab pos="233363" algn="l"/>
              </a:tabLst>
            </a:pPr>
            <a:endParaRPr lang="en-GB" sz="1600" dirty="0" smtClean="0"/>
          </a:p>
          <a:p>
            <a:pPr marL="457200" indent="-457200" defTabSz="227013" eaLnBrk="1" hangingPunct="1">
              <a:lnSpc>
                <a:spcPct val="90000"/>
              </a:lnSpc>
              <a:buNone/>
              <a:tabLst>
                <a:tab pos="233363" algn="l"/>
              </a:tabLst>
            </a:pPr>
            <a:endParaRPr lang="en-GB" sz="160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40152" y="3068960"/>
            <a:ext cx="244827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Semantics and metadata</a:t>
            </a: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63888" y="5085184"/>
            <a:ext cx="31683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 system architecture</a:t>
            </a: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156176" y="4149080"/>
            <a:ext cx="100811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Saas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547664" y="4149080"/>
            <a:ext cx="31683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Interoperability standards</a:t>
            </a: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259632" y="2996952"/>
            <a:ext cx="31683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Spatio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-temporal</a:t>
            </a:r>
            <a:r>
              <a:rPr kumimoji="0" lang="en-GB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308304" y="5949280"/>
            <a:ext cx="1080120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r>
              <a:rPr lang="en-GB" sz="1600" kern="0" dirty="0" err="1" smtClean="0">
                <a:latin typeface="+mn-lt"/>
              </a:rPr>
              <a:t>VGIRisk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948264" y="1772816"/>
            <a:ext cx="1080120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WOTRO</a:t>
            </a: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572000" y="3789040"/>
            <a:ext cx="100811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r>
              <a:rPr lang="en-GB" sz="1600" kern="0" dirty="0" smtClean="0">
                <a:latin typeface="+mn-lt"/>
              </a:rPr>
              <a:t>VGI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2270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33363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Geo-Information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Operating </a:t>
            </a:r>
            <a:r>
              <a:rPr lang="en-GB" dirty="0" smtClean="0"/>
              <a:t>Environment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127543" y="2358231"/>
            <a:ext cx="4267200" cy="1219200"/>
            <a:chOff x="3127543" y="2358231"/>
            <a:chExt cx="4267200" cy="1219200"/>
          </a:xfrm>
        </p:grpSpPr>
        <p:sp>
          <p:nvSpPr>
            <p:cNvPr id="5" name="Rectangle 4"/>
            <p:cNvSpPr/>
            <p:nvPr/>
          </p:nvSpPr>
          <p:spPr>
            <a:xfrm>
              <a:off x="3127543" y="2663031"/>
              <a:ext cx="4267200" cy="9144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262654" y="2358231"/>
              <a:ext cx="867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>
            <a:xfrm flipH="1">
              <a:off x="6242987" y="2358231"/>
              <a:ext cx="867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 w="med" len="med"/>
            </a:ln>
            <a:effectLst/>
          </p:spPr>
        </p:cxn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552217848"/>
              </p:ext>
            </p:extLst>
          </p:nvPr>
        </p:nvGraphicFramePr>
        <p:xfrm>
          <a:off x="4056209" y="2739231"/>
          <a:ext cx="3309625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119654" y="3577431"/>
            <a:ext cx="4275083" cy="1752600"/>
            <a:chOff x="3119654" y="3577431"/>
            <a:chExt cx="4275083" cy="1752600"/>
          </a:xfrm>
        </p:grpSpPr>
        <p:sp>
          <p:nvSpPr>
            <p:cNvPr id="10" name="Rectangle 9"/>
            <p:cNvSpPr/>
            <p:nvPr/>
          </p:nvSpPr>
          <p:spPr>
            <a:xfrm>
              <a:off x="3119654" y="3882231"/>
              <a:ext cx="4267200" cy="6096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Infrastructures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7537" y="4720431"/>
              <a:ext cx="4267200" cy="609600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1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Resources (</a:t>
              </a: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GI-Providers, ...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)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>
              <a:stCxn id="10" idx="1"/>
              <a:endCxn id="10" idx="3"/>
            </p:cNvCxnSpPr>
            <p:nvPr/>
          </p:nvCxnSpPr>
          <p:spPr>
            <a:xfrm>
              <a:off x="3119654" y="4187031"/>
              <a:ext cx="4267200" cy="0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>
              <a:stCxn id="11" idx="1"/>
              <a:endCxn id="11" idx="3"/>
            </p:cNvCxnSpPr>
            <p:nvPr/>
          </p:nvCxnSpPr>
          <p:spPr>
            <a:xfrm>
              <a:off x="3127537" y="5025231"/>
              <a:ext cx="4267200" cy="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3443177" y="5053032"/>
              <a:ext cx="36359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Traditional,  Private,  Volunteer,  Tagged,  Real-time,  ...</a:t>
              </a: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26892" y="4187031"/>
              <a:ext cx="38509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Spatial Services, Commercial Services,  Social Networks,  ... 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034054" y="4491831"/>
              <a:ext cx="2438400" cy="228600"/>
              <a:chOff x="3200400" y="3962400"/>
              <a:chExt cx="2438400" cy="1524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3200400" y="3962400"/>
                <a:ext cx="0" cy="15240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4419600" y="3962400"/>
                <a:ext cx="0" cy="15240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5638800" y="3962400"/>
                <a:ext cx="0" cy="15240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17" name="Straight Arrow Connector 16"/>
            <p:cNvCxnSpPr/>
            <p:nvPr/>
          </p:nvCxnSpPr>
          <p:spPr>
            <a:xfrm flipH="1" flipV="1">
              <a:off x="4642787" y="3577431"/>
              <a:ext cx="867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5938187" y="3577431"/>
              <a:ext cx="867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2586254" y="1748631"/>
            <a:ext cx="4800600" cy="609600"/>
            <a:chOff x="2586254" y="1748631"/>
            <a:chExt cx="4800600" cy="609600"/>
          </a:xfrm>
        </p:grpSpPr>
        <p:sp>
          <p:nvSpPr>
            <p:cNvPr id="23" name="Rectangle 22"/>
            <p:cNvSpPr/>
            <p:nvPr/>
          </p:nvSpPr>
          <p:spPr>
            <a:xfrm>
              <a:off x="2586254" y="1748631"/>
              <a:ext cx="4800600" cy="609600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1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63500" dir="2700000" algn="tl" rotWithShape="0">
                <a:sysClr val="windowText" lastClr="000000">
                  <a:lumMod val="50000"/>
                  <a:lumOff val="50000"/>
                  <a:alpha val="55000"/>
                </a:sys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Communities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4" name="Straight Connector 23"/>
            <p:cNvCxnSpPr>
              <a:stCxn id="23" idx="1"/>
              <a:endCxn id="23" idx="3"/>
            </p:cNvCxnSpPr>
            <p:nvPr/>
          </p:nvCxnSpPr>
          <p:spPr>
            <a:xfrm>
              <a:off x="2586254" y="2053431"/>
              <a:ext cx="4800600" cy="0"/>
            </a:xfrm>
            <a:prstGeom prst="line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5" name="Rectangle 24"/>
            <p:cNvSpPr/>
            <p:nvPr/>
          </p:nvSpPr>
          <p:spPr>
            <a:xfrm>
              <a:off x="3479959" y="2060974"/>
              <a:ext cx="354488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Planning,  Utilities,  Farming,  Emergency,  Tourism,  ...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86255" y="2368740"/>
            <a:ext cx="533401" cy="2961289"/>
            <a:chOff x="2586255" y="2368740"/>
            <a:chExt cx="533401" cy="2961289"/>
          </a:xfrm>
        </p:grpSpPr>
        <p:cxnSp>
          <p:nvCxnSpPr>
            <p:cNvPr id="27" name="Straight Arrow Connector 26"/>
            <p:cNvCxnSpPr/>
            <p:nvPr/>
          </p:nvCxnSpPr>
          <p:spPr>
            <a:xfrm rot="5400000" flipV="1">
              <a:off x="3005356" y="4758531"/>
              <a:ext cx="0" cy="2286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>
            <a:xfrm rot="5400000" flipV="1">
              <a:off x="3005354" y="3920331"/>
              <a:ext cx="0" cy="2286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>
            <a:xfrm rot="5400000" flipV="1">
              <a:off x="3005354" y="3005931"/>
              <a:ext cx="0" cy="2286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738654" y="2368740"/>
              <a:ext cx="867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>
            <a:xfrm rot="16200000">
              <a:off x="1405155" y="3844130"/>
              <a:ext cx="2666999" cy="304800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Markets,  Technology  &amp;  Standards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133101" y="2881121"/>
            <a:ext cx="898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Societal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Processes</a:t>
            </a: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4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0" dirty="0" smtClean="0"/>
              <a:t>ITC Department of Geo-information Processing – </a:t>
            </a:r>
            <a:br>
              <a:rPr lang="en-GB" b="0" dirty="0" smtClean="0"/>
            </a:br>
            <a:r>
              <a:rPr lang="en-GB" b="0" dirty="0" smtClean="0"/>
              <a:t>Core research </a:t>
            </a:r>
            <a:r>
              <a:rPr lang="en-GB" b="0" dirty="0" smtClean="0"/>
              <a:t>topics</a:t>
            </a:r>
            <a:endParaRPr lang="en-US" b="0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1341437" y="2060848"/>
            <a:ext cx="7802563" cy="3560763"/>
          </a:xfrm>
        </p:spPr>
        <p:txBody>
          <a:bodyPr/>
          <a:lstStyle/>
          <a:p>
            <a:pPr lvl="0"/>
            <a:r>
              <a:rPr lang="en-US" sz="2000" dirty="0" smtClean="0"/>
              <a:t>Smarter systems and applications built from semantically annotated data and computational resources. </a:t>
            </a:r>
          </a:p>
          <a:p>
            <a:pPr lvl="0"/>
            <a:r>
              <a:rPr lang="en-US" sz="2000" dirty="0" smtClean="0"/>
              <a:t>Questions such as fitness-for-use, quality-of-service of both the data and the computational resources.</a:t>
            </a:r>
          </a:p>
          <a:p>
            <a:pPr lvl="0"/>
            <a:r>
              <a:rPr lang="en-US" sz="2000" dirty="0" smtClean="0"/>
              <a:t>Methods of design and realization of systems</a:t>
            </a:r>
          </a:p>
          <a:p>
            <a:pPr lvl="0"/>
            <a:r>
              <a:rPr lang="en-US" sz="2000" dirty="0" smtClean="0"/>
              <a:t>The accommodation of new data sources</a:t>
            </a:r>
          </a:p>
          <a:p>
            <a:pPr lvl="0"/>
            <a:r>
              <a:rPr lang="en-US" sz="2000" dirty="0" smtClean="0"/>
              <a:t>New modes and models of user interaction to support in visual decision-making </a:t>
            </a:r>
          </a:p>
          <a:p>
            <a:pPr lvl="0"/>
            <a:r>
              <a:rPr lang="en-US" sz="2000" dirty="0" smtClean="0"/>
              <a:t>Novel analytics to work on new data sources and data types</a:t>
            </a:r>
          </a:p>
          <a:p>
            <a:pPr lvl="0"/>
            <a:r>
              <a:rPr lang="en-US" sz="2000" dirty="0" smtClean="0"/>
              <a:t>Novel graphic data representations</a:t>
            </a:r>
          </a:p>
          <a:p>
            <a:pPr marL="457200" indent="-457200" defTabSz="227013" eaLnBrk="1" hangingPunct="1">
              <a:lnSpc>
                <a:spcPct val="90000"/>
              </a:lnSpc>
              <a:buFont typeface="Wingdings" pitchFamily="2" charset="2"/>
              <a:buAutoNum type="arabicPeriod"/>
              <a:tabLst>
                <a:tab pos="233363" algn="l"/>
              </a:tabLst>
            </a:pPr>
            <a:endParaRPr lang="en-GB" sz="2000" dirty="0" smtClean="0"/>
          </a:p>
          <a:p>
            <a:pPr marL="457200" indent="-457200" defTabSz="227013" eaLnBrk="1" hangingPunct="1">
              <a:lnSpc>
                <a:spcPct val="90000"/>
              </a:lnSpc>
              <a:buFont typeface="Wingdings" pitchFamily="2" charset="2"/>
              <a:buAutoNum type="arabicPeriod"/>
              <a:tabLst>
                <a:tab pos="233363" algn="l"/>
              </a:tabLst>
            </a:pPr>
            <a:endParaRPr lang="en-GB" sz="2000" dirty="0" smtClean="0"/>
          </a:p>
          <a:p>
            <a:pPr marL="457200" indent="-457200" defTabSz="227013" eaLnBrk="1" hangingPunct="1">
              <a:lnSpc>
                <a:spcPct val="90000"/>
              </a:lnSpc>
              <a:buFont typeface="Wingdings" pitchFamily="2" charset="2"/>
              <a:buAutoNum type="arabicPeriod"/>
              <a:tabLst>
                <a:tab pos="233363" algn="l"/>
              </a:tabLst>
            </a:pPr>
            <a:endParaRPr lang="en-GB" sz="2000" dirty="0" smtClean="0"/>
          </a:p>
          <a:p>
            <a:pPr marL="457200" indent="-457200" defTabSz="227013" eaLnBrk="1" hangingPunct="1">
              <a:lnSpc>
                <a:spcPct val="90000"/>
              </a:lnSpc>
              <a:buFont typeface="Wingdings" pitchFamily="2" charset="2"/>
              <a:buAutoNum type="arabicPeriod"/>
              <a:tabLst>
                <a:tab pos="233363" algn="l"/>
              </a:tabLst>
            </a:pPr>
            <a:endParaRPr lang="en-GB" sz="2000" dirty="0" smtClean="0"/>
          </a:p>
          <a:p>
            <a:pPr marL="457200" indent="-457200" defTabSz="227013" eaLnBrk="1" hangingPunct="1">
              <a:lnSpc>
                <a:spcPct val="90000"/>
              </a:lnSpc>
              <a:buFont typeface="Wingdings" pitchFamily="2" charset="2"/>
              <a:buAutoNum type="arabicPeriod"/>
              <a:tabLst>
                <a:tab pos="233363" algn="l"/>
              </a:tabLst>
            </a:pPr>
            <a:endParaRPr lang="en-GB" sz="2000" dirty="0" smtClean="0"/>
          </a:p>
        </p:txBody>
      </p:sp>
      <p:sp>
        <p:nvSpPr>
          <p:cNvPr id="133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©2011 ITC Dept. of Geo-information Processing (GIP)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Human Sensor Web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3995738" y="6270625"/>
            <a:ext cx="456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338138">
              <a:spcBef>
                <a:spcPct val="4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>
                <a:latin typeface="Trebuchet MS" pitchFamily="34" charset="0"/>
                <a:hlinkClick r:id="rId3"/>
              </a:rPr>
              <a:t>http://</a:t>
            </a:r>
            <a:r>
              <a:rPr lang="en-US" sz="2000" dirty="0" smtClean="0">
                <a:latin typeface="Trebuchet MS" pitchFamily="34" charset="0"/>
                <a:hlinkClick r:id="rId3"/>
              </a:rPr>
              <a:t>geonetwork.itc.nl/zanzibar/</a:t>
            </a:r>
            <a:endParaRPr lang="en-US" sz="2000" dirty="0" smtClean="0">
              <a:latin typeface="Trebuchet MS" pitchFamily="34" charset="0"/>
            </a:endParaRPr>
          </a:p>
          <a:p>
            <a:pPr algn="l" defTabSz="338138">
              <a:spcBef>
                <a:spcPct val="4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 smtClean="0">
                <a:latin typeface="Trebuchet MS" pitchFamily="34" charset="0"/>
              </a:rPr>
              <a:t> </a:t>
            </a:r>
            <a:endParaRPr lang="en-US" sz="2000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16832"/>
            <a:ext cx="753825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772400" cy="1406525"/>
          </a:xfrm>
        </p:spPr>
        <p:txBody>
          <a:bodyPr tIns="8208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Human Sensor Web - Architecture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928813"/>
            <a:ext cx="7143750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Space-time cube </a:t>
            </a:r>
            <a:endParaRPr lang="en-GB" dirty="0" smtClean="0"/>
          </a:p>
        </p:txBody>
      </p:sp>
      <p:pic>
        <p:nvPicPr>
          <p:cNvPr id="6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772816"/>
            <a:ext cx="6088154" cy="42758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©2010 Rob Lemmens - Geo-information Processing (GIP)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software development at 52North-ILWIS</a:t>
            </a:r>
            <a:r>
              <a:rPr lang="en-US" dirty="0" smtClean="0"/>
              <a:t> </a:t>
            </a:r>
            <a:endParaRPr lang="en-GB" dirty="0" smtClean="0"/>
          </a:p>
        </p:txBody>
      </p:sp>
      <p:pic>
        <p:nvPicPr>
          <p:cNvPr id="7" name="Picture 6" descr="ILWIS-t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772816"/>
            <a:ext cx="5904656" cy="4428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Finding Geo-information – Catalog service</a:t>
            </a:r>
            <a:endParaRPr lang="en-US" sz="2800" dirty="0" smtClean="0"/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©2011 ITC Dept. of Geo-information Processing (GIP) </a:t>
            </a:r>
            <a:endParaRPr lang="en-GB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27200"/>
            <a:ext cx="6232872" cy="45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0" dirty="0" smtClean="0"/>
              <a:t>Example student web portal GIMA 2010</a:t>
            </a:r>
            <a:endParaRPr lang="en-US" b="0" dirty="0" smtClean="0"/>
          </a:p>
        </p:txBody>
      </p:sp>
      <p:sp>
        <p:nvSpPr>
          <p:cNvPr id="133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©2011 ITC Dept. of Geo-information Processing (GIP) 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78821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2_ITC_UT_EN_4">
  <a:themeElements>
    <a:clrScheme name="2_ITC_UT_EN_4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2_ITC_UT_EN_4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TC_UT_EN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C_UT_EN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C_UT_EN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C_UT_EN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C_UT_EN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C_UT_EN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TC_UT_EN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TC_UT_EN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TC_UT_EN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TC_UT_EN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TC_UT_EN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TC_UT_EN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TC_UT_EN_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C_UT_EN_4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ITC</Template>
  <TotalTime>2227</TotalTime>
  <Words>469</Words>
  <Application>Microsoft Office PowerPoint</Application>
  <PresentationFormat>On-screen Show (4:3)</PresentationFormat>
  <Paragraphs>148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2_ITC_UT_EN_4</vt:lpstr>
      <vt:lpstr>VGIRisk - Research interests ITC-GIP department </vt:lpstr>
      <vt:lpstr>Geo-Information</vt:lpstr>
      <vt:lpstr>ITC Department of Geo-information Processing –  Core research topics</vt:lpstr>
      <vt:lpstr>Human Sensor Web</vt:lpstr>
      <vt:lpstr>Human Sensor Web - Architecture</vt:lpstr>
      <vt:lpstr>Space-time cube </vt:lpstr>
      <vt:lpstr>Open Source software development at 52North-ILWIS </vt:lpstr>
      <vt:lpstr>Finding Geo-information – Catalog service</vt:lpstr>
      <vt:lpstr>Example student web portal GIMA 2010</vt:lpstr>
      <vt:lpstr>THE GIP Software stack</vt:lpstr>
      <vt:lpstr>THE GI Software stack</vt:lpstr>
      <vt:lpstr>THE GI Software stack</vt:lpstr>
      <vt:lpstr>Software as a Service</vt:lpstr>
      <vt:lpstr>Towards a modular VGI system architecture</vt:lpstr>
      <vt:lpstr>Project scope</vt:lpstr>
    </vt:vector>
  </TitlesOfParts>
  <Company>ITC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Geo-information produced by the crowd</dc:title>
  <dc:creator>lemmens</dc:creator>
  <cp:lastModifiedBy>lemmens</cp:lastModifiedBy>
  <cp:revision>48</cp:revision>
  <dcterms:created xsi:type="dcterms:W3CDTF">2011-03-29T17:32:39Z</dcterms:created>
  <dcterms:modified xsi:type="dcterms:W3CDTF">2011-04-07T15:18:56Z</dcterms:modified>
</cp:coreProperties>
</file>