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401" r:id="rId2"/>
    <p:sldId id="480" r:id="rId3"/>
    <p:sldId id="475" r:id="rId4"/>
    <p:sldId id="474" r:id="rId5"/>
    <p:sldId id="467" r:id="rId6"/>
    <p:sldId id="464" r:id="rId7"/>
    <p:sldId id="442" r:id="rId8"/>
    <p:sldId id="430" r:id="rId9"/>
    <p:sldId id="481" r:id="rId10"/>
    <p:sldId id="454" r:id="rId11"/>
    <p:sldId id="449" r:id="rId12"/>
    <p:sldId id="447" r:id="rId13"/>
    <p:sldId id="448" r:id="rId14"/>
    <p:sldId id="451" r:id="rId15"/>
    <p:sldId id="444" r:id="rId16"/>
    <p:sldId id="465" r:id="rId17"/>
    <p:sldId id="398" r:id="rId18"/>
    <p:sldId id="463" r:id="rId19"/>
    <p:sldId id="471" r:id="rId20"/>
    <p:sldId id="417" r:id="rId21"/>
    <p:sldId id="477" r:id="rId22"/>
    <p:sldId id="479" r:id="rId23"/>
    <p:sldId id="407" r:id="rId24"/>
    <p:sldId id="443" r:id="rId25"/>
    <p:sldId id="472" r:id="rId26"/>
    <p:sldId id="421" r:id="rId27"/>
    <p:sldId id="473" r:id="rId28"/>
    <p:sldId id="482" r:id="rId29"/>
    <p:sldId id="438" r:id="rId30"/>
    <p:sldId id="406" r:id="rId31"/>
    <p:sldId id="431" r:id="rId32"/>
    <p:sldId id="432" r:id="rId33"/>
    <p:sldId id="462" r:id="rId34"/>
    <p:sldId id="459" r:id="rId35"/>
  </p:sldIdLst>
  <p:sldSz cx="9144000" cy="6858000" type="screen4x3"/>
  <p:notesSz cx="6723063" cy="985361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7970" autoAdjust="0"/>
  </p:normalViewPr>
  <p:slideViewPr>
    <p:cSldViewPr>
      <p:cViewPr varScale="1">
        <p:scale>
          <a:sx n="75" d="100"/>
          <a:sy n="75" d="100"/>
        </p:scale>
        <p:origin x="-1181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78"/>
    </p:cViewPr>
  </p:sorterViewPr>
  <p:notesViewPr>
    <p:cSldViewPr>
      <p:cViewPr varScale="1">
        <p:scale>
          <a:sx n="85" d="100"/>
          <a:sy n="85" d="100"/>
        </p:scale>
        <p:origin x="-1986" y="-78"/>
      </p:cViewPr>
      <p:guideLst>
        <p:guide orient="horz" pos="3103"/>
        <p:guide pos="211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306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8413" y="0"/>
            <a:ext cx="291306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2D2DD-9A49-491E-949B-F3E87942E7A1}" type="datetimeFigureOut">
              <a:rPr lang="en-US" smtClean="0"/>
              <a:pPr/>
              <a:t>3/29/2012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59900"/>
            <a:ext cx="291306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8413" y="9359900"/>
            <a:ext cx="2913062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004FB-58AB-4264-827C-6AC7B927D3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77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3327" cy="4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8180" y="0"/>
            <a:ext cx="2913327" cy="4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22837" cy="3694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2307" y="4680466"/>
            <a:ext cx="5378450" cy="443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59222"/>
            <a:ext cx="2913327" cy="4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8180" y="9359222"/>
            <a:ext cx="2913327" cy="4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E1BD2A-F24E-4ECA-82B3-08C5D5A627D6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0739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1BD2A-F24E-4ECA-82B3-08C5D5A627D6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7946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1BD2A-F24E-4ECA-82B3-08C5D5A627D6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9402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326A8C-BBDF-48C4-913F-34B25286D989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328644" y="217733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here and type the title</a:t>
            </a:r>
            <a:endParaRPr lang="en-US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28644" y="356798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noProof="0" smtClean="0"/>
              <a:t>Click here and type the subtitle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lte and bulleted list 2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UT_ITC powerpoint sheet small_2"/>
          <p:cNvPicPr>
            <a:picLocks noChangeAspect="1" noChangeArrowheads="1"/>
          </p:cNvPicPr>
          <p:nvPr userDrawn="1"/>
        </p:nvPicPr>
        <p:blipFill>
          <a:blip r:embed="rId2" cstate="print"/>
          <a:srcRect t="1814"/>
          <a:stretch>
            <a:fillRect/>
          </a:stretch>
        </p:blipFill>
        <p:spPr bwMode="auto">
          <a:xfrm>
            <a:off x="-8878" y="465207"/>
            <a:ext cx="977900" cy="4950456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088982" y="396770"/>
            <a:ext cx="7776000" cy="734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2500"/>
              </a:lnSpc>
              <a:spcBef>
                <a:spcPts val="624"/>
              </a:spcBef>
              <a:defRPr sz="2600" cap="all" baseline="0"/>
            </a:lvl1pPr>
          </a:lstStyle>
          <a:p>
            <a:r>
              <a:rPr lang="en-US" dirty="0" smtClean="0"/>
              <a:t>Click here and type the title 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080000" y="1577500"/>
            <a:ext cx="7801200" cy="458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3534-420C-46FE-BAC3-D6E9E8116EEC}" type="datetime1">
              <a:rPr lang="en-GB" smtClean="0"/>
              <a:t>29/03/2012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smtClean="0"/>
              <a:t>WOTRO EOIA project Naivasha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here and type the title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here and type the subtitle</a:t>
            </a:r>
            <a:endParaRPr lang="en-US" noProof="0" dirty="0"/>
          </a:p>
        </p:txBody>
      </p:sp>
      <p:pic>
        <p:nvPicPr>
          <p:cNvPr id="10" name="Picture 5" descr="UT_ITC powerpoint sheet small_2"/>
          <p:cNvPicPr>
            <a:picLocks noChangeAspect="1" noChangeArrowheads="1"/>
          </p:cNvPicPr>
          <p:nvPr userDrawn="1"/>
        </p:nvPicPr>
        <p:blipFill>
          <a:blip r:embed="rId2" cstate="print"/>
          <a:srcRect t="1814"/>
          <a:stretch>
            <a:fillRect/>
          </a:stretch>
        </p:blipFill>
        <p:spPr bwMode="auto">
          <a:xfrm>
            <a:off x="0" y="278769"/>
            <a:ext cx="977900" cy="4950456"/>
          </a:xfrm>
          <a:prstGeom prst="rect">
            <a:avLst/>
          </a:prstGeom>
          <a:noFill/>
        </p:spPr>
      </p:pic>
      <p:sp>
        <p:nvSpPr>
          <p:cNvPr id="9" name="Date Placeholder 10"/>
          <p:cNvSpPr>
            <a:spLocks noGrp="1"/>
          </p:cNvSpPr>
          <p:nvPr>
            <p:ph type="dt" sz="half" idx="15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DB213A10-F464-4031-A7B9-C7B3C48344EA}" type="datetime1">
              <a:rPr lang="en-GB" smtClean="0"/>
              <a:t>29/03/2012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9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here and type the title</a:t>
            </a: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here and type the subtitle</a:t>
            </a:r>
            <a:endParaRPr lang="en-US" noProof="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14B0764-5397-4119-B940-5279E9C3849B}" type="datetime1">
              <a:rPr lang="en-GB" smtClean="0"/>
              <a:t>29/03/2012</a:t>
            </a:fld>
            <a:endParaRPr lang="nl-N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600" smtClean="0"/>
              <a:t>WOTRO EOIA project Naivasha</a:t>
            </a:r>
            <a:endParaRPr lang="en-US" sz="6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here and type the title</a:t>
            </a:r>
          </a:p>
        </p:txBody>
      </p:sp>
      <p:sp>
        <p:nvSpPr>
          <p:cNvPr id="8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here and type the subtitle</a:t>
            </a:r>
            <a:endParaRPr lang="en-US" noProof="0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15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CB399929-B872-4626-868D-2C7B576232F8}" type="datetime1">
              <a:rPr lang="en-GB" smtClean="0"/>
              <a:t>29/03/2012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600" smtClean="0"/>
              <a:t>WOTRO EOIA project Naivasha</a:t>
            </a:r>
            <a:endParaRPr lang="en-US" sz="6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here and type the title</a:t>
            </a:r>
          </a:p>
        </p:txBody>
      </p:sp>
      <p:sp>
        <p:nvSpPr>
          <p:cNvPr id="11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here and type the subtitle</a:t>
            </a:r>
            <a:endParaRPr lang="en-US" noProof="0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15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7C620EC1-8BE3-4C3F-B1AE-A1F00171D2A5}" type="datetime1">
              <a:rPr lang="en-GB" smtClean="0"/>
              <a:t>29/03/2012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071538" y="1643050"/>
            <a:ext cx="8072462" cy="4000528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600" smtClean="0"/>
              <a:t>WOTRO EOIA project Naivasha</a:t>
            </a:r>
            <a:endParaRPr lang="en-US" sz="6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here and type the title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here and type the subtitle</a:t>
            </a:r>
            <a:endParaRPr lang="en-US" noProof="0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16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85065166-C028-492F-A0EE-7C83CC67DCAA}" type="datetime1">
              <a:rPr lang="en-GB" smtClean="0"/>
              <a:t>29/03/2012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071538" y="1643050"/>
            <a:ext cx="4546800" cy="4415508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6"/>
          </p:nvPr>
        </p:nvSpPr>
        <p:spPr>
          <a:xfrm>
            <a:off x="5670000" y="1713600"/>
            <a:ext cx="3189600" cy="43236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600" smtClean="0"/>
              <a:t>WOTRO EOIA project Naivasha</a:t>
            </a:r>
            <a:endParaRPr lang="en-US" sz="6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here and type the title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here and type the subtitle</a:t>
            </a:r>
            <a:endParaRPr lang="en-US" noProof="0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15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1DB49C92-4C90-4DDC-A0D0-92CBCF7DEDA5}" type="datetime1">
              <a:rPr lang="en-GB" smtClean="0"/>
              <a:t>29/03/2012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600" smtClean="0"/>
              <a:t>WOTRO EOIA project Naivasha</a:t>
            </a:r>
            <a:endParaRPr lang="en-US" sz="6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4"/>
          </p:nvPr>
        </p:nvSpPr>
        <p:spPr>
          <a:xfrm>
            <a:off x="1071538" y="1641599"/>
            <a:ext cx="8072462" cy="3999600"/>
          </a:xfrm>
        </p:spPr>
        <p:txBody>
          <a:bodyPr/>
          <a:lstStyle/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0" name="Line 8"/>
          <p:cNvSpPr>
            <a:spLocks noChangeShapeType="1"/>
          </p:cNvSpPr>
          <p:nvPr userDrawn="1"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noProof="0"/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here and type the title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here and type the subtitle</a:t>
            </a:r>
            <a:endParaRPr lang="en-US" noProof="0" dirty="0"/>
          </a:p>
        </p:txBody>
      </p:sp>
      <p:sp>
        <p:nvSpPr>
          <p:cNvPr id="12" name="Date Placeholder 10"/>
          <p:cNvSpPr>
            <a:spLocks noGrp="1"/>
          </p:cNvSpPr>
          <p:nvPr>
            <p:ph type="dt" sz="half" idx="16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CA9DDA7E-44E6-4548-B829-6799DCF84177}" type="datetime1">
              <a:rPr lang="en-GB" smtClean="0"/>
              <a:t>29/03/2012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FCBC-C289-4A1C-9127-5D0F6E75741B}" type="datetime1">
              <a:rPr lang="en-GB" smtClean="0"/>
              <a:t>29/03/2012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Universiteit Twente\Verkenningsfase 2008\Information Technology\Specifications\Logoset Universiteit Twente\04-07-09 Universiteit Twente Logoset ENG NL\Universiteit Twente Logoset ENG NL\RGB\WMF\UT_Logo_Black_EN.WM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42664" y="6333197"/>
            <a:ext cx="2019600" cy="40199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0000" y="2051050"/>
            <a:ext cx="78012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Klik</a:t>
            </a:r>
            <a:r>
              <a:rPr lang="en-US" noProof="0" dirty="0" smtClean="0"/>
              <a:t> </a:t>
            </a:r>
            <a:r>
              <a:rPr lang="en-US" noProof="0" dirty="0" err="1" smtClean="0"/>
              <a:t>om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opmaakprofielen</a:t>
            </a:r>
            <a:r>
              <a:rPr lang="en-US" noProof="0" dirty="0" smtClean="0"/>
              <a:t> van de </a:t>
            </a:r>
            <a:r>
              <a:rPr lang="en-US" noProof="0" dirty="0" err="1" smtClean="0"/>
              <a:t>modeltekst</a:t>
            </a:r>
            <a:r>
              <a:rPr lang="en-US" noProof="0" dirty="0" smtClean="0"/>
              <a:t> </a:t>
            </a:r>
            <a:r>
              <a:rPr lang="en-US" noProof="0" dirty="0" err="1" smtClean="0"/>
              <a:t>te</a:t>
            </a:r>
            <a:r>
              <a:rPr lang="en-US" noProof="0" dirty="0" smtClean="0"/>
              <a:t> </a:t>
            </a:r>
            <a:r>
              <a:rPr lang="en-US" noProof="0" dirty="0" err="1" smtClean="0"/>
              <a:t>bewerken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Tweede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Derde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Vierde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Vijfde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fld id="{B1076BA1-A33F-4B2F-9DCE-7A814D3CBC5B}" type="datetime1">
              <a:rPr lang="en-GB" smtClean="0"/>
              <a:t>29/03/2012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0125" y="6402388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fld id="{D818A380-CEF3-4FA4-B905-6E6A3B62A7C3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080000" y="1636713"/>
            <a:ext cx="8071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pic>
        <p:nvPicPr>
          <p:cNvPr id="8" name="Picture 4" descr="Itc_logo transparan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6225" y="6010275"/>
            <a:ext cx="508000" cy="5937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50" r:id="rId3"/>
    <p:sldLayoutId id="2147483667" r:id="rId4"/>
    <p:sldLayoutId id="2147483666" r:id="rId5"/>
    <p:sldLayoutId id="2147483660" r:id="rId6"/>
    <p:sldLayoutId id="2147483665" r:id="rId7"/>
    <p:sldLayoutId id="2147483661" r:id="rId8"/>
    <p:sldLayoutId id="2147483670" r:id="rId9"/>
    <p:sldLayoutId id="2147483671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2pPr>
      <a:lvl3pPr marL="801688" indent="-238125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3pPr>
      <a:lvl4pPr marL="1077913" indent="-250825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4pPr>
      <a:lvl5pPr marL="13446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18018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40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tualkenya.org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C810F794-F138-49BF-9280-5704EAAA3D4B}" type="slidenum">
              <a:rPr lang="en-US" sz="1000"/>
              <a:pPr algn="r"/>
              <a:t>1</a:t>
            </a:fld>
            <a:endParaRPr lang="en-US" sz="1000" dirty="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9928" y="533400"/>
            <a:ext cx="8732744" cy="1416050"/>
          </a:xfrm>
        </p:spPr>
        <p:txBody>
          <a:bodyPr/>
          <a:lstStyle/>
          <a:p>
            <a:r>
              <a:rPr lang="en-US" sz="3200" b="0" cap="none" dirty="0">
                <a:solidFill>
                  <a:schemeClr val="tx1"/>
                </a:solidFill>
              </a:rPr>
              <a:t>A</a:t>
            </a:r>
            <a:r>
              <a:rPr lang="en-US" sz="3200" b="0" cap="none" dirty="0" smtClean="0">
                <a:solidFill>
                  <a:schemeClr val="tx1"/>
                </a:solidFill>
              </a:rPr>
              <a:t>n Earth Observation and Integrated Assessment (EOIA) approach for the sustainable governance of the Lake </a:t>
            </a:r>
            <a:r>
              <a:rPr lang="en-US" sz="3200" b="0" cap="none" dirty="0" err="1">
                <a:solidFill>
                  <a:schemeClr val="tx1"/>
                </a:solidFill>
              </a:rPr>
              <a:t>N</a:t>
            </a:r>
            <a:r>
              <a:rPr lang="en-US" sz="3200" b="0" cap="none" dirty="0" err="1" smtClean="0">
                <a:solidFill>
                  <a:schemeClr val="tx1"/>
                </a:solidFill>
              </a:rPr>
              <a:t>aivasha</a:t>
            </a:r>
            <a:r>
              <a:rPr lang="en-US" sz="3200" b="0" cap="none" dirty="0" smtClean="0">
                <a:solidFill>
                  <a:schemeClr val="tx1"/>
                </a:solidFill>
              </a:rPr>
              <a:t> basin, Kenya</a:t>
            </a:r>
            <a:endParaRPr lang="en-US" sz="3200" b="0" cap="none" dirty="0">
              <a:solidFill>
                <a:schemeClr val="tx1"/>
              </a:solidFill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28600" y="2932093"/>
            <a:ext cx="891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en-US" sz="2800" dirty="0" smtClean="0">
                <a:latin typeface="+mj-lt"/>
                <a:ea typeface="Times New Roman" pitchFamily="18" charset="0"/>
                <a:cs typeface="Arial" pitchFamily="34" charset="0"/>
              </a:rPr>
              <a:t>Earth Observation (</a:t>
            </a:r>
            <a:r>
              <a:rPr lang="en-US" sz="2800" b="1" dirty="0" smtClean="0">
                <a:latin typeface="+mj-lt"/>
                <a:ea typeface="Times New Roman" pitchFamily="18" charset="0"/>
                <a:cs typeface="Arial" pitchFamily="34" charset="0"/>
              </a:rPr>
              <a:t>EO</a:t>
            </a:r>
            <a:r>
              <a:rPr lang="en-US" sz="2800" dirty="0" smtClean="0">
                <a:latin typeface="+mj-lt"/>
                <a:ea typeface="Times New Roman" pitchFamily="18" charset="0"/>
                <a:cs typeface="Arial" pitchFamily="34" charset="0"/>
              </a:rPr>
              <a:t>)</a:t>
            </a:r>
            <a:endParaRPr kumimoji="0" lang="en-US" sz="2800" b="0" i="0" u="none" strike="noStrike" cap="none" normalizeH="0" baseline="0" dirty="0" smtClean="0">
              <a:ln>
                <a:noFill/>
              </a:ln>
              <a:effectLst/>
              <a:latin typeface="+mj-lt"/>
              <a:ea typeface="SimSun" pitchFamily="2" charset="-122"/>
              <a:cs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SimSun" pitchFamily="2" charset="-122"/>
                <a:cs typeface="Arial" pitchFamily="34" charset="0"/>
              </a:rPr>
              <a:t>Integrated Assessment 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SimSun" pitchFamily="2" charset="-122"/>
                <a:cs typeface="Arial" pitchFamily="34" charset="0"/>
              </a:rPr>
              <a:t>IA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SimSun" pitchFamily="2" charset="-122"/>
                <a:cs typeface="Arial" pitchFamily="34" charset="0"/>
              </a:rPr>
              <a:t>)</a:t>
            </a:r>
          </a:p>
        </p:txBody>
      </p:sp>
      <p:pic>
        <p:nvPicPr>
          <p:cNvPr id="6" name="Picture 1" descr="logo Egerton"/>
          <p:cNvPicPr>
            <a:picLocks noChangeAspect="1" noChangeArrowheads="1"/>
          </p:cNvPicPr>
          <p:nvPr/>
        </p:nvPicPr>
        <p:blipFill>
          <a:blip r:embed="rId3" cstate="print"/>
          <a:srcRect l="6451" r="49373"/>
          <a:stretch>
            <a:fillRect/>
          </a:stretch>
        </p:blipFill>
        <p:spPr bwMode="auto">
          <a:xfrm>
            <a:off x="90664" y="5852085"/>
            <a:ext cx="3490736" cy="929715"/>
          </a:xfrm>
          <a:prstGeom prst="rect">
            <a:avLst/>
          </a:prstGeom>
          <a:noFill/>
        </p:spPr>
      </p:pic>
      <p:pic>
        <p:nvPicPr>
          <p:cNvPr id="7" name="Picture 2" descr="UT-ITC_intran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92" y="5104725"/>
            <a:ext cx="3493008" cy="686475"/>
          </a:xfrm>
          <a:prstGeom prst="rect">
            <a:avLst/>
          </a:prstGeom>
          <a:noFill/>
        </p:spPr>
      </p:pic>
      <p:pic>
        <p:nvPicPr>
          <p:cNvPr id="10" name="Picture 9" descr="NWO_WOTRO_U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0" y="5952743"/>
            <a:ext cx="2407920" cy="8290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70400" y="29718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Pieter R. van </a:t>
            </a:r>
            <a:r>
              <a:rPr lang="en-US" dirty="0" smtClean="0"/>
              <a:t>Oel, </a:t>
            </a:r>
          </a:p>
          <a:p>
            <a:r>
              <a:rPr lang="en-US" dirty="0" smtClean="0"/>
              <a:t>Vincent </a:t>
            </a:r>
            <a:r>
              <a:rPr lang="en-US" dirty="0"/>
              <a:t>O. </a:t>
            </a:r>
            <a:r>
              <a:rPr lang="en-US" dirty="0" smtClean="0"/>
              <a:t>Odongo, </a:t>
            </a:r>
            <a:r>
              <a:rPr lang="en-US" dirty="0"/>
              <a:t>Dawit W. </a:t>
            </a:r>
            <a:r>
              <a:rPr lang="en-US" dirty="0" smtClean="0"/>
              <a:t>Mulatu, </a:t>
            </a:r>
            <a:r>
              <a:rPr lang="en-US" dirty="0"/>
              <a:t>Jane </a:t>
            </a:r>
            <a:r>
              <a:rPr lang="en-US" dirty="0" smtClean="0"/>
              <a:t>Ndungu, </a:t>
            </a:r>
            <a:r>
              <a:rPr lang="en-US" dirty="0"/>
              <a:t>Francis K. </a:t>
            </a:r>
            <a:r>
              <a:rPr lang="en-US" dirty="0" smtClean="0"/>
              <a:t>Muthoni,</a:t>
            </a:r>
            <a:r>
              <a:rPr lang="en-US" baseline="30000" dirty="0" smtClean="0"/>
              <a:t> </a:t>
            </a:r>
            <a:r>
              <a:rPr lang="en-US" dirty="0"/>
              <a:t>Job </a:t>
            </a:r>
            <a:r>
              <a:rPr lang="en-US" dirty="0" err="1" smtClean="0"/>
              <a:t>Ogada</a:t>
            </a:r>
            <a:r>
              <a:rPr lang="en-US" dirty="0" smtClean="0"/>
              <a:t>,</a:t>
            </a:r>
          </a:p>
          <a:p>
            <a:r>
              <a:rPr lang="en-US" dirty="0" smtClean="0"/>
              <a:t>George </a:t>
            </a:r>
            <a:r>
              <a:rPr lang="en-US" dirty="0" err="1" smtClean="0"/>
              <a:t>Khroda</a:t>
            </a:r>
            <a:r>
              <a:rPr lang="en-US" dirty="0" smtClean="0"/>
              <a:t>, </a:t>
            </a:r>
            <a:r>
              <a:rPr lang="en-US" dirty="0"/>
              <a:t>Jude M. </a:t>
            </a:r>
            <a:r>
              <a:rPr lang="en-US" dirty="0" err="1" smtClean="0"/>
              <a:t>Mathooko</a:t>
            </a:r>
            <a:r>
              <a:rPr lang="en-US" dirty="0" smtClean="0"/>
              <a:t>, </a:t>
            </a:r>
            <a:r>
              <a:rPr lang="en-US" dirty="0"/>
              <a:t>Robert </a:t>
            </a:r>
            <a:r>
              <a:rPr lang="en-US" dirty="0" smtClean="0"/>
              <a:t>Becht, </a:t>
            </a:r>
            <a:r>
              <a:rPr lang="en-US" dirty="0" err="1"/>
              <a:t>Nzula</a:t>
            </a:r>
            <a:r>
              <a:rPr lang="en-US" dirty="0"/>
              <a:t> </a:t>
            </a:r>
            <a:r>
              <a:rPr lang="en-US" dirty="0" err="1" smtClean="0"/>
              <a:t>Kitaka</a:t>
            </a:r>
            <a:r>
              <a:rPr lang="en-US" dirty="0" smtClean="0"/>
              <a:t>, </a:t>
            </a:r>
            <a:r>
              <a:rPr lang="en-US" dirty="0"/>
              <a:t>Japheth O. </a:t>
            </a:r>
            <a:r>
              <a:rPr lang="en-US" dirty="0" err="1" smtClean="0"/>
              <a:t>Onyando</a:t>
            </a:r>
            <a:r>
              <a:rPr lang="en-US" dirty="0" smtClean="0"/>
              <a:t>, </a:t>
            </a:r>
            <a:r>
              <a:rPr lang="en-US" dirty="0"/>
              <a:t>Anne van der </a:t>
            </a:r>
            <a:r>
              <a:rPr lang="en-US" dirty="0" smtClean="0"/>
              <a:t>Veen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indicators </a:t>
            </a:r>
            <a:r>
              <a:rPr lang="en-US" dirty="0"/>
              <a:t>for sustainable </a:t>
            </a:r>
            <a:r>
              <a:rPr lang="en-US" dirty="0" smtClean="0"/>
              <a:t>governance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10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" y="2133600"/>
            <a:ext cx="8453120" cy="3228349"/>
          </a:xfrm>
          <a:prstGeom prst="rect">
            <a:avLst/>
          </a:prstGeom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762000" y="5867400"/>
            <a:ext cx="7775393" cy="285750"/>
          </a:xfrm>
          <a:prstGeom prst="rect">
            <a:avLst/>
          </a:prstGeom>
        </p:spPr>
        <p:txBody>
          <a:bodyPr/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/>
              <a:t>WATER QUANTITY, NUTRIENTS,</a:t>
            </a:r>
            <a:r>
              <a:rPr lang="en-US" dirty="0" smtClean="0">
                <a:solidFill>
                  <a:srgbClr val="000000"/>
                </a:solidFill>
              </a:rPr>
              <a:t> SEDIMENTS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4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80000" y="1752600"/>
            <a:ext cx="3873000" cy="1371600"/>
          </a:xfrm>
        </p:spPr>
        <p:txBody>
          <a:bodyPr/>
          <a:lstStyle/>
          <a:p>
            <a:r>
              <a:rPr lang="en-US" dirty="0" smtClean="0"/>
              <a:t>Human influence on hydrology</a:t>
            </a:r>
          </a:p>
          <a:p>
            <a:r>
              <a:rPr lang="en-US" dirty="0" smtClean="0"/>
              <a:t>How do field, surface and ground water hydrology relate?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Hydrological System</a:t>
            </a:r>
            <a:endParaRPr lang="en-US" dirty="0"/>
          </a:p>
        </p:txBody>
      </p:sp>
      <p:pic>
        <p:nvPicPr>
          <p:cNvPr id="14" name="Table Placeholder 7" descr="FotoFieldworkDawit_Vincent.jpg"/>
          <p:cNvPicPr>
            <a:picLocks noChangeAspect="1"/>
          </p:cNvPicPr>
          <p:nvPr/>
        </p:nvPicPr>
        <p:blipFill>
          <a:blip r:embed="rId2" cstate="print"/>
          <a:srcRect l="13889" t="30305" r="25500" b="9085"/>
          <a:stretch>
            <a:fillRect/>
          </a:stretch>
        </p:blipFill>
        <p:spPr bwMode="auto">
          <a:xfrm>
            <a:off x="5318760" y="3232388"/>
            <a:ext cx="3657600" cy="2743200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23" b="52131"/>
          <a:stretch/>
        </p:blipFill>
        <p:spPr>
          <a:xfrm>
            <a:off x="335280" y="3606800"/>
            <a:ext cx="4359152" cy="2219085"/>
          </a:xfrm>
          <a:prstGeom prst="rect">
            <a:avLst/>
          </a:prstGeom>
        </p:spPr>
      </p:pic>
      <p:pic>
        <p:nvPicPr>
          <p:cNvPr id="15" name="Picture 5" descr="D:\fotos Naivasha\IMG_0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52400"/>
            <a:ext cx="3657600" cy="2743200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1822450"/>
            <a:ext cx="3949200" cy="1225550"/>
          </a:xfrm>
        </p:spPr>
        <p:txBody>
          <a:bodyPr/>
          <a:lstStyle/>
          <a:p>
            <a:r>
              <a:rPr lang="en-US" dirty="0" smtClean="0"/>
              <a:t>Turbidity dynamics </a:t>
            </a:r>
          </a:p>
          <a:p>
            <a:r>
              <a:rPr lang="en-US" dirty="0" smtClean="0"/>
              <a:t>How does the lake respond </a:t>
            </a:r>
            <a:r>
              <a:rPr lang="en-US" dirty="0"/>
              <a:t>to perturbations and </a:t>
            </a:r>
            <a:r>
              <a:rPr lang="en-US" dirty="0" smtClean="0"/>
              <a:t>interventions?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12</a:t>
            </a:fld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28600" y="500042"/>
            <a:ext cx="8629680" cy="732985"/>
          </a:xfrm>
        </p:spPr>
        <p:txBody>
          <a:bodyPr/>
          <a:lstStyle/>
          <a:p>
            <a:r>
              <a:rPr lang="en-US" dirty="0" smtClean="0"/>
              <a:t>Aquatic Ecological system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4"/>
          <a:stretch/>
        </p:blipFill>
        <p:spPr>
          <a:xfrm>
            <a:off x="456516" y="3124200"/>
            <a:ext cx="7928892" cy="2895600"/>
          </a:xfrm>
          <a:prstGeom prst="rect">
            <a:avLst/>
          </a:prstGeom>
        </p:spPr>
      </p:pic>
      <p:pic>
        <p:nvPicPr>
          <p:cNvPr id="11" name="Picture 10" descr="Jane_Bo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76200"/>
            <a:ext cx="3657600" cy="274320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983878" y="617220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sediments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28038" y="615696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nutrients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57600" y="6183868"/>
            <a:ext cx="166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quantity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0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80000" y="1746250"/>
            <a:ext cx="3949200" cy="2368550"/>
          </a:xfrm>
        </p:spPr>
        <p:txBody>
          <a:bodyPr/>
          <a:lstStyle/>
          <a:p>
            <a:r>
              <a:rPr lang="en-US" dirty="0" smtClean="0"/>
              <a:t>Productivity </a:t>
            </a:r>
            <a:r>
              <a:rPr lang="en-US" dirty="0"/>
              <a:t>and species </a:t>
            </a:r>
            <a:r>
              <a:rPr lang="en-US" dirty="0" smtClean="0"/>
              <a:t>diversity</a:t>
            </a:r>
          </a:p>
          <a:p>
            <a:r>
              <a:rPr lang="en-US" dirty="0" smtClean="0"/>
              <a:t>What is the role of lake level fluctuations?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13</a:t>
            </a:fld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28600" y="500042"/>
            <a:ext cx="8629680" cy="732985"/>
          </a:xfrm>
        </p:spPr>
        <p:txBody>
          <a:bodyPr/>
          <a:lstStyle/>
          <a:p>
            <a:r>
              <a:rPr lang="en-US" dirty="0" smtClean="0"/>
              <a:t>Terrestrial ecological system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65" y="3581400"/>
            <a:ext cx="3657600" cy="2743200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48264"/>
          <a:stretch/>
        </p:blipFill>
        <p:spPr>
          <a:xfrm>
            <a:off x="457200" y="3717431"/>
            <a:ext cx="4724400" cy="2607169"/>
          </a:xfrm>
          <a:prstGeom prst="rect">
            <a:avLst/>
          </a:prstGeom>
        </p:spPr>
      </p:pic>
      <p:pic>
        <p:nvPicPr>
          <p:cNvPr id="14" name="Picture 13" descr="D:\fotos Naivasha\IMG_3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52400"/>
            <a:ext cx="3657265" cy="274320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5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9999" y="1822450"/>
            <a:ext cx="4254000" cy="2978150"/>
          </a:xfrm>
        </p:spPr>
        <p:txBody>
          <a:bodyPr/>
          <a:lstStyle/>
          <a:p>
            <a:r>
              <a:rPr lang="en-US" dirty="0" smtClean="0"/>
              <a:t>Links economy-environment</a:t>
            </a:r>
          </a:p>
          <a:p>
            <a:r>
              <a:rPr lang="en-US" dirty="0" smtClean="0"/>
              <a:t>How do livelihoods </a:t>
            </a:r>
            <a:r>
              <a:rPr lang="en-US" dirty="0"/>
              <a:t>relate to </a:t>
            </a:r>
            <a:r>
              <a:rPr lang="en-US" dirty="0" smtClean="0"/>
              <a:t>ecosystem services?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28600" y="500042"/>
            <a:ext cx="8629680" cy="732985"/>
          </a:xfrm>
        </p:spPr>
        <p:txBody>
          <a:bodyPr/>
          <a:lstStyle/>
          <a:p>
            <a:r>
              <a:rPr lang="en-US" dirty="0" smtClean="0"/>
              <a:t>Socio-economical system</a:t>
            </a:r>
          </a:p>
        </p:txBody>
      </p:sp>
      <p:pic>
        <p:nvPicPr>
          <p:cNvPr id="12" name="Picture 4" descr="D:\fotos Naivasha\IMG_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9559" y="76200"/>
            <a:ext cx="3657600" cy="274320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</p:pic>
      <p:pic>
        <p:nvPicPr>
          <p:cNvPr id="13" name="Content Placeholder 5" descr="HighRes2.jpg"/>
          <p:cNvPicPr>
            <a:picLocks noChangeAspect="1"/>
          </p:cNvPicPr>
          <p:nvPr/>
        </p:nvPicPr>
        <p:blipFill rotWithShape="1">
          <a:blip r:embed="rId3" cstate="print"/>
          <a:srcRect l="-813"/>
          <a:stretch/>
        </p:blipFill>
        <p:spPr bwMode="auto">
          <a:xfrm>
            <a:off x="3622041" y="3047998"/>
            <a:ext cx="5521959" cy="376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Documents and Settings\oel\Desktop\pum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r="-61"/>
          <a:stretch/>
        </p:blipFill>
        <p:spPr bwMode="auto">
          <a:xfrm>
            <a:off x="453482" y="3810000"/>
            <a:ext cx="1828800" cy="138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ertilizer2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3922" y="5334000"/>
            <a:ext cx="1828800" cy="1371600"/>
          </a:xfrm>
          <a:prstGeom prst="rect">
            <a:avLst/>
          </a:prstGeom>
          <a:ln w="25400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298358" y="633626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nutrients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82282" y="3810000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</a:t>
            </a:r>
          </a:p>
          <a:p>
            <a:r>
              <a:rPr lang="en-US" dirty="0" smtClean="0"/>
              <a:t>quantity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15</a:t>
            </a:fld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INTEGRATED ASSESSMENT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8508409" cy="5029200"/>
          </a:xfrm>
          <a:prstGeom prst="rect">
            <a:avLst/>
          </a:prstGeom>
        </p:spPr>
      </p:pic>
      <p:pic>
        <p:nvPicPr>
          <p:cNvPr id="9" name="Picture 8" descr="Dawit Mulat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5410200"/>
            <a:ext cx="685800" cy="914400"/>
          </a:xfrm>
          <a:prstGeom prst="rect">
            <a:avLst/>
          </a:prstGeom>
        </p:spPr>
      </p:pic>
      <p:pic>
        <p:nvPicPr>
          <p:cNvPr id="10" name="Picture 9" descr="Francis Muthon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3657600"/>
            <a:ext cx="685800" cy="914400"/>
          </a:xfrm>
          <a:prstGeom prst="rect">
            <a:avLst/>
          </a:prstGeom>
        </p:spPr>
      </p:pic>
      <p:pic>
        <p:nvPicPr>
          <p:cNvPr id="11" name="Picture 10" descr="Jane Ndung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1584960"/>
            <a:ext cx="685800" cy="914400"/>
          </a:xfrm>
          <a:prstGeom prst="rect">
            <a:avLst/>
          </a:prstGeom>
        </p:spPr>
      </p:pic>
      <p:pic>
        <p:nvPicPr>
          <p:cNvPr id="12" name="Picture 11" descr="Vincent Odon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33600" y="1584960"/>
            <a:ext cx="685800" cy="914400"/>
          </a:xfrm>
          <a:prstGeom prst="rect">
            <a:avLst/>
          </a:prstGeom>
        </p:spPr>
      </p:pic>
      <p:pic>
        <p:nvPicPr>
          <p:cNvPr id="13" name="Picture 13" descr="D:\fotos Naivasha\IMG_3355.JPG"/>
          <p:cNvPicPr>
            <a:picLocks noChangeAspect="1" noChangeArrowheads="1"/>
          </p:cNvPicPr>
          <p:nvPr/>
        </p:nvPicPr>
        <p:blipFill rotWithShape="1">
          <a:blip r:embed="rId7" cstate="print"/>
          <a:srcRect l="17214" t="21167" b="5974"/>
          <a:stretch/>
        </p:blipFill>
        <p:spPr bwMode="auto">
          <a:xfrm>
            <a:off x="1371600" y="2800463"/>
            <a:ext cx="4876800" cy="3219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700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INTEGRATED ASSESSMENT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16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4400"/>
            <a:ext cx="9144000" cy="5504962"/>
          </a:xfrm>
          <a:prstGeom prst="rect">
            <a:avLst/>
          </a:prstGeom>
        </p:spPr>
      </p:pic>
      <p:pic>
        <p:nvPicPr>
          <p:cNvPr id="6" name="Picture 5" descr="D:\fotos Naivasha\IMG_3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18213"/>
            <a:ext cx="4114800" cy="3086383"/>
          </a:xfrm>
          <a:prstGeom prst="rect">
            <a:avLst/>
          </a:prstGeom>
          <a:noFill/>
          <a:ln w="101600">
            <a:solidFill>
              <a:srgbClr val="00B050"/>
            </a:solidFill>
          </a:ln>
        </p:spPr>
      </p:pic>
      <p:pic>
        <p:nvPicPr>
          <p:cNvPr id="7" name="Picture 6" descr="Fertilizer2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999" y="3518496"/>
            <a:ext cx="4114800" cy="3086100"/>
          </a:xfrm>
          <a:prstGeom prst="rect">
            <a:avLst/>
          </a:prstGeom>
          <a:ln w="101600">
            <a:solidFill>
              <a:srgbClr val="FFC000"/>
            </a:solidFill>
          </a:ln>
        </p:spPr>
      </p:pic>
      <p:pic>
        <p:nvPicPr>
          <p:cNvPr id="8" name="Picture 12" descr="D:\fotos Naivasha\IMG_33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59080"/>
            <a:ext cx="4114800" cy="3086383"/>
          </a:xfrm>
          <a:prstGeom prst="rect">
            <a:avLst/>
          </a:prstGeom>
          <a:noFill/>
          <a:ln w="101600">
            <a:solidFill>
              <a:srgbClr val="0070C0"/>
            </a:solidFill>
          </a:ln>
        </p:spPr>
      </p:pic>
      <p:pic>
        <p:nvPicPr>
          <p:cNvPr id="9" name="Picture 5" descr="D:\fotos Naivasha\IMG_00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5919" y="228600"/>
            <a:ext cx="4114800" cy="3086100"/>
          </a:xfrm>
          <a:prstGeom prst="rect">
            <a:avLst/>
          </a:prstGeom>
          <a:noFill/>
          <a:ln w="101600">
            <a:solidFill>
              <a:srgbClr val="00B0F0"/>
            </a:solidFill>
          </a:ln>
        </p:spPr>
      </p:pic>
      <p:sp>
        <p:nvSpPr>
          <p:cNvPr id="3" name="Down Arrow 2"/>
          <p:cNvSpPr/>
          <p:nvPr/>
        </p:nvSpPr>
        <p:spPr>
          <a:xfrm flipV="1">
            <a:off x="2196083" y="2819400"/>
            <a:ext cx="484632" cy="1143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122928" y="1559955"/>
            <a:ext cx="978408" cy="48463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400800" y="2871313"/>
            <a:ext cx="484632" cy="1091087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flipV="1">
            <a:off x="7239000" y="2838841"/>
            <a:ext cx="484632" cy="1143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5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17</a:t>
            </a:fld>
            <a:endParaRPr lang="nl-NL"/>
          </a:p>
        </p:txBody>
      </p:sp>
      <p:pic>
        <p:nvPicPr>
          <p:cNvPr id="56324" name="Picture 4" descr="D:\fotos Naivasha\IMG_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581400"/>
            <a:ext cx="3657600" cy="274320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</p:pic>
      <p:pic>
        <p:nvPicPr>
          <p:cNvPr id="56323" name="Picture 3" descr="D:\fotos Naivasha\IMG_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733800"/>
            <a:ext cx="3657600" cy="274320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</p:pic>
      <p:pic>
        <p:nvPicPr>
          <p:cNvPr id="56325" name="Picture 5" descr="D:\fotos Naivasha\IMG_0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3657600" cy="2743200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</p:pic>
      <p:pic>
        <p:nvPicPr>
          <p:cNvPr id="11" name="Picture 10" descr="snap_highres.jpg"/>
          <p:cNvPicPr>
            <a:picLocks noChangeAspect="1"/>
          </p:cNvPicPr>
          <p:nvPr/>
        </p:nvPicPr>
        <p:blipFill>
          <a:blip r:embed="rId5" cstate="print"/>
          <a:srcRect l="4977"/>
          <a:stretch>
            <a:fillRect/>
          </a:stretch>
        </p:blipFill>
        <p:spPr>
          <a:xfrm>
            <a:off x="3200400" y="304800"/>
            <a:ext cx="3657600" cy="2743200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13" name="Picture 12" descr="Greenhouse2011_LongonotHorticultur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0200" y="3886200"/>
            <a:ext cx="3657600" cy="2743200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14" name="Picture 2" descr="D:\fotos Naivasha\IMG_3457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l="29502" t="34418" r="25558" b="20642"/>
          <a:stretch>
            <a:fillRect/>
          </a:stretch>
        </p:blipFill>
        <p:spPr bwMode="auto">
          <a:xfrm>
            <a:off x="5410200" y="457200"/>
            <a:ext cx="3657600" cy="2743200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</p:pic>
      <p:sp>
        <p:nvSpPr>
          <p:cNvPr id="19" name="Freeform 18"/>
          <p:cNvSpPr/>
          <p:nvPr/>
        </p:nvSpPr>
        <p:spPr>
          <a:xfrm rot="738989">
            <a:off x="2137114" y="1415223"/>
            <a:ext cx="272371" cy="306518"/>
          </a:xfrm>
          <a:custGeom>
            <a:avLst/>
            <a:gdLst>
              <a:gd name="connsiteX0" fmla="*/ 71120 w 121920"/>
              <a:gd name="connsiteY0" fmla="*/ 0 h 345440"/>
              <a:gd name="connsiteX1" fmla="*/ 20320 w 121920"/>
              <a:gd name="connsiteY1" fmla="*/ 40640 h 345440"/>
              <a:gd name="connsiteX2" fmla="*/ 0 w 121920"/>
              <a:gd name="connsiteY2" fmla="*/ 101600 h 345440"/>
              <a:gd name="connsiteX3" fmla="*/ 20320 w 121920"/>
              <a:gd name="connsiteY3" fmla="*/ 274320 h 345440"/>
              <a:gd name="connsiteX4" fmla="*/ 40640 w 121920"/>
              <a:gd name="connsiteY4" fmla="*/ 304800 h 345440"/>
              <a:gd name="connsiteX5" fmla="*/ 71120 w 121920"/>
              <a:gd name="connsiteY5" fmla="*/ 314960 h 345440"/>
              <a:gd name="connsiteX6" fmla="*/ 101600 w 121920"/>
              <a:gd name="connsiteY6" fmla="*/ 335280 h 345440"/>
              <a:gd name="connsiteX7" fmla="*/ 121920 w 121920"/>
              <a:gd name="connsiteY7" fmla="*/ 345440 h 34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" h="345440">
                <a:moveTo>
                  <a:pt x="71120" y="0"/>
                </a:moveTo>
                <a:cubicBezTo>
                  <a:pt x="54187" y="13547"/>
                  <a:pt x="32756" y="22875"/>
                  <a:pt x="20320" y="40640"/>
                </a:cubicBezTo>
                <a:cubicBezTo>
                  <a:pt x="8037" y="58187"/>
                  <a:pt x="0" y="101600"/>
                  <a:pt x="0" y="101600"/>
                </a:cubicBezTo>
                <a:cubicBezTo>
                  <a:pt x="1605" y="124075"/>
                  <a:pt x="-2772" y="228135"/>
                  <a:pt x="20320" y="274320"/>
                </a:cubicBezTo>
                <a:cubicBezTo>
                  <a:pt x="25781" y="285242"/>
                  <a:pt x="31105" y="297172"/>
                  <a:pt x="40640" y="304800"/>
                </a:cubicBezTo>
                <a:cubicBezTo>
                  <a:pt x="49003" y="311490"/>
                  <a:pt x="61541" y="310171"/>
                  <a:pt x="71120" y="314960"/>
                </a:cubicBezTo>
                <a:cubicBezTo>
                  <a:pt x="82042" y="320421"/>
                  <a:pt x="91129" y="328998"/>
                  <a:pt x="101600" y="335280"/>
                </a:cubicBezTo>
                <a:cubicBezTo>
                  <a:pt x="108094" y="339176"/>
                  <a:pt x="115147" y="342053"/>
                  <a:pt x="121920" y="34544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rot="17604937" flipH="1">
            <a:off x="1374353" y="1464011"/>
            <a:ext cx="136279" cy="516218"/>
          </a:xfrm>
          <a:custGeom>
            <a:avLst/>
            <a:gdLst>
              <a:gd name="connsiteX0" fmla="*/ 71120 w 121920"/>
              <a:gd name="connsiteY0" fmla="*/ 0 h 345440"/>
              <a:gd name="connsiteX1" fmla="*/ 20320 w 121920"/>
              <a:gd name="connsiteY1" fmla="*/ 40640 h 345440"/>
              <a:gd name="connsiteX2" fmla="*/ 0 w 121920"/>
              <a:gd name="connsiteY2" fmla="*/ 101600 h 345440"/>
              <a:gd name="connsiteX3" fmla="*/ 20320 w 121920"/>
              <a:gd name="connsiteY3" fmla="*/ 274320 h 345440"/>
              <a:gd name="connsiteX4" fmla="*/ 40640 w 121920"/>
              <a:gd name="connsiteY4" fmla="*/ 304800 h 345440"/>
              <a:gd name="connsiteX5" fmla="*/ 71120 w 121920"/>
              <a:gd name="connsiteY5" fmla="*/ 314960 h 345440"/>
              <a:gd name="connsiteX6" fmla="*/ 101600 w 121920"/>
              <a:gd name="connsiteY6" fmla="*/ 335280 h 345440"/>
              <a:gd name="connsiteX7" fmla="*/ 121920 w 121920"/>
              <a:gd name="connsiteY7" fmla="*/ 345440 h 34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" h="345440">
                <a:moveTo>
                  <a:pt x="71120" y="0"/>
                </a:moveTo>
                <a:cubicBezTo>
                  <a:pt x="54187" y="13547"/>
                  <a:pt x="32756" y="22875"/>
                  <a:pt x="20320" y="40640"/>
                </a:cubicBezTo>
                <a:cubicBezTo>
                  <a:pt x="8037" y="58187"/>
                  <a:pt x="0" y="101600"/>
                  <a:pt x="0" y="101600"/>
                </a:cubicBezTo>
                <a:cubicBezTo>
                  <a:pt x="1605" y="124075"/>
                  <a:pt x="-2772" y="228135"/>
                  <a:pt x="20320" y="274320"/>
                </a:cubicBezTo>
                <a:cubicBezTo>
                  <a:pt x="25781" y="285242"/>
                  <a:pt x="31105" y="297172"/>
                  <a:pt x="40640" y="304800"/>
                </a:cubicBezTo>
                <a:cubicBezTo>
                  <a:pt x="49003" y="311490"/>
                  <a:pt x="61541" y="310171"/>
                  <a:pt x="71120" y="314960"/>
                </a:cubicBezTo>
                <a:cubicBezTo>
                  <a:pt x="82042" y="320421"/>
                  <a:pt x="91129" y="328998"/>
                  <a:pt x="101600" y="335280"/>
                </a:cubicBezTo>
                <a:cubicBezTo>
                  <a:pt x="108094" y="339176"/>
                  <a:pt x="115147" y="342053"/>
                  <a:pt x="121920" y="34544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2400" y="30480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perspectives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18</a:t>
            </a:fld>
            <a:endParaRPr lang="nl-NL" dirty="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68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6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6" name="Cloud 5"/>
          <p:cNvSpPr/>
          <p:nvPr/>
        </p:nvSpPr>
        <p:spPr bwMode="auto">
          <a:xfrm>
            <a:off x="3276600" y="2286000"/>
            <a:ext cx="2597954" cy="1223360"/>
          </a:xfrm>
          <a:prstGeom prst="cloud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Research focus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53340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Stakeholders</a:t>
            </a:r>
            <a:endParaRPr lang="en-US" dirty="0"/>
          </a:p>
        </p:txBody>
      </p:sp>
      <p:grpSp>
        <p:nvGrpSpPr>
          <p:cNvPr id="3" name="Group 49"/>
          <p:cNvGrpSpPr>
            <a:grpSpLocks noChangeAspect="1"/>
          </p:cNvGrpSpPr>
          <p:nvPr/>
        </p:nvGrpSpPr>
        <p:grpSpPr bwMode="auto">
          <a:xfrm>
            <a:off x="5410200" y="914400"/>
            <a:ext cx="591864" cy="1052838"/>
            <a:chOff x="2274" y="1047"/>
            <a:chExt cx="495" cy="876"/>
          </a:xfrm>
        </p:grpSpPr>
        <p:pic>
          <p:nvPicPr>
            <p:cNvPr id="19" name="Picture 50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0" name="Picture 51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1" name="Picture 52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2" name="Picture 53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3" name="Picture 54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4" name="Picture 55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047"/>
              <a:ext cx="165" cy="445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2790284" y="53340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Scientists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64114" y="12954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discussions</a:t>
            </a:r>
            <a:endParaRPr lang="en-US" i="1" dirty="0"/>
          </a:p>
        </p:txBody>
      </p:sp>
      <p:sp>
        <p:nvSpPr>
          <p:cNvPr id="29" name="Rectangle 28"/>
          <p:cNvSpPr/>
          <p:nvPr/>
        </p:nvSpPr>
        <p:spPr bwMode="auto">
          <a:xfrm>
            <a:off x="5486400" y="4648200"/>
            <a:ext cx="1766531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3789555" y="4655383"/>
            <a:ext cx="1554551" cy="914400"/>
          </a:xfrm>
          <a:prstGeom prst="rect">
            <a:avLst/>
          </a:pr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IA modeling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16200000" flipH="1">
            <a:off x="5747374" y="3957229"/>
            <a:ext cx="536757" cy="4899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4335481" y="4225324"/>
            <a:ext cx="582954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3030985" y="3966497"/>
            <a:ext cx="541149" cy="47585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31546" y="348178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determines</a:t>
            </a:r>
            <a:endParaRPr lang="en-US" i="1" dirty="0"/>
          </a:p>
        </p:txBody>
      </p:sp>
      <p:grpSp>
        <p:nvGrpSpPr>
          <p:cNvPr id="10" name="Group 49"/>
          <p:cNvGrpSpPr>
            <a:grpSpLocks noChangeAspect="1"/>
          </p:cNvGrpSpPr>
          <p:nvPr/>
        </p:nvGrpSpPr>
        <p:grpSpPr bwMode="auto">
          <a:xfrm>
            <a:off x="3095084" y="914400"/>
            <a:ext cx="591864" cy="1052838"/>
            <a:chOff x="2274" y="1047"/>
            <a:chExt cx="495" cy="876"/>
          </a:xfrm>
        </p:grpSpPr>
        <p:pic>
          <p:nvPicPr>
            <p:cNvPr id="37" name="Picture 50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38" name="Picture 51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39" name="Picture 52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40" name="Picture 53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41" name="Picture 54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42" name="Picture 55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047"/>
              <a:ext cx="165" cy="445"/>
            </a:xfrm>
            <a:prstGeom prst="rect">
              <a:avLst/>
            </a:prstGeom>
            <a:noFill/>
          </p:spPr>
        </p:pic>
      </p:grpSp>
      <p:cxnSp>
        <p:nvCxnSpPr>
          <p:cNvPr id="43" name="Straight Arrow Connector 42"/>
          <p:cNvCxnSpPr/>
          <p:nvPr/>
        </p:nvCxnSpPr>
        <p:spPr>
          <a:xfrm rot="5400000">
            <a:off x="4280523" y="2044077"/>
            <a:ext cx="582954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 bwMode="auto">
          <a:xfrm>
            <a:off x="2103049" y="4648200"/>
            <a:ext cx="1554551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70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80000" y="1752600"/>
            <a:ext cx="7801200" cy="4191000"/>
          </a:xfrm>
        </p:spPr>
        <p:txBody>
          <a:bodyPr/>
          <a:lstStyle/>
          <a:p>
            <a:r>
              <a:rPr lang="en-US" b="1" dirty="0" smtClean="0"/>
              <a:t>Integration </a:t>
            </a:r>
            <a:r>
              <a:rPr lang="en-US" b="1" dirty="0"/>
              <a:t>over scientific disciplines in ways and at temporal and spatial scales meaningful to </a:t>
            </a:r>
            <a:r>
              <a:rPr lang="en-US" b="1" dirty="0" smtClean="0"/>
              <a:t>stakeholders</a:t>
            </a:r>
          </a:p>
          <a:p>
            <a:endParaRPr lang="en-US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design of appropriate model structures (e.g. extent, resolution) depends on the spatial and temporal resolutions of </a:t>
            </a:r>
            <a:endParaRPr lang="en-US" b="1" dirty="0" smtClean="0"/>
          </a:p>
          <a:p>
            <a:pPr lvl="2">
              <a:buFont typeface="Arial" pitchFamily="34" charset="0"/>
              <a:buChar char="‒"/>
            </a:pPr>
            <a:r>
              <a:rPr lang="en-US" dirty="0" smtClean="0"/>
              <a:t>available data </a:t>
            </a:r>
          </a:p>
          <a:p>
            <a:pPr lvl="2">
              <a:buFont typeface="Arial" pitchFamily="34" charset="0"/>
              <a:buChar char="‒"/>
            </a:pPr>
            <a:r>
              <a:rPr lang="en-US" dirty="0" smtClean="0"/>
              <a:t>process interactions</a:t>
            </a:r>
          </a:p>
          <a:p>
            <a:pPr lvl="2">
              <a:buFont typeface="Arial" pitchFamily="34" charset="0"/>
              <a:buChar char="‒"/>
            </a:pPr>
            <a:r>
              <a:rPr lang="en-US" dirty="0" smtClean="0"/>
              <a:t>the </a:t>
            </a:r>
            <a:r>
              <a:rPr lang="en-US" dirty="0"/>
              <a:t>desired </a:t>
            </a:r>
            <a:r>
              <a:rPr lang="en-US" dirty="0" smtClean="0"/>
              <a:t>output </a:t>
            </a:r>
          </a:p>
          <a:p>
            <a:endParaRPr lang="en-US" dirty="0" smtClean="0"/>
          </a:p>
          <a:p>
            <a:r>
              <a:rPr lang="en-US" b="1" dirty="0" smtClean="0"/>
              <a:t>Quality relies </a:t>
            </a:r>
            <a:r>
              <a:rPr lang="en-US" b="1" dirty="0"/>
              <a:t>on extensive </a:t>
            </a:r>
            <a:r>
              <a:rPr lang="en-US" b="1" dirty="0" smtClean="0"/>
              <a:t>datasets</a:t>
            </a:r>
            <a:r>
              <a:rPr lang="en-US" b="1" dirty="0"/>
              <a:t>:</a:t>
            </a:r>
            <a:endParaRPr lang="en-US" b="1" dirty="0" smtClean="0"/>
          </a:p>
          <a:p>
            <a:pPr lvl="2">
              <a:buFont typeface="Arial" pitchFamily="34" charset="0"/>
              <a:buChar char="−"/>
            </a:pPr>
            <a:r>
              <a:rPr lang="en-US" dirty="0" smtClean="0"/>
              <a:t>Explore </a:t>
            </a:r>
            <a:r>
              <a:rPr lang="en-US" b="1" u="sng" dirty="0" smtClean="0"/>
              <a:t>Earth </a:t>
            </a:r>
            <a:r>
              <a:rPr lang="en-US" b="1" u="sng" dirty="0"/>
              <a:t>Observation (EO</a:t>
            </a:r>
            <a:r>
              <a:rPr lang="en-US" b="1" u="sng" dirty="0" smtClean="0"/>
              <a:t>)</a:t>
            </a:r>
            <a:endParaRPr lang="en-US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cap="none" dirty="0" smtClean="0">
                <a:ea typeface="SimSun" pitchFamily="2" charset="-122"/>
                <a:cs typeface="Arial" pitchFamily="34" charset="0"/>
              </a:rPr>
              <a:t>INTEGRATED ASSESSMENT (IA)</a:t>
            </a:r>
            <a:endParaRPr lang="en-US" cap="none" dirty="0" smtClean="0"/>
          </a:p>
          <a:p>
            <a:pPr lvl="0"/>
            <a:endParaRPr lang="en-US" cap="none" dirty="0">
              <a:ea typeface="SimSun" pitchFamily="2" charset="-122"/>
              <a:cs typeface="Arial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92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48392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1000" y="2037080"/>
            <a:ext cx="17526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>
                <a:solidFill>
                  <a:srgbClr val="FF0000"/>
                </a:solidFill>
              </a:rPr>
              <a:t>models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56480" y="2057400"/>
            <a:ext cx="17526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nl-NL" sz="1800" b="0" dirty="0" smtClean="0">
                <a:solidFill>
                  <a:srgbClr val="FF0000"/>
                </a:solidFill>
              </a:rPr>
              <a:t>model</a:t>
            </a:r>
            <a:endParaRPr lang="nl-NL" sz="1800" b="0" dirty="0">
              <a:solidFill>
                <a:srgbClr val="FF0000"/>
              </a:solidFill>
            </a:endParaRP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2667000" y="2057400"/>
            <a:ext cx="17526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1391920" y="5410200"/>
            <a:ext cx="17526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88"/>
          <p:cNvSpPr>
            <a:spLocks noChangeArrowheads="1"/>
          </p:cNvSpPr>
          <p:nvPr/>
        </p:nvSpPr>
        <p:spPr bwMode="auto">
          <a:xfrm>
            <a:off x="4876800" y="5600700"/>
            <a:ext cx="2057400" cy="685800"/>
          </a:xfrm>
          <a:prstGeom prst="rect">
            <a:avLst/>
          </a:prstGeom>
          <a:solidFill>
            <a:srgbClr val="D9D9D9"/>
          </a:solidFill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/>
              <a:t>Visualization</a:t>
            </a:r>
            <a:endParaRPr lang="en-US" sz="2400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990600" y="2692400"/>
            <a:ext cx="5943600" cy="1371600"/>
            <a:chOff x="990600" y="2692400"/>
            <a:chExt cx="5943600" cy="1371600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990600" y="3489960"/>
              <a:ext cx="5943600" cy="1588"/>
            </a:xfrm>
            <a:prstGeom prst="straightConnector1">
              <a:avLst/>
            </a:prstGeom>
            <a:ln w="152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066800" y="2692400"/>
              <a:ext cx="0" cy="799148"/>
            </a:xfrm>
            <a:prstGeom prst="line">
              <a:avLst/>
            </a:prstGeom>
            <a:ln w="152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200400" y="2692400"/>
              <a:ext cx="0" cy="797560"/>
            </a:xfrm>
            <a:prstGeom prst="line">
              <a:avLst/>
            </a:prstGeom>
            <a:ln w="152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828800" y="3491548"/>
              <a:ext cx="0" cy="572452"/>
            </a:xfrm>
            <a:prstGeom prst="line">
              <a:avLst/>
            </a:prstGeom>
            <a:ln w="152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486400" y="2692400"/>
              <a:ext cx="0" cy="799148"/>
            </a:xfrm>
            <a:prstGeom prst="line">
              <a:avLst/>
            </a:prstGeom>
            <a:ln w="152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>
          <a:xfrm rot="5400000">
            <a:off x="4762500" y="4381500"/>
            <a:ext cx="4495800" cy="0"/>
          </a:xfrm>
          <a:prstGeom prst="line">
            <a:avLst/>
          </a:pr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>
            <a:off x="5715000" y="5029200"/>
            <a:ext cx="1295400" cy="1588"/>
          </a:xfrm>
          <a:prstGeom prst="straightConnector1">
            <a:avLst/>
          </a:prstGeom>
          <a:ln w="152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20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OPTIONS FOR INTEGRATED ASSESSMENT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590800"/>
            <a:ext cx="7801200" cy="84804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INTEGRATED MODEL </a:t>
            </a:r>
          </a:p>
          <a:p>
            <a:pPr marL="0" indent="0">
              <a:buNone/>
            </a:pPr>
            <a:r>
              <a:rPr lang="en-US" dirty="0" smtClean="0"/>
              <a:t>Agent-based modeling (ABM) using knowledge from sub-projects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21</a:t>
            </a:fld>
            <a:endParaRPr lang="nl-NL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562195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143000" y="1437957"/>
            <a:ext cx="7801200" cy="84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LINKED MODELS </a:t>
            </a:r>
          </a:p>
          <a:p>
            <a:pPr marL="0" indent="0">
              <a:buNone/>
            </a:pPr>
            <a:r>
              <a:rPr lang="en-US" dirty="0" err="1" smtClean="0"/>
              <a:t>OpenMI</a:t>
            </a:r>
            <a:r>
              <a:rPr lang="en-US" dirty="0" smtClean="0"/>
              <a:t> to link models (SWAT, MODFLOW, DELFT3D and others)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5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982" y="152400"/>
            <a:ext cx="7776000" cy="734400"/>
          </a:xfrm>
        </p:spPr>
        <p:txBody>
          <a:bodyPr/>
          <a:lstStyle/>
          <a:p>
            <a:r>
              <a:rPr lang="nl-NL" sz="2500" dirty="0" err="1" smtClean="0">
                <a:solidFill>
                  <a:schemeClr val="tx1"/>
                </a:solidFill>
              </a:rPr>
              <a:t>Agent-based</a:t>
            </a:r>
            <a:r>
              <a:rPr lang="nl-NL" sz="2500" dirty="0" smtClean="0">
                <a:solidFill>
                  <a:schemeClr val="tx1"/>
                </a:solidFill>
              </a:rPr>
              <a:t> </a:t>
            </a:r>
            <a:r>
              <a:rPr lang="nl-NL" sz="2500" dirty="0" err="1" smtClean="0">
                <a:solidFill>
                  <a:schemeClr val="tx1"/>
                </a:solidFill>
              </a:rPr>
              <a:t>modelling</a:t>
            </a:r>
            <a:endParaRPr lang="nl-NL" sz="25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000" y="1143000"/>
            <a:ext cx="7801200" cy="5181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ABMs involve</a:t>
            </a:r>
          </a:p>
          <a:p>
            <a:r>
              <a:rPr lang="en-US" dirty="0" smtClean="0"/>
              <a:t>Local processes that lead </a:t>
            </a:r>
            <a:r>
              <a:rPr lang="en-US" dirty="0"/>
              <a:t>to </a:t>
            </a:r>
            <a:r>
              <a:rPr lang="en-US" u="sng" dirty="0"/>
              <a:t>emergent patterns </a:t>
            </a:r>
            <a:r>
              <a:rPr lang="en-US" dirty="0"/>
              <a:t>at </a:t>
            </a:r>
            <a:r>
              <a:rPr lang="en-US" dirty="0" smtClean="0"/>
              <a:t>a global level</a:t>
            </a:r>
          </a:p>
          <a:p>
            <a:r>
              <a:rPr lang="en-GB" dirty="0"/>
              <a:t>Autonomous (interacting) </a:t>
            </a:r>
            <a:r>
              <a:rPr lang="en-GB" dirty="0" smtClean="0"/>
              <a:t>agents</a:t>
            </a:r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Agent rules:</a:t>
            </a:r>
          </a:p>
          <a:p>
            <a:r>
              <a:rPr lang="en-GB" dirty="0" smtClean="0"/>
              <a:t>Agents satisfy goals through </a:t>
            </a:r>
            <a:r>
              <a:rPr lang="en-GB" u="sng" dirty="0" smtClean="0"/>
              <a:t>rules</a:t>
            </a:r>
            <a:r>
              <a:rPr lang="en-GB" dirty="0" smtClean="0"/>
              <a:t>, leading to </a:t>
            </a:r>
            <a:r>
              <a:rPr lang="en-GB" u="sng" dirty="0" smtClean="0"/>
              <a:t>decisions</a:t>
            </a:r>
            <a:r>
              <a:rPr lang="en-GB" dirty="0" smtClean="0"/>
              <a:t> and </a:t>
            </a:r>
            <a:r>
              <a:rPr lang="en-GB" u="sng" dirty="0" smtClean="0"/>
              <a:t>actions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Advantages of ABM:</a:t>
            </a:r>
          </a:p>
          <a:p>
            <a:r>
              <a:rPr lang="en-US" dirty="0" smtClean="0"/>
              <a:t>Evaluate emergent phenomena at relevant scales (levels of analysis)</a:t>
            </a:r>
          </a:p>
          <a:p>
            <a:r>
              <a:rPr lang="en-US" dirty="0" smtClean="0"/>
              <a:t>Allow for analysis from multiple </a:t>
            </a:r>
            <a:r>
              <a:rPr lang="en-US" dirty="0" smtClean="0"/>
              <a:t>perspectives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22</a:t>
            </a:fld>
            <a:endParaRPr lang="nl-NL"/>
          </a:p>
        </p:txBody>
      </p:sp>
      <p:grpSp>
        <p:nvGrpSpPr>
          <p:cNvPr id="16" name="Group 15"/>
          <p:cNvGrpSpPr/>
          <p:nvPr/>
        </p:nvGrpSpPr>
        <p:grpSpPr>
          <a:xfrm>
            <a:off x="6739099" y="2071300"/>
            <a:ext cx="1164850" cy="1169360"/>
            <a:chOff x="7162800" y="2209800"/>
            <a:chExt cx="1164850" cy="1169360"/>
          </a:xfrm>
        </p:grpSpPr>
        <p:pic>
          <p:nvPicPr>
            <p:cNvPr id="7" name="Picture 43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62509" y="2209800"/>
              <a:ext cx="197788" cy="533400"/>
            </a:xfrm>
            <a:prstGeom prst="rect">
              <a:avLst/>
            </a:prstGeom>
            <a:noFill/>
          </p:spPr>
        </p:pic>
        <p:pic>
          <p:nvPicPr>
            <p:cNvPr id="8" name="Picture 43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53662" y="2209800"/>
              <a:ext cx="197788" cy="533400"/>
            </a:xfrm>
            <a:prstGeom prst="rect">
              <a:avLst/>
            </a:prstGeom>
            <a:noFill/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7509744" y="2555929"/>
              <a:ext cx="445023" cy="103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7793206" y="2743200"/>
              <a:ext cx="222512" cy="33864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7467600" y="2743200"/>
              <a:ext cx="222512" cy="33864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162800" y="3102161"/>
              <a:ext cx="1164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environment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306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1.jpg"/>
          <p:cNvPicPr>
            <a:picLocks noChangeAspect="1"/>
          </p:cNvPicPr>
          <p:nvPr/>
        </p:nvPicPr>
        <p:blipFill>
          <a:blip r:embed="rId2" cstate="print"/>
          <a:srcRect t="11111"/>
          <a:stretch>
            <a:fillRect/>
          </a:stretch>
        </p:blipFill>
        <p:spPr>
          <a:xfrm>
            <a:off x="645709" y="8879"/>
            <a:ext cx="8435340" cy="6807209"/>
          </a:xfrm>
          <a:prstGeom prst="rect">
            <a:avLst/>
          </a:prstGeom>
        </p:spPr>
      </p:pic>
      <p:pic>
        <p:nvPicPr>
          <p:cNvPr id="11" name="Picture 10" descr="p2.jpg"/>
          <p:cNvPicPr>
            <a:picLocks noChangeAspect="1"/>
          </p:cNvPicPr>
          <p:nvPr/>
        </p:nvPicPr>
        <p:blipFill>
          <a:blip r:embed="rId3" cstate="print"/>
          <a:srcRect t="11111"/>
          <a:stretch>
            <a:fillRect/>
          </a:stretch>
        </p:blipFill>
        <p:spPr>
          <a:xfrm>
            <a:off x="641338" y="6401"/>
            <a:ext cx="8435340" cy="6807209"/>
          </a:xfrm>
          <a:prstGeom prst="rect">
            <a:avLst/>
          </a:prstGeom>
        </p:spPr>
      </p:pic>
      <p:pic>
        <p:nvPicPr>
          <p:cNvPr id="12" name="Picture 11" descr="p3.jpg"/>
          <p:cNvPicPr>
            <a:picLocks noChangeAspect="1"/>
          </p:cNvPicPr>
          <p:nvPr/>
        </p:nvPicPr>
        <p:blipFill>
          <a:blip r:embed="rId4" cstate="print"/>
          <a:srcRect t="11111"/>
          <a:stretch>
            <a:fillRect/>
          </a:stretch>
        </p:blipFill>
        <p:spPr>
          <a:xfrm>
            <a:off x="641338" y="6401"/>
            <a:ext cx="8435340" cy="6807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5642400" cy="734400"/>
          </a:xfrm>
        </p:spPr>
        <p:txBody>
          <a:bodyPr/>
          <a:lstStyle/>
          <a:p>
            <a:r>
              <a:rPr lang="nl-NL" sz="2800" dirty="0" smtClean="0">
                <a:solidFill>
                  <a:srgbClr val="FF0000"/>
                </a:solidFill>
              </a:rPr>
              <a:t>ABM model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23</a:t>
            </a:fld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982" y="152400"/>
            <a:ext cx="7776000" cy="734400"/>
          </a:xfrm>
        </p:spPr>
        <p:txBody>
          <a:bodyPr/>
          <a:lstStyle/>
          <a:p>
            <a:r>
              <a:rPr lang="nl-NL" dirty="0" err="1" smtClean="0">
                <a:solidFill>
                  <a:srgbClr val="FF0000"/>
                </a:solidFill>
              </a:rPr>
              <a:t>Agent-based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modelling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24</a:t>
            </a:fld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842"/>
            <a:ext cx="9144000" cy="577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842"/>
            <a:ext cx="9144000" cy="577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7926"/>
            <a:ext cx="9144000" cy="577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0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25</a:t>
            </a:fld>
            <a:endParaRPr lang="nl-NL"/>
          </a:p>
        </p:txBody>
      </p:sp>
      <p:sp>
        <p:nvSpPr>
          <p:cNvPr id="6" name="Cloud 5"/>
          <p:cNvSpPr/>
          <p:nvPr/>
        </p:nvSpPr>
        <p:spPr bwMode="auto">
          <a:xfrm>
            <a:off x="3276600" y="2286000"/>
            <a:ext cx="2597954" cy="1223360"/>
          </a:xfrm>
          <a:prstGeom prst="cloud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Research focus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53340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Stakeholders</a:t>
            </a:r>
            <a:endParaRPr lang="en-US" dirty="0"/>
          </a:p>
        </p:txBody>
      </p:sp>
      <p:grpSp>
        <p:nvGrpSpPr>
          <p:cNvPr id="3" name="Group 49"/>
          <p:cNvGrpSpPr>
            <a:grpSpLocks noChangeAspect="1"/>
          </p:cNvGrpSpPr>
          <p:nvPr/>
        </p:nvGrpSpPr>
        <p:grpSpPr bwMode="auto">
          <a:xfrm>
            <a:off x="5410200" y="914400"/>
            <a:ext cx="591864" cy="1052838"/>
            <a:chOff x="2274" y="1047"/>
            <a:chExt cx="495" cy="876"/>
          </a:xfrm>
        </p:grpSpPr>
        <p:pic>
          <p:nvPicPr>
            <p:cNvPr id="19" name="Picture 50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0" name="Picture 51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1" name="Picture 52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2" name="Picture 53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3" name="Picture 54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4" name="Picture 55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047"/>
              <a:ext cx="165" cy="445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2790284" y="53340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Scientists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64114" y="12954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discussions</a:t>
            </a:r>
            <a:endParaRPr lang="en-US" i="1" dirty="0"/>
          </a:p>
        </p:txBody>
      </p:sp>
      <p:sp>
        <p:nvSpPr>
          <p:cNvPr id="29" name="Rectangle 28"/>
          <p:cNvSpPr/>
          <p:nvPr/>
        </p:nvSpPr>
        <p:spPr bwMode="auto">
          <a:xfrm>
            <a:off x="5486400" y="4648200"/>
            <a:ext cx="1766531" cy="914400"/>
          </a:xfrm>
          <a:prstGeom prst="rect">
            <a:avLst/>
          </a:prstGeom>
          <a:solidFill>
            <a:srgbClr val="33CC3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3789555" y="4655383"/>
            <a:ext cx="1554551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IA modeling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16200000" flipH="1">
            <a:off x="5747374" y="3957229"/>
            <a:ext cx="536757" cy="4899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4335481" y="4225324"/>
            <a:ext cx="582954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3030985" y="3966497"/>
            <a:ext cx="541149" cy="47585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31546" y="348178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determines</a:t>
            </a:r>
            <a:endParaRPr lang="en-US" i="1" dirty="0"/>
          </a:p>
        </p:txBody>
      </p:sp>
      <p:grpSp>
        <p:nvGrpSpPr>
          <p:cNvPr id="10" name="Group 49"/>
          <p:cNvGrpSpPr>
            <a:grpSpLocks noChangeAspect="1"/>
          </p:cNvGrpSpPr>
          <p:nvPr/>
        </p:nvGrpSpPr>
        <p:grpSpPr bwMode="auto">
          <a:xfrm>
            <a:off x="3095084" y="914400"/>
            <a:ext cx="591864" cy="1052838"/>
            <a:chOff x="2274" y="1047"/>
            <a:chExt cx="495" cy="876"/>
          </a:xfrm>
        </p:grpSpPr>
        <p:pic>
          <p:nvPicPr>
            <p:cNvPr id="37" name="Picture 50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38" name="Picture 51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39" name="Picture 52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40" name="Picture 53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41" name="Picture 54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42" name="Picture 55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047"/>
              <a:ext cx="165" cy="445"/>
            </a:xfrm>
            <a:prstGeom prst="rect">
              <a:avLst/>
            </a:prstGeom>
            <a:noFill/>
          </p:spPr>
        </p:pic>
      </p:grpSp>
      <p:cxnSp>
        <p:nvCxnSpPr>
          <p:cNvPr id="43" name="Straight Arrow Connector 42"/>
          <p:cNvCxnSpPr/>
          <p:nvPr/>
        </p:nvCxnSpPr>
        <p:spPr>
          <a:xfrm rot="5400000">
            <a:off x="4280523" y="2044077"/>
            <a:ext cx="582954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 bwMode="auto">
          <a:xfrm>
            <a:off x="2103049" y="4648200"/>
            <a:ext cx="1554551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70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26</a:t>
            </a:fld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ONLINE Data view</a:t>
            </a:r>
          </a:p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90600"/>
            <a:ext cx="90284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27</a:t>
            </a:fld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2"/>
          <a:stretch/>
        </p:blipFill>
        <p:spPr bwMode="auto">
          <a:xfrm>
            <a:off x="1" y="1066800"/>
            <a:ext cx="9144000" cy="533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1235302" y="652442"/>
            <a:ext cx="7775378" cy="73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600" b="1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dirty="0" err="1" smtClean="0"/>
              <a:t>VirtualKenya</a:t>
            </a:r>
            <a:r>
              <a:rPr lang="nl-NL" dirty="0" smtClean="0"/>
              <a:t> (</a:t>
            </a:r>
            <a:r>
              <a:rPr lang="nl-NL" dirty="0" smtClean="0">
                <a:hlinkClick r:id="rId3"/>
              </a:rPr>
              <a:t>www.Virtualkenya.org</a:t>
            </a:r>
            <a:r>
              <a:rPr lang="nl-NL" dirty="0" smtClean="0"/>
              <a:t>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149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6770"/>
            <a:ext cx="8179182" cy="734400"/>
          </a:xfrm>
        </p:spPr>
        <p:txBody>
          <a:bodyPr/>
          <a:lstStyle/>
          <a:p>
            <a:r>
              <a:rPr lang="en-US" dirty="0" smtClean="0"/>
              <a:t>Final remarks on IA for sustainable governance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999" y="1577500"/>
            <a:ext cx="7606801" cy="50519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smtClean="0"/>
              <a:t>Subsystems </a:t>
            </a:r>
            <a:r>
              <a:rPr lang="en-US" sz="2000" dirty="0"/>
              <a:t>should be studied in depth while accounting for </a:t>
            </a:r>
            <a:r>
              <a:rPr lang="en-US" sz="2000" dirty="0" smtClean="0"/>
              <a:t>the main interdependencies</a:t>
            </a: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 smtClean="0"/>
              <a:t>The </a:t>
            </a:r>
            <a:r>
              <a:rPr lang="en-US" sz="2000" dirty="0"/>
              <a:t>role of resource users </a:t>
            </a:r>
            <a:r>
              <a:rPr lang="en-US" sz="2000" dirty="0" smtClean="0"/>
              <a:t>should </a:t>
            </a:r>
            <a:r>
              <a:rPr lang="en-US" sz="2000" dirty="0"/>
              <a:t>be explicitly addressed </a:t>
            </a:r>
            <a:r>
              <a:rPr lang="en-US" sz="2000" dirty="0" smtClean="0"/>
              <a:t>in space </a:t>
            </a:r>
            <a:r>
              <a:rPr lang="en-US" sz="2000" dirty="0"/>
              <a:t>and </a:t>
            </a:r>
            <a:r>
              <a:rPr lang="en-US" sz="2000" dirty="0" smtClean="0"/>
              <a:t>time</a:t>
            </a:r>
            <a:endParaRPr lang="en-US" sz="2000" dirty="0" smtClean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 smtClean="0"/>
              <a:t>Because </a:t>
            </a:r>
            <a:r>
              <a:rPr lang="en-US" sz="2000" dirty="0"/>
              <a:t>many </a:t>
            </a:r>
            <a:r>
              <a:rPr lang="en-US" sz="2000" dirty="0" smtClean="0"/>
              <a:t>human and environmental systems </a:t>
            </a:r>
            <a:r>
              <a:rPr lang="en-US" sz="2000" dirty="0"/>
              <a:t>are linked by their </a:t>
            </a:r>
            <a:r>
              <a:rPr lang="en-US" sz="2000" dirty="0" smtClean="0"/>
              <a:t>geographical overlap, </a:t>
            </a:r>
            <a:r>
              <a:rPr lang="en-US" sz="2000" dirty="0"/>
              <a:t>geographical information is particularly helpful for </a:t>
            </a:r>
            <a:r>
              <a:rPr lang="en-US" sz="2000" dirty="0" smtClean="0"/>
              <a:t>IA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194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fotos Naivasha\inspirerende worksh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5715000"/>
            <a:ext cx="3048000" cy="1143000"/>
          </a:xfrm>
        </p:spPr>
        <p:txBody>
          <a:bodyPr/>
          <a:lstStyle/>
          <a:p>
            <a:pPr algn="ctr"/>
            <a:r>
              <a:rPr lang="nl-NL" sz="4800" dirty="0" err="1" smtClean="0">
                <a:solidFill>
                  <a:schemeClr val="bg1"/>
                </a:solidFill>
              </a:rPr>
              <a:t>Thank</a:t>
            </a:r>
            <a:r>
              <a:rPr lang="nl-NL" sz="4800" dirty="0" smtClean="0">
                <a:solidFill>
                  <a:schemeClr val="bg1"/>
                </a:solidFill>
              </a:rPr>
              <a:t> </a:t>
            </a:r>
            <a:r>
              <a:rPr lang="nl-NL" sz="4800" dirty="0" err="1" smtClean="0">
                <a:solidFill>
                  <a:schemeClr val="bg1"/>
                </a:solidFill>
              </a:rPr>
              <a:t>you</a:t>
            </a:r>
            <a:r>
              <a:rPr lang="nl-NL" sz="4800" dirty="0" smtClean="0">
                <a:solidFill>
                  <a:schemeClr val="bg1"/>
                </a:solidFill>
              </a:rPr>
              <a:t>!</a:t>
            </a:r>
            <a:endParaRPr lang="nl-NL" sz="4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229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from IWRM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000" y="1524000"/>
            <a:ext cx="7801200" cy="304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/>
              <a:t>There </a:t>
            </a:r>
            <a:r>
              <a:rPr lang="en-US" b="1" dirty="0"/>
              <a:t>is no </a:t>
            </a:r>
            <a:r>
              <a:rPr lang="en-US" b="1" dirty="0" smtClean="0"/>
              <a:t>single optimal </a:t>
            </a:r>
            <a:r>
              <a:rPr lang="en-US" b="1" dirty="0"/>
              <a:t>scale for water management </a:t>
            </a:r>
            <a:r>
              <a:rPr lang="en-US" dirty="0"/>
              <a:t>(e.g. Van der </a:t>
            </a:r>
            <a:r>
              <a:rPr lang="en-US" dirty="0" err="1"/>
              <a:t>Zaag</a:t>
            </a:r>
            <a:r>
              <a:rPr lang="en-US" dirty="0"/>
              <a:t> and Gupta, 2008</a:t>
            </a:r>
            <a:r>
              <a:rPr lang="en-US" dirty="0" smtClean="0"/>
              <a:t>)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b="1" dirty="0" smtClean="0"/>
              <a:t>Suitability </a:t>
            </a:r>
            <a:r>
              <a:rPr lang="en-US" b="1" dirty="0"/>
              <a:t>of scale </a:t>
            </a:r>
            <a:r>
              <a:rPr lang="en-US" b="1" dirty="0" smtClean="0"/>
              <a:t>for water </a:t>
            </a:r>
            <a:r>
              <a:rPr lang="en-US" b="1" dirty="0"/>
              <a:t>management </a:t>
            </a:r>
            <a:r>
              <a:rPr lang="en-US" b="1" dirty="0" smtClean="0"/>
              <a:t>depends </a:t>
            </a:r>
            <a:r>
              <a:rPr lang="en-US" b="1" dirty="0"/>
              <a:t>on the perspective chosen </a:t>
            </a:r>
            <a:r>
              <a:rPr lang="en-US" dirty="0"/>
              <a:t>(e.g. </a:t>
            </a:r>
            <a:r>
              <a:rPr lang="en-US" dirty="0" err="1"/>
              <a:t>Molle</a:t>
            </a:r>
            <a:r>
              <a:rPr lang="en-US" dirty="0"/>
              <a:t>, 2006</a:t>
            </a:r>
            <a:r>
              <a:rPr lang="en-US" dirty="0" smtClean="0"/>
              <a:t>)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So</a:t>
            </a:r>
            <a:r>
              <a:rPr lang="en-US" dirty="0"/>
              <a:t>, models and assessments should account for multiple scales and perspectives </a:t>
            </a:r>
            <a:r>
              <a:rPr lang="en-US" dirty="0" smtClean="0"/>
              <a:t>relevant to decision-makers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914400" y="5562600"/>
            <a:ext cx="7924800" cy="99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238125">
              <a:spcBef>
                <a:spcPct val="20000"/>
              </a:spcBef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</a:rPr>
              <a:t>van der </a:t>
            </a:r>
            <a:r>
              <a:rPr lang="en-US" sz="1400" kern="0" dirty="0" err="1" smtClean="0">
                <a:solidFill>
                  <a:srgbClr val="000000"/>
                </a:solidFill>
                <a:latin typeface="Arial"/>
              </a:rPr>
              <a:t>Zaag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</a:rPr>
              <a:t>, P. and J. Gupta (2008). Scale issues in the governance of water storage projects. </a:t>
            </a:r>
            <a:r>
              <a:rPr lang="en-US" sz="1400" i="1" kern="0" dirty="0" smtClean="0">
                <a:solidFill>
                  <a:srgbClr val="000000"/>
                </a:solidFill>
                <a:latin typeface="Arial"/>
              </a:rPr>
              <a:t>Water Resources Research 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</a:rPr>
              <a:t>44(10).</a:t>
            </a:r>
          </a:p>
          <a:p>
            <a:pPr defTabSz="238125">
              <a:spcBef>
                <a:spcPct val="20000"/>
              </a:spcBef>
            </a:pPr>
            <a:r>
              <a:rPr lang="en-US" sz="1400" kern="0" dirty="0" err="1">
                <a:solidFill>
                  <a:srgbClr val="000000"/>
                </a:solidFill>
                <a:latin typeface="Arial"/>
              </a:rPr>
              <a:t>Molle</a:t>
            </a:r>
            <a:r>
              <a:rPr lang="en-US" sz="1400" kern="0" dirty="0">
                <a:solidFill>
                  <a:srgbClr val="000000"/>
                </a:solidFill>
                <a:latin typeface="Arial"/>
              </a:rPr>
              <a:t>, F. (2006). </a:t>
            </a:r>
            <a:r>
              <a:rPr lang="en-US" sz="1400" i="1" kern="0" dirty="0">
                <a:solidFill>
                  <a:srgbClr val="000000"/>
                </a:solidFill>
                <a:latin typeface="Arial"/>
              </a:rPr>
              <a:t>Planning and managing water resources at the river-basin level: Emergence and evolution of a concept. </a:t>
            </a:r>
            <a:r>
              <a:rPr lang="en-US" sz="1400" kern="0" dirty="0">
                <a:solidFill>
                  <a:srgbClr val="000000"/>
                </a:solidFill>
                <a:latin typeface="Arial"/>
              </a:rPr>
              <a:t>International Water Management Institute. Colombo, Sri Lanka </a:t>
            </a:r>
          </a:p>
        </p:txBody>
      </p:sp>
    </p:spTree>
    <p:extLst>
      <p:ext uri="{BB962C8B-B14F-4D97-AF65-F5344CB8AC3E}">
        <p14:creationId xmlns:p14="http://schemas.microsoft.com/office/powerpoint/2010/main" val="9846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plaatje SS6.jpg"/>
          <p:cNvPicPr>
            <a:picLocks noChangeAspect="1"/>
          </p:cNvPicPr>
          <p:nvPr/>
        </p:nvPicPr>
        <p:blipFill>
          <a:blip r:embed="rId3" cstate="print"/>
          <a:srcRect l="6030" r="5020" b="7253"/>
          <a:stretch>
            <a:fillRect/>
          </a:stretch>
        </p:blipFill>
        <p:spPr>
          <a:xfrm>
            <a:off x="228600" y="990600"/>
            <a:ext cx="4495800" cy="5791200"/>
          </a:xfrm>
          <a:prstGeom prst="rect">
            <a:avLst/>
          </a:prstGeom>
        </p:spPr>
      </p:pic>
      <p:sp>
        <p:nvSpPr>
          <p:cNvPr id="36891" name="AutoShape 31"/>
          <p:cNvSpPr>
            <a:spLocks noChangeAspect="1" noChangeArrowheads="1"/>
          </p:cNvSpPr>
          <p:nvPr/>
        </p:nvSpPr>
        <p:spPr bwMode="auto">
          <a:xfrm flipH="1" flipV="1">
            <a:off x="6849769" y="2495550"/>
            <a:ext cx="981075" cy="471488"/>
          </a:xfrm>
          <a:prstGeom prst="rtTriangle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3E83DC-F001-4F32-8662-65316B5E8409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sp>
        <p:nvSpPr>
          <p:cNvPr id="36868" name="Oval 3"/>
          <p:cNvSpPr>
            <a:spLocks noChangeAspect="1" noChangeArrowheads="1"/>
          </p:cNvSpPr>
          <p:nvPr/>
        </p:nvSpPr>
        <p:spPr bwMode="auto">
          <a:xfrm>
            <a:off x="6721475" y="161925"/>
            <a:ext cx="180975" cy="2000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Line 4"/>
          <p:cNvSpPr>
            <a:spLocks noChangeAspect="1" noChangeShapeType="1"/>
          </p:cNvSpPr>
          <p:nvPr/>
        </p:nvSpPr>
        <p:spPr bwMode="auto">
          <a:xfrm>
            <a:off x="6950075" y="261938"/>
            <a:ext cx="18891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36870" name="Line 5"/>
          <p:cNvSpPr>
            <a:spLocks noChangeAspect="1" noChangeShapeType="1"/>
          </p:cNvSpPr>
          <p:nvPr/>
        </p:nvSpPr>
        <p:spPr bwMode="auto">
          <a:xfrm flipH="1">
            <a:off x="6340475" y="409575"/>
            <a:ext cx="312736" cy="57503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73" name="Line 8"/>
          <p:cNvSpPr>
            <a:spLocks noChangeAspect="1" noChangeShapeType="1"/>
          </p:cNvSpPr>
          <p:nvPr/>
        </p:nvSpPr>
        <p:spPr bwMode="auto">
          <a:xfrm>
            <a:off x="6950076" y="409576"/>
            <a:ext cx="381000" cy="67708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36875" name="Line 10"/>
          <p:cNvSpPr>
            <a:spLocks noChangeAspect="1" noChangeShapeType="1"/>
          </p:cNvSpPr>
          <p:nvPr/>
        </p:nvSpPr>
        <p:spPr bwMode="auto">
          <a:xfrm>
            <a:off x="5045076" y="261938"/>
            <a:ext cx="1676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36876" name="Line 11"/>
          <p:cNvSpPr>
            <a:spLocks noChangeAspect="1" noChangeShapeType="1"/>
          </p:cNvSpPr>
          <p:nvPr/>
        </p:nvSpPr>
        <p:spPr bwMode="auto">
          <a:xfrm>
            <a:off x="5060950" y="377825"/>
            <a:ext cx="400082" cy="717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36877" name="Line 12"/>
          <p:cNvSpPr>
            <a:spLocks noChangeAspect="1" noChangeShapeType="1"/>
          </p:cNvSpPr>
          <p:nvPr/>
        </p:nvSpPr>
        <p:spPr bwMode="auto">
          <a:xfrm>
            <a:off x="6824309" y="368300"/>
            <a:ext cx="0" cy="27844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78" name="Line 13"/>
          <p:cNvSpPr>
            <a:spLocks noChangeAspect="1" noChangeShapeType="1"/>
          </p:cNvSpPr>
          <p:nvPr/>
        </p:nvSpPr>
        <p:spPr bwMode="auto">
          <a:xfrm>
            <a:off x="8827643" y="257175"/>
            <a:ext cx="0" cy="27844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81" name="Line 16"/>
          <p:cNvSpPr>
            <a:spLocks noChangeAspect="1" noChangeShapeType="1"/>
          </p:cNvSpPr>
          <p:nvPr/>
        </p:nvSpPr>
        <p:spPr bwMode="auto">
          <a:xfrm flipH="1">
            <a:off x="5448300" y="1266825"/>
            <a:ext cx="523875" cy="731838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82" name="Line 17"/>
          <p:cNvSpPr>
            <a:spLocks noChangeAspect="1" noChangeShapeType="1"/>
          </p:cNvSpPr>
          <p:nvPr/>
        </p:nvSpPr>
        <p:spPr bwMode="auto">
          <a:xfrm>
            <a:off x="5273675" y="1533525"/>
            <a:ext cx="1490663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83" name="Line 18"/>
          <p:cNvSpPr>
            <a:spLocks noChangeAspect="1" noChangeShapeType="1"/>
          </p:cNvSpPr>
          <p:nvPr/>
        </p:nvSpPr>
        <p:spPr bwMode="auto">
          <a:xfrm>
            <a:off x="5110163" y="1768475"/>
            <a:ext cx="149225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84" name="Line 19"/>
          <p:cNvSpPr>
            <a:spLocks noChangeAspect="1" noChangeShapeType="1"/>
          </p:cNvSpPr>
          <p:nvPr/>
        </p:nvSpPr>
        <p:spPr bwMode="auto">
          <a:xfrm flipH="1">
            <a:off x="5905500" y="1284288"/>
            <a:ext cx="522288" cy="731837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85" name="AutoShape 20"/>
          <p:cNvSpPr>
            <a:spLocks noChangeAspect="1" noChangeArrowheads="1"/>
          </p:cNvSpPr>
          <p:nvPr/>
        </p:nvSpPr>
        <p:spPr bwMode="auto">
          <a:xfrm>
            <a:off x="5611813" y="1533525"/>
            <a:ext cx="639762" cy="234950"/>
          </a:xfrm>
          <a:prstGeom prst="parallelogram">
            <a:avLst>
              <a:gd name="adj" fmla="val 71705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2"/>
          <p:cNvGrpSpPr>
            <a:grpSpLocks noChangeAspect="1"/>
          </p:cNvGrpSpPr>
          <p:nvPr/>
        </p:nvGrpSpPr>
        <p:grpSpPr bwMode="auto">
          <a:xfrm>
            <a:off x="6665912" y="1262063"/>
            <a:ext cx="1655763" cy="749300"/>
            <a:chOff x="2700" y="2678"/>
            <a:chExt cx="1406" cy="575"/>
          </a:xfrm>
        </p:grpSpPr>
        <p:sp>
          <p:nvSpPr>
            <p:cNvPr id="36939" name="Line 23"/>
            <p:cNvSpPr>
              <a:spLocks noChangeAspect="1" noChangeShapeType="1"/>
            </p:cNvSpPr>
            <p:nvPr/>
          </p:nvSpPr>
          <p:spPr bwMode="auto">
            <a:xfrm flipH="1">
              <a:off x="2987" y="2678"/>
              <a:ext cx="445" cy="562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6940" name="Line 24"/>
            <p:cNvSpPr>
              <a:spLocks noChangeAspect="1" noChangeShapeType="1"/>
            </p:cNvSpPr>
            <p:nvPr/>
          </p:nvSpPr>
          <p:spPr bwMode="auto">
            <a:xfrm>
              <a:off x="2839" y="2882"/>
              <a:ext cx="1267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6941" name="Line 25"/>
            <p:cNvSpPr>
              <a:spLocks noChangeAspect="1" noChangeShapeType="1"/>
            </p:cNvSpPr>
            <p:nvPr/>
          </p:nvSpPr>
          <p:spPr bwMode="auto">
            <a:xfrm>
              <a:off x="2700" y="3063"/>
              <a:ext cx="1267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6942" name="Line 26"/>
            <p:cNvSpPr>
              <a:spLocks noChangeAspect="1" noChangeShapeType="1"/>
            </p:cNvSpPr>
            <p:nvPr/>
          </p:nvSpPr>
          <p:spPr bwMode="auto">
            <a:xfrm flipH="1">
              <a:off x="3375" y="2691"/>
              <a:ext cx="445" cy="562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6943" name="AutoShape 27"/>
            <p:cNvSpPr>
              <a:spLocks noChangeAspect="1" noChangeArrowheads="1"/>
            </p:cNvSpPr>
            <p:nvPr/>
          </p:nvSpPr>
          <p:spPr bwMode="auto">
            <a:xfrm>
              <a:off x="3126" y="2882"/>
              <a:ext cx="543" cy="181"/>
            </a:xfrm>
            <a:prstGeom prst="parallelogram">
              <a:avLst>
                <a:gd name="adj" fmla="val 79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90" name="Rectangle 30"/>
          <p:cNvSpPr>
            <a:spLocks noChangeAspect="1" noChangeArrowheads="1"/>
          </p:cNvSpPr>
          <p:nvPr/>
        </p:nvSpPr>
        <p:spPr bwMode="auto">
          <a:xfrm>
            <a:off x="7828165" y="2502253"/>
            <a:ext cx="999478" cy="471488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2" name="Line 32"/>
          <p:cNvSpPr>
            <a:spLocks noChangeAspect="1" noChangeShapeType="1"/>
          </p:cNvSpPr>
          <p:nvPr/>
        </p:nvSpPr>
        <p:spPr bwMode="auto">
          <a:xfrm>
            <a:off x="7379842" y="2762250"/>
            <a:ext cx="1447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93" name="Line 33"/>
          <p:cNvSpPr>
            <a:spLocks noChangeAspect="1" noChangeShapeType="1"/>
          </p:cNvSpPr>
          <p:nvPr/>
        </p:nvSpPr>
        <p:spPr bwMode="auto">
          <a:xfrm>
            <a:off x="6846442" y="2495550"/>
            <a:ext cx="1981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95" name="Line 35"/>
          <p:cNvSpPr>
            <a:spLocks noChangeAspect="1" noChangeShapeType="1"/>
          </p:cNvSpPr>
          <p:nvPr/>
        </p:nvSpPr>
        <p:spPr bwMode="auto">
          <a:xfrm>
            <a:off x="6797675" y="2771775"/>
            <a:ext cx="6096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sm" len="sm"/>
            <a:tailEnd type="triangl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36930" name="Line 43"/>
          <p:cNvSpPr>
            <a:spLocks noChangeAspect="1" noChangeShapeType="1"/>
          </p:cNvSpPr>
          <p:nvPr/>
        </p:nvSpPr>
        <p:spPr bwMode="auto">
          <a:xfrm>
            <a:off x="8702675" y="1933575"/>
            <a:ext cx="0" cy="46946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931" name="Line 44"/>
          <p:cNvSpPr>
            <a:spLocks noChangeAspect="1" noChangeShapeType="1"/>
          </p:cNvSpPr>
          <p:nvPr/>
        </p:nvSpPr>
        <p:spPr bwMode="auto">
          <a:xfrm flipV="1">
            <a:off x="8490700" y="1975305"/>
            <a:ext cx="0" cy="46946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932" name="Text Box 45"/>
          <p:cNvSpPr txBox="1">
            <a:spLocks noChangeAspect="1" noChangeArrowheads="1"/>
          </p:cNvSpPr>
          <p:nvPr/>
        </p:nvSpPr>
        <p:spPr bwMode="auto">
          <a:xfrm>
            <a:off x="8387068" y="1740571"/>
            <a:ext cx="211975" cy="28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200"/>
              <a:t>P</a:t>
            </a:r>
            <a:endParaRPr lang="en-US" sz="4000"/>
          </a:p>
        </p:txBody>
      </p:sp>
      <p:sp>
        <p:nvSpPr>
          <p:cNvPr id="36933" name="Text Box 46"/>
          <p:cNvSpPr txBox="1">
            <a:spLocks noChangeAspect="1" noChangeArrowheads="1"/>
          </p:cNvSpPr>
          <p:nvPr/>
        </p:nvSpPr>
        <p:spPr bwMode="auto">
          <a:xfrm>
            <a:off x="8599043" y="1744483"/>
            <a:ext cx="211975" cy="28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200"/>
              <a:t>E</a:t>
            </a:r>
            <a:endParaRPr lang="en-US" sz="4000"/>
          </a:p>
        </p:txBody>
      </p:sp>
      <p:sp>
        <p:nvSpPr>
          <p:cNvPr id="36897" name="Text Box 47"/>
          <p:cNvSpPr txBox="1">
            <a:spLocks noChangeAspect="1" noChangeArrowheads="1"/>
          </p:cNvSpPr>
          <p:nvPr/>
        </p:nvSpPr>
        <p:spPr bwMode="auto">
          <a:xfrm>
            <a:off x="7864475" y="485775"/>
            <a:ext cx="2286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200" dirty="0"/>
              <a:t>R</a:t>
            </a:r>
            <a:endParaRPr lang="en-US" sz="4000" dirty="0"/>
          </a:p>
        </p:txBody>
      </p:sp>
      <p:sp>
        <p:nvSpPr>
          <p:cNvPr id="36905" name="Line 66"/>
          <p:cNvSpPr>
            <a:spLocks noChangeAspect="1" noChangeShapeType="1"/>
          </p:cNvSpPr>
          <p:nvPr/>
        </p:nvSpPr>
        <p:spPr bwMode="auto">
          <a:xfrm>
            <a:off x="2870200" y="257175"/>
            <a:ext cx="63658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36906" name="Text Box 67"/>
          <p:cNvSpPr txBox="1">
            <a:spLocks noChangeAspect="1" noChangeArrowheads="1"/>
          </p:cNvSpPr>
          <p:nvPr/>
        </p:nvSpPr>
        <p:spPr bwMode="auto">
          <a:xfrm>
            <a:off x="2682875" y="152400"/>
            <a:ext cx="23653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200"/>
              <a:t>Q</a:t>
            </a:r>
            <a:endParaRPr lang="en-US" sz="4000"/>
          </a:p>
        </p:txBody>
      </p:sp>
      <p:sp>
        <p:nvSpPr>
          <p:cNvPr id="36907" name="Rectangle 69"/>
          <p:cNvSpPr>
            <a:spLocks noChangeArrowheads="1"/>
          </p:cNvSpPr>
          <p:nvPr/>
        </p:nvSpPr>
        <p:spPr bwMode="auto">
          <a:xfrm>
            <a:off x="5511800" y="6354763"/>
            <a:ext cx="15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200"/>
          </a:p>
        </p:txBody>
      </p:sp>
      <p:grpSp>
        <p:nvGrpSpPr>
          <p:cNvPr id="3" name="Group 103"/>
          <p:cNvGrpSpPr/>
          <p:nvPr/>
        </p:nvGrpSpPr>
        <p:grpSpPr>
          <a:xfrm>
            <a:off x="1981199" y="381000"/>
            <a:ext cx="6521118" cy="5029200"/>
            <a:chOff x="1981199" y="381000"/>
            <a:chExt cx="6521118" cy="5029200"/>
          </a:xfrm>
        </p:grpSpPr>
        <p:sp>
          <p:nvSpPr>
            <p:cNvPr id="103" name="Line 72"/>
            <p:cNvSpPr>
              <a:spLocks noChangeShapeType="1"/>
            </p:cNvSpPr>
            <p:nvPr/>
          </p:nvSpPr>
          <p:spPr bwMode="auto">
            <a:xfrm flipH="1">
              <a:off x="1981199" y="381000"/>
              <a:ext cx="1551617" cy="23622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2" name="Line 72"/>
            <p:cNvSpPr>
              <a:spLocks noChangeShapeType="1"/>
            </p:cNvSpPr>
            <p:nvPr/>
          </p:nvSpPr>
          <p:spPr bwMode="auto">
            <a:xfrm flipH="1">
              <a:off x="2286000" y="381000"/>
              <a:ext cx="2694615" cy="40386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1" name="Line 72"/>
            <p:cNvSpPr>
              <a:spLocks noChangeShapeType="1"/>
            </p:cNvSpPr>
            <p:nvPr/>
          </p:nvSpPr>
          <p:spPr bwMode="auto">
            <a:xfrm flipH="1">
              <a:off x="2286000" y="381000"/>
              <a:ext cx="4447215" cy="43434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grpSp>
          <p:nvGrpSpPr>
            <p:cNvPr id="4" name="Group 99"/>
            <p:cNvGrpSpPr/>
            <p:nvPr/>
          </p:nvGrpSpPr>
          <p:grpSpPr>
            <a:xfrm>
              <a:off x="2133600" y="1905000"/>
              <a:ext cx="6368717" cy="3505200"/>
              <a:chOff x="2209799" y="2057400"/>
              <a:chExt cx="6063917" cy="3352801"/>
            </a:xfrm>
          </p:grpSpPr>
          <p:sp>
            <p:nvSpPr>
              <p:cNvPr id="36916" name="Line 72"/>
              <p:cNvSpPr>
                <a:spLocks noChangeShapeType="1"/>
              </p:cNvSpPr>
              <p:nvPr/>
            </p:nvSpPr>
            <p:spPr bwMode="auto">
              <a:xfrm flipH="1">
                <a:off x="2209799" y="3124201"/>
                <a:ext cx="3581400" cy="228600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6917" name="Oval 73"/>
              <p:cNvSpPr>
                <a:spLocks noChangeArrowheads="1"/>
              </p:cNvSpPr>
              <p:nvPr/>
            </p:nvSpPr>
            <p:spPr bwMode="auto">
              <a:xfrm flipH="1">
                <a:off x="5562600" y="2057400"/>
                <a:ext cx="2711116" cy="1371600"/>
              </a:xfrm>
              <a:prstGeom prst="ellips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1343" name="Picture 79" descr="farm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9812" y="1127125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2" name="Picture 80" descr="farm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3088" y="1104900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Line 2"/>
          <p:cNvSpPr>
            <a:spLocks noChangeAspect="1" noChangeShapeType="1"/>
          </p:cNvSpPr>
          <p:nvPr/>
        </p:nvSpPr>
        <p:spPr bwMode="auto">
          <a:xfrm flipV="1">
            <a:off x="4740299" y="403225"/>
            <a:ext cx="276201" cy="6159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81" name="Oval 6"/>
          <p:cNvSpPr>
            <a:spLocks noChangeAspect="1" noChangeArrowheads="1"/>
          </p:cNvSpPr>
          <p:nvPr/>
        </p:nvSpPr>
        <p:spPr bwMode="auto">
          <a:xfrm>
            <a:off x="3486150" y="153987"/>
            <a:ext cx="180975" cy="2000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" name="Line 7"/>
          <p:cNvSpPr>
            <a:spLocks noChangeAspect="1" noChangeShapeType="1"/>
          </p:cNvSpPr>
          <p:nvPr/>
        </p:nvSpPr>
        <p:spPr bwMode="auto">
          <a:xfrm>
            <a:off x="3471862" y="254000"/>
            <a:ext cx="14414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83" name="Oval 14"/>
          <p:cNvSpPr>
            <a:spLocks noChangeAspect="1" noChangeArrowheads="1"/>
          </p:cNvSpPr>
          <p:nvPr/>
        </p:nvSpPr>
        <p:spPr bwMode="auto">
          <a:xfrm>
            <a:off x="4897437" y="169862"/>
            <a:ext cx="180975" cy="2000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" name="Line 15"/>
          <p:cNvSpPr>
            <a:spLocks noChangeAspect="1" noChangeShapeType="1"/>
          </p:cNvSpPr>
          <p:nvPr/>
        </p:nvSpPr>
        <p:spPr bwMode="auto">
          <a:xfrm>
            <a:off x="3651250" y="387351"/>
            <a:ext cx="403225" cy="71658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grpSp>
        <p:nvGrpSpPr>
          <p:cNvPr id="5" name="Group 49"/>
          <p:cNvGrpSpPr>
            <a:grpSpLocks noChangeAspect="1"/>
          </p:cNvGrpSpPr>
          <p:nvPr/>
        </p:nvGrpSpPr>
        <p:grpSpPr bwMode="auto">
          <a:xfrm>
            <a:off x="3444875" y="814387"/>
            <a:ext cx="1655763" cy="1271588"/>
            <a:chOff x="2700" y="2340"/>
            <a:chExt cx="1406" cy="976"/>
          </a:xfrm>
        </p:grpSpPr>
        <p:grpSp>
          <p:nvGrpSpPr>
            <p:cNvPr id="6" name="Group 50"/>
            <p:cNvGrpSpPr>
              <a:grpSpLocks noChangeAspect="1"/>
            </p:cNvGrpSpPr>
            <p:nvPr/>
          </p:nvGrpSpPr>
          <p:grpSpPr bwMode="auto">
            <a:xfrm>
              <a:off x="2700" y="2678"/>
              <a:ext cx="1406" cy="575"/>
              <a:chOff x="2700" y="2678"/>
              <a:chExt cx="1406" cy="575"/>
            </a:xfrm>
          </p:grpSpPr>
          <p:sp>
            <p:nvSpPr>
              <p:cNvPr id="92" name="Line 51"/>
              <p:cNvSpPr>
                <a:spLocks noChangeAspect="1" noChangeShapeType="1"/>
              </p:cNvSpPr>
              <p:nvPr/>
            </p:nvSpPr>
            <p:spPr bwMode="auto">
              <a:xfrm flipH="1">
                <a:off x="2987" y="2678"/>
                <a:ext cx="445" cy="562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3" name="Line 52"/>
              <p:cNvSpPr>
                <a:spLocks noChangeAspect="1" noChangeShapeType="1"/>
              </p:cNvSpPr>
              <p:nvPr/>
            </p:nvSpPr>
            <p:spPr bwMode="auto">
              <a:xfrm>
                <a:off x="2839" y="2882"/>
                <a:ext cx="1267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4" name="Line 53"/>
              <p:cNvSpPr>
                <a:spLocks noChangeAspect="1" noChangeShapeType="1"/>
              </p:cNvSpPr>
              <p:nvPr/>
            </p:nvSpPr>
            <p:spPr bwMode="auto">
              <a:xfrm>
                <a:off x="2700" y="3063"/>
                <a:ext cx="1267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5" name="Line 54"/>
              <p:cNvSpPr>
                <a:spLocks noChangeAspect="1" noChangeShapeType="1"/>
              </p:cNvSpPr>
              <p:nvPr/>
            </p:nvSpPr>
            <p:spPr bwMode="auto">
              <a:xfrm flipH="1">
                <a:off x="3375" y="2691"/>
                <a:ext cx="445" cy="562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6" name="AutoShape 55"/>
              <p:cNvSpPr>
                <a:spLocks noChangeAspect="1" noChangeArrowheads="1"/>
              </p:cNvSpPr>
              <p:nvPr/>
            </p:nvSpPr>
            <p:spPr bwMode="auto">
              <a:xfrm>
                <a:off x="3126" y="2882"/>
                <a:ext cx="543" cy="181"/>
              </a:xfrm>
              <a:prstGeom prst="parallelogram">
                <a:avLst>
                  <a:gd name="adj" fmla="val 7900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7" name="Line 56"/>
            <p:cNvSpPr>
              <a:spLocks noChangeAspect="1" noChangeShapeType="1"/>
            </p:cNvSpPr>
            <p:nvPr/>
          </p:nvSpPr>
          <p:spPr bwMode="auto">
            <a:xfrm>
              <a:off x="3560" y="2488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8" name="Line 57"/>
            <p:cNvSpPr>
              <a:spLocks noChangeAspect="1" noChangeShapeType="1"/>
            </p:cNvSpPr>
            <p:nvPr/>
          </p:nvSpPr>
          <p:spPr bwMode="auto">
            <a:xfrm flipV="1">
              <a:off x="3380" y="2520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9" name="Text Box 58"/>
            <p:cNvSpPr txBox="1">
              <a:spLocks noChangeAspect="1" noChangeArrowheads="1"/>
            </p:cNvSpPr>
            <p:nvPr/>
          </p:nvSpPr>
          <p:spPr bwMode="auto">
            <a:xfrm>
              <a:off x="3292" y="2340"/>
              <a:ext cx="180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1200"/>
                <a:t>P</a:t>
              </a:r>
              <a:endParaRPr lang="en-US" sz="4000"/>
            </a:p>
          </p:txBody>
        </p:sp>
        <p:sp>
          <p:nvSpPr>
            <p:cNvPr id="90" name="Text Box 59"/>
            <p:cNvSpPr txBox="1">
              <a:spLocks noChangeAspect="1" noChangeArrowheads="1"/>
            </p:cNvSpPr>
            <p:nvPr/>
          </p:nvSpPr>
          <p:spPr bwMode="auto">
            <a:xfrm>
              <a:off x="3472" y="2343"/>
              <a:ext cx="180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1200"/>
                <a:t>ET</a:t>
              </a:r>
              <a:endParaRPr lang="en-US" sz="4000"/>
            </a:p>
          </p:txBody>
        </p:sp>
        <p:sp>
          <p:nvSpPr>
            <p:cNvPr id="91" name="Text Box 60"/>
            <p:cNvSpPr txBox="1">
              <a:spLocks noChangeAspect="1" noChangeArrowheads="1"/>
            </p:cNvSpPr>
            <p:nvPr/>
          </p:nvSpPr>
          <p:spPr bwMode="auto">
            <a:xfrm>
              <a:off x="3248" y="3099"/>
              <a:ext cx="180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1200"/>
                <a:t>S</a:t>
              </a:r>
              <a:endParaRPr lang="en-US" sz="4000"/>
            </a:p>
          </p:txBody>
        </p:sp>
      </p:grpSp>
      <p:sp>
        <p:nvSpPr>
          <p:cNvPr id="97" name="Text Box 64"/>
          <p:cNvSpPr txBox="1">
            <a:spLocks noChangeAspect="1" noChangeArrowheads="1"/>
          </p:cNvSpPr>
          <p:nvPr/>
        </p:nvSpPr>
        <p:spPr bwMode="auto">
          <a:xfrm>
            <a:off x="3792537" y="517525"/>
            <a:ext cx="2381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200"/>
              <a:t>W</a:t>
            </a:r>
            <a:endParaRPr lang="en-US" sz="4000"/>
          </a:p>
        </p:txBody>
      </p:sp>
      <p:sp>
        <p:nvSpPr>
          <p:cNvPr id="98" name="Text Box 65"/>
          <p:cNvSpPr txBox="1">
            <a:spLocks noChangeAspect="1" noChangeArrowheads="1"/>
          </p:cNvSpPr>
          <p:nvPr/>
        </p:nvSpPr>
        <p:spPr bwMode="auto">
          <a:xfrm>
            <a:off x="4760912" y="509587"/>
            <a:ext cx="230188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200"/>
              <a:t>R</a:t>
            </a:r>
            <a:endParaRPr lang="en-US" sz="4000"/>
          </a:p>
        </p:txBody>
      </p:sp>
      <p:sp>
        <p:nvSpPr>
          <p:cNvPr id="36889" name="Text Box 29"/>
          <p:cNvSpPr txBox="1">
            <a:spLocks noChangeAspect="1" noChangeArrowheads="1"/>
          </p:cNvSpPr>
          <p:nvPr/>
        </p:nvSpPr>
        <p:spPr bwMode="auto">
          <a:xfrm>
            <a:off x="6459244" y="2856559"/>
            <a:ext cx="162083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400" dirty="0" smtClean="0"/>
              <a:t>Inundation</a:t>
            </a:r>
          </a:p>
          <a:p>
            <a:pPr algn="ctr"/>
            <a:r>
              <a:rPr lang="en-US" sz="1400" dirty="0" smtClean="0"/>
              <a:t>zone</a:t>
            </a:r>
            <a:endParaRPr lang="en-US" sz="1400" dirty="0"/>
          </a:p>
        </p:txBody>
      </p:sp>
      <p:grpSp>
        <p:nvGrpSpPr>
          <p:cNvPr id="7" name="Group 104"/>
          <p:cNvGrpSpPr>
            <a:grpSpLocks noChangeAspect="1"/>
          </p:cNvGrpSpPr>
          <p:nvPr/>
        </p:nvGrpSpPr>
        <p:grpSpPr>
          <a:xfrm>
            <a:off x="4953000" y="4876800"/>
            <a:ext cx="3967163" cy="1257300"/>
            <a:chOff x="6346825" y="3505200"/>
            <a:chExt cx="2644775" cy="838200"/>
          </a:xfrm>
        </p:grpSpPr>
        <p:sp>
          <p:nvSpPr>
            <p:cNvPr id="106" name="Line 16"/>
            <p:cNvSpPr>
              <a:spLocks noChangeAspect="1" noChangeShapeType="1"/>
            </p:cNvSpPr>
            <p:nvPr/>
          </p:nvSpPr>
          <p:spPr bwMode="auto">
            <a:xfrm flipH="1">
              <a:off x="6684962" y="3594100"/>
              <a:ext cx="523875" cy="73183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7" name="Line 17"/>
            <p:cNvSpPr>
              <a:spLocks noChangeAspect="1" noChangeShapeType="1"/>
            </p:cNvSpPr>
            <p:nvPr/>
          </p:nvSpPr>
          <p:spPr bwMode="auto">
            <a:xfrm>
              <a:off x="6510337" y="3860800"/>
              <a:ext cx="1490663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8" name="Line 18"/>
            <p:cNvSpPr>
              <a:spLocks noChangeAspect="1" noChangeShapeType="1"/>
            </p:cNvSpPr>
            <p:nvPr/>
          </p:nvSpPr>
          <p:spPr bwMode="auto">
            <a:xfrm>
              <a:off x="6346825" y="4095750"/>
              <a:ext cx="1492250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9" name="Line 19"/>
            <p:cNvSpPr>
              <a:spLocks noChangeAspect="1" noChangeShapeType="1"/>
            </p:cNvSpPr>
            <p:nvPr/>
          </p:nvSpPr>
          <p:spPr bwMode="auto">
            <a:xfrm flipH="1">
              <a:off x="7142162" y="3611563"/>
              <a:ext cx="522288" cy="731837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0" name="AutoShape 20"/>
            <p:cNvSpPr>
              <a:spLocks noChangeAspect="1" noChangeArrowheads="1"/>
            </p:cNvSpPr>
            <p:nvPr/>
          </p:nvSpPr>
          <p:spPr bwMode="auto">
            <a:xfrm>
              <a:off x="6848475" y="3860800"/>
              <a:ext cx="639762" cy="234950"/>
            </a:xfrm>
            <a:prstGeom prst="parallelogram">
              <a:avLst>
                <a:gd name="adj" fmla="val 71705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1" name="Picture 43" descr="perso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86600" y="3505200"/>
              <a:ext cx="197788" cy="533400"/>
            </a:xfrm>
            <a:prstGeom prst="rect">
              <a:avLst/>
            </a:prstGeom>
            <a:noFill/>
          </p:spPr>
        </p:pic>
        <p:cxnSp>
          <p:nvCxnSpPr>
            <p:cNvPr id="112" name="Straight Arrow Connector 111"/>
            <p:cNvCxnSpPr/>
            <p:nvPr/>
          </p:nvCxnSpPr>
          <p:spPr>
            <a:xfrm>
              <a:off x="7467600" y="3733800"/>
              <a:ext cx="445023" cy="103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Line 16"/>
            <p:cNvSpPr>
              <a:spLocks noChangeAspect="1" noChangeShapeType="1"/>
            </p:cNvSpPr>
            <p:nvPr/>
          </p:nvSpPr>
          <p:spPr bwMode="auto">
            <a:xfrm flipH="1">
              <a:off x="7675562" y="3594100"/>
              <a:ext cx="523875" cy="73183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4" name="Line 17"/>
            <p:cNvSpPr>
              <a:spLocks noChangeAspect="1" noChangeShapeType="1"/>
            </p:cNvSpPr>
            <p:nvPr/>
          </p:nvSpPr>
          <p:spPr bwMode="auto">
            <a:xfrm>
              <a:off x="7500937" y="3860800"/>
              <a:ext cx="1490663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5" name="Line 18"/>
            <p:cNvSpPr>
              <a:spLocks noChangeAspect="1" noChangeShapeType="1"/>
            </p:cNvSpPr>
            <p:nvPr/>
          </p:nvSpPr>
          <p:spPr bwMode="auto">
            <a:xfrm>
              <a:off x="7337425" y="4095750"/>
              <a:ext cx="1492250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6" name="Line 19"/>
            <p:cNvSpPr>
              <a:spLocks noChangeAspect="1" noChangeShapeType="1"/>
            </p:cNvSpPr>
            <p:nvPr/>
          </p:nvSpPr>
          <p:spPr bwMode="auto">
            <a:xfrm flipH="1">
              <a:off x="8132762" y="3611563"/>
              <a:ext cx="522288" cy="731837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7" name="AutoShape 20"/>
            <p:cNvSpPr>
              <a:spLocks noChangeAspect="1" noChangeArrowheads="1"/>
            </p:cNvSpPr>
            <p:nvPr/>
          </p:nvSpPr>
          <p:spPr bwMode="auto">
            <a:xfrm>
              <a:off x="7839075" y="3860800"/>
              <a:ext cx="639762" cy="234950"/>
            </a:xfrm>
            <a:prstGeom prst="parallelogram">
              <a:avLst>
                <a:gd name="adj" fmla="val 71705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8" name="Picture 43" descr="perso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77200" y="3505200"/>
              <a:ext cx="197788" cy="5334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0893E-6 L -0.04723 0.13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sz="4000" dirty="0" smtClean="0"/>
              <a:t>‘images of </a:t>
            </a:r>
            <a:r>
              <a:rPr lang="en-US" sz="4000" dirty="0" err="1" smtClean="0"/>
              <a:t>Naivasha</a:t>
            </a:r>
            <a:r>
              <a:rPr lang="en-US" sz="4000" dirty="0" smtClean="0"/>
              <a:t>’</a:t>
            </a:r>
            <a:endParaRPr lang="en-US" sz="4000" dirty="0"/>
          </a:p>
        </p:txBody>
      </p:sp>
      <p:sp>
        <p:nvSpPr>
          <p:cNvPr id="10" name="Down Arrow 9"/>
          <p:cNvSpPr/>
          <p:nvPr/>
        </p:nvSpPr>
        <p:spPr>
          <a:xfrm>
            <a:off x="152400" y="1371600"/>
            <a:ext cx="838200" cy="251460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en-US" smtClean="0"/>
              <a:t>Historic analysis</a:t>
            </a:r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0800000">
            <a:off x="152399" y="4572000"/>
            <a:ext cx="914400" cy="175260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Backcasting</a:t>
            </a:r>
            <a:endParaRPr lang="en-US" dirty="0"/>
          </a:p>
        </p:txBody>
      </p:sp>
      <p:sp>
        <p:nvSpPr>
          <p:cNvPr id="14" name="Down Arrow 13"/>
          <p:cNvSpPr/>
          <p:nvPr/>
        </p:nvSpPr>
        <p:spPr>
          <a:xfrm>
            <a:off x="8153400" y="1371600"/>
            <a:ext cx="838200" cy="495300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en-US" smtClean="0"/>
              <a:t>Modelling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31</a:t>
            </a:fld>
            <a:endParaRPr lang="nl-NL"/>
          </a:p>
        </p:txBody>
      </p:sp>
      <p:grpSp>
        <p:nvGrpSpPr>
          <p:cNvPr id="3" name="Group 78"/>
          <p:cNvGrpSpPr>
            <a:grpSpLocks noChangeAspect="1"/>
          </p:cNvGrpSpPr>
          <p:nvPr/>
        </p:nvGrpSpPr>
        <p:grpSpPr>
          <a:xfrm>
            <a:off x="1352550" y="990600"/>
            <a:ext cx="2000250" cy="628650"/>
            <a:chOff x="2743200" y="1143000"/>
            <a:chExt cx="2667000" cy="914400"/>
          </a:xfrm>
        </p:grpSpPr>
        <p:sp>
          <p:nvSpPr>
            <p:cNvPr id="80" name="Flowchart: Data 79"/>
            <p:cNvSpPr/>
            <p:nvPr/>
          </p:nvSpPr>
          <p:spPr>
            <a:xfrm>
              <a:off x="2743200" y="1447800"/>
              <a:ext cx="2667000" cy="609600"/>
            </a:xfrm>
            <a:prstGeom prst="flowChartInputOutpu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81" name="Flowchart: Data 80"/>
            <p:cNvSpPr/>
            <p:nvPr/>
          </p:nvSpPr>
          <p:spPr>
            <a:xfrm>
              <a:off x="2743200" y="1371600"/>
              <a:ext cx="2667000" cy="609600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82" name="Flowchart: Data 81"/>
            <p:cNvSpPr/>
            <p:nvPr/>
          </p:nvSpPr>
          <p:spPr>
            <a:xfrm>
              <a:off x="2743200" y="1295400"/>
              <a:ext cx="2667000" cy="609600"/>
            </a:xfrm>
            <a:prstGeom prst="flowChartInputOutp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83" name="Flowchart: Data 82"/>
            <p:cNvSpPr/>
            <p:nvPr/>
          </p:nvSpPr>
          <p:spPr>
            <a:xfrm>
              <a:off x="2743200" y="1219200"/>
              <a:ext cx="2667000" cy="609600"/>
            </a:xfrm>
            <a:prstGeom prst="flowChartInputOutpu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84" name="Flowchart: Data 83"/>
            <p:cNvSpPr/>
            <p:nvPr/>
          </p:nvSpPr>
          <p:spPr>
            <a:xfrm>
              <a:off x="2743200" y="1143000"/>
              <a:ext cx="2667000" cy="609600"/>
            </a:xfrm>
            <a:prstGeom prst="flowChartInputOutpu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 smtClean="0">
                  <a:solidFill>
                    <a:schemeClr val="tx1"/>
                  </a:solidFill>
                </a:rPr>
                <a:t>~1980</a:t>
              </a:r>
              <a:endParaRPr lang="nl-NL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84"/>
          <p:cNvGrpSpPr>
            <a:grpSpLocks noChangeAspect="1"/>
          </p:cNvGrpSpPr>
          <p:nvPr/>
        </p:nvGrpSpPr>
        <p:grpSpPr>
          <a:xfrm>
            <a:off x="1352550" y="1905000"/>
            <a:ext cx="2000250" cy="628651"/>
            <a:chOff x="2743200" y="1142999"/>
            <a:chExt cx="2667000" cy="914401"/>
          </a:xfrm>
        </p:grpSpPr>
        <p:sp>
          <p:nvSpPr>
            <p:cNvPr id="86" name="Flowchart: Data 85"/>
            <p:cNvSpPr/>
            <p:nvPr/>
          </p:nvSpPr>
          <p:spPr>
            <a:xfrm>
              <a:off x="2743200" y="1447800"/>
              <a:ext cx="2667000" cy="609600"/>
            </a:xfrm>
            <a:prstGeom prst="flowChartInputOutpu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87" name="Flowchart: Data 86"/>
            <p:cNvSpPr/>
            <p:nvPr/>
          </p:nvSpPr>
          <p:spPr>
            <a:xfrm>
              <a:off x="2743200" y="1371600"/>
              <a:ext cx="2667000" cy="609600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88" name="Flowchart: Data 87"/>
            <p:cNvSpPr/>
            <p:nvPr/>
          </p:nvSpPr>
          <p:spPr>
            <a:xfrm>
              <a:off x="2743200" y="1295400"/>
              <a:ext cx="2667000" cy="609600"/>
            </a:xfrm>
            <a:prstGeom prst="flowChartInputOutp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89" name="Flowchart: Data 88"/>
            <p:cNvSpPr/>
            <p:nvPr/>
          </p:nvSpPr>
          <p:spPr>
            <a:xfrm>
              <a:off x="2743200" y="1219200"/>
              <a:ext cx="2667000" cy="609600"/>
            </a:xfrm>
            <a:prstGeom prst="flowChartInputOutpu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90" name="Flowchart: Data 89"/>
            <p:cNvSpPr/>
            <p:nvPr/>
          </p:nvSpPr>
          <p:spPr>
            <a:xfrm>
              <a:off x="2743200" y="1142999"/>
              <a:ext cx="2667000" cy="609600"/>
            </a:xfrm>
            <a:prstGeom prst="flowChartInputOutpu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 smtClean="0">
                  <a:solidFill>
                    <a:schemeClr val="tx1"/>
                  </a:solidFill>
                </a:rPr>
                <a:t>~1990</a:t>
              </a:r>
              <a:endParaRPr lang="nl-NL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90"/>
          <p:cNvGrpSpPr>
            <a:grpSpLocks noChangeAspect="1"/>
          </p:cNvGrpSpPr>
          <p:nvPr/>
        </p:nvGrpSpPr>
        <p:grpSpPr>
          <a:xfrm>
            <a:off x="1352550" y="2819400"/>
            <a:ext cx="2000250" cy="628650"/>
            <a:chOff x="2743200" y="1143000"/>
            <a:chExt cx="2667000" cy="914400"/>
          </a:xfrm>
        </p:grpSpPr>
        <p:sp>
          <p:nvSpPr>
            <p:cNvPr id="92" name="Flowchart: Data 91"/>
            <p:cNvSpPr/>
            <p:nvPr/>
          </p:nvSpPr>
          <p:spPr>
            <a:xfrm>
              <a:off x="2743200" y="1447800"/>
              <a:ext cx="2667000" cy="609600"/>
            </a:xfrm>
            <a:prstGeom prst="flowChartInputOutpu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93" name="Flowchart: Data 92"/>
            <p:cNvSpPr/>
            <p:nvPr/>
          </p:nvSpPr>
          <p:spPr>
            <a:xfrm>
              <a:off x="2743200" y="1371600"/>
              <a:ext cx="2667000" cy="609600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94" name="Flowchart: Data 93"/>
            <p:cNvSpPr/>
            <p:nvPr/>
          </p:nvSpPr>
          <p:spPr>
            <a:xfrm>
              <a:off x="2743200" y="1295400"/>
              <a:ext cx="2667000" cy="609600"/>
            </a:xfrm>
            <a:prstGeom prst="flowChartInputOutp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95" name="Flowchart: Data 94"/>
            <p:cNvSpPr/>
            <p:nvPr/>
          </p:nvSpPr>
          <p:spPr>
            <a:xfrm>
              <a:off x="2743200" y="1219200"/>
              <a:ext cx="2667000" cy="609600"/>
            </a:xfrm>
            <a:prstGeom prst="flowChartInputOutpu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96" name="Flowchart: Data 95"/>
            <p:cNvSpPr/>
            <p:nvPr/>
          </p:nvSpPr>
          <p:spPr>
            <a:xfrm>
              <a:off x="2743200" y="1143000"/>
              <a:ext cx="2667000" cy="609600"/>
            </a:xfrm>
            <a:prstGeom prst="flowChartInputOutpu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 smtClean="0">
                  <a:solidFill>
                    <a:schemeClr val="tx1"/>
                  </a:solidFill>
                </a:rPr>
                <a:t>~2000</a:t>
              </a:r>
              <a:endParaRPr lang="nl-NL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96"/>
          <p:cNvGrpSpPr>
            <a:grpSpLocks noChangeAspect="1"/>
          </p:cNvGrpSpPr>
          <p:nvPr/>
        </p:nvGrpSpPr>
        <p:grpSpPr>
          <a:xfrm>
            <a:off x="1352550" y="3733800"/>
            <a:ext cx="2000250" cy="628651"/>
            <a:chOff x="2743200" y="1142999"/>
            <a:chExt cx="2667000" cy="914401"/>
          </a:xfrm>
        </p:grpSpPr>
        <p:sp>
          <p:nvSpPr>
            <p:cNvPr id="98" name="Flowchart: Data 97"/>
            <p:cNvSpPr/>
            <p:nvPr/>
          </p:nvSpPr>
          <p:spPr>
            <a:xfrm>
              <a:off x="2743200" y="1447800"/>
              <a:ext cx="2667000" cy="609600"/>
            </a:xfrm>
            <a:prstGeom prst="flowChartInputOutpu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99" name="Flowchart: Data 98"/>
            <p:cNvSpPr/>
            <p:nvPr/>
          </p:nvSpPr>
          <p:spPr>
            <a:xfrm>
              <a:off x="2743200" y="1371600"/>
              <a:ext cx="2667000" cy="609600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00" name="Flowchart: Data 99"/>
            <p:cNvSpPr/>
            <p:nvPr/>
          </p:nvSpPr>
          <p:spPr>
            <a:xfrm>
              <a:off x="2743200" y="1295400"/>
              <a:ext cx="2667000" cy="609600"/>
            </a:xfrm>
            <a:prstGeom prst="flowChartInputOutp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01" name="Flowchart: Data 100"/>
            <p:cNvSpPr/>
            <p:nvPr/>
          </p:nvSpPr>
          <p:spPr>
            <a:xfrm>
              <a:off x="2743200" y="1219200"/>
              <a:ext cx="2667000" cy="609600"/>
            </a:xfrm>
            <a:prstGeom prst="flowChartInputOutpu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02" name="Flowchart: Data 101"/>
            <p:cNvSpPr/>
            <p:nvPr/>
          </p:nvSpPr>
          <p:spPr>
            <a:xfrm>
              <a:off x="2743200" y="1142999"/>
              <a:ext cx="2667000" cy="609600"/>
            </a:xfrm>
            <a:prstGeom prst="flowChartInputOutpu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 smtClean="0">
                  <a:solidFill>
                    <a:schemeClr val="tx1"/>
                  </a:solidFill>
                </a:rPr>
                <a:t>~2010</a:t>
              </a:r>
              <a:endParaRPr lang="nl-NL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102"/>
          <p:cNvGrpSpPr>
            <a:grpSpLocks noChangeAspect="1"/>
          </p:cNvGrpSpPr>
          <p:nvPr/>
        </p:nvGrpSpPr>
        <p:grpSpPr>
          <a:xfrm>
            <a:off x="1352550" y="4648200"/>
            <a:ext cx="2000250" cy="628650"/>
            <a:chOff x="2743200" y="1143000"/>
            <a:chExt cx="2667000" cy="914400"/>
          </a:xfrm>
        </p:grpSpPr>
        <p:sp>
          <p:nvSpPr>
            <p:cNvPr id="104" name="Flowchart: Data 103"/>
            <p:cNvSpPr/>
            <p:nvPr/>
          </p:nvSpPr>
          <p:spPr>
            <a:xfrm>
              <a:off x="2743200" y="1447800"/>
              <a:ext cx="2667000" cy="609600"/>
            </a:xfrm>
            <a:prstGeom prst="flowChartInputOutpu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05" name="Flowchart: Data 104"/>
            <p:cNvSpPr/>
            <p:nvPr/>
          </p:nvSpPr>
          <p:spPr>
            <a:xfrm>
              <a:off x="2743200" y="1371600"/>
              <a:ext cx="2667000" cy="609600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06" name="Flowchart: Data 105"/>
            <p:cNvSpPr/>
            <p:nvPr/>
          </p:nvSpPr>
          <p:spPr>
            <a:xfrm>
              <a:off x="2743200" y="1295400"/>
              <a:ext cx="2667000" cy="609600"/>
            </a:xfrm>
            <a:prstGeom prst="flowChartInputOutp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07" name="Flowchart: Data 106"/>
            <p:cNvSpPr/>
            <p:nvPr/>
          </p:nvSpPr>
          <p:spPr>
            <a:xfrm>
              <a:off x="2743200" y="1219200"/>
              <a:ext cx="2667000" cy="609600"/>
            </a:xfrm>
            <a:prstGeom prst="flowChartInputOutpu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08" name="Flowchart: Data 107"/>
            <p:cNvSpPr/>
            <p:nvPr/>
          </p:nvSpPr>
          <p:spPr>
            <a:xfrm>
              <a:off x="2743200" y="1143000"/>
              <a:ext cx="2667000" cy="609600"/>
            </a:xfrm>
            <a:prstGeom prst="flowChartInputOutpu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 smtClean="0">
                  <a:solidFill>
                    <a:schemeClr val="tx1"/>
                  </a:solidFill>
                </a:rPr>
                <a:t>~2020 A</a:t>
              </a:r>
              <a:endParaRPr lang="nl-NL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108"/>
          <p:cNvGrpSpPr>
            <a:grpSpLocks noChangeAspect="1"/>
          </p:cNvGrpSpPr>
          <p:nvPr/>
        </p:nvGrpSpPr>
        <p:grpSpPr>
          <a:xfrm>
            <a:off x="1352550" y="5562600"/>
            <a:ext cx="2000250" cy="628650"/>
            <a:chOff x="2743200" y="1143000"/>
            <a:chExt cx="2667000" cy="914400"/>
          </a:xfrm>
        </p:grpSpPr>
        <p:sp>
          <p:nvSpPr>
            <p:cNvPr id="110" name="Flowchart: Data 109"/>
            <p:cNvSpPr/>
            <p:nvPr/>
          </p:nvSpPr>
          <p:spPr>
            <a:xfrm>
              <a:off x="2743200" y="1447800"/>
              <a:ext cx="2667000" cy="609600"/>
            </a:xfrm>
            <a:prstGeom prst="flowChartInputOutpu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11" name="Flowchart: Data 110"/>
            <p:cNvSpPr/>
            <p:nvPr/>
          </p:nvSpPr>
          <p:spPr>
            <a:xfrm>
              <a:off x="2743200" y="1371600"/>
              <a:ext cx="2667000" cy="609600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12" name="Flowchart: Data 111"/>
            <p:cNvSpPr/>
            <p:nvPr/>
          </p:nvSpPr>
          <p:spPr>
            <a:xfrm>
              <a:off x="2743200" y="1295400"/>
              <a:ext cx="2667000" cy="609600"/>
            </a:xfrm>
            <a:prstGeom prst="flowChartInputOutp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13" name="Flowchart: Data 112"/>
            <p:cNvSpPr/>
            <p:nvPr/>
          </p:nvSpPr>
          <p:spPr>
            <a:xfrm>
              <a:off x="2743200" y="1219200"/>
              <a:ext cx="2667000" cy="609600"/>
            </a:xfrm>
            <a:prstGeom prst="flowChartInputOutpu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14" name="Flowchart: Data 113"/>
            <p:cNvSpPr/>
            <p:nvPr/>
          </p:nvSpPr>
          <p:spPr>
            <a:xfrm>
              <a:off x="2743200" y="1143000"/>
              <a:ext cx="2667000" cy="609600"/>
            </a:xfrm>
            <a:prstGeom prst="flowChartInputOutpu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 smtClean="0">
                  <a:solidFill>
                    <a:schemeClr val="tx1"/>
                  </a:solidFill>
                </a:rPr>
                <a:t>~2030 A</a:t>
              </a:r>
              <a:endParaRPr lang="nl-NL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114"/>
          <p:cNvGrpSpPr>
            <a:grpSpLocks noChangeAspect="1"/>
          </p:cNvGrpSpPr>
          <p:nvPr/>
        </p:nvGrpSpPr>
        <p:grpSpPr>
          <a:xfrm>
            <a:off x="5867400" y="5562600"/>
            <a:ext cx="2000250" cy="628650"/>
            <a:chOff x="2743200" y="1143000"/>
            <a:chExt cx="2667000" cy="914400"/>
          </a:xfrm>
        </p:grpSpPr>
        <p:sp>
          <p:nvSpPr>
            <p:cNvPr id="116" name="Flowchart: Data 115"/>
            <p:cNvSpPr/>
            <p:nvPr/>
          </p:nvSpPr>
          <p:spPr>
            <a:xfrm>
              <a:off x="2743200" y="1447800"/>
              <a:ext cx="2667000" cy="609600"/>
            </a:xfrm>
            <a:prstGeom prst="flowChartInputOutpu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17" name="Flowchart: Data 116"/>
            <p:cNvSpPr/>
            <p:nvPr/>
          </p:nvSpPr>
          <p:spPr>
            <a:xfrm>
              <a:off x="2743200" y="1371600"/>
              <a:ext cx="2667000" cy="609600"/>
            </a:xfrm>
            <a:prstGeom prst="flowChartInputOutpu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18" name="Flowchart: Data 117"/>
            <p:cNvSpPr/>
            <p:nvPr/>
          </p:nvSpPr>
          <p:spPr>
            <a:xfrm>
              <a:off x="2743200" y="1295400"/>
              <a:ext cx="2667000" cy="609600"/>
            </a:xfrm>
            <a:prstGeom prst="flowChartInputOutp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19" name="Flowchart: Data 118"/>
            <p:cNvSpPr/>
            <p:nvPr/>
          </p:nvSpPr>
          <p:spPr>
            <a:xfrm>
              <a:off x="2743200" y="1219200"/>
              <a:ext cx="2667000" cy="609600"/>
            </a:xfrm>
            <a:prstGeom prst="flowChartInputOutpu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20" name="Flowchart: Data 119"/>
            <p:cNvSpPr/>
            <p:nvPr/>
          </p:nvSpPr>
          <p:spPr>
            <a:xfrm>
              <a:off x="2743200" y="1143000"/>
              <a:ext cx="2667000" cy="609600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 smtClean="0">
                  <a:solidFill>
                    <a:schemeClr val="tx1"/>
                  </a:solidFill>
                </a:rPr>
                <a:t>~2030 C</a:t>
              </a:r>
              <a:endParaRPr lang="nl-NL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20"/>
          <p:cNvGrpSpPr>
            <a:grpSpLocks noChangeAspect="1"/>
          </p:cNvGrpSpPr>
          <p:nvPr/>
        </p:nvGrpSpPr>
        <p:grpSpPr>
          <a:xfrm>
            <a:off x="3562350" y="5562600"/>
            <a:ext cx="2000250" cy="628650"/>
            <a:chOff x="2743200" y="1143000"/>
            <a:chExt cx="2667000" cy="914400"/>
          </a:xfrm>
        </p:grpSpPr>
        <p:sp>
          <p:nvSpPr>
            <p:cNvPr id="122" name="Flowchart: Data 121"/>
            <p:cNvSpPr/>
            <p:nvPr/>
          </p:nvSpPr>
          <p:spPr>
            <a:xfrm>
              <a:off x="2743200" y="1447800"/>
              <a:ext cx="2667000" cy="609600"/>
            </a:xfrm>
            <a:prstGeom prst="flowChartInputOutpu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23" name="Flowchart: Data 122"/>
            <p:cNvSpPr/>
            <p:nvPr/>
          </p:nvSpPr>
          <p:spPr>
            <a:xfrm>
              <a:off x="2743200" y="1371600"/>
              <a:ext cx="2667000" cy="609600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24" name="Flowchart: Data 123"/>
            <p:cNvSpPr/>
            <p:nvPr/>
          </p:nvSpPr>
          <p:spPr>
            <a:xfrm>
              <a:off x="2743200" y="1295400"/>
              <a:ext cx="2667000" cy="609600"/>
            </a:xfrm>
            <a:prstGeom prst="flowChartInputOutpu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25" name="Flowchart: Data 124"/>
            <p:cNvSpPr/>
            <p:nvPr/>
          </p:nvSpPr>
          <p:spPr>
            <a:xfrm>
              <a:off x="2743200" y="1219200"/>
              <a:ext cx="2667000" cy="609600"/>
            </a:xfrm>
            <a:prstGeom prst="flowChartInputOutpu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26" name="Flowchart: Data 125"/>
            <p:cNvSpPr/>
            <p:nvPr/>
          </p:nvSpPr>
          <p:spPr>
            <a:xfrm>
              <a:off x="2743200" y="1143000"/>
              <a:ext cx="2667000" cy="609600"/>
            </a:xfrm>
            <a:prstGeom prst="flowChartInputOutpu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 smtClean="0">
                  <a:solidFill>
                    <a:schemeClr val="tx1"/>
                  </a:solidFill>
                </a:rPr>
                <a:t>~2030 B</a:t>
              </a:r>
              <a:endParaRPr lang="nl-NL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6"/>
          <p:cNvGrpSpPr>
            <a:grpSpLocks noChangeAspect="1"/>
          </p:cNvGrpSpPr>
          <p:nvPr/>
        </p:nvGrpSpPr>
        <p:grpSpPr>
          <a:xfrm>
            <a:off x="5867400" y="4648200"/>
            <a:ext cx="2000250" cy="628650"/>
            <a:chOff x="2743200" y="1143000"/>
            <a:chExt cx="2667000" cy="914400"/>
          </a:xfrm>
        </p:grpSpPr>
        <p:sp>
          <p:nvSpPr>
            <p:cNvPr id="128" name="Flowchart: Data 127"/>
            <p:cNvSpPr/>
            <p:nvPr/>
          </p:nvSpPr>
          <p:spPr>
            <a:xfrm>
              <a:off x="2743200" y="1447800"/>
              <a:ext cx="2667000" cy="609600"/>
            </a:xfrm>
            <a:prstGeom prst="flowChartInputOutpu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29" name="Flowchart: Data 128"/>
            <p:cNvSpPr/>
            <p:nvPr/>
          </p:nvSpPr>
          <p:spPr>
            <a:xfrm>
              <a:off x="2743200" y="1371600"/>
              <a:ext cx="2667000" cy="609600"/>
            </a:xfrm>
            <a:prstGeom prst="flowChartInputOutpu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30" name="Flowchart: Data 129"/>
            <p:cNvSpPr/>
            <p:nvPr/>
          </p:nvSpPr>
          <p:spPr>
            <a:xfrm>
              <a:off x="2743200" y="1295400"/>
              <a:ext cx="2667000" cy="609600"/>
            </a:xfrm>
            <a:prstGeom prst="flowChartInputOutp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31" name="Flowchart: Data 130"/>
            <p:cNvSpPr/>
            <p:nvPr/>
          </p:nvSpPr>
          <p:spPr>
            <a:xfrm>
              <a:off x="2743200" y="1219200"/>
              <a:ext cx="2667000" cy="609600"/>
            </a:xfrm>
            <a:prstGeom prst="flowChartInputOutpu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32" name="Flowchart: Data 131"/>
            <p:cNvSpPr/>
            <p:nvPr/>
          </p:nvSpPr>
          <p:spPr>
            <a:xfrm>
              <a:off x="2743200" y="1143000"/>
              <a:ext cx="2667000" cy="609600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 smtClean="0">
                  <a:solidFill>
                    <a:schemeClr val="tx1"/>
                  </a:solidFill>
                </a:rPr>
                <a:t>~2020 C</a:t>
              </a:r>
              <a:endParaRPr lang="nl-NL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32"/>
          <p:cNvGrpSpPr>
            <a:grpSpLocks noChangeAspect="1"/>
          </p:cNvGrpSpPr>
          <p:nvPr/>
        </p:nvGrpSpPr>
        <p:grpSpPr>
          <a:xfrm>
            <a:off x="3562350" y="4648200"/>
            <a:ext cx="2000250" cy="628650"/>
            <a:chOff x="2743200" y="1143000"/>
            <a:chExt cx="2667000" cy="914400"/>
          </a:xfrm>
        </p:grpSpPr>
        <p:sp>
          <p:nvSpPr>
            <p:cNvPr id="134" name="Flowchart: Data 133"/>
            <p:cNvSpPr/>
            <p:nvPr/>
          </p:nvSpPr>
          <p:spPr>
            <a:xfrm>
              <a:off x="2743200" y="1447800"/>
              <a:ext cx="2667000" cy="609600"/>
            </a:xfrm>
            <a:prstGeom prst="flowChartInputOutpu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35" name="Flowchart: Data 134"/>
            <p:cNvSpPr/>
            <p:nvPr/>
          </p:nvSpPr>
          <p:spPr>
            <a:xfrm>
              <a:off x="2743200" y="1371600"/>
              <a:ext cx="2667000" cy="609600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36" name="Flowchart: Data 135"/>
            <p:cNvSpPr/>
            <p:nvPr/>
          </p:nvSpPr>
          <p:spPr>
            <a:xfrm>
              <a:off x="2743200" y="1295400"/>
              <a:ext cx="2667000" cy="609600"/>
            </a:xfrm>
            <a:prstGeom prst="flowChartInputOutp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37" name="Flowchart: Data 136"/>
            <p:cNvSpPr/>
            <p:nvPr/>
          </p:nvSpPr>
          <p:spPr>
            <a:xfrm>
              <a:off x="2743200" y="1219200"/>
              <a:ext cx="2667000" cy="609600"/>
            </a:xfrm>
            <a:prstGeom prst="flowChartInputOutpu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38" name="Flowchart: Data 137"/>
            <p:cNvSpPr/>
            <p:nvPr/>
          </p:nvSpPr>
          <p:spPr>
            <a:xfrm>
              <a:off x="2743200" y="1143000"/>
              <a:ext cx="2667000" cy="609600"/>
            </a:xfrm>
            <a:prstGeom prst="flowChartInputOutpu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 smtClean="0">
                  <a:solidFill>
                    <a:schemeClr val="tx1"/>
                  </a:solidFill>
                </a:rPr>
                <a:t>~2020 B</a:t>
              </a:r>
              <a:endParaRPr lang="nl-NL" sz="16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Example: historical reconstruction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32</a:t>
            </a:fld>
            <a:endParaRPr lang="nl-N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849"/>
            <a:ext cx="9144000" cy="364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4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33</a:t>
            </a:fld>
            <a:endParaRPr lang="nl-NL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"/>
            <a:ext cx="868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5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48392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1000" y="2026920"/>
            <a:ext cx="17526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rgbClr val="FF0000"/>
                </a:solidFill>
              </a:rPr>
              <a:t>SWAT</a:t>
            </a:r>
          </a:p>
          <a:p>
            <a:pPr algn="ctr"/>
            <a:r>
              <a:rPr lang="nl-NL" dirty="0" smtClean="0">
                <a:solidFill>
                  <a:srgbClr val="FF0000"/>
                </a:solidFill>
              </a:rPr>
              <a:t>MODFLOW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46320" y="2057400"/>
            <a:ext cx="17526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nl-NL" sz="1800" b="0" dirty="0" smtClean="0">
                <a:solidFill>
                  <a:srgbClr val="FF0000"/>
                </a:solidFill>
              </a:rPr>
              <a:t>NETLOGO</a:t>
            </a:r>
            <a:endParaRPr lang="nl-NL" sz="1800" b="0" dirty="0">
              <a:solidFill>
                <a:srgbClr val="FF0000"/>
              </a:solidFill>
            </a:endParaRP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2656840" y="2057400"/>
            <a:ext cx="17526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DELFT3D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1402080" y="5420360"/>
            <a:ext cx="17526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NETLOGO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34</a:t>
            </a:fld>
            <a:endParaRPr lang="nl-NL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09600" y="3220720"/>
            <a:ext cx="5105400" cy="381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nl-NL" dirty="0" err="1" smtClean="0"/>
              <a:t>Linked</a:t>
            </a:r>
            <a:r>
              <a:rPr lang="nl-NL" dirty="0" smtClean="0"/>
              <a:t> </a:t>
            </a:r>
            <a:r>
              <a:rPr lang="nl-NL" dirty="0" err="1" smtClean="0"/>
              <a:t>models</a:t>
            </a:r>
            <a:r>
              <a:rPr lang="nl-NL" dirty="0" smtClean="0"/>
              <a:t> or </a:t>
            </a:r>
            <a:r>
              <a:rPr lang="nl-NL" dirty="0" err="1" smtClean="0"/>
              <a:t>integrated</a:t>
            </a:r>
            <a:r>
              <a:rPr lang="nl-NL" dirty="0" smtClean="0"/>
              <a:t> model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904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M:\Paper manuscripts\Review Naivasha research\Figur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93240"/>
            <a:ext cx="7010400" cy="4026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93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191000" y="381000"/>
            <a:ext cx="4953000" cy="1295400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 smtClean="0"/>
              <a:t>Downstream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 </a:t>
            </a:r>
            <a:r>
              <a:rPr lang="en-US" dirty="0" smtClean="0"/>
              <a:t>Upstream</a:t>
            </a:r>
          </a:p>
          <a:p>
            <a:pPr marL="0" indent="0" algn="r">
              <a:buNone/>
            </a:pPr>
            <a:r>
              <a:rPr lang="en-US" dirty="0" smtClean="0"/>
              <a:t>Sustainability </a:t>
            </a:r>
            <a:r>
              <a:rPr lang="en-US" dirty="0">
                <a:sym typeface="Wingdings" pitchFamily="2" charset="2"/>
              </a:rPr>
              <a:t> </a:t>
            </a:r>
            <a:r>
              <a:rPr lang="en-US" dirty="0" smtClean="0">
                <a:sym typeface="Wingdings" pitchFamily="2" charset="2"/>
              </a:rPr>
              <a:t>D</a:t>
            </a:r>
            <a:r>
              <a:rPr lang="en-US" dirty="0" smtClean="0"/>
              <a:t>evelopment</a:t>
            </a:r>
          </a:p>
          <a:p>
            <a:pPr marL="0" indent="0" algn="r">
              <a:buNone/>
            </a:pPr>
            <a:r>
              <a:rPr lang="en-US" dirty="0" smtClean="0"/>
              <a:t>Large companies </a:t>
            </a:r>
            <a:r>
              <a:rPr lang="en-US" dirty="0" smtClean="0">
                <a:sym typeface="Wingdings" pitchFamily="2" charset="2"/>
              </a:rPr>
              <a:t></a:t>
            </a:r>
            <a:r>
              <a:rPr lang="en-US" dirty="0"/>
              <a:t>Poor </a:t>
            </a:r>
            <a:r>
              <a:rPr lang="en-US" dirty="0" smtClean="0"/>
              <a:t>communities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t="4741" r="14764"/>
          <a:stretch/>
        </p:blipFill>
        <p:spPr>
          <a:xfrm>
            <a:off x="2743200" y="1767839"/>
            <a:ext cx="3834223" cy="4777917"/>
          </a:xfrm>
          <a:prstGeom prst="rect">
            <a:avLst/>
          </a:prstGeom>
        </p:spPr>
      </p:pic>
      <p:pic>
        <p:nvPicPr>
          <p:cNvPr id="10" name="Picture 9" descr="Fertilizer2011.jpg"/>
          <p:cNvPicPr>
            <a:picLocks noChangeAspect="1"/>
          </p:cNvPicPr>
          <p:nvPr/>
        </p:nvPicPr>
        <p:blipFill rotWithShape="1">
          <a:blip r:embed="rId4" cstate="print"/>
          <a:srcRect r="43333"/>
          <a:stretch/>
        </p:blipFill>
        <p:spPr>
          <a:xfrm>
            <a:off x="6781800" y="2218452"/>
            <a:ext cx="1727200" cy="2286000"/>
          </a:xfrm>
          <a:prstGeom prst="rect">
            <a:avLst/>
          </a:prstGeom>
          <a:ln w="25400">
            <a:noFill/>
          </a:ln>
        </p:spPr>
      </p:pic>
      <p:pic>
        <p:nvPicPr>
          <p:cNvPr id="12" name="Picture 12" descr="D:\fotos Naivasha\IMG_3389.JPG"/>
          <p:cNvPicPr>
            <a:picLocks noChangeAspect="1" noChangeArrowheads="1"/>
          </p:cNvPicPr>
          <p:nvPr/>
        </p:nvPicPr>
        <p:blipFill rotWithShape="1">
          <a:blip r:embed="rId5" cstate="print"/>
          <a:srcRect l="334" r="43328"/>
          <a:stretch/>
        </p:blipFill>
        <p:spPr bwMode="auto">
          <a:xfrm>
            <a:off x="152400" y="2238772"/>
            <a:ext cx="1717040" cy="2286000"/>
          </a:xfrm>
          <a:prstGeom prst="rect">
            <a:avLst/>
          </a:prstGeom>
          <a:noFill/>
          <a:ln w="25400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43200" y="1767840"/>
            <a:ext cx="3834223" cy="478536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74080" y="184912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Up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4479" y="411809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Down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6" name="Picture 5" descr="Greenhouse2011_LongonotHorticulture.jpg"/>
          <p:cNvPicPr>
            <a:picLocks noChangeAspect="1"/>
          </p:cNvPicPr>
          <p:nvPr/>
        </p:nvPicPr>
        <p:blipFill rotWithShape="1">
          <a:blip r:embed="rId6" cstate="print"/>
          <a:srcRect l="2832" r="40834"/>
          <a:stretch/>
        </p:blipFill>
        <p:spPr>
          <a:xfrm>
            <a:off x="838200" y="3810000"/>
            <a:ext cx="1717039" cy="2286000"/>
          </a:xfrm>
          <a:prstGeom prst="rect">
            <a:avLst/>
          </a:prstGeom>
          <a:ln w="25400">
            <a:noFill/>
          </a:ln>
        </p:spPr>
      </p:pic>
      <p:pic>
        <p:nvPicPr>
          <p:cNvPr id="5" name="Picture 4" descr="D:\fotos Naivasha\IMG_0017.JPG"/>
          <p:cNvPicPr>
            <a:picLocks noChangeAspect="1" noChangeArrowheads="1"/>
          </p:cNvPicPr>
          <p:nvPr/>
        </p:nvPicPr>
        <p:blipFill rotWithShape="1">
          <a:blip r:embed="rId7" cstate="print"/>
          <a:srcRect l="37167" r="6166"/>
          <a:stretch/>
        </p:blipFill>
        <p:spPr bwMode="auto">
          <a:xfrm>
            <a:off x="7315200" y="3810000"/>
            <a:ext cx="1727200" cy="2286000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118094"/>
            <a:ext cx="954911" cy="1485899"/>
          </a:xfrm>
          <a:prstGeom prst="rect">
            <a:avLst/>
          </a:prstGeom>
        </p:spPr>
      </p:pic>
      <p:sp>
        <p:nvSpPr>
          <p:cNvPr id="13" name="Title 20"/>
          <p:cNvSpPr txBox="1">
            <a:spLocks/>
          </p:cNvSpPr>
          <p:nvPr/>
        </p:nvSpPr>
        <p:spPr>
          <a:xfrm>
            <a:off x="1139400" y="609600"/>
            <a:ext cx="7776000" cy="7344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rtl="0" eaLnBrk="1" fontAlgn="base" hangingPunct="1">
              <a:lnSpc>
                <a:spcPts val="2500"/>
              </a:lnSpc>
              <a:spcBef>
                <a:spcPts val="624"/>
              </a:spcBef>
              <a:spcAft>
                <a:spcPct val="0"/>
              </a:spcAft>
              <a:defRPr sz="2600" b="1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dirty="0" smtClean="0"/>
              <a:t>sustainability </a:t>
            </a:r>
            <a:r>
              <a:rPr lang="en-US" dirty="0"/>
              <a:t>ISSUES</a:t>
            </a:r>
            <a:br>
              <a:rPr lang="en-US" dirty="0"/>
            </a:b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47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8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18A380-CEF3-4FA4-B905-6E6A3B62A7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139400" y="457200"/>
            <a:ext cx="7776000" cy="734400"/>
          </a:xfrm>
        </p:spPr>
        <p:txBody>
          <a:bodyPr/>
          <a:lstStyle/>
          <a:p>
            <a:r>
              <a:rPr lang="en-US" dirty="0" smtClean="0"/>
              <a:t>Water Governance At DIFFERENT levels</a:t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1094086" y="1371600"/>
            <a:ext cx="7203477" cy="4047649"/>
            <a:chOff x="1710678" y="2931192"/>
            <a:chExt cx="6687844" cy="3857818"/>
          </a:xfrm>
        </p:grpSpPr>
        <p:pic>
          <p:nvPicPr>
            <p:cNvPr id="8" name="Picture 7" descr="plaatje SS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0678" y="4051456"/>
              <a:ext cx="6687844" cy="2737554"/>
            </a:xfrm>
            <a:prstGeom prst="rect">
              <a:avLst/>
            </a:prstGeom>
          </p:spPr>
        </p:pic>
        <p:pic>
          <p:nvPicPr>
            <p:cNvPr id="10" name="Picture 9" descr="IMG_3306.JPG"/>
            <p:cNvPicPr>
              <a:picLocks noChangeAspect="1"/>
            </p:cNvPicPr>
            <p:nvPr/>
          </p:nvPicPr>
          <p:blipFill rotWithShape="1">
            <a:blip r:embed="rId3" cstate="print"/>
            <a:srcRect l="14725" t="12518" r="20775" b="50000"/>
            <a:stretch/>
          </p:blipFill>
          <p:spPr>
            <a:xfrm>
              <a:off x="3936906" y="2931192"/>
              <a:ext cx="2387694" cy="1040662"/>
            </a:xfrm>
            <a:prstGeom prst="rect">
              <a:avLst/>
            </a:prstGeom>
          </p:spPr>
        </p:pic>
        <p:grpSp>
          <p:nvGrpSpPr>
            <p:cNvPr id="14" name="Group 10"/>
            <p:cNvGrpSpPr>
              <a:grpSpLocks noChangeAspect="1"/>
            </p:cNvGrpSpPr>
            <p:nvPr/>
          </p:nvGrpSpPr>
          <p:grpSpPr>
            <a:xfrm>
              <a:off x="2501900" y="3371708"/>
              <a:ext cx="622300" cy="600146"/>
              <a:chOff x="1219200" y="1043868"/>
              <a:chExt cx="1905000" cy="1902532"/>
            </a:xfrm>
          </p:grpSpPr>
          <p:pic>
            <p:nvPicPr>
              <p:cNvPr id="12" name="Picture 11" descr="logo WRMA down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19200" y="2057400"/>
                <a:ext cx="1905000" cy="889000"/>
              </a:xfrm>
              <a:prstGeom prst="rect">
                <a:avLst/>
              </a:prstGeom>
            </p:spPr>
          </p:pic>
          <p:pic>
            <p:nvPicPr>
              <p:cNvPr id="13" name="Picture 12" descr="logo WRMA up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19200" y="1043868"/>
                <a:ext cx="1905000" cy="1016000"/>
              </a:xfrm>
              <a:prstGeom prst="rect">
                <a:avLst/>
              </a:prstGeom>
            </p:spPr>
          </p:pic>
        </p:grpSp>
        <p:grpSp>
          <p:nvGrpSpPr>
            <p:cNvPr id="18" name="Group 13"/>
            <p:cNvGrpSpPr>
              <a:grpSpLocks noChangeAspect="1"/>
            </p:cNvGrpSpPr>
            <p:nvPr/>
          </p:nvGrpSpPr>
          <p:grpSpPr>
            <a:xfrm>
              <a:off x="7651144" y="4185920"/>
              <a:ext cx="565109" cy="304800"/>
              <a:chOff x="5943600" y="4038600"/>
              <a:chExt cx="1524000" cy="821992"/>
            </a:xfrm>
          </p:grpSpPr>
          <p:pic>
            <p:nvPicPr>
              <p:cNvPr id="15" name="Picture 43" descr="perso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943600" y="4038600"/>
                <a:ext cx="304800" cy="821992"/>
              </a:xfrm>
              <a:prstGeom prst="rect">
                <a:avLst/>
              </a:prstGeom>
              <a:noFill/>
            </p:spPr>
          </p:pic>
          <p:pic>
            <p:nvPicPr>
              <p:cNvPr id="16" name="Picture 43" descr="perso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162800" y="4038600"/>
                <a:ext cx="304800" cy="821992"/>
              </a:xfrm>
              <a:prstGeom prst="rect">
                <a:avLst/>
              </a:prstGeom>
              <a:noFill/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>
                <a:off x="6324600" y="4572000"/>
                <a:ext cx="685800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26" name="Picture 2" descr="D:\EOIA RAW DATA\Data by source\danielkyalo\RCR  Survey Data_Feb 2012\Upper catchment pictures\CIMG3724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t="18597" b="25363"/>
            <a:stretch/>
          </p:blipFill>
          <p:spPr bwMode="auto">
            <a:xfrm>
              <a:off x="6400800" y="2931192"/>
              <a:ext cx="1997722" cy="104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073560" y="5154930"/>
            <a:ext cx="807044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000" u="sng" dirty="0"/>
          </a:p>
        </p:txBody>
      </p:sp>
      <p:sp>
        <p:nvSpPr>
          <p:cNvPr id="2" name="Right Arrow 1"/>
          <p:cNvSpPr/>
          <p:nvPr/>
        </p:nvSpPr>
        <p:spPr>
          <a:xfrm>
            <a:off x="1094086" y="6154293"/>
            <a:ext cx="37827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Devolution of power </a:t>
            </a:r>
          </a:p>
        </p:txBody>
      </p:sp>
      <p:sp>
        <p:nvSpPr>
          <p:cNvPr id="20" name="Right Arrow 19"/>
          <p:cNvSpPr/>
          <p:nvPr/>
        </p:nvSpPr>
        <p:spPr>
          <a:xfrm flipH="1">
            <a:off x="4876799" y="5508498"/>
            <a:ext cx="342076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Collective 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7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09000" y="6381750"/>
            <a:ext cx="374650" cy="476250"/>
          </a:xfrm>
        </p:spPr>
        <p:txBody>
          <a:bodyPr/>
          <a:lstStyle/>
          <a:p>
            <a:fld id="{D818A380-CEF3-4FA4-B905-6E6A3B62A7C3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87120" y="457200"/>
            <a:ext cx="7776000" cy="7344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rtl="0" eaLnBrk="1" fontAlgn="base" hangingPunct="1">
              <a:lnSpc>
                <a:spcPts val="2500"/>
              </a:lnSpc>
              <a:spcBef>
                <a:spcPts val="624"/>
              </a:spcBef>
              <a:spcAft>
                <a:spcPct val="0"/>
              </a:spcAft>
              <a:defRPr sz="2600" b="1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dirty="0" smtClean="0"/>
              <a:t>Research question</a:t>
            </a:r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073560" y="1344000"/>
            <a:ext cx="807044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How can Earth Observation (</a:t>
            </a:r>
            <a:r>
              <a:rPr lang="en-US" sz="2000" b="1" dirty="0" smtClean="0"/>
              <a:t>EO</a:t>
            </a:r>
            <a:r>
              <a:rPr lang="en-US" sz="2000" dirty="0" smtClean="0"/>
              <a:t>) and Integrated Assessment (</a:t>
            </a:r>
            <a:r>
              <a:rPr lang="en-US" sz="2000" b="1" dirty="0" smtClean="0"/>
              <a:t>IA</a:t>
            </a:r>
            <a:r>
              <a:rPr lang="en-US" sz="2000" dirty="0" smtClean="0"/>
              <a:t>) be used to effectively support </a:t>
            </a:r>
            <a:r>
              <a:rPr lang="en-US" sz="2000" u="sng" dirty="0" smtClean="0"/>
              <a:t>water governance </a:t>
            </a:r>
            <a:r>
              <a:rPr lang="en-US" sz="2000" dirty="0" smtClean="0"/>
              <a:t>towards improving environmental and socio-economic </a:t>
            </a:r>
            <a:r>
              <a:rPr lang="en-US" sz="2000" u="sng" dirty="0" smtClean="0"/>
              <a:t>indicators of sustainability?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130400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6" name="Cloud 5"/>
          <p:cNvSpPr/>
          <p:nvPr/>
        </p:nvSpPr>
        <p:spPr bwMode="auto">
          <a:xfrm>
            <a:off x="3276600" y="2888417"/>
            <a:ext cx="2597954" cy="1223360"/>
          </a:xfrm>
          <a:prstGeom prst="cloud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Research focus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1135817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Stakeholders</a:t>
            </a:r>
            <a:endParaRPr lang="en-US" dirty="0"/>
          </a:p>
        </p:txBody>
      </p:sp>
      <p:grpSp>
        <p:nvGrpSpPr>
          <p:cNvPr id="3" name="Group 49"/>
          <p:cNvGrpSpPr>
            <a:grpSpLocks noChangeAspect="1"/>
          </p:cNvGrpSpPr>
          <p:nvPr/>
        </p:nvGrpSpPr>
        <p:grpSpPr bwMode="auto">
          <a:xfrm>
            <a:off x="5410200" y="1516817"/>
            <a:ext cx="591864" cy="1052838"/>
            <a:chOff x="2274" y="1047"/>
            <a:chExt cx="495" cy="876"/>
          </a:xfrm>
        </p:grpSpPr>
        <p:pic>
          <p:nvPicPr>
            <p:cNvPr id="19" name="Picture 50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0" name="Picture 51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1" name="Picture 52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2" name="Picture 53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3" name="Picture 54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4" name="Picture 55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047"/>
              <a:ext cx="165" cy="445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2790284" y="113581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Scientists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64114" y="189781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discussions</a:t>
            </a:r>
            <a:endParaRPr lang="en-US" i="1" dirty="0"/>
          </a:p>
        </p:txBody>
      </p:sp>
      <p:sp>
        <p:nvSpPr>
          <p:cNvPr id="29" name="Rectangle 28"/>
          <p:cNvSpPr/>
          <p:nvPr/>
        </p:nvSpPr>
        <p:spPr bwMode="auto">
          <a:xfrm>
            <a:off x="5486400" y="5250617"/>
            <a:ext cx="1766531" cy="914400"/>
          </a:xfrm>
          <a:prstGeom prst="rect">
            <a:avLst/>
          </a:prstGeom>
          <a:solidFill>
            <a:srgbClr val="33CC3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3789555" y="5257800"/>
            <a:ext cx="1554551" cy="914400"/>
          </a:xfrm>
          <a:prstGeom prst="rect">
            <a:avLst/>
          </a:pr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IA modeling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16200000" flipH="1">
            <a:off x="5747374" y="4559646"/>
            <a:ext cx="536757" cy="489995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4335481" y="4827741"/>
            <a:ext cx="582954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3030985" y="4568914"/>
            <a:ext cx="541149" cy="475853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31546" y="408419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determines</a:t>
            </a:r>
            <a:endParaRPr lang="en-US" i="1" dirty="0"/>
          </a:p>
        </p:txBody>
      </p:sp>
      <p:grpSp>
        <p:nvGrpSpPr>
          <p:cNvPr id="10" name="Group 49"/>
          <p:cNvGrpSpPr>
            <a:grpSpLocks noChangeAspect="1"/>
          </p:cNvGrpSpPr>
          <p:nvPr/>
        </p:nvGrpSpPr>
        <p:grpSpPr bwMode="auto">
          <a:xfrm>
            <a:off x="3095084" y="1516817"/>
            <a:ext cx="591864" cy="1052838"/>
            <a:chOff x="2274" y="1047"/>
            <a:chExt cx="495" cy="876"/>
          </a:xfrm>
        </p:grpSpPr>
        <p:pic>
          <p:nvPicPr>
            <p:cNvPr id="37" name="Picture 50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38" name="Picture 51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39" name="Picture 52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40" name="Picture 53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41" name="Picture 54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42" name="Picture 55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047"/>
              <a:ext cx="165" cy="445"/>
            </a:xfrm>
            <a:prstGeom prst="rect">
              <a:avLst/>
            </a:prstGeom>
            <a:noFill/>
          </p:spPr>
        </p:pic>
      </p:grpSp>
      <p:cxnSp>
        <p:nvCxnSpPr>
          <p:cNvPr id="43" name="Straight Arrow Connector 42"/>
          <p:cNvCxnSpPr/>
          <p:nvPr/>
        </p:nvCxnSpPr>
        <p:spPr>
          <a:xfrm rot="5400000">
            <a:off x="4280523" y="2646494"/>
            <a:ext cx="582954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r>
              <a:rPr lang="en-US" sz="2600" dirty="0" smtClean="0"/>
              <a:t>METHOD</a:t>
            </a:r>
            <a:endParaRPr lang="en-US" sz="2600" dirty="0"/>
          </a:p>
        </p:txBody>
      </p:sp>
      <p:sp>
        <p:nvSpPr>
          <p:cNvPr id="34" name="Rectangle 33"/>
          <p:cNvSpPr/>
          <p:nvPr/>
        </p:nvSpPr>
        <p:spPr bwMode="auto">
          <a:xfrm>
            <a:off x="2103049" y="5250617"/>
            <a:ext cx="1554551" cy="914400"/>
          </a:xfrm>
          <a:prstGeom prst="rect">
            <a:avLst/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Approach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6" name="Cloud 5"/>
          <p:cNvSpPr/>
          <p:nvPr/>
        </p:nvSpPr>
        <p:spPr bwMode="auto">
          <a:xfrm>
            <a:off x="3276600" y="2888417"/>
            <a:ext cx="2597954" cy="1223360"/>
          </a:xfrm>
          <a:prstGeom prst="cloud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Research focus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1135817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Stakeholders</a:t>
            </a:r>
            <a:endParaRPr lang="en-US" dirty="0"/>
          </a:p>
        </p:txBody>
      </p:sp>
      <p:grpSp>
        <p:nvGrpSpPr>
          <p:cNvPr id="3" name="Group 49"/>
          <p:cNvGrpSpPr>
            <a:grpSpLocks noChangeAspect="1"/>
          </p:cNvGrpSpPr>
          <p:nvPr/>
        </p:nvGrpSpPr>
        <p:grpSpPr bwMode="auto">
          <a:xfrm>
            <a:off x="5410200" y="1516817"/>
            <a:ext cx="591864" cy="1052838"/>
            <a:chOff x="2274" y="1047"/>
            <a:chExt cx="495" cy="876"/>
          </a:xfrm>
        </p:grpSpPr>
        <p:pic>
          <p:nvPicPr>
            <p:cNvPr id="19" name="Picture 50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0" name="Picture 51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1" name="Picture 52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2" name="Picture 53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3" name="Picture 54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24" name="Picture 55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047"/>
              <a:ext cx="165" cy="445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2790284" y="113581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Scientists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64114" y="189781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discussions</a:t>
            </a:r>
            <a:endParaRPr lang="en-US" i="1" dirty="0"/>
          </a:p>
        </p:txBody>
      </p:sp>
      <p:sp>
        <p:nvSpPr>
          <p:cNvPr id="29" name="Rectangle 28"/>
          <p:cNvSpPr/>
          <p:nvPr/>
        </p:nvSpPr>
        <p:spPr bwMode="auto">
          <a:xfrm>
            <a:off x="5486400" y="5250617"/>
            <a:ext cx="1766531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3789555" y="5257800"/>
            <a:ext cx="1554551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IA modeling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16200000" flipH="1">
            <a:off x="5747374" y="4559646"/>
            <a:ext cx="536757" cy="4899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4335481" y="4827741"/>
            <a:ext cx="582954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3030985" y="4568914"/>
            <a:ext cx="541149" cy="47585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31546" y="408419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determines</a:t>
            </a:r>
            <a:endParaRPr lang="en-US" i="1" dirty="0"/>
          </a:p>
        </p:txBody>
      </p:sp>
      <p:grpSp>
        <p:nvGrpSpPr>
          <p:cNvPr id="10" name="Group 49"/>
          <p:cNvGrpSpPr>
            <a:grpSpLocks noChangeAspect="1"/>
          </p:cNvGrpSpPr>
          <p:nvPr/>
        </p:nvGrpSpPr>
        <p:grpSpPr bwMode="auto">
          <a:xfrm>
            <a:off x="3095084" y="1516817"/>
            <a:ext cx="591864" cy="1052838"/>
            <a:chOff x="2274" y="1047"/>
            <a:chExt cx="495" cy="876"/>
          </a:xfrm>
        </p:grpSpPr>
        <p:pic>
          <p:nvPicPr>
            <p:cNvPr id="37" name="Picture 50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38" name="Picture 51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39" name="Picture 52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478"/>
              <a:ext cx="165" cy="445"/>
            </a:xfrm>
            <a:prstGeom prst="rect">
              <a:avLst/>
            </a:prstGeom>
            <a:noFill/>
          </p:spPr>
        </p:pic>
        <p:pic>
          <p:nvPicPr>
            <p:cNvPr id="40" name="Picture 53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41" name="Picture 54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4" y="1047"/>
              <a:ext cx="165" cy="445"/>
            </a:xfrm>
            <a:prstGeom prst="rect">
              <a:avLst/>
            </a:prstGeom>
            <a:noFill/>
          </p:spPr>
        </p:pic>
        <p:pic>
          <p:nvPicPr>
            <p:cNvPr id="42" name="Picture 55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" y="1047"/>
              <a:ext cx="165" cy="445"/>
            </a:xfrm>
            <a:prstGeom prst="rect">
              <a:avLst/>
            </a:prstGeom>
            <a:noFill/>
          </p:spPr>
        </p:pic>
      </p:grpSp>
      <p:cxnSp>
        <p:nvCxnSpPr>
          <p:cNvPr id="43" name="Straight Arrow Connector 42"/>
          <p:cNvCxnSpPr/>
          <p:nvPr/>
        </p:nvCxnSpPr>
        <p:spPr>
          <a:xfrm rot="5400000">
            <a:off x="4280523" y="2646494"/>
            <a:ext cx="582954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 bwMode="auto">
          <a:xfrm>
            <a:off x="2103049" y="5250617"/>
            <a:ext cx="1554551" cy="914400"/>
          </a:xfrm>
          <a:prstGeom prst="rect">
            <a:avLst/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76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TC">
  <a:themeElements>
    <a:clrScheme name="UT_wi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ED100"/>
      </a:accent3>
      <a:accent4>
        <a:srgbClr val="0098C3"/>
      </a:accent4>
      <a:accent5>
        <a:srgbClr val="DC0C30"/>
      </a:accent5>
      <a:accent6>
        <a:srgbClr val="006A4D"/>
      </a:accent6>
      <a:hlink>
        <a:srgbClr val="4F2D7F"/>
      </a:hlink>
      <a:folHlink>
        <a:srgbClr val="887B1B"/>
      </a:folHlink>
    </a:clrScheme>
    <a:fontScheme name="Standaardontwer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ITC</Template>
  <TotalTime>5761</TotalTime>
  <Words>695</Words>
  <Application>Microsoft Office PowerPoint</Application>
  <PresentationFormat>On-screen Show (4:3)</PresentationFormat>
  <Paragraphs>196</Paragraphs>
  <Slides>34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ITC</vt:lpstr>
      <vt:lpstr>An Earth Observation and Integrated Assessment (EOIA) approach for the sustainable governance of the Lake Naivasha basin, Kenya</vt:lpstr>
      <vt:lpstr>PowerPoint Presentation</vt:lpstr>
      <vt:lpstr>Lessons from IWRM </vt:lpstr>
      <vt:lpstr>PowerPoint Presentation</vt:lpstr>
      <vt:lpstr>PowerPoint Presentation</vt:lpstr>
      <vt:lpstr>Water Governance At DIFFERENT levels </vt:lpstr>
      <vt:lpstr>PowerPoint Presentation</vt:lpstr>
      <vt:lpstr>METHOD</vt:lpstr>
      <vt:lpstr>PowerPoint Presentation</vt:lpstr>
      <vt:lpstr>indicators for sustainable governance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INTEGRATED ASSESSMENT</vt:lpstr>
      <vt:lpstr>PowerPoint Presentation</vt:lpstr>
      <vt:lpstr>PowerPoint Presentation</vt:lpstr>
      <vt:lpstr>PowerPoint Presentation</vt:lpstr>
      <vt:lpstr>model</vt:lpstr>
      <vt:lpstr>TWO OPTIONS FOR INTEGRATED ASSESSMENT MODELING</vt:lpstr>
      <vt:lpstr>Agent-based modelling</vt:lpstr>
      <vt:lpstr>ABM model</vt:lpstr>
      <vt:lpstr>Agent-based modelling</vt:lpstr>
      <vt:lpstr>PowerPoint Presentation</vt:lpstr>
      <vt:lpstr>PowerPoint Presentation</vt:lpstr>
      <vt:lpstr>PowerPoint Presentation</vt:lpstr>
      <vt:lpstr>Final remarks on IA for sustainable governance</vt:lpstr>
      <vt:lpstr>Thank you!</vt:lpstr>
      <vt:lpstr>PowerPoint Presentation</vt:lpstr>
      <vt:lpstr>‘images of Naivasha’</vt:lpstr>
      <vt:lpstr>Example: historical reconstruction</vt:lpstr>
      <vt:lpstr>PowerPoint Presentation</vt:lpstr>
      <vt:lpstr>NETLOGO</vt:lpstr>
    </vt:vector>
  </TitlesOfParts>
  <Company>ITC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Observation- and Integrated Assessment (EOIA) for the governance of  Lake Naivasha, Kenya</dc:title>
  <dc:creator>Van Oel</dc:creator>
  <cp:lastModifiedBy>Pieter van Oel</cp:lastModifiedBy>
  <cp:revision>593</cp:revision>
  <dcterms:created xsi:type="dcterms:W3CDTF">2010-10-19T08:42:39Z</dcterms:created>
  <dcterms:modified xsi:type="dcterms:W3CDTF">2012-03-29T03:45:24Z</dcterms:modified>
</cp:coreProperties>
</file>