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8" r:id="rId41"/>
    <p:sldId id="299" r:id="rId42"/>
    <p:sldId id="2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75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610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>
                <a:ea typeface="微软雅黑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>
                <a:ea typeface="微软雅黑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EA66178-585F-9E41-A116-738AF27B6A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830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61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61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96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3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4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91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35000-C370-4CF3-A44A-1FE862257264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3C1067-4506-4E21-B8B8-FDF99F514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3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3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lizhen@radi.ac.cn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3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5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2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HP\AppData\Local\Temp\SNAGHTMLa285f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91" y="803315"/>
            <a:ext cx="4465638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C:\Users\HP\AppData\Local\Temp\SNAGHTMLa28ccb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03" y="2340687"/>
            <a:ext cx="4459287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文本框 5"/>
          <p:cNvSpPr txBox="1">
            <a:spLocks noChangeArrowheads="1"/>
          </p:cNvSpPr>
          <p:nvPr/>
        </p:nvSpPr>
        <p:spPr bwMode="auto">
          <a:xfrm>
            <a:off x="385079" y="803315"/>
            <a:ext cx="3862139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 the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Create Stack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tab, the bands for master image and slave images should already be selected for you based on the order of the products given in the previous table.</a:t>
            </a:r>
          </a:p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 the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Cross-Correlation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tab, specify the number of Ground Control Points (GCPs) to use. The GCPs will be used as the center of a cross correlation window which will find the corresponding position from the slave image to the master image.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7109" name="文本框 6"/>
          <p:cNvSpPr txBox="1">
            <a:spLocks noChangeArrowheads="1"/>
          </p:cNvSpPr>
          <p:nvPr/>
        </p:nvSpPr>
        <p:spPr bwMode="auto">
          <a:xfrm>
            <a:off x="4825207" y="2990795"/>
            <a:ext cx="16557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Create Stack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7110" name="文本框 7"/>
          <p:cNvSpPr txBox="1">
            <a:spLocks noChangeArrowheads="1"/>
          </p:cNvSpPr>
          <p:nvPr/>
        </p:nvSpPr>
        <p:spPr bwMode="auto">
          <a:xfrm>
            <a:off x="7029616" y="4977251"/>
            <a:ext cx="39957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Define the Correlation Windows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7111" name="标题 1"/>
          <p:cNvSpPr>
            <a:spLocks noGrp="1" noChangeArrowheads="1"/>
          </p:cNvSpPr>
          <p:nvPr>
            <p:ph type="title"/>
          </p:nvPr>
        </p:nvSpPr>
        <p:spPr>
          <a:xfrm>
            <a:off x="1538288" y="73026"/>
            <a:ext cx="8229600" cy="7096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two:</a:t>
            </a:r>
            <a:r>
              <a:rPr lang="en-US" altLang="zh-CN" sz="2400"/>
              <a:t>  Coregistering the Data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110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C:\Users\HP\AppData\Local\Temp\SNAGHTMLa291c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34" y="1053762"/>
            <a:ext cx="42926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8" descr="C:\Users\HP\AppData\Local\Temp\SNAGHTMLa2c03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32" y="2205172"/>
            <a:ext cx="43291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本框 5"/>
          <p:cNvSpPr txBox="1">
            <a:spLocks noChangeArrowheads="1"/>
          </p:cNvSpPr>
          <p:nvPr/>
        </p:nvSpPr>
        <p:spPr bwMode="auto">
          <a:xfrm>
            <a:off x="410752" y="1294387"/>
            <a:ext cx="292102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 the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Warp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tab, the warp polynomial order applies a linear translation for order 1. Higher order warps should only be used when the images have been greatly distorted.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 the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Write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tab, specify the output folder and the target product name. </a:t>
            </a:r>
          </a:p>
        </p:txBody>
      </p:sp>
      <p:sp>
        <p:nvSpPr>
          <p:cNvPr id="48133" name="文本框 6"/>
          <p:cNvSpPr txBox="1">
            <a:spLocks noChangeArrowheads="1"/>
          </p:cNvSpPr>
          <p:nvPr/>
        </p:nvSpPr>
        <p:spPr bwMode="auto">
          <a:xfrm>
            <a:off x="3651634" y="2717462"/>
            <a:ext cx="4292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Specify the Significance Level via the RMS Threshold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8134" name="文本框 7"/>
          <p:cNvSpPr txBox="1">
            <a:spLocks noChangeArrowheads="1"/>
          </p:cNvSpPr>
          <p:nvPr/>
        </p:nvSpPr>
        <p:spPr bwMode="auto">
          <a:xfrm>
            <a:off x="7621588" y="4721389"/>
            <a:ext cx="4292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Specify the output name, format and folder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8135" name="标题 1"/>
          <p:cNvSpPr>
            <a:spLocks noGrp="1" noChangeArrowheads="1"/>
          </p:cNvSpPr>
          <p:nvPr>
            <p:ph type="title"/>
          </p:nvPr>
        </p:nvSpPr>
        <p:spPr>
          <a:xfrm>
            <a:off x="1538288" y="73026"/>
            <a:ext cx="8229600" cy="7096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two:</a:t>
            </a:r>
            <a:r>
              <a:rPr lang="en-US" altLang="zh-CN" sz="2400"/>
              <a:t>  Coregistering the Data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819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 noChangeArrowheads="1"/>
          </p:cNvSpPr>
          <p:nvPr>
            <p:ph type="title"/>
          </p:nvPr>
        </p:nvSpPr>
        <p:spPr>
          <a:xfrm>
            <a:off x="635601" y="634350"/>
            <a:ext cx="8928100" cy="11430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three:</a:t>
            </a:r>
            <a:r>
              <a:rPr lang="en-US" altLang="zh-CN" sz="2400" dirty="0"/>
              <a:t>  </a:t>
            </a:r>
            <a:r>
              <a:rPr lang="en-US" altLang="zh-CN" sz="2300" dirty="0" err="1"/>
              <a:t>Interferogram</a:t>
            </a:r>
            <a:r>
              <a:rPr lang="en-US" altLang="zh-CN" sz="2300" dirty="0"/>
              <a:t> Formation and Coherence Estimation</a:t>
            </a:r>
            <a:endParaRPr lang="zh-CN" altLang="en-US" sz="2300" dirty="0"/>
          </a:p>
        </p:txBody>
      </p:sp>
      <p:sp>
        <p:nvSpPr>
          <p:cNvPr id="2" name="文本框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1715" y="1064581"/>
            <a:ext cx="8352580" cy="2400657"/>
          </a:xfrm>
          <a:prstGeom prst="rect">
            <a:avLst/>
          </a:prstGeom>
          <a:blipFill rotWithShape="0">
            <a:blip r:embed="rId2"/>
            <a:stretch>
              <a:fillRect l="-803" r="-730" b="-1527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  <a:latin typeface="Verdana" panose="020B0604030504040204" pitchFamily="34" charset="0"/>
                <a:ea typeface="微软雅黑" panose="020B0503020204020204" pitchFamily="34" charset="-122"/>
              </a:rPr>
              <a:t> </a:t>
            </a:r>
          </a:p>
        </p:txBody>
      </p:sp>
      <p:sp>
        <p:nvSpPr>
          <p:cNvPr id="4" name="文本框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9397" y="3895469"/>
            <a:ext cx="1048107" cy="51757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  <a:latin typeface="Verdana" panose="020B0604030504040204" pitchFamily="34" charset="0"/>
                <a:ea typeface="微软雅黑" panose="020B0503020204020204" pitchFamily="34" charset="-122"/>
              </a:rPr>
              <a:t> </a:t>
            </a:r>
          </a:p>
        </p:txBody>
      </p:sp>
      <p:sp>
        <p:nvSpPr>
          <p:cNvPr id="6" name="文本框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9396" y="4605278"/>
            <a:ext cx="1818510" cy="527645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  <a:latin typeface="Verdana" panose="020B0604030504040204" pitchFamily="34" charset="0"/>
                <a:ea typeface="微软雅黑" panose="020B0503020204020204" pitchFamily="34" charset="-122"/>
              </a:rPr>
              <a:t> </a:t>
            </a:r>
          </a:p>
        </p:txBody>
      </p:sp>
      <p:sp>
        <p:nvSpPr>
          <p:cNvPr id="7" name="文本框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9396" y="5324850"/>
            <a:ext cx="2301720" cy="520463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  <a:latin typeface="Verdana" panose="020B0604030504040204" pitchFamily="34" charset="0"/>
                <a:ea typeface="微软雅黑" panose="020B0503020204020204" pitchFamily="34" charset="-122"/>
              </a:rPr>
              <a:t> </a:t>
            </a:r>
          </a:p>
        </p:txBody>
      </p:sp>
      <p:pic>
        <p:nvPicPr>
          <p:cNvPr id="49159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653" y="2992675"/>
            <a:ext cx="302418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框 2"/>
          <p:cNvSpPr txBox="1">
            <a:spLocks noChangeArrowheads="1"/>
          </p:cNvSpPr>
          <p:nvPr/>
        </p:nvSpPr>
        <p:spPr bwMode="auto">
          <a:xfrm>
            <a:off x="376240" y="1068388"/>
            <a:ext cx="315277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Step4-Form the 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: </a:t>
            </a:r>
            <a:r>
              <a:rPr lang="en-US" altLang="zh-CN" sz="2000" dirty="0">
                <a:solidFill>
                  <a:srgbClr val="660033"/>
                </a:solidFill>
                <a:latin typeface="Times New Roman" charset="0"/>
                <a:ea typeface="微软雅黑" charset="-122"/>
                <a:cs typeface="Times New Roman" charset="0"/>
              </a:rPr>
              <a:t>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Select the stack and select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Formation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from the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InSAR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Products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menu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pic>
        <p:nvPicPr>
          <p:cNvPr id="50179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/>
          <a:stretch>
            <a:fillRect/>
          </a:stretch>
        </p:blipFill>
        <p:spPr bwMode="auto">
          <a:xfrm>
            <a:off x="3657600" y="1395413"/>
            <a:ext cx="81978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文本框 4"/>
          <p:cNvSpPr txBox="1">
            <a:spLocks noChangeArrowheads="1"/>
          </p:cNvSpPr>
          <p:nvPr/>
        </p:nvSpPr>
        <p:spPr bwMode="auto">
          <a:xfrm>
            <a:off x="3910013" y="5592763"/>
            <a:ext cx="4292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Select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Formation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0181" name="标题 1"/>
          <p:cNvSpPr>
            <a:spLocks noGrp="1" noChangeArrowheads="1"/>
          </p:cNvSpPr>
          <p:nvPr>
            <p:ph type="title"/>
          </p:nvPr>
        </p:nvSpPr>
        <p:spPr>
          <a:xfrm>
            <a:off x="1592263" y="496888"/>
            <a:ext cx="8928100" cy="11430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three:</a:t>
            </a:r>
            <a:r>
              <a:rPr lang="en-US" altLang="zh-CN" sz="2400" dirty="0"/>
              <a:t>  </a:t>
            </a:r>
            <a:r>
              <a:rPr lang="en-US" altLang="zh-CN" sz="2300" dirty="0" err="1"/>
              <a:t>Interferogram</a:t>
            </a:r>
            <a:r>
              <a:rPr lang="en-US" altLang="zh-CN" sz="2300" dirty="0"/>
              <a:t> Formation and Coherence Estimation</a:t>
            </a:r>
            <a:endParaRPr lang="zh-CN" altLang="en-US" sz="2300" dirty="0"/>
          </a:p>
        </p:txBody>
      </p:sp>
    </p:spTree>
    <p:extLst>
      <p:ext uri="{BB962C8B-B14F-4D97-AF65-F5344CB8AC3E}">
        <p14:creationId xmlns:p14="http://schemas.microsoft.com/office/powerpoint/2010/main" val="15652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HP\AppData\Local\Temp\SNAGHTMLa311b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309688"/>
            <a:ext cx="42100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C:\Users\HP\AppData\Local\Temp\SNAGHTMLa3184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309688"/>
            <a:ext cx="42100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本框 3"/>
          <p:cNvSpPr txBox="1">
            <a:spLocks noChangeArrowheads="1"/>
          </p:cNvSpPr>
          <p:nvPr/>
        </p:nvSpPr>
        <p:spPr bwMode="auto">
          <a:xfrm>
            <a:off x="314327" y="1309688"/>
            <a:ext cx="3024186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 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formation step we shall remove the flat-Earth phase. The flat-Earth phase is the phase present in the interferometric signal due to the curvature of the reference surface.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1205" name="文本框 4"/>
          <p:cNvSpPr txBox="1">
            <a:spLocks noChangeArrowheads="1"/>
          </p:cNvSpPr>
          <p:nvPr/>
        </p:nvSpPr>
        <p:spPr bwMode="auto">
          <a:xfrm>
            <a:off x="4483100" y="5529263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Dialog </a:t>
            </a:r>
            <a:endParaRPr lang="zh-CN" altLang="en-US" sz="20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1206" name="标题 1"/>
          <p:cNvSpPr>
            <a:spLocks noGrp="1" noChangeArrowheads="1"/>
          </p:cNvSpPr>
          <p:nvPr>
            <p:ph type="title"/>
          </p:nvPr>
        </p:nvSpPr>
        <p:spPr>
          <a:xfrm>
            <a:off x="1106488" y="587375"/>
            <a:ext cx="8928100" cy="11430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three:</a:t>
            </a:r>
            <a:r>
              <a:rPr lang="en-US" altLang="zh-CN" sz="2400" dirty="0"/>
              <a:t>  </a:t>
            </a:r>
            <a:r>
              <a:rPr lang="en-US" altLang="zh-CN" sz="2300" dirty="0" err="1"/>
              <a:t>Interferogram</a:t>
            </a:r>
            <a:r>
              <a:rPr lang="en-US" altLang="zh-CN" sz="2300" dirty="0"/>
              <a:t> Formation and Coherence Estimation</a:t>
            </a:r>
            <a:endParaRPr lang="zh-CN" altLang="en-US" sz="2300" dirty="0"/>
          </a:p>
        </p:txBody>
      </p:sp>
    </p:spTree>
    <p:extLst>
      <p:ext uri="{BB962C8B-B14F-4D97-AF65-F5344CB8AC3E}">
        <p14:creationId xmlns:p14="http://schemas.microsoft.com/office/powerpoint/2010/main" val="20857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:\Users\HP\AppData\Local\Temp\SNAGHTMLa37a6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1222374"/>
            <a:ext cx="903605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文本框 2"/>
          <p:cNvSpPr txBox="1">
            <a:spLocks noChangeArrowheads="1"/>
          </p:cNvSpPr>
          <p:nvPr/>
        </p:nvSpPr>
        <p:spPr bwMode="auto">
          <a:xfrm>
            <a:off x="265115" y="1222374"/>
            <a:ext cx="1592260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product produced will contain a band for the interferometric phase.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2228" name="文本框 3"/>
          <p:cNvSpPr txBox="1">
            <a:spLocks noChangeArrowheads="1"/>
          </p:cNvSpPr>
          <p:nvPr/>
        </p:nvSpPr>
        <p:spPr bwMode="auto">
          <a:xfrm>
            <a:off x="6991350" y="1316037"/>
            <a:ext cx="4292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Interferometric Phase Band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2229" name="标题 1"/>
          <p:cNvSpPr>
            <a:spLocks noGrp="1" noChangeArrowheads="1"/>
          </p:cNvSpPr>
          <p:nvPr>
            <p:ph type="title"/>
          </p:nvPr>
        </p:nvSpPr>
        <p:spPr>
          <a:xfrm>
            <a:off x="588963" y="650875"/>
            <a:ext cx="8928100" cy="11430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three:</a:t>
            </a:r>
            <a:r>
              <a:rPr lang="en-US" altLang="zh-CN" sz="2400" dirty="0"/>
              <a:t>  </a:t>
            </a:r>
            <a:r>
              <a:rPr lang="en-US" altLang="zh-CN" sz="2300" dirty="0" err="1"/>
              <a:t>Interferogram</a:t>
            </a:r>
            <a:r>
              <a:rPr lang="en-US" altLang="zh-CN" sz="2300" dirty="0"/>
              <a:t> Formation and Coherence Estimation</a:t>
            </a:r>
            <a:endParaRPr lang="zh-CN" altLang="en-US" sz="2300" dirty="0"/>
          </a:p>
        </p:txBody>
      </p:sp>
    </p:spTree>
    <p:extLst>
      <p:ext uri="{BB962C8B-B14F-4D97-AF65-F5344CB8AC3E}">
        <p14:creationId xmlns:p14="http://schemas.microsoft.com/office/powerpoint/2010/main" val="2523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HP\AppData\Local\Temp\SNAGHTMLa4fd6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1" y="1007666"/>
            <a:ext cx="8964613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文本框 2"/>
          <p:cNvSpPr txBox="1">
            <a:spLocks noChangeArrowheads="1"/>
          </p:cNvSpPr>
          <p:nvPr/>
        </p:nvSpPr>
        <p:spPr bwMode="auto">
          <a:xfrm>
            <a:off x="288926" y="1268413"/>
            <a:ext cx="1997074" cy="21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product produced will contain a band for the coherence phase.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3252" name="文本框 3"/>
          <p:cNvSpPr txBox="1">
            <a:spLocks noChangeArrowheads="1"/>
          </p:cNvSpPr>
          <p:nvPr/>
        </p:nvSpPr>
        <p:spPr bwMode="auto">
          <a:xfrm>
            <a:off x="2143125" y="5006181"/>
            <a:ext cx="4292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Coherence Band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3253" name="标题 1"/>
          <p:cNvSpPr>
            <a:spLocks noGrp="1" noChangeArrowheads="1"/>
          </p:cNvSpPr>
          <p:nvPr>
            <p:ph type="title"/>
          </p:nvPr>
        </p:nvSpPr>
        <p:spPr>
          <a:xfrm>
            <a:off x="1631950" y="125413"/>
            <a:ext cx="8928100" cy="11430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three:</a:t>
            </a:r>
            <a:r>
              <a:rPr lang="en-US" altLang="zh-CN" sz="2400"/>
              <a:t>  </a:t>
            </a:r>
            <a:r>
              <a:rPr lang="en-US" altLang="zh-CN" sz="2300"/>
              <a:t>Interferogram Formation and Coherence Estimation</a:t>
            </a:r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5272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7" y="1160463"/>
            <a:ext cx="9053513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标题 1"/>
          <p:cNvSpPr>
            <a:spLocks noGrp="1" noChangeArrowheads="1"/>
          </p:cNvSpPr>
          <p:nvPr>
            <p:ph type="title"/>
          </p:nvPr>
        </p:nvSpPr>
        <p:spPr>
          <a:xfrm>
            <a:off x="1416844" y="661194"/>
            <a:ext cx="8569325" cy="998538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four:</a:t>
            </a:r>
            <a:r>
              <a:rPr lang="en-US" altLang="zh-CN" sz="2400"/>
              <a:t>  Topographic Phase Removal</a:t>
            </a:r>
            <a:endParaRPr lang="zh-CN" altLang="en-US" sz="2400" dirty="0"/>
          </a:p>
        </p:txBody>
      </p:sp>
      <p:sp>
        <p:nvSpPr>
          <p:cNvPr id="54276" name="文本框 3"/>
          <p:cNvSpPr txBox="1">
            <a:spLocks noChangeArrowheads="1"/>
          </p:cNvSpPr>
          <p:nvPr/>
        </p:nvSpPr>
        <p:spPr bwMode="auto">
          <a:xfrm>
            <a:off x="219076" y="1192213"/>
            <a:ext cx="2395537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Step5-Remove Topographic Phase: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Select 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product and go to the </a:t>
            </a:r>
            <a:r>
              <a:rPr lang="en-US" altLang="zh-CN" sz="2000" b="1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Interferometric Products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menu. Select </a:t>
            </a:r>
            <a:r>
              <a:rPr lang="en-US" altLang="zh-CN" sz="2000" b="1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Topographic Phase Removal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4277" name="文本框 4"/>
          <p:cNvSpPr txBox="1">
            <a:spLocks noChangeArrowheads="1"/>
          </p:cNvSpPr>
          <p:nvPr/>
        </p:nvSpPr>
        <p:spPr bwMode="auto">
          <a:xfrm>
            <a:off x="6521450" y="4995862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Select Topographic Phase Removal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HP\AppData\Local\Temp\SNAGHTMLa3cf5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12876"/>
            <a:ext cx="41529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9" y="1430338"/>
            <a:ext cx="41052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文本框 3"/>
          <p:cNvSpPr txBox="1">
            <a:spLocks noChangeArrowheads="1"/>
          </p:cNvSpPr>
          <p:nvPr/>
        </p:nvSpPr>
        <p:spPr bwMode="auto">
          <a:xfrm>
            <a:off x="6113465" y="4511675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Topographic Phase Removal Dialog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5301" name="标题 1"/>
          <p:cNvSpPr>
            <a:spLocks noGrp="1" noChangeArrowheads="1"/>
          </p:cNvSpPr>
          <p:nvPr>
            <p:ph type="title"/>
          </p:nvPr>
        </p:nvSpPr>
        <p:spPr>
          <a:xfrm>
            <a:off x="1184276" y="601662"/>
            <a:ext cx="8569325" cy="998538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four:</a:t>
            </a:r>
            <a:r>
              <a:rPr lang="en-US" altLang="zh-CN" sz="2400"/>
              <a:t>  Topographic Phase Removal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471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HP\AppData\Local\Temp\SNAGHTMLa6320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133475"/>
            <a:ext cx="90551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文本框 2"/>
          <p:cNvSpPr txBox="1">
            <a:spLocks noChangeArrowheads="1"/>
          </p:cNvSpPr>
          <p:nvPr/>
        </p:nvSpPr>
        <p:spPr bwMode="auto">
          <a:xfrm>
            <a:off x="1920875" y="5299075"/>
            <a:ext cx="4292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Topographic Phase Band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6324" name="标题 1"/>
          <p:cNvSpPr>
            <a:spLocks noGrp="1" noChangeArrowheads="1"/>
          </p:cNvSpPr>
          <p:nvPr>
            <p:ph type="title"/>
          </p:nvPr>
        </p:nvSpPr>
        <p:spPr>
          <a:xfrm>
            <a:off x="969964" y="634206"/>
            <a:ext cx="8569325" cy="998538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four:</a:t>
            </a:r>
            <a:r>
              <a:rPr lang="en-US" altLang="zh-CN" sz="2400"/>
              <a:t>  Topographic Phase Removal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77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558926" y="1260285"/>
            <a:ext cx="89201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None/>
              <a:defRPr/>
            </a:pP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8915" name="矩形 4"/>
          <p:cNvSpPr>
            <a:spLocks noChangeArrowheads="1"/>
          </p:cNvSpPr>
          <p:nvPr/>
        </p:nvSpPr>
        <p:spPr bwMode="auto">
          <a:xfrm>
            <a:off x="1847850" y="1469835"/>
            <a:ext cx="84963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en-US" sz="4000" dirty="0">
              <a:solidFill>
                <a:srgbClr val="000000"/>
              </a:solidFill>
              <a:latin typeface="Calibri" charset="0"/>
              <a:ea typeface="微软雅黑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rgbClr val="000000"/>
                </a:solidFill>
                <a:latin typeface="Calibri" charset="0"/>
                <a:ea typeface="微软雅黑" charset="-122"/>
              </a:rPr>
              <a:t>GLACIER</a:t>
            </a:r>
            <a:r>
              <a:rPr lang="zh-CN" altLang="en-US" sz="4000" b="1" dirty="0" smtClean="0">
                <a:solidFill>
                  <a:srgbClr val="000000"/>
                </a:solidFill>
                <a:latin typeface="Calibri" charset="0"/>
                <a:ea typeface="微软雅黑" charset="-122"/>
              </a:rPr>
              <a:t> </a:t>
            </a:r>
            <a:r>
              <a:rPr lang="en-US" altLang="zh-CN" sz="4000" b="1" dirty="0" smtClean="0">
                <a:solidFill>
                  <a:srgbClr val="000000"/>
                </a:solidFill>
                <a:latin typeface="Calibri" charset="0"/>
                <a:ea typeface="微软雅黑" charset="-122"/>
              </a:rPr>
              <a:t>-</a:t>
            </a:r>
            <a:r>
              <a:rPr lang="zh-CN" altLang="en-US" sz="4000" b="1" dirty="0" smtClean="0">
                <a:solidFill>
                  <a:srgbClr val="000000"/>
                </a:solidFill>
                <a:latin typeface="Calibri" charset="0"/>
                <a:ea typeface="微软雅黑" charset="-122"/>
              </a:rPr>
              <a:t> </a:t>
            </a:r>
            <a:r>
              <a:rPr lang="en-US" altLang="zh-CN" sz="4000" b="1" dirty="0" smtClean="0">
                <a:solidFill>
                  <a:srgbClr val="000000"/>
                </a:solidFill>
                <a:latin typeface="Calibri" charset="0"/>
                <a:ea typeface="微软雅黑" charset="-122"/>
              </a:rPr>
              <a:t>SAR </a:t>
            </a:r>
            <a:r>
              <a:rPr lang="en-US" altLang="zh-CN" sz="4000" b="1" dirty="0" err="1">
                <a:solidFill>
                  <a:srgbClr val="000000"/>
                </a:solidFill>
                <a:latin typeface="Calibri" charset="0"/>
                <a:ea typeface="微软雅黑" charset="-122"/>
              </a:rPr>
              <a:t>InSAR</a:t>
            </a:r>
            <a:r>
              <a:rPr lang="en-US" altLang="zh-CN" sz="4000" b="1" dirty="0">
                <a:solidFill>
                  <a:srgbClr val="000000"/>
                </a:solidFill>
                <a:latin typeface="Calibri" charset="0"/>
                <a:ea typeface="微软雅黑" charset="-122"/>
              </a:rPr>
              <a:t> DATA PROCESSING IN SNAP </a:t>
            </a:r>
            <a:endParaRPr lang="zh-CN" altLang="en-US" sz="4000" dirty="0">
              <a:latin typeface="Verdana" charset="0"/>
              <a:ea typeface="微软雅黑" charset="-122"/>
            </a:endParaRPr>
          </a:p>
        </p:txBody>
      </p:sp>
      <p:sp>
        <p:nvSpPr>
          <p:cNvPr id="38916" name="文本框 5"/>
          <p:cNvSpPr txBox="1">
            <a:spLocks noChangeArrowheads="1"/>
          </p:cNvSpPr>
          <p:nvPr/>
        </p:nvSpPr>
        <p:spPr bwMode="auto">
          <a:xfrm>
            <a:off x="1870076" y="3995547"/>
            <a:ext cx="8601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Verdana" charset="0"/>
                <a:ea typeface="微软雅黑" charset="-122"/>
              </a:rPr>
              <a:t>By </a:t>
            </a:r>
            <a:r>
              <a:rPr lang="en-US" altLang="zh-CN" sz="1600" b="1" dirty="0" smtClean="0">
                <a:latin typeface="Verdana" charset="0"/>
                <a:ea typeface="微软雅黑" charset="-122"/>
              </a:rPr>
              <a:t>Zhou</a:t>
            </a:r>
            <a:r>
              <a:rPr lang="zh-CN" altLang="en-US" sz="1600" b="1" dirty="0" smtClean="0">
                <a:latin typeface="Verdana" charset="0"/>
                <a:ea typeface="微软雅黑" charset="-122"/>
              </a:rPr>
              <a:t> </a:t>
            </a:r>
            <a:r>
              <a:rPr lang="en-US" altLang="zh-CN" sz="1600" b="1" dirty="0" err="1" smtClean="0">
                <a:latin typeface="Verdana" charset="0"/>
                <a:ea typeface="微软雅黑" charset="-122"/>
              </a:rPr>
              <a:t>Jianmin</a:t>
            </a:r>
            <a:r>
              <a:rPr lang="zh-CN" altLang="en-US" sz="1600" b="1" dirty="0" smtClean="0">
                <a:latin typeface="Verdana" charset="0"/>
                <a:ea typeface="微软雅黑" charset="-122"/>
              </a:rPr>
              <a:t> </a:t>
            </a:r>
            <a:r>
              <a:rPr lang="en-US" altLang="zh-CN" sz="1600" b="1" dirty="0" smtClean="0">
                <a:latin typeface="Verdana" charset="0"/>
                <a:ea typeface="微软雅黑" charset="-122"/>
              </a:rPr>
              <a:t>&amp;</a:t>
            </a:r>
            <a:r>
              <a:rPr lang="zh-CN" altLang="en-US" sz="1600" b="1" dirty="0" smtClean="0">
                <a:latin typeface="Verdana" charset="0"/>
                <a:ea typeface="微软雅黑" charset="-122"/>
              </a:rPr>
              <a:t> </a:t>
            </a:r>
            <a:r>
              <a:rPr lang="en-US" altLang="zh-CN" sz="1600" b="1" dirty="0" smtClean="0">
                <a:latin typeface="Verdana" charset="0"/>
                <a:ea typeface="微软雅黑" charset="-122"/>
              </a:rPr>
              <a:t>Li </a:t>
            </a:r>
            <a:r>
              <a:rPr lang="en-US" altLang="zh-CN" sz="1600" b="1" dirty="0">
                <a:latin typeface="Verdana" charset="0"/>
                <a:ea typeface="微软雅黑" charset="-122"/>
              </a:rPr>
              <a:t>Zhen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600" b="1" dirty="0">
              <a:latin typeface="Verdana" charset="0"/>
              <a:ea typeface="微软雅黑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C00000"/>
                </a:solidFill>
                <a:latin typeface="Verdana" charset="0"/>
                <a:ea typeface="微软雅黑" charset="-122"/>
                <a:cs typeface="Arial" charset="0"/>
                <a:hlinkClick r:id="rId2"/>
              </a:rPr>
              <a:t>lizhen@radi.ac.cn</a:t>
            </a:r>
            <a:endParaRPr lang="en-US" altLang="zh-CN" sz="1600" i="1" dirty="0">
              <a:solidFill>
                <a:srgbClr val="C00000"/>
              </a:solidFill>
              <a:latin typeface="Verdana" charset="0"/>
              <a:ea typeface="微软雅黑" charset="-122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i="1" dirty="0">
                <a:ea typeface="微软雅黑" charset="-122"/>
                <a:cs typeface="Arial" charset="0"/>
              </a:rPr>
              <a:t>Institute of Remote Sensing and Digital Earth, Chinese Academy of Sciences, Beijing, China</a:t>
            </a:r>
            <a:r>
              <a:rPr lang="zh-CN" altLang="zh-CN" sz="1600" i="1" dirty="0">
                <a:ea typeface="微软雅黑" charset="-122"/>
                <a:cs typeface="Arial" charset="0"/>
              </a:rPr>
              <a:t> </a:t>
            </a:r>
            <a:endParaRPr lang="en-US" altLang="zh-CN" sz="1600" i="1" dirty="0">
              <a:ea typeface="微软雅黑" charset="-122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zh-CN" altLang="en-US" sz="1600" b="1" dirty="0">
              <a:latin typeface="Verdana" charset="0"/>
              <a:ea typeface="微软雅黑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60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HP\AppData\Local\Temp\SNAGHTMLa5a52d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62050"/>
            <a:ext cx="8964613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本框 2"/>
          <p:cNvSpPr txBox="1">
            <a:spLocks noChangeArrowheads="1"/>
          </p:cNvSpPr>
          <p:nvPr/>
        </p:nvSpPr>
        <p:spPr bwMode="auto">
          <a:xfrm>
            <a:off x="777875" y="5099050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Topographic Phase Removal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7348" name="标题 1"/>
          <p:cNvSpPr>
            <a:spLocks noGrp="1" noChangeArrowheads="1"/>
          </p:cNvSpPr>
          <p:nvPr>
            <p:ph type="title"/>
          </p:nvPr>
        </p:nvSpPr>
        <p:spPr>
          <a:xfrm>
            <a:off x="998538" y="595313"/>
            <a:ext cx="8569325" cy="998538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four:</a:t>
            </a:r>
            <a:r>
              <a:rPr lang="en-US" altLang="zh-CN" sz="2400"/>
              <a:t>  Topographic Phase Removal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625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407320"/>
            <a:ext cx="79216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标题 1"/>
          <p:cNvSpPr>
            <a:spLocks noGrp="1" noChangeArrowheads="1"/>
          </p:cNvSpPr>
          <p:nvPr>
            <p:ph type="title"/>
          </p:nvPr>
        </p:nvSpPr>
        <p:spPr>
          <a:xfrm>
            <a:off x="1370013" y="400845"/>
            <a:ext cx="8569325" cy="9255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five:</a:t>
            </a:r>
            <a:r>
              <a:rPr lang="en-US" altLang="zh-CN" sz="2400"/>
              <a:t>  Phase Filtering</a:t>
            </a:r>
            <a:endParaRPr lang="zh-CN" altLang="en-US" sz="2400" dirty="0"/>
          </a:p>
        </p:txBody>
      </p:sp>
      <p:sp>
        <p:nvSpPr>
          <p:cNvPr id="58372" name="文本框 3"/>
          <p:cNvSpPr txBox="1">
            <a:spLocks noChangeArrowheads="1"/>
          </p:cNvSpPr>
          <p:nvPr/>
        </p:nvSpPr>
        <p:spPr bwMode="auto">
          <a:xfrm>
            <a:off x="347663" y="1624607"/>
            <a:ext cx="33528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Step6-Phase Filtering: </a:t>
            </a: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Select 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product and go to the 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InSAR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 Tools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menu. Select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Goldstein Phase Filtering.</a:t>
            </a:r>
            <a:endParaRPr lang="zh-CN" altLang="en-US" sz="2000" dirty="0">
              <a:solidFill>
                <a:srgbClr val="0070C0"/>
              </a:solidFill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8373" name="文本框 4"/>
          <p:cNvSpPr txBox="1">
            <a:spLocks noChangeArrowheads="1"/>
          </p:cNvSpPr>
          <p:nvPr/>
        </p:nvSpPr>
        <p:spPr bwMode="auto">
          <a:xfrm>
            <a:off x="4008438" y="5616175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Select Phase Filtering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412876"/>
            <a:ext cx="41529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06526"/>
            <a:ext cx="41529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本框 3"/>
          <p:cNvSpPr txBox="1">
            <a:spLocks noChangeArrowheads="1"/>
          </p:cNvSpPr>
          <p:nvPr/>
        </p:nvSpPr>
        <p:spPr bwMode="auto">
          <a:xfrm>
            <a:off x="4021138" y="5632451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Phase Filtering Dialog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59397" name="标题 1"/>
          <p:cNvSpPr>
            <a:spLocks noGrp="1" noChangeArrowheads="1"/>
          </p:cNvSpPr>
          <p:nvPr>
            <p:ph type="title"/>
          </p:nvPr>
        </p:nvSpPr>
        <p:spPr>
          <a:xfrm>
            <a:off x="1255714" y="341314"/>
            <a:ext cx="8569325" cy="9255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five:</a:t>
            </a:r>
            <a:r>
              <a:rPr lang="en-US" altLang="zh-CN" sz="2400"/>
              <a:t>  Phase Filtering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09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9"/>
            <a:ext cx="9144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文本框 2"/>
          <p:cNvSpPr txBox="1">
            <a:spLocks noChangeArrowheads="1"/>
          </p:cNvSpPr>
          <p:nvPr/>
        </p:nvSpPr>
        <p:spPr bwMode="auto">
          <a:xfrm>
            <a:off x="622300" y="5124450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Filtered Phase Band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0420" name="标题 1"/>
          <p:cNvSpPr>
            <a:spLocks noGrp="1" noChangeArrowheads="1"/>
          </p:cNvSpPr>
          <p:nvPr>
            <p:ph type="title"/>
          </p:nvPr>
        </p:nvSpPr>
        <p:spPr>
          <a:xfrm>
            <a:off x="1112838" y="488951"/>
            <a:ext cx="8569325" cy="9255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five:</a:t>
            </a:r>
            <a:r>
              <a:rPr lang="en-US" altLang="zh-CN" sz="2400"/>
              <a:t>  Phase Filtering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816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r="-2"/>
          <a:stretch>
            <a:fillRect/>
          </a:stretch>
        </p:blipFill>
        <p:spPr bwMode="auto">
          <a:xfrm>
            <a:off x="4668839" y="1774825"/>
            <a:ext cx="6480175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标题 1"/>
          <p:cNvSpPr>
            <a:spLocks noGrp="1" noChangeArrowheads="1"/>
          </p:cNvSpPr>
          <p:nvPr>
            <p:ph type="title"/>
          </p:nvPr>
        </p:nvSpPr>
        <p:spPr>
          <a:xfrm>
            <a:off x="1374775" y="521505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six:</a:t>
            </a:r>
            <a:r>
              <a:rPr lang="en-US" altLang="zh-CN" sz="2400"/>
              <a:t>  Phase Unwrapping</a:t>
            </a:r>
            <a:endParaRPr lang="zh-CN" altLang="en-US" sz="2400" dirty="0"/>
          </a:p>
        </p:txBody>
      </p:sp>
      <p:sp>
        <p:nvSpPr>
          <p:cNvPr id="61444" name="文本框 3"/>
          <p:cNvSpPr txBox="1">
            <a:spLocks noChangeArrowheads="1"/>
          </p:cNvSpPr>
          <p:nvPr/>
        </p:nvSpPr>
        <p:spPr bwMode="auto">
          <a:xfrm>
            <a:off x="976313" y="1774825"/>
            <a:ext cx="2124075" cy="21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Step7-Export to 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: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Export the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filtered flattened 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to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1445" name="文本框 4"/>
          <p:cNvSpPr txBox="1">
            <a:spLocks noChangeArrowheads="1"/>
          </p:cNvSpPr>
          <p:nvPr/>
        </p:nvSpPr>
        <p:spPr bwMode="auto">
          <a:xfrm>
            <a:off x="4040187" y="5637994"/>
            <a:ext cx="42941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Export to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133601"/>
            <a:ext cx="44783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 descr="C:\Users\HP\AppData\Local\Temp\SNAGHTMLa75bf6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2122488"/>
            <a:ext cx="44767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文本框 3"/>
          <p:cNvSpPr txBox="1">
            <a:spLocks noChangeArrowheads="1"/>
          </p:cNvSpPr>
          <p:nvPr/>
        </p:nvSpPr>
        <p:spPr bwMode="auto">
          <a:xfrm>
            <a:off x="1776414" y="1309688"/>
            <a:ext cx="83518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Select </a:t>
            </a:r>
            <a:r>
              <a:rPr lang="en-US" altLang="zh-CN" sz="200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DEFO</a:t>
            </a: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 for deformation mapping.  </a:t>
            </a:r>
            <a:endParaRPr lang="zh-CN" altLang="en-US" sz="200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2469" name="文本框 4"/>
          <p:cNvSpPr txBox="1">
            <a:spLocks noChangeArrowheads="1"/>
          </p:cNvSpPr>
          <p:nvPr/>
        </p:nvSpPr>
        <p:spPr bwMode="auto">
          <a:xfrm>
            <a:off x="3825875" y="5636852"/>
            <a:ext cx="47021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Export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2470" name="标题 1"/>
          <p:cNvSpPr>
            <a:spLocks noGrp="1" noChangeArrowheads="1"/>
          </p:cNvSpPr>
          <p:nvPr>
            <p:ph type="title"/>
          </p:nvPr>
        </p:nvSpPr>
        <p:spPr>
          <a:xfrm>
            <a:off x="1146175" y="612755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six:</a:t>
            </a:r>
            <a:r>
              <a:rPr lang="en-US" altLang="zh-CN" sz="2400"/>
              <a:t>  Phase Unwrapping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09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标题 1"/>
          <p:cNvSpPr>
            <a:spLocks noGrp="1" noChangeArrowheads="1"/>
          </p:cNvSpPr>
          <p:nvPr>
            <p:ph type="title"/>
          </p:nvPr>
        </p:nvSpPr>
        <p:spPr>
          <a:xfrm>
            <a:off x="1246187" y="388938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  <p:sp>
        <p:nvSpPr>
          <p:cNvPr id="63491" name="矩形 1"/>
          <p:cNvSpPr>
            <a:spLocks noChangeArrowheads="1"/>
          </p:cNvSpPr>
          <p:nvPr/>
        </p:nvSpPr>
        <p:spPr bwMode="auto">
          <a:xfrm>
            <a:off x="1847850" y="908051"/>
            <a:ext cx="8351838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Snaphu is available for </a:t>
            </a:r>
            <a:r>
              <a:rPr lang="en-US" altLang="zh-CN" sz="200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Linux</a:t>
            </a: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 only. Linux users simply need to install the software package by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apt-get install snaphu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Windows users can download a Linux VMWare virtual machine and use it to unwrap the phase.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http://sourceforge.net/projects/s1tbx/files/snaphu_vm/SAR%20Mint%2064.zip/download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The free VMWare Workstation Player can be downloaded from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https://my.vmware.com/web/vmware/downloads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Open the VMware player and browse for the virtual machine. </a:t>
            </a:r>
            <a:endParaRPr lang="zh-CN" altLang="en-US" sz="200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HP\AppData\Local\Temp\SNAGHTMLa7da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6" y="738188"/>
            <a:ext cx="6049963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文本框 4"/>
          <p:cNvSpPr txBox="1">
            <a:spLocks noChangeArrowheads="1"/>
          </p:cNvSpPr>
          <p:nvPr/>
        </p:nvSpPr>
        <p:spPr bwMode="auto">
          <a:xfrm>
            <a:off x="3092450" y="4973638"/>
            <a:ext cx="470376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Edit Virtual Machine Settings  </a:t>
            </a:r>
            <a:endParaRPr lang="zh-CN" altLang="en-US" sz="20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4516" name="标题 1"/>
          <p:cNvSpPr>
            <a:spLocks noGrp="1" noChangeArrowheads="1"/>
          </p:cNvSpPr>
          <p:nvPr>
            <p:ph type="title"/>
          </p:nvPr>
        </p:nvSpPr>
        <p:spPr>
          <a:xfrm>
            <a:off x="803275" y="901701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814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6" y="1337129"/>
            <a:ext cx="42068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69" y="1337130"/>
            <a:ext cx="42179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矩形 3"/>
          <p:cNvSpPr>
            <a:spLocks noChangeArrowheads="1"/>
          </p:cNvSpPr>
          <p:nvPr/>
        </p:nvSpPr>
        <p:spPr bwMode="auto">
          <a:xfrm>
            <a:off x="301625" y="1462089"/>
            <a:ext cx="308213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Increase the memory to suit your computer. Depending on the size of your images, you may need at least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8GB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Under the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options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tabs, add a shared folder. Select ‘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Always Enable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’.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5541" name="文本框 4"/>
          <p:cNvSpPr txBox="1">
            <a:spLocks noChangeArrowheads="1"/>
          </p:cNvSpPr>
          <p:nvPr/>
        </p:nvSpPr>
        <p:spPr bwMode="auto">
          <a:xfrm>
            <a:off x="2346326" y="5297942"/>
            <a:ext cx="47021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Increase Memory </a:t>
            </a:r>
            <a:endParaRPr lang="zh-CN" altLang="en-US" sz="20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5542" name="文本框 5"/>
          <p:cNvSpPr txBox="1">
            <a:spLocks noChangeArrowheads="1"/>
          </p:cNvSpPr>
          <p:nvPr/>
        </p:nvSpPr>
        <p:spPr bwMode="auto">
          <a:xfrm>
            <a:off x="7048501" y="5325776"/>
            <a:ext cx="47021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Enable a Shared Folder  </a:t>
            </a:r>
            <a:endParaRPr lang="zh-CN" altLang="en-US" sz="20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5543" name="标题 1"/>
          <p:cNvSpPr>
            <a:spLocks noGrp="1" noChangeArrowheads="1"/>
          </p:cNvSpPr>
          <p:nvPr>
            <p:ph type="title"/>
          </p:nvPr>
        </p:nvSpPr>
        <p:spPr>
          <a:xfrm>
            <a:off x="1203325" y="423864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33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/>
          <a:stretch>
            <a:fillRect/>
          </a:stretch>
        </p:blipFill>
        <p:spPr bwMode="auto">
          <a:xfrm>
            <a:off x="5418139" y="1122022"/>
            <a:ext cx="5797550" cy="463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矩形 4"/>
          <p:cNvSpPr>
            <a:spLocks noChangeArrowheads="1"/>
          </p:cNvSpPr>
          <p:nvPr/>
        </p:nvSpPr>
        <p:spPr bwMode="auto">
          <a:xfrm>
            <a:off x="939802" y="4241801"/>
            <a:ext cx="21605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0000"/>
                </a:solidFill>
                <a:ea typeface="微软雅黑" charset="-122"/>
              </a:rPr>
              <a:t>Login: </a:t>
            </a:r>
            <a:r>
              <a:rPr lang="en-US" altLang="zh-CN" sz="1800" dirty="0" err="1">
                <a:solidFill>
                  <a:srgbClr val="0070C0"/>
                </a:solidFill>
                <a:ea typeface="微软雅黑" charset="-122"/>
              </a:rPr>
              <a:t>sar</a:t>
            </a:r>
            <a:r>
              <a:rPr lang="en-US" altLang="zh-CN" sz="1800" dirty="0">
                <a:solidFill>
                  <a:srgbClr val="0070C0"/>
                </a:solidFill>
                <a:ea typeface="微软雅黑" charset="-122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Password: </a:t>
            </a:r>
            <a:r>
              <a:rPr lang="en-US" altLang="zh-CN" sz="1800" dirty="0">
                <a:solidFill>
                  <a:srgbClr val="0070C0"/>
                </a:solidFill>
                <a:ea typeface="微软雅黑" charset="-122"/>
              </a:rPr>
              <a:t>sar01</a:t>
            </a: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 </a:t>
            </a:r>
            <a:endParaRPr lang="zh-CN" altLang="en-US" sz="1800" dirty="0">
              <a:latin typeface="Verdana" charset="0"/>
              <a:ea typeface="微软雅黑" charset="-122"/>
            </a:endParaRPr>
          </a:p>
        </p:txBody>
      </p:sp>
      <p:sp>
        <p:nvSpPr>
          <p:cNvPr id="66564" name="标题 1"/>
          <p:cNvSpPr>
            <a:spLocks noGrp="1" noChangeArrowheads="1"/>
          </p:cNvSpPr>
          <p:nvPr>
            <p:ph type="title"/>
          </p:nvPr>
        </p:nvSpPr>
        <p:spPr>
          <a:xfrm>
            <a:off x="317500" y="707683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85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200"/>
              <a:t>Goals of the Exercise</a:t>
            </a:r>
            <a:endParaRPr lang="zh-CN" altLang="en-US" sz="3200"/>
          </a:p>
        </p:txBody>
      </p:sp>
      <p:sp>
        <p:nvSpPr>
          <p:cNvPr id="39939" name="内容占位符 2"/>
          <p:cNvSpPr>
            <a:spLocks noGrp="1" noChangeArrowheads="1"/>
          </p:cNvSpPr>
          <p:nvPr>
            <p:ph idx="1"/>
          </p:nvPr>
        </p:nvSpPr>
        <p:spPr>
          <a:xfrm>
            <a:off x="1981201" y="1196975"/>
            <a:ext cx="8507413" cy="2420938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en-US" altLang="zh-CN">
                <a:solidFill>
                  <a:srgbClr val="0070C0"/>
                </a:solidFill>
              </a:rPr>
              <a:t>—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 sz="2000"/>
              <a:t>Familiarize with ESA SNAP</a:t>
            </a:r>
          </a:p>
          <a:p>
            <a:pPr marL="0" indent="0">
              <a:buNone/>
            </a:pPr>
            <a:r>
              <a:rPr lang="en-US" altLang="zh-CN">
                <a:solidFill>
                  <a:srgbClr val="0070C0"/>
                </a:solidFill>
              </a:rPr>
              <a:t>— </a:t>
            </a:r>
            <a:r>
              <a:rPr lang="en-US" altLang="zh-CN" sz="2000"/>
              <a:t>Training on Glacier InSAR data Using Differential Interferometry (DInSAR)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>
                <a:solidFill>
                  <a:srgbClr val="0070C0"/>
                </a:solidFill>
              </a:rPr>
              <a:t>—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 sz="2000"/>
              <a:t>Provide instruction on stey-by-step processing of ALOS1 data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000"/>
              <a:t>          (incl. parameters, tips etc.)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>
                <a:solidFill>
                  <a:srgbClr val="0070C0"/>
                </a:solidFill>
              </a:rPr>
              <a:t>— </a:t>
            </a:r>
            <a:r>
              <a:rPr lang="en-US" altLang="zh-CN" sz="2000"/>
              <a:t>End-to-End show case</a:t>
            </a:r>
          </a:p>
          <a:p>
            <a:pPr marL="0" indent="0">
              <a:buNone/>
            </a:pPr>
            <a:endParaRPr lang="en-US" altLang="zh-CN" sz="1600"/>
          </a:p>
          <a:p>
            <a:pPr marL="0" indent="0">
              <a:buNone/>
            </a:pPr>
            <a:endParaRPr lang="zh-CN" altLang="en-US" sz="1600"/>
          </a:p>
        </p:txBody>
      </p:sp>
      <p:pic>
        <p:nvPicPr>
          <p:cNvPr id="3994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066503"/>
            <a:ext cx="5657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68" y="2535238"/>
            <a:ext cx="8640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矩形 1"/>
          <p:cNvSpPr>
            <a:spLocks noChangeArrowheads="1"/>
          </p:cNvSpPr>
          <p:nvPr/>
        </p:nvSpPr>
        <p:spPr bwMode="auto">
          <a:xfrm>
            <a:off x="290512" y="1057275"/>
            <a:ext cx="74882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Go to the data folder in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mnt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hgfs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and open the 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snaphu.conf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file.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cd /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mnt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hgfs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vmshare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/data/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target_snaphu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/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gedit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snaphu.conf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 </a:t>
            </a:r>
            <a:endParaRPr lang="zh-CN" altLang="en-US" sz="2000" dirty="0">
              <a:solidFill>
                <a:srgbClr val="0070C0"/>
              </a:solidFill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7588" name="标题 1"/>
          <p:cNvSpPr>
            <a:spLocks noGrp="1" noChangeArrowheads="1"/>
          </p:cNvSpPr>
          <p:nvPr>
            <p:ph type="title"/>
          </p:nvPr>
        </p:nvSpPr>
        <p:spPr>
          <a:xfrm>
            <a:off x="1131888" y="327027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82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409827"/>
            <a:ext cx="6294438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矩形 1"/>
          <p:cNvSpPr>
            <a:spLocks noChangeArrowheads="1"/>
          </p:cNvSpPr>
          <p:nvPr/>
        </p:nvSpPr>
        <p:spPr bwMode="auto">
          <a:xfrm>
            <a:off x="274638" y="1228726"/>
            <a:ext cx="8856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Copy 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command and paste it into the command terminal and then run it.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 -f 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snaphu.conf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 Phase_ifg_srd_22Apr1996_23Apr1996.snaphu.img 4903 </a:t>
            </a:r>
          </a:p>
        </p:txBody>
      </p:sp>
      <p:sp>
        <p:nvSpPr>
          <p:cNvPr id="68612" name="标题 1"/>
          <p:cNvSpPr>
            <a:spLocks noGrp="1" noChangeArrowheads="1"/>
          </p:cNvSpPr>
          <p:nvPr>
            <p:ph type="title"/>
          </p:nvPr>
        </p:nvSpPr>
        <p:spPr>
          <a:xfrm>
            <a:off x="1160463" y="641351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324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739105"/>
            <a:ext cx="60071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矩形 1"/>
          <p:cNvSpPr>
            <a:spLocks noChangeArrowheads="1"/>
          </p:cNvSpPr>
          <p:nvPr/>
        </p:nvSpPr>
        <p:spPr bwMode="auto">
          <a:xfrm>
            <a:off x="733428" y="1777997"/>
            <a:ext cx="35242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</a:rPr>
              <a:t>SNAPHU uses an iterative optimization procedure; its execution time depends on the difficulty of the </a:t>
            </a:r>
            <a:r>
              <a:rPr lang="en-US" altLang="zh-CN" sz="1800" dirty="0" err="1">
                <a:latin typeface="Times New Roman" charset="0"/>
                <a:ea typeface="微软雅黑" charset="-122"/>
                <a:cs typeface="Times New Roman" charset="0"/>
              </a:rPr>
              <a:t>interferogram</a:t>
            </a: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</a:rPr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</a:rPr>
              <a:t>Unwrapping can use a lot of memory. If the unwrapping fails due to there being not enough memory, you could create a subset of your area of interest and try with SNAPHU again. </a:t>
            </a:r>
            <a:endParaRPr lang="zh-CN" altLang="en-US" sz="18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69636" name="标题 1"/>
          <p:cNvSpPr>
            <a:spLocks noGrp="1" noChangeArrowheads="1"/>
          </p:cNvSpPr>
          <p:nvPr>
            <p:ph type="title"/>
          </p:nvPr>
        </p:nvSpPr>
        <p:spPr>
          <a:xfrm>
            <a:off x="1160462" y="700880"/>
            <a:ext cx="8567738" cy="1038225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seven:</a:t>
            </a:r>
            <a:r>
              <a:rPr lang="en-US" altLang="zh-CN" sz="2400"/>
              <a:t> Unwrapping with SNAPHU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45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1"/>
          <p:cNvSpPr>
            <a:spLocks noGrp="1" noChangeArrowheads="1"/>
          </p:cNvSpPr>
          <p:nvPr>
            <p:ph type="title"/>
          </p:nvPr>
        </p:nvSpPr>
        <p:spPr>
          <a:xfrm>
            <a:off x="1260475" y="592138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eight:</a:t>
            </a:r>
            <a:r>
              <a:rPr lang="en-US" altLang="zh-CN" sz="2400"/>
              <a:t> Import </a:t>
            </a:r>
            <a:r>
              <a:rPr lang="en-US" altLang="zh-CN" sz="2400" dirty="0" err="1"/>
              <a:t>Snaphu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Umwrapped</a:t>
            </a:r>
            <a:r>
              <a:rPr lang="en-US" altLang="zh-CN" sz="2400" dirty="0"/>
              <a:t> Phase</a:t>
            </a:r>
            <a:endParaRPr lang="zh-CN" altLang="en-US" sz="2400" dirty="0"/>
          </a:p>
        </p:txBody>
      </p:sp>
      <p:pic>
        <p:nvPicPr>
          <p:cNvPr id="70659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06" y="1348973"/>
            <a:ext cx="860107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文本框 6"/>
          <p:cNvSpPr txBox="1">
            <a:spLocks noChangeArrowheads="1"/>
          </p:cNvSpPr>
          <p:nvPr/>
        </p:nvSpPr>
        <p:spPr bwMode="auto">
          <a:xfrm>
            <a:off x="279400" y="1672432"/>
            <a:ext cx="2120900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Step8-Open the Unwrapped phase 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hdr</a:t>
            </a: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 file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70661" name="文本框 7"/>
          <p:cNvSpPr txBox="1">
            <a:spLocks noChangeArrowheads="1"/>
          </p:cNvSpPr>
          <p:nvPr/>
        </p:nvSpPr>
        <p:spPr bwMode="auto">
          <a:xfrm>
            <a:off x="5544344" y="5355823"/>
            <a:ext cx="429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Open Unwrapped Phase Dialog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/>
          <a:stretch>
            <a:fillRect/>
          </a:stretch>
        </p:blipFill>
        <p:spPr bwMode="auto">
          <a:xfrm>
            <a:off x="4470400" y="1377950"/>
            <a:ext cx="772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文本框 3"/>
          <p:cNvSpPr txBox="1">
            <a:spLocks noChangeArrowheads="1"/>
          </p:cNvSpPr>
          <p:nvPr/>
        </p:nvSpPr>
        <p:spPr bwMode="auto">
          <a:xfrm>
            <a:off x="133351" y="1720850"/>
            <a:ext cx="3924299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Step9-Import the Unwrapped phase: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Select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Import from the interferometric menu </a:t>
            </a:r>
            <a:endParaRPr lang="zh-CN" altLang="en-US" sz="20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71684" name="文本框 4"/>
          <p:cNvSpPr txBox="1">
            <a:spLocks noChangeArrowheads="1"/>
          </p:cNvSpPr>
          <p:nvPr/>
        </p:nvSpPr>
        <p:spPr bwMode="auto">
          <a:xfrm>
            <a:off x="4470400" y="5611813"/>
            <a:ext cx="4292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Import Unwrapped Phase Dialog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71685" name="标题 1"/>
          <p:cNvSpPr>
            <a:spLocks noGrp="1" noChangeArrowheads="1"/>
          </p:cNvSpPr>
          <p:nvPr>
            <p:ph type="title"/>
          </p:nvPr>
        </p:nvSpPr>
        <p:spPr>
          <a:xfrm>
            <a:off x="1031875" y="600075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eight:</a:t>
            </a:r>
            <a:r>
              <a:rPr lang="en-US" altLang="zh-CN" sz="2400"/>
              <a:t> Import </a:t>
            </a:r>
            <a:r>
              <a:rPr lang="en-US" altLang="zh-CN" sz="2400" dirty="0" err="1"/>
              <a:t>Snaphu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Umwrapped</a:t>
            </a:r>
            <a:r>
              <a:rPr lang="en-US" altLang="zh-CN" sz="2400" dirty="0"/>
              <a:t> Phase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41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4" y="2060576"/>
            <a:ext cx="4325938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060576"/>
            <a:ext cx="4470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矩形 1"/>
          <p:cNvSpPr>
            <a:spLocks noChangeArrowheads="1"/>
          </p:cNvSpPr>
          <p:nvPr/>
        </p:nvSpPr>
        <p:spPr bwMode="auto">
          <a:xfrm>
            <a:off x="390525" y="1279527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Select the wrapped phase in the </a:t>
            </a:r>
            <a:r>
              <a:rPr lang="en-US" altLang="zh-CN" sz="1800" b="1" dirty="0">
                <a:solidFill>
                  <a:srgbClr val="0070C0"/>
                </a:solidFill>
                <a:ea typeface="微软雅黑" charset="-122"/>
              </a:rPr>
              <a:t>read phase </a:t>
            </a: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tab.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Select the unwrapped phase product in the </a:t>
            </a:r>
            <a:r>
              <a:rPr lang="en-US" altLang="zh-CN" sz="1800" b="1" dirty="0">
                <a:solidFill>
                  <a:srgbClr val="0070C0"/>
                </a:solidFill>
                <a:ea typeface="微软雅黑" charset="-122"/>
              </a:rPr>
              <a:t>read unwrapped phase </a:t>
            </a: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tab. </a:t>
            </a:r>
            <a:endParaRPr lang="zh-CN" altLang="en-US" sz="1800" dirty="0">
              <a:latin typeface="Verdana" charset="0"/>
              <a:ea typeface="微软雅黑" charset="-122"/>
            </a:endParaRPr>
          </a:p>
        </p:txBody>
      </p:sp>
      <p:sp>
        <p:nvSpPr>
          <p:cNvPr id="72709" name="文本框 4"/>
          <p:cNvSpPr txBox="1">
            <a:spLocks noChangeArrowheads="1"/>
          </p:cNvSpPr>
          <p:nvPr/>
        </p:nvSpPr>
        <p:spPr bwMode="auto">
          <a:xfrm>
            <a:off x="5326063" y="5526089"/>
            <a:ext cx="42941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Snaphu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Import Dialog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72710" name="标题 1"/>
          <p:cNvSpPr>
            <a:spLocks noGrp="1" noChangeArrowheads="1"/>
          </p:cNvSpPr>
          <p:nvPr>
            <p:ph type="title"/>
          </p:nvPr>
        </p:nvSpPr>
        <p:spPr>
          <a:xfrm>
            <a:off x="1479550" y="619126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eight:</a:t>
            </a:r>
            <a:r>
              <a:rPr lang="en-US" altLang="zh-CN" sz="2400"/>
              <a:t> Import </a:t>
            </a:r>
            <a:r>
              <a:rPr lang="en-US" altLang="zh-CN" sz="2400" dirty="0" err="1"/>
              <a:t>Snaphu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Umwrapped</a:t>
            </a:r>
            <a:r>
              <a:rPr lang="en-US" altLang="zh-CN" sz="2400" dirty="0"/>
              <a:t> Phase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1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C:\Users\HP\AppData\Local\Temp\SNAGHTML6054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1773238"/>
            <a:ext cx="446405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 descr="C:\Users\HP\AppData\Local\Temp\SNAGHTML61c3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773238"/>
            <a:ext cx="43862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文本框 3"/>
          <p:cNvSpPr txBox="1">
            <a:spLocks noChangeArrowheads="1"/>
          </p:cNvSpPr>
          <p:nvPr/>
        </p:nvSpPr>
        <p:spPr bwMode="auto">
          <a:xfrm>
            <a:off x="4021139" y="5373688"/>
            <a:ext cx="42941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 Snaphu Import Dialog </a:t>
            </a:r>
            <a:endParaRPr lang="zh-CN" altLang="en-US" sz="1800" b="1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73733" name="标题 1"/>
          <p:cNvSpPr>
            <a:spLocks noGrp="1" noChangeArrowheads="1"/>
          </p:cNvSpPr>
          <p:nvPr>
            <p:ph type="title"/>
          </p:nvPr>
        </p:nvSpPr>
        <p:spPr>
          <a:xfrm>
            <a:off x="474662" y="750888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eight:</a:t>
            </a:r>
            <a:r>
              <a:rPr lang="en-US" altLang="zh-CN" sz="2400" dirty="0"/>
              <a:t> Import </a:t>
            </a:r>
            <a:r>
              <a:rPr lang="en-US" altLang="zh-CN" sz="2400" dirty="0" err="1"/>
              <a:t>Snaphu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Umwrapped</a:t>
            </a:r>
            <a:r>
              <a:rPr lang="en-US" altLang="zh-CN" sz="2400" dirty="0"/>
              <a:t> Phase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36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C:\Users\HP\AppData\Local\Temp\SNAGHTML69d7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114425"/>
            <a:ext cx="882015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矩形 1"/>
          <p:cNvSpPr>
            <a:spLocks noChangeArrowheads="1"/>
          </p:cNvSpPr>
          <p:nvPr/>
        </p:nvSpPr>
        <p:spPr bwMode="auto">
          <a:xfrm>
            <a:off x="372269" y="1709737"/>
            <a:ext cx="25280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  <a:ea typeface="微软雅黑" charset="-122"/>
              </a:rPr>
              <a:t>Process and display the output unwrapped phase </a:t>
            </a:r>
            <a:endParaRPr lang="zh-CN" altLang="en-US" sz="1800" dirty="0">
              <a:latin typeface="Verdana" charset="0"/>
              <a:ea typeface="微软雅黑" charset="-122"/>
            </a:endParaRPr>
          </a:p>
        </p:txBody>
      </p:sp>
      <p:sp>
        <p:nvSpPr>
          <p:cNvPr id="74756" name="文本框 3"/>
          <p:cNvSpPr txBox="1">
            <a:spLocks noChangeArrowheads="1"/>
          </p:cNvSpPr>
          <p:nvPr/>
        </p:nvSpPr>
        <p:spPr bwMode="auto">
          <a:xfrm>
            <a:off x="2678113" y="2990254"/>
            <a:ext cx="4292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 Unwrapped Phase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74757" name="标题 1"/>
          <p:cNvSpPr>
            <a:spLocks noGrp="1" noChangeArrowheads="1"/>
          </p:cNvSpPr>
          <p:nvPr>
            <p:ph type="title"/>
          </p:nvPr>
        </p:nvSpPr>
        <p:spPr>
          <a:xfrm>
            <a:off x="1546225" y="519113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eight:</a:t>
            </a:r>
            <a:r>
              <a:rPr lang="en-US" altLang="zh-CN" sz="2400" dirty="0"/>
              <a:t> </a:t>
            </a:r>
            <a:r>
              <a:rPr lang="en-US" altLang="zh-CN" sz="2400" dirty="0" err="1"/>
              <a:t>Umwrapped</a:t>
            </a:r>
            <a:r>
              <a:rPr lang="en-US" altLang="zh-CN" sz="2400" dirty="0"/>
              <a:t> Phase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52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576362"/>
              </p:ext>
            </p:extLst>
          </p:nvPr>
        </p:nvGraphicFramePr>
        <p:xfrm>
          <a:off x="5768984" y="4300548"/>
          <a:ext cx="2303463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Equation" r:id="rId3" imgW="914400" imgH="419100" progId="Equation.DSMT4">
                  <p:embed/>
                </p:oleObj>
              </mc:Choice>
              <mc:Fallback>
                <p:oleObj name="Equation" r:id="rId3" imgW="914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84" y="4300548"/>
                        <a:ext cx="2303463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9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8039"/>
              </p:ext>
            </p:extLst>
          </p:nvPr>
        </p:nvGraphicFramePr>
        <p:xfrm>
          <a:off x="5772158" y="2916248"/>
          <a:ext cx="456565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Equation" r:id="rId5" imgW="1739900" imgH="393700" progId="Equation.DSMT4">
                  <p:embed/>
                </p:oleObj>
              </mc:Choice>
              <mc:Fallback>
                <p:oleObj name="Equation" r:id="rId5" imgW="1739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8" y="2916248"/>
                        <a:ext cx="456565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0" name="标题 1"/>
          <p:cNvSpPr>
            <a:spLocks noGrp="1" noChangeArrowheads="1"/>
          </p:cNvSpPr>
          <p:nvPr>
            <p:ph type="title"/>
          </p:nvPr>
        </p:nvSpPr>
        <p:spPr>
          <a:xfrm>
            <a:off x="717550" y="1019184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nine:</a:t>
            </a:r>
            <a:r>
              <a:rPr lang="en-US" altLang="zh-CN" sz="2400"/>
              <a:t> Convert the Differential phase to glacier velocity</a:t>
            </a:r>
            <a:endParaRPr lang="zh-CN" altLang="en-US" sz="2400" dirty="0"/>
          </a:p>
        </p:txBody>
      </p:sp>
      <p:sp>
        <p:nvSpPr>
          <p:cNvPr id="75781" name="矩形 1"/>
          <p:cNvSpPr>
            <a:spLocks noChangeArrowheads="1"/>
          </p:cNvSpPr>
          <p:nvPr/>
        </p:nvSpPr>
        <p:spPr bwMode="auto">
          <a:xfrm>
            <a:off x="4649796" y="1984384"/>
            <a:ext cx="698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0000"/>
                </a:solidFill>
                <a:ea typeface="微软雅黑" charset="-122"/>
              </a:rPr>
              <a:t>Using the ENVI bandmath tools to process</a:t>
            </a:r>
            <a:endParaRPr lang="zh-CN" altLang="en-US" sz="1800">
              <a:latin typeface="Verdana" charset="0"/>
              <a:ea typeface="微软雅黑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1461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标题 1"/>
          <p:cNvSpPr>
            <a:spLocks noGrp="1" noChangeArrowheads="1"/>
          </p:cNvSpPr>
          <p:nvPr>
            <p:ph type="title"/>
          </p:nvPr>
        </p:nvSpPr>
        <p:spPr>
          <a:xfrm>
            <a:off x="703263" y="817562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nine:</a:t>
            </a:r>
            <a:r>
              <a:rPr lang="en-US" altLang="zh-CN" sz="2400"/>
              <a:t> Convert the Differential phase to glacier velocity</a:t>
            </a:r>
            <a:endParaRPr lang="zh-CN" altLang="en-US" sz="2400" dirty="0"/>
          </a:p>
        </p:txBody>
      </p:sp>
      <p:pic>
        <p:nvPicPr>
          <p:cNvPr id="7680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-2" b="8369"/>
          <a:stretch>
            <a:fillRect/>
          </a:stretch>
        </p:blipFill>
        <p:spPr bwMode="auto">
          <a:xfrm>
            <a:off x="2398713" y="2147888"/>
            <a:ext cx="3027363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 descr="C:\Users\HP\AppData\Local\Temp\SNAGHTML135c4cf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660525"/>
            <a:ext cx="56959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96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200"/>
              <a:t>Input Dataset</a:t>
            </a:r>
            <a:endParaRPr lang="zh-CN" altLang="en-US" sz="3200"/>
          </a:p>
        </p:txBody>
      </p:sp>
      <p:sp>
        <p:nvSpPr>
          <p:cNvPr id="40963" name="内容占位符 2"/>
          <p:cNvSpPr>
            <a:spLocks noGrp="1"/>
          </p:cNvSpPr>
          <p:nvPr>
            <p:ph idx="1"/>
          </p:nvPr>
        </p:nvSpPr>
        <p:spPr>
          <a:xfrm>
            <a:off x="1847851" y="1412876"/>
            <a:ext cx="8640763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altLang="zh-CN" sz="2400">
                <a:solidFill>
                  <a:srgbClr val="0070C0"/>
                </a:solidFill>
              </a:rPr>
              <a:t>—</a:t>
            </a:r>
            <a:r>
              <a:rPr lang="en-US" altLang="zh-CN" sz="2400">
                <a:solidFill>
                  <a:srgbClr val="FF0000"/>
                </a:solidFill>
              </a:rPr>
              <a:t> </a:t>
            </a:r>
            <a:r>
              <a:rPr lang="en-US" altLang="zh-CN"/>
              <a:t>  </a:t>
            </a:r>
            <a:r>
              <a:rPr lang="en-US" altLang="zh-CN" sz="2000" b="1">
                <a:latin typeface="Times New Roman" charset="0"/>
              </a:rPr>
              <a:t>A set of ERS SLCs</a:t>
            </a:r>
          </a:p>
          <a:p>
            <a:pPr marL="0" indent="0">
              <a:buNone/>
            </a:pPr>
            <a:endParaRPr lang="en-US" altLang="zh-CN" sz="2000"/>
          </a:p>
          <a:p>
            <a:pPr marL="0" indent="0">
              <a:buNone/>
            </a:pPr>
            <a:endParaRPr lang="en-US" altLang="zh-CN" sz="2000"/>
          </a:p>
          <a:p>
            <a:pPr marL="0" indent="0">
              <a:buNone/>
            </a:pPr>
            <a:endParaRPr lang="en-US" altLang="zh-CN" sz="2000"/>
          </a:p>
          <a:p>
            <a:pPr marL="0" indent="0">
              <a:buNone/>
            </a:pPr>
            <a:r>
              <a:rPr lang="en-US" altLang="zh-CN" sz="2400">
                <a:solidFill>
                  <a:srgbClr val="0070C0"/>
                </a:solidFill>
              </a:rPr>
              <a:t>— </a:t>
            </a:r>
            <a:r>
              <a:rPr lang="en-US" altLang="zh-CN"/>
              <a:t>  </a:t>
            </a:r>
            <a:r>
              <a:rPr lang="en-US" altLang="zh-CN" sz="2000" b="1">
                <a:latin typeface="Times New Roman" charset="0"/>
              </a:rPr>
              <a:t>Digital Elevation Model (DEM) </a:t>
            </a:r>
            <a:r>
              <a:rPr lang="en-US" altLang="zh-CN" sz="1600"/>
              <a:t>dataset from SRTM 3 arc-sec covering the Area        	of Interest(auxiliary data)</a:t>
            </a:r>
          </a:p>
          <a:p>
            <a:pPr marL="0" indent="0">
              <a:buNone/>
            </a:pPr>
            <a:r>
              <a:rPr lang="en-US" altLang="zh-CN" sz="1600"/>
              <a:t> 	</a:t>
            </a:r>
            <a:r>
              <a:rPr lang="en-US" altLang="zh-CN" sz="1600">
                <a:solidFill>
                  <a:srgbClr val="0070C0"/>
                </a:solidFill>
              </a:rPr>
              <a:t>srtm_55_06.zip</a:t>
            </a:r>
          </a:p>
          <a:p>
            <a:pPr marL="0" indent="0">
              <a:buNone/>
            </a:pPr>
            <a:r>
              <a:rPr lang="en-US" altLang="zh-CN" sz="1600"/>
              <a:t>	[</a:t>
            </a:r>
            <a:r>
              <a:rPr lang="en-US" altLang="zh-CN" sz="1600" i="1">
                <a:solidFill>
                  <a:srgbClr val="0070C0"/>
                </a:solidFill>
              </a:rPr>
              <a:t>stored locally @ C:\Users\#username#\.snap\auxdata\dem\SRTM 3Sec</a:t>
            </a:r>
            <a:r>
              <a:rPr lang="en-US" altLang="zh-CN" sz="1600"/>
              <a:t>]</a:t>
            </a:r>
          </a:p>
        </p:txBody>
      </p:sp>
      <p:pic>
        <p:nvPicPr>
          <p:cNvPr id="4096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90"/>
          <a:stretch>
            <a:fillRect/>
          </a:stretch>
        </p:blipFill>
        <p:spPr bwMode="auto">
          <a:xfrm>
            <a:off x="2495551" y="1943100"/>
            <a:ext cx="341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943100"/>
            <a:ext cx="42989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HP\AppData\Local\Temp\SNAGHTML135737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2" y="1316038"/>
            <a:ext cx="8728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标题 1"/>
          <p:cNvSpPr>
            <a:spLocks noGrp="1" noChangeArrowheads="1"/>
          </p:cNvSpPr>
          <p:nvPr>
            <p:ph type="title"/>
          </p:nvPr>
        </p:nvSpPr>
        <p:spPr>
          <a:xfrm>
            <a:off x="946150" y="716757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nine:</a:t>
            </a:r>
            <a:r>
              <a:rPr lang="en-US" altLang="zh-CN" sz="2400"/>
              <a:t> Convert the Differential phase to glacier velocity</a:t>
            </a:r>
            <a:endParaRPr lang="zh-CN" altLang="en-US" sz="2400" dirty="0"/>
          </a:p>
        </p:txBody>
      </p:sp>
      <p:sp>
        <p:nvSpPr>
          <p:cNvPr id="77828" name="文本框 4"/>
          <p:cNvSpPr txBox="1">
            <a:spLocks noChangeArrowheads="1"/>
          </p:cNvSpPr>
          <p:nvPr/>
        </p:nvSpPr>
        <p:spPr bwMode="auto">
          <a:xfrm>
            <a:off x="4025900" y="5581651"/>
            <a:ext cx="523716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 Band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Maths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Expression Editor Dialog 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58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1384300"/>
            <a:ext cx="9069387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标题 1"/>
          <p:cNvSpPr>
            <a:spLocks noGrp="1" noChangeArrowheads="1"/>
          </p:cNvSpPr>
          <p:nvPr>
            <p:ph type="title"/>
          </p:nvPr>
        </p:nvSpPr>
        <p:spPr>
          <a:xfrm>
            <a:off x="1146175" y="660400"/>
            <a:ext cx="8567738" cy="965200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nine:</a:t>
            </a:r>
            <a:r>
              <a:rPr lang="en-US" altLang="zh-CN" sz="2400" dirty="0"/>
              <a:t> Convert the Differential phase to glacier velocity</a:t>
            </a:r>
            <a:endParaRPr lang="zh-CN" altLang="en-US" sz="2400" dirty="0"/>
          </a:p>
        </p:txBody>
      </p:sp>
      <p:sp>
        <p:nvSpPr>
          <p:cNvPr id="78852" name="文本框 4"/>
          <p:cNvSpPr txBox="1">
            <a:spLocks noChangeArrowheads="1"/>
          </p:cNvSpPr>
          <p:nvPr/>
        </p:nvSpPr>
        <p:spPr bwMode="auto">
          <a:xfrm>
            <a:off x="-1252537" y="4538663"/>
            <a:ext cx="523716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 Glacier Velocity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79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59475" y="2967335"/>
            <a:ext cx="2473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200"/>
              <a:t>Interferometric Processing</a:t>
            </a:r>
            <a:endParaRPr lang="zh-CN" altLang="en-US" sz="3200"/>
          </a:p>
        </p:txBody>
      </p:sp>
      <p:pic>
        <p:nvPicPr>
          <p:cNvPr id="4198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47800"/>
            <a:ext cx="6842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文本框 5"/>
          <p:cNvSpPr txBox="1">
            <a:spLocks noChangeArrowheads="1"/>
          </p:cNvSpPr>
          <p:nvPr/>
        </p:nvSpPr>
        <p:spPr bwMode="auto">
          <a:xfrm>
            <a:off x="2670175" y="1592264"/>
            <a:ext cx="345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latin typeface="Verdana" charset="0"/>
                <a:ea typeface="微软雅黑" charset="-122"/>
              </a:rPr>
              <a:t>Processing Steps</a:t>
            </a:r>
            <a:endParaRPr lang="zh-CN" altLang="en-US" sz="1800">
              <a:solidFill>
                <a:srgbClr val="0070C0"/>
              </a:solidFill>
              <a:latin typeface="Verdana" charset="0"/>
              <a:ea typeface="微软雅黑" charset="-122"/>
            </a:endParaRPr>
          </a:p>
        </p:txBody>
      </p:sp>
      <p:sp>
        <p:nvSpPr>
          <p:cNvPr id="41989" name="文本框 6"/>
          <p:cNvSpPr txBox="1">
            <a:spLocks noChangeArrowheads="1"/>
          </p:cNvSpPr>
          <p:nvPr/>
        </p:nvSpPr>
        <p:spPr bwMode="auto">
          <a:xfrm>
            <a:off x="3359151" y="2184400"/>
            <a:ext cx="4213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Open a pair of  ERS SLC Products </a:t>
            </a:r>
            <a:endParaRPr lang="zh-CN" altLang="en-US" sz="1600">
              <a:solidFill>
                <a:srgbClr val="0070C0"/>
              </a:solidFill>
              <a:latin typeface="Verdana" charset="0"/>
              <a:ea typeface="微软雅黑" charset="-122"/>
            </a:endParaRPr>
          </a:p>
        </p:txBody>
      </p:sp>
      <p:sp>
        <p:nvSpPr>
          <p:cNvPr id="41990" name="文本框 7"/>
          <p:cNvSpPr txBox="1">
            <a:spLocks noChangeArrowheads="1"/>
          </p:cNvSpPr>
          <p:nvPr/>
        </p:nvSpPr>
        <p:spPr bwMode="auto">
          <a:xfrm>
            <a:off x="3373439" y="2684464"/>
            <a:ext cx="4560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Apply InSAR Optimized Coregistration</a:t>
            </a:r>
            <a:endParaRPr lang="zh-CN" altLang="en-US" sz="1600">
              <a:solidFill>
                <a:srgbClr val="0070C0"/>
              </a:solidFill>
              <a:latin typeface="Verdana" charset="0"/>
              <a:ea typeface="微软雅黑" charset="-122"/>
            </a:endParaRPr>
          </a:p>
        </p:txBody>
      </p:sp>
      <p:sp>
        <p:nvSpPr>
          <p:cNvPr id="41991" name="文本框 8"/>
          <p:cNvSpPr txBox="1">
            <a:spLocks noChangeArrowheads="1"/>
          </p:cNvSpPr>
          <p:nvPr/>
        </p:nvSpPr>
        <p:spPr bwMode="auto">
          <a:xfrm>
            <a:off x="3371850" y="3246439"/>
            <a:ext cx="4859338" cy="37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Generate Interferogram and Coherence</a:t>
            </a:r>
          </a:p>
        </p:txBody>
      </p:sp>
      <p:sp>
        <p:nvSpPr>
          <p:cNvPr id="41992" name="文本框 9"/>
          <p:cNvSpPr txBox="1">
            <a:spLocks noChangeArrowheads="1"/>
          </p:cNvSpPr>
          <p:nvPr/>
        </p:nvSpPr>
        <p:spPr bwMode="auto">
          <a:xfrm>
            <a:off x="3390901" y="4044950"/>
            <a:ext cx="4860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Apply Topographic Phase Removal</a:t>
            </a:r>
            <a:endParaRPr lang="zh-CN" altLang="en-US" sz="1600">
              <a:solidFill>
                <a:srgbClr val="0070C0"/>
              </a:solidFill>
              <a:latin typeface="Verdana" charset="0"/>
              <a:ea typeface="微软雅黑" charset="-122"/>
            </a:endParaRPr>
          </a:p>
        </p:txBody>
      </p:sp>
      <p:sp>
        <p:nvSpPr>
          <p:cNvPr id="41993" name="文本框 10"/>
          <p:cNvSpPr txBox="1">
            <a:spLocks noChangeArrowheads="1"/>
          </p:cNvSpPr>
          <p:nvPr/>
        </p:nvSpPr>
        <p:spPr bwMode="auto">
          <a:xfrm>
            <a:off x="3400426" y="4541839"/>
            <a:ext cx="4860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Goldstein Phase Filtering</a:t>
            </a:r>
            <a:endParaRPr lang="zh-CN" altLang="en-US" sz="1600">
              <a:solidFill>
                <a:srgbClr val="0070C0"/>
              </a:solidFill>
              <a:latin typeface="Verdana" charset="0"/>
              <a:ea typeface="微软雅黑" charset="-122"/>
            </a:endParaRPr>
          </a:p>
        </p:txBody>
      </p:sp>
      <p:sp>
        <p:nvSpPr>
          <p:cNvPr id="41994" name="文本框 11"/>
          <p:cNvSpPr txBox="1">
            <a:spLocks noChangeArrowheads="1"/>
          </p:cNvSpPr>
          <p:nvPr/>
        </p:nvSpPr>
        <p:spPr bwMode="auto">
          <a:xfrm>
            <a:off x="3390901" y="5067300"/>
            <a:ext cx="4860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Phase Unwrapping(SANPHU)</a:t>
            </a:r>
            <a:endParaRPr lang="zh-CN" altLang="en-US" sz="1600">
              <a:solidFill>
                <a:srgbClr val="0070C0"/>
              </a:solidFill>
              <a:latin typeface="Verdana" charset="0"/>
              <a:ea typeface="微软雅黑" charset="-122"/>
            </a:endParaRPr>
          </a:p>
        </p:txBody>
      </p:sp>
      <p:cxnSp>
        <p:nvCxnSpPr>
          <p:cNvPr id="33" name="直接连接符 3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143250" y="1916113"/>
            <a:ext cx="0" cy="378936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/>
            </a:extLst>
          </p:cNvPr>
          <p:cNvCxnSpPr>
            <a:endCxn id="41989" idx="1"/>
          </p:cNvCxnSpPr>
          <p:nvPr/>
        </p:nvCxnSpPr>
        <p:spPr>
          <a:xfrm>
            <a:off x="3159126" y="2352675"/>
            <a:ext cx="200025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/>
            </a:extLst>
          </p:cNvPr>
          <p:cNvCxnSpPr/>
          <p:nvPr/>
        </p:nvCxnSpPr>
        <p:spPr>
          <a:xfrm>
            <a:off x="3151188" y="2873375"/>
            <a:ext cx="215900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/>
            </a:extLst>
          </p:cNvPr>
          <p:cNvCxnSpPr/>
          <p:nvPr/>
        </p:nvCxnSpPr>
        <p:spPr>
          <a:xfrm>
            <a:off x="3151188" y="3429000"/>
            <a:ext cx="215900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/>
            </a:extLst>
          </p:cNvPr>
          <p:cNvCxnSpPr/>
          <p:nvPr/>
        </p:nvCxnSpPr>
        <p:spPr>
          <a:xfrm>
            <a:off x="3151188" y="4241800"/>
            <a:ext cx="215900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/>
            </a:extLst>
          </p:cNvPr>
          <p:cNvCxnSpPr/>
          <p:nvPr/>
        </p:nvCxnSpPr>
        <p:spPr>
          <a:xfrm>
            <a:off x="3151188" y="4727575"/>
            <a:ext cx="215900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/>
            </a:extLst>
          </p:cNvPr>
          <p:cNvCxnSpPr/>
          <p:nvPr/>
        </p:nvCxnSpPr>
        <p:spPr>
          <a:xfrm>
            <a:off x="3151188" y="5256213"/>
            <a:ext cx="215900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002" name="对象 1"/>
          <p:cNvGraphicFramePr>
            <a:graphicFrameLocks noChangeAspect="1"/>
          </p:cNvGraphicFramePr>
          <p:nvPr/>
        </p:nvGraphicFramePr>
        <p:xfrm>
          <a:off x="7934325" y="1209676"/>
          <a:ext cx="2573338" cy="481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Visio" r:id="rId4" imgW="5633136" imgH="10529295" progId="Visio.Drawing.11">
                  <p:embed/>
                </p:oleObj>
              </mc:Choice>
              <mc:Fallback>
                <p:oleObj name="Visio" r:id="rId4" imgW="5633136" imgH="1052929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4325" y="1209676"/>
                        <a:ext cx="2573338" cy="481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3" name="文本框 11"/>
          <p:cNvSpPr txBox="1">
            <a:spLocks noChangeArrowheads="1"/>
          </p:cNvSpPr>
          <p:nvPr/>
        </p:nvSpPr>
        <p:spPr bwMode="auto">
          <a:xfrm>
            <a:off x="3400426" y="5535614"/>
            <a:ext cx="4860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70C0"/>
                </a:solidFill>
                <a:latin typeface="Verdana" charset="0"/>
                <a:ea typeface="微软雅黑" charset="-122"/>
              </a:rPr>
              <a:t>Convert Differential Phase to glacier velocity</a:t>
            </a:r>
          </a:p>
        </p:txBody>
      </p:sp>
      <p:cxnSp>
        <p:nvCxnSpPr>
          <p:cNvPr id="42" name="直接连接符 41">
            <a:extLst>
              <a:ext uri="{FF2B5EF4-FFF2-40B4-BE49-F238E27FC236}"/>
            </a:extLst>
          </p:cNvPr>
          <p:cNvCxnSpPr/>
          <p:nvPr/>
        </p:nvCxnSpPr>
        <p:spPr>
          <a:xfrm>
            <a:off x="3143250" y="5705475"/>
            <a:ext cx="215900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52" y="1254829"/>
            <a:ext cx="90027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标题 1"/>
          <p:cNvSpPr>
            <a:spLocks noGrp="1" noChangeArrowheads="1"/>
          </p:cNvSpPr>
          <p:nvPr>
            <p:ph type="title"/>
          </p:nvPr>
        </p:nvSpPr>
        <p:spPr>
          <a:xfrm>
            <a:off x="451179" y="796367"/>
            <a:ext cx="6779938" cy="709613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</a:rPr>
              <a:t>Part one:</a:t>
            </a:r>
            <a:r>
              <a:rPr lang="en-US" altLang="zh-CN" sz="2400" dirty="0"/>
              <a:t>  Open a pair of ERS SLC products</a:t>
            </a:r>
            <a:endParaRPr lang="zh-CN" altLang="en-US" sz="2400" dirty="0"/>
          </a:p>
        </p:txBody>
      </p:sp>
      <p:pic>
        <p:nvPicPr>
          <p:cNvPr id="43012" name="Picture 2" descr="C:\Users\HP\AppData\Local\Temp\SNAGHTMLa1be19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77" y="2694209"/>
            <a:ext cx="47021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文本框 4"/>
          <p:cNvSpPr txBox="1">
            <a:spLocks noChangeArrowheads="1"/>
          </p:cNvSpPr>
          <p:nvPr/>
        </p:nvSpPr>
        <p:spPr bwMode="auto">
          <a:xfrm>
            <a:off x="162911" y="1904434"/>
            <a:ext cx="2706413" cy="290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Step1-Open the products: </a:t>
            </a: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</a:rPr>
              <a:t>Use the </a:t>
            </a:r>
            <a:r>
              <a:rPr lang="en-US" altLang="zh-CN" sz="18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Import button </a:t>
            </a: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</a:rPr>
              <a:t>in the top toolbar and browse for the location of the products</a:t>
            </a: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  <a:sym typeface="Symbol" charset="2"/>
              </a:rPr>
              <a:t>. Select the </a:t>
            </a:r>
            <a:r>
              <a:rPr lang="en-US" altLang="zh-CN" sz="18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  <a:sym typeface="Symbol" charset="2"/>
              </a:rPr>
              <a:t>ERS 1/2 CEOS </a:t>
            </a: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  <a:sym typeface="Symbol" charset="2"/>
              </a:rPr>
              <a:t>file from the product folder and press </a:t>
            </a:r>
            <a:r>
              <a:rPr lang="en-US" altLang="zh-CN" sz="18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  <a:sym typeface="Symbol" charset="2"/>
              </a:rPr>
              <a:t>Import Product</a:t>
            </a:r>
            <a:r>
              <a:rPr lang="en-US" altLang="zh-CN" sz="1800" dirty="0">
                <a:latin typeface="Times New Roman" charset="0"/>
                <a:ea typeface="微软雅黑" charset="-122"/>
                <a:cs typeface="Times New Roman" charset="0"/>
                <a:sym typeface="Symbol" charset="2"/>
              </a:rPr>
              <a:t>.</a:t>
            </a:r>
            <a:endParaRPr lang="zh-CN" altLang="en-US" sz="18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26" y="1273176"/>
            <a:ext cx="851217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文本框 2"/>
          <p:cNvSpPr txBox="1">
            <a:spLocks noChangeArrowheads="1"/>
          </p:cNvSpPr>
          <p:nvPr/>
        </p:nvSpPr>
        <p:spPr bwMode="auto">
          <a:xfrm>
            <a:off x="183603" y="958524"/>
            <a:ext cx="270937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Step2-View the product: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In the Products View you will see the opened products. Within the product bands, you will find three bands containing the real(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i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) , imaginary(q) and intensity .</a:t>
            </a:r>
            <a:endParaRPr lang="zh-CN" altLang="en-US" sz="18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4036" name="文本框 3"/>
          <p:cNvSpPr txBox="1">
            <a:spLocks noChangeArrowheads="1"/>
          </p:cNvSpPr>
          <p:nvPr/>
        </p:nvSpPr>
        <p:spPr bwMode="auto">
          <a:xfrm>
            <a:off x="571938" y="4753194"/>
            <a:ext cx="28082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Products View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4037" name="标题 1"/>
          <p:cNvSpPr>
            <a:spLocks noGrp="1" noChangeArrowheads="1"/>
          </p:cNvSpPr>
          <p:nvPr>
            <p:ph type="title"/>
          </p:nvPr>
        </p:nvSpPr>
        <p:spPr>
          <a:xfrm>
            <a:off x="1538288" y="127001"/>
            <a:ext cx="8229600" cy="7096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one:</a:t>
            </a:r>
            <a:r>
              <a:rPr lang="en-US" altLang="zh-CN" sz="2400"/>
              <a:t>  Open a pair of ERS SLC products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565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79" y="1051719"/>
            <a:ext cx="9144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文本框 2"/>
          <p:cNvSpPr txBox="1">
            <a:spLocks noChangeArrowheads="1"/>
          </p:cNvSpPr>
          <p:nvPr/>
        </p:nvSpPr>
        <p:spPr bwMode="auto">
          <a:xfrm>
            <a:off x="119857" y="1209293"/>
            <a:ext cx="248671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C00000"/>
                </a:solidFill>
                <a:latin typeface="Times New Roman" charset="0"/>
                <a:ea typeface="微软雅黑" charset="-122"/>
                <a:cs typeface="Times New Roman" charset="0"/>
              </a:rPr>
              <a:t>   Step3-Coregister the images into a stack: </a:t>
            </a: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Select 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Coregistration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in the </a:t>
            </a:r>
            <a:r>
              <a:rPr lang="en-US" altLang="zh-CN" sz="2000" dirty="0" err="1">
                <a:latin typeface="Times New Roman" charset="0"/>
                <a:ea typeface="微软雅黑" charset="-122"/>
                <a:cs typeface="Times New Roman" charset="0"/>
              </a:rPr>
              <a:t>Coregistration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menu.</a:t>
            </a:r>
            <a:endParaRPr lang="zh-CN" altLang="en-US" sz="18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5060" name="标题 1"/>
          <p:cNvSpPr>
            <a:spLocks noGrp="1" noChangeArrowheads="1"/>
          </p:cNvSpPr>
          <p:nvPr>
            <p:ph type="title"/>
          </p:nvPr>
        </p:nvSpPr>
        <p:spPr>
          <a:xfrm>
            <a:off x="1524000" y="73026"/>
            <a:ext cx="8229600" cy="7096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two:</a:t>
            </a:r>
            <a:r>
              <a:rPr lang="en-US" altLang="zh-CN" sz="2400"/>
              <a:t>  Coregistering the Data</a:t>
            </a:r>
            <a:endParaRPr lang="zh-CN" altLang="en-US" sz="2400"/>
          </a:p>
        </p:txBody>
      </p:sp>
      <p:sp>
        <p:nvSpPr>
          <p:cNvPr id="45061" name="文本框 4"/>
          <p:cNvSpPr txBox="1">
            <a:spLocks noChangeArrowheads="1"/>
          </p:cNvSpPr>
          <p:nvPr/>
        </p:nvSpPr>
        <p:spPr bwMode="auto">
          <a:xfrm>
            <a:off x="119856" y="5425308"/>
            <a:ext cx="28082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imes New Roman" charset="0"/>
                <a:ea typeface="微软雅黑" charset="-122"/>
                <a:cs typeface="Times New Roman" charset="0"/>
              </a:rPr>
              <a:t>Select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Coregistration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HP\AppData\Local\Temp\SNAGHTMLa2804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175544"/>
            <a:ext cx="60579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文本框 2"/>
          <p:cNvSpPr txBox="1">
            <a:spLocks noChangeArrowheads="1"/>
          </p:cNvSpPr>
          <p:nvPr/>
        </p:nvSpPr>
        <p:spPr bwMode="auto">
          <a:xfrm>
            <a:off x="252963" y="1654116"/>
            <a:ext cx="46869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charset="0"/>
                <a:ea typeface="微软雅黑" charset="-122"/>
                <a:cs typeface="Times New Roman" charset="0"/>
              </a:rPr>
              <a:t>Drag and drop first the subset product. 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This will be your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master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image. Then drag and drop the other product. This will be your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微软雅黑" charset="-122"/>
                <a:cs typeface="Times New Roman" charset="0"/>
              </a:rPr>
              <a:t>slave</a:t>
            </a:r>
            <a:r>
              <a:rPr lang="en-US" altLang="zh-CN" sz="2000" dirty="0">
                <a:latin typeface="Times New Roman" charset="0"/>
                <a:ea typeface="微软雅黑" charset="-122"/>
                <a:cs typeface="Times New Roman" charset="0"/>
              </a:rPr>
              <a:t> image.</a:t>
            </a:r>
            <a:endParaRPr lang="zh-CN" altLang="en-US" sz="1800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6084" name="文本框 3"/>
          <p:cNvSpPr txBox="1">
            <a:spLocks noChangeArrowheads="1"/>
          </p:cNvSpPr>
          <p:nvPr/>
        </p:nvSpPr>
        <p:spPr bwMode="auto">
          <a:xfrm>
            <a:off x="280743" y="5395119"/>
            <a:ext cx="5143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Add products into the </a:t>
            </a:r>
            <a:r>
              <a:rPr lang="en-US" altLang="zh-CN" sz="2000" b="1" dirty="0" err="1">
                <a:latin typeface="Times New Roman" charset="0"/>
                <a:ea typeface="微软雅黑" charset="-122"/>
                <a:cs typeface="Times New Roman" charset="0"/>
              </a:rPr>
              <a:t>Coregistration</a:t>
            </a:r>
            <a:r>
              <a:rPr lang="en-US" altLang="zh-CN" sz="2000" b="1" dirty="0">
                <a:latin typeface="Times New Roman" charset="0"/>
                <a:ea typeface="微软雅黑" charset="-122"/>
                <a:cs typeface="Times New Roman" charset="0"/>
              </a:rPr>
              <a:t> Dialog</a:t>
            </a:r>
            <a:endParaRPr lang="zh-CN" altLang="en-US" sz="1800" b="1" dirty="0">
              <a:latin typeface="Times New Roman" charset="0"/>
              <a:ea typeface="微软雅黑" charset="-122"/>
              <a:cs typeface="Times New Roman" charset="0"/>
            </a:endParaRPr>
          </a:p>
        </p:txBody>
      </p:sp>
      <p:sp>
        <p:nvSpPr>
          <p:cNvPr id="46085" name="标题 1"/>
          <p:cNvSpPr>
            <a:spLocks noGrp="1" noChangeArrowheads="1"/>
          </p:cNvSpPr>
          <p:nvPr>
            <p:ph type="title"/>
          </p:nvPr>
        </p:nvSpPr>
        <p:spPr>
          <a:xfrm>
            <a:off x="567558" y="724667"/>
            <a:ext cx="8229600" cy="709613"/>
          </a:xfrm>
        </p:spPr>
        <p:txBody>
          <a:bodyPr/>
          <a:lstStyle/>
          <a:p>
            <a:pPr algn="l"/>
            <a:r>
              <a:rPr lang="en-US" altLang="zh-CN" sz="2800" b="1">
                <a:solidFill>
                  <a:srgbClr val="FF0000"/>
                </a:solidFill>
              </a:rPr>
              <a:t>Part two:</a:t>
            </a:r>
            <a:r>
              <a:rPr lang="en-US" altLang="zh-CN" sz="2400"/>
              <a:t>  </a:t>
            </a:r>
            <a:r>
              <a:rPr lang="en-US" altLang="zh-CN" sz="2400" dirty="0" err="1"/>
              <a:t>Coregistering</a:t>
            </a:r>
            <a:r>
              <a:rPr lang="en-US" altLang="zh-CN" sz="2400" dirty="0"/>
              <a:t> the Data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77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1117</Words>
  <Application>Microsoft Macintosh PowerPoint</Application>
  <PresentationFormat>宽屏</PresentationFormat>
  <Paragraphs>140</Paragraphs>
  <Slides>42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5" baseType="lpstr">
      <vt:lpstr>Calibri</vt:lpstr>
      <vt:lpstr>Calibri Light</vt:lpstr>
      <vt:lpstr>Symbol</vt:lpstr>
      <vt:lpstr>Times New Roman</vt:lpstr>
      <vt:lpstr>Verdana</vt:lpstr>
      <vt:lpstr>等线</vt:lpstr>
      <vt:lpstr>等线 Light</vt:lpstr>
      <vt:lpstr>黑体</vt:lpstr>
      <vt:lpstr>微软雅黑</vt:lpstr>
      <vt:lpstr>Arial</vt:lpstr>
      <vt:lpstr>Office Theme</vt:lpstr>
      <vt:lpstr>Visio</vt:lpstr>
      <vt:lpstr>Equation</vt:lpstr>
      <vt:lpstr>PowerPoint 演示文稿</vt:lpstr>
      <vt:lpstr>PowerPoint 演示文稿</vt:lpstr>
      <vt:lpstr>Goals of the Exercise</vt:lpstr>
      <vt:lpstr>Input Dataset</vt:lpstr>
      <vt:lpstr>Interferometric Processing</vt:lpstr>
      <vt:lpstr>Part one:  Open a pair of ERS SLC products</vt:lpstr>
      <vt:lpstr>Part one:  Open a pair of ERS SLC products</vt:lpstr>
      <vt:lpstr>Part two:  Coregistering the Data</vt:lpstr>
      <vt:lpstr>Part two:  Coregistering the Data</vt:lpstr>
      <vt:lpstr>Part two:  Coregistering the Data</vt:lpstr>
      <vt:lpstr>Part two:  Coregistering the Data</vt:lpstr>
      <vt:lpstr>Part three:  Interferogram Formation and Coherence Estimation</vt:lpstr>
      <vt:lpstr>Part three:  Interferogram Formation and Coherence Estimation</vt:lpstr>
      <vt:lpstr>Part three:  Interferogram Formation and Coherence Estimation</vt:lpstr>
      <vt:lpstr>Part three:  Interferogram Formation and Coherence Estimation</vt:lpstr>
      <vt:lpstr>Part three:  Interferogram Formation and Coherence Estimation</vt:lpstr>
      <vt:lpstr>Part four:  Topographic Phase Removal</vt:lpstr>
      <vt:lpstr>Part four:  Topographic Phase Removal</vt:lpstr>
      <vt:lpstr>Part four:  Topographic Phase Removal</vt:lpstr>
      <vt:lpstr>Part four:  Topographic Phase Removal</vt:lpstr>
      <vt:lpstr>Part five:  Phase Filtering</vt:lpstr>
      <vt:lpstr>Part five:  Phase Filtering</vt:lpstr>
      <vt:lpstr>Part five:  Phase Filtering</vt:lpstr>
      <vt:lpstr>Part six:  Phase Unwrapping</vt:lpstr>
      <vt:lpstr>Part six:  Phase Unwrapping</vt:lpstr>
      <vt:lpstr>Part seven: Unwrapping with SNAPHU</vt:lpstr>
      <vt:lpstr>Part seven: Unwrapping with SNAPHU</vt:lpstr>
      <vt:lpstr>Part seven: Unwrapping with SNAPHU</vt:lpstr>
      <vt:lpstr>Part seven: Unwrapping with SNAPHU</vt:lpstr>
      <vt:lpstr>Part seven: Unwrapping with SNAPHU</vt:lpstr>
      <vt:lpstr>Part seven: Unwrapping with SNAPHU</vt:lpstr>
      <vt:lpstr>Part seven: Unwrapping with SNAPHU</vt:lpstr>
      <vt:lpstr>Part eight: Import Snaphu Umwrapped Phase</vt:lpstr>
      <vt:lpstr>Part eight: Import Snaphu Umwrapped Phase</vt:lpstr>
      <vt:lpstr>Part eight: Import Snaphu Umwrapped Phase</vt:lpstr>
      <vt:lpstr>Part eight: Import Snaphu Umwrapped Phase</vt:lpstr>
      <vt:lpstr>Part eight: Umwrapped Phase</vt:lpstr>
      <vt:lpstr>Part nine: Convert the Differential phase to glacier velocity</vt:lpstr>
      <vt:lpstr>Part nine: Convert the Differential phase to glacier velocity</vt:lpstr>
      <vt:lpstr>Part nine: Convert the Differential phase to glacier velocity</vt:lpstr>
      <vt:lpstr>Part nine: Convert the Differential phase to glacier velocity</vt:lpstr>
      <vt:lpstr>PowerPoint 演示文稿</vt:lpstr>
    </vt:vector>
  </TitlesOfParts>
  <Company>ESA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Zmuda</dc:creator>
  <cp:lastModifiedBy>Microsoft Office 用户</cp:lastModifiedBy>
  <cp:revision>8</cp:revision>
  <dcterms:created xsi:type="dcterms:W3CDTF">2017-10-27T08:38:13Z</dcterms:created>
  <dcterms:modified xsi:type="dcterms:W3CDTF">2017-10-31T06:43:51Z</dcterms:modified>
</cp:coreProperties>
</file>