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6" r:id="rId2"/>
  </p:sldMasterIdLst>
  <p:notesMasterIdLst>
    <p:notesMasterId r:id="rId58"/>
  </p:notesMasterIdLst>
  <p:sldIdLst>
    <p:sldId id="336" r:id="rId3"/>
    <p:sldId id="350" r:id="rId4"/>
    <p:sldId id="259" r:id="rId5"/>
    <p:sldId id="261" r:id="rId6"/>
    <p:sldId id="337" r:id="rId7"/>
    <p:sldId id="338" r:id="rId8"/>
    <p:sldId id="339" r:id="rId9"/>
    <p:sldId id="344" r:id="rId10"/>
    <p:sldId id="345" r:id="rId11"/>
    <p:sldId id="346" r:id="rId12"/>
    <p:sldId id="262" r:id="rId13"/>
    <p:sldId id="329" r:id="rId14"/>
    <p:sldId id="263" r:id="rId15"/>
    <p:sldId id="342" r:id="rId16"/>
    <p:sldId id="264" r:id="rId17"/>
    <p:sldId id="265" r:id="rId18"/>
    <p:sldId id="266" r:id="rId19"/>
    <p:sldId id="267" r:id="rId20"/>
    <p:sldId id="268" r:id="rId21"/>
    <p:sldId id="340" r:id="rId22"/>
    <p:sldId id="269" r:id="rId23"/>
    <p:sldId id="270" r:id="rId24"/>
    <p:sldId id="271" r:id="rId25"/>
    <p:sldId id="272" r:id="rId26"/>
    <p:sldId id="273" r:id="rId27"/>
    <p:sldId id="274" r:id="rId28"/>
    <p:sldId id="330" r:id="rId29"/>
    <p:sldId id="293" r:id="rId30"/>
    <p:sldId id="331" r:id="rId31"/>
    <p:sldId id="309" r:id="rId32"/>
    <p:sldId id="310" r:id="rId33"/>
    <p:sldId id="299" r:id="rId34"/>
    <p:sldId id="303" r:id="rId35"/>
    <p:sldId id="312" r:id="rId36"/>
    <p:sldId id="343" r:id="rId37"/>
    <p:sldId id="347" r:id="rId38"/>
    <p:sldId id="311" r:id="rId39"/>
    <p:sldId id="313" r:id="rId40"/>
    <p:sldId id="314" r:id="rId41"/>
    <p:sldId id="334" r:id="rId42"/>
    <p:sldId id="315" r:id="rId43"/>
    <p:sldId id="316" r:id="rId44"/>
    <p:sldId id="317" r:id="rId45"/>
    <p:sldId id="348" r:id="rId46"/>
    <p:sldId id="302" r:id="rId47"/>
    <p:sldId id="324" r:id="rId48"/>
    <p:sldId id="327" r:id="rId49"/>
    <p:sldId id="328" r:id="rId50"/>
    <p:sldId id="321" r:id="rId51"/>
    <p:sldId id="323" r:id="rId52"/>
    <p:sldId id="332" r:id="rId53"/>
    <p:sldId id="320" r:id="rId54"/>
    <p:sldId id="318" r:id="rId55"/>
    <p:sldId id="306" r:id="rId56"/>
    <p:sldId id="307"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6600CC"/>
    <a:srgbClr val="0066FF"/>
    <a:srgbClr val="66CCFF"/>
    <a:srgbClr val="FFCC00"/>
    <a:srgbClr val="D8AE16"/>
    <a:srgbClr val="C695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515" autoAdjust="0"/>
  </p:normalViewPr>
  <p:slideViewPr>
    <p:cSldViewPr>
      <p:cViewPr varScale="1">
        <p:scale>
          <a:sx n="62" d="100"/>
          <a:sy n="62" d="100"/>
        </p:scale>
        <p:origin x="1332" y="3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5" Type="http://schemas.openxmlformats.org/officeDocument/2006/relationships/image" Target="../media/image33.wmf"/><Relationship Id="rId4"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BB6CA5-7239-41D3-A8C6-A4C174F1991B}" type="datetimeFigureOut">
              <a:rPr lang="en-US" smtClean="0"/>
              <a:t>10/30/2017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65FCC1-F732-4E18-9112-42837608EEB8}" type="slidenum">
              <a:rPr lang="en-US" smtClean="0"/>
              <a:t>‹#›</a:t>
            </a:fld>
            <a:endParaRPr lang="en-US"/>
          </a:p>
        </p:txBody>
      </p:sp>
    </p:spTree>
    <p:extLst>
      <p:ext uri="{BB962C8B-B14F-4D97-AF65-F5344CB8AC3E}">
        <p14:creationId xmlns:p14="http://schemas.microsoft.com/office/powerpoint/2010/main" val="1048971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幼圆" pitchFamily="49" charset="-122"/>
              </a:defRPr>
            </a:lvl1pPr>
            <a:lvl2pPr marL="742950" indent="-285750">
              <a:spcBef>
                <a:spcPct val="30000"/>
              </a:spcBef>
              <a:defRPr kumimoji="1" sz="1200">
                <a:solidFill>
                  <a:schemeClr val="tx1"/>
                </a:solidFill>
                <a:latin typeface="Times New Roman" panose="02020603050405020304" pitchFamily="18" charset="0"/>
                <a:ea typeface="幼圆" pitchFamily="49" charset="-122"/>
              </a:defRPr>
            </a:lvl2pPr>
            <a:lvl3pPr marL="1143000" indent="-228600">
              <a:spcBef>
                <a:spcPct val="30000"/>
              </a:spcBef>
              <a:defRPr kumimoji="1" sz="1200">
                <a:solidFill>
                  <a:schemeClr val="tx1"/>
                </a:solidFill>
                <a:latin typeface="Times New Roman" panose="02020603050405020304" pitchFamily="18" charset="0"/>
                <a:ea typeface="幼圆" pitchFamily="49" charset="-122"/>
              </a:defRPr>
            </a:lvl3pPr>
            <a:lvl4pPr marL="1600200" indent="-228600">
              <a:spcBef>
                <a:spcPct val="30000"/>
              </a:spcBef>
              <a:defRPr kumimoji="1" sz="1200">
                <a:solidFill>
                  <a:schemeClr val="tx1"/>
                </a:solidFill>
                <a:latin typeface="Times New Roman" panose="02020603050405020304" pitchFamily="18" charset="0"/>
                <a:ea typeface="幼圆" pitchFamily="49" charset="-122"/>
              </a:defRPr>
            </a:lvl4pPr>
            <a:lvl5pPr marL="2057400" indent="-228600">
              <a:spcBef>
                <a:spcPct val="30000"/>
              </a:spcBef>
              <a:defRPr kumimoji="1" sz="1200">
                <a:solidFill>
                  <a:schemeClr val="tx1"/>
                </a:solidFill>
                <a:latin typeface="Times New Roman" panose="02020603050405020304" pitchFamily="18" charset="0"/>
                <a:ea typeface="幼圆" pitchFamily="49" charset="-122"/>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9pPr>
          </a:lstStyle>
          <a:p>
            <a:pPr>
              <a:spcBef>
                <a:spcPct val="0"/>
              </a:spcBef>
            </a:pPr>
            <a:fld id="{1BECBF61-39E3-4106-B614-DFD6EDB414CA}" type="slidenum">
              <a:rPr lang="en-US" altLang="zh-CN">
                <a:solidFill>
                  <a:srgbClr val="000000"/>
                </a:solidFill>
              </a:rPr>
              <a:pPr>
                <a:spcBef>
                  <a:spcPct val="0"/>
                </a:spcBef>
              </a:pPr>
              <a:t>1</a:t>
            </a:fld>
            <a:endParaRPr lang="en-US" altLang="zh-CN">
              <a:solidFill>
                <a:srgbClr val="000000"/>
              </a:solidFill>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533199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0E5E510-4183-4EFF-AE57-80E752B15FDB}" type="slidenum">
              <a:rPr lang="en-US" altLang="zh-CN"/>
              <a:pPr eaLnBrk="1" hangingPunct="1"/>
              <a:t>17</a:t>
            </a:fld>
            <a:endParaRPr lang="en-US" altLang="zh-CN"/>
          </a:p>
        </p:txBody>
      </p:sp>
      <p:sp>
        <p:nvSpPr>
          <p:cNvPr id="61443"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1444"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3015532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1DC007F-6042-44DE-822F-506A59BF9492}" type="slidenum">
              <a:rPr lang="en-US" altLang="zh-CN"/>
              <a:pPr eaLnBrk="1" hangingPunct="1"/>
              <a:t>18</a:t>
            </a:fld>
            <a:endParaRPr lang="en-US" altLang="zh-CN"/>
          </a:p>
        </p:txBody>
      </p:sp>
      <p:sp>
        <p:nvSpPr>
          <p:cNvPr id="62467"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2468"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1253381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DFDD97B-FA3B-42A4-8F2D-BF61BF7FE88E}" type="slidenum">
              <a:rPr lang="en-US" altLang="zh-CN"/>
              <a:pPr eaLnBrk="1" hangingPunct="1"/>
              <a:t>19</a:t>
            </a:fld>
            <a:endParaRPr lang="en-US" altLang="zh-CN"/>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63493"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3494"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3167993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DFDD97B-FA3B-42A4-8F2D-BF61BF7FE88E}" type="slidenum">
              <a:rPr lang="en-US" altLang="zh-CN"/>
              <a:pPr eaLnBrk="1" hangingPunct="1"/>
              <a:t>20</a:t>
            </a:fld>
            <a:endParaRPr lang="en-US" altLang="zh-CN"/>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3493"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3494"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1169383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BBEED69-D176-4A10-8427-432AB5FC8482}" type="slidenum">
              <a:rPr lang="en-US" altLang="zh-CN"/>
              <a:pPr eaLnBrk="1" hangingPunct="1"/>
              <a:t>21</a:t>
            </a:fld>
            <a:endParaRPr lang="en-US" altLang="zh-CN"/>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4517"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4518"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2083463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8D1737D-E7F9-45E1-8D2C-080C5E14866D}" type="slidenum">
              <a:rPr lang="en-US" altLang="zh-CN"/>
              <a:pPr eaLnBrk="1" hangingPunct="1"/>
              <a:t>22</a:t>
            </a:fld>
            <a:endParaRPr lang="en-US" altLang="zh-CN"/>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5541"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5542"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2947953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AFEE91-5A1D-4813-A347-7E3C7B6BFD5E}" type="slidenum">
              <a:rPr lang="en-US" altLang="zh-CN"/>
              <a:pPr eaLnBrk="1" hangingPunct="1"/>
              <a:t>23</a:t>
            </a:fld>
            <a:endParaRPr lang="en-US" altLang="zh-CN"/>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6565"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6566"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2824196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5A4DA07-CD4B-453C-BEFB-CCA2E2FBD23F}" type="slidenum">
              <a:rPr lang="en-US" altLang="zh-CN"/>
              <a:pPr eaLnBrk="1" hangingPunct="1"/>
              <a:t>24</a:t>
            </a:fld>
            <a:endParaRPr lang="en-US" altLang="zh-CN"/>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7589"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7590"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260036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6157DEC-EFCC-4275-8FEF-D934FE51946A}" type="slidenum">
              <a:rPr lang="en-US" altLang="zh-CN"/>
              <a:pPr eaLnBrk="1" hangingPunct="1"/>
              <a:t>25</a:t>
            </a:fld>
            <a:endParaRPr lang="en-US" altLang="zh-CN"/>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8613"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8614"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500349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CDC7598-3783-4296-8E76-39EB5C01A7F0}" type="slidenum">
              <a:rPr lang="en-US" altLang="zh-CN"/>
              <a:pPr eaLnBrk="1" hangingPunct="1"/>
              <a:t>26</a:t>
            </a:fld>
            <a:endParaRPr lang="en-US" altLang="zh-CN"/>
          </a:p>
        </p:txBody>
      </p:sp>
      <p:sp>
        <p:nvSpPr>
          <p:cNvPr id="69635"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9636"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4215165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幼圆" pitchFamily="49" charset="-122"/>
              </a:defRPr>
            </a:lvl1pPr>
            <a:lvl2pPr marL="742950" indent="-285750">
              <a:spcBef>
                <a:spcPct val="30000"/>
              </a:spcBef>
              <a:defRPr kumimoji="1" sz="1200">
                <a:solidFill>
                  <a:schemeClr val="tx1"/>
                </a:solidFill>
                <a:latin typeface="Times New Roman" panose="02020603050405020304" pitchFamily="18" charset="0"/>
                <a:ea typeface="幼圆" pitchFamily="49" charset="-122"/>
              </a:defRPr>
            </a:lvl2pPr>
            <a:lvl3pPr marL="1143000" indent="-228600">
              <a:spcBef>
                <a:spcPct val="30000"/>
              </a:spcBef>
              <a:defRPr kumimoji="1" sz="1200">
                <a:solidFill>
                  <a:schemeClr val="tx1"/>
                </a:solidFill>
                <a:latin typeface="Times New Roman" panose="02020603050405020304" pitchFamily="18" charset="0"/>
                <a:ea typeface="幼圆" pitchFamily="49" charset="-122"/>
              </a:defRPr>
            </a:lvl3pPr>
            <a:lvl4pPr marL="1600200" indent="-228600">
              <a:spcBef>
                <a:spcPct val="30000"/>
              </a:spcBef>
              <a:defRPr kumimoji="1" sz="1200">
                <a:solidFill>
                  <a:schemeClr val="tx1"/>
                </a:solidFill>
                <a:latin typeface="Times New Roman" panose="02020603050405020304" pitchFamily="18" charset="0"/>
                <a:ea typeface="幼圆" pitchFamily="49" charset="-122"/>
              </a:defRPr>
            </a:lvl4pPr>
            <a:lvl5pPr marL="2057400" indent="-228600">
              <a:spcBef>
                <a:spcPct val="30000"/>
              </a:spcBef>
              <a:defRPr kumimoji="1" sz="1200">
                <a:solidFill>
                  <a:schemeClr val="tx1"/>
                </a:solidFill>
                <a:latin typeface="Times New Roman" panose="02020603050405020304" pitchFamily="18" charset="0"/>
                <a:ea typeface="幼圆" pitchFamily="49" charset="-122"/>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9pPr>
          </a:lstStyle>
          <a:p>
            <a:pPr>
              <a:spcBef>
                <a:spcPct val="0"/>
              </a:spcBef>
            </a:pPr>
            <a:fld id="{1BECBF61-39E3-4106-B614-DFD6EDB414CA}" type="slidenum">
              <a:rPr lang="en-US" altLang="zh-CN">
                <a:solidFill>
                  <a:srgbClr val="000000"/>
                </a:solidFill>
              </a:rPr>
              <a:pPr>
                <a:spcBef>
                  <a:spcPct val="0"/>
                </a:spcBef>
              </a:pPr>
              <a:t>2</a:t>
            </a:fld>
            <a:endParaRPr lang="en-US" altLang="zh-CN">
              <a:solidFill>
                <a:srgbClr val="000000"/>
              </a:solidFill>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GB" altLang="en-US" smtClean="0"/>
          </a:p>
        </p:txBody>
      </p:sp>
    </p:spTree>
    <p:extLst>
      <p:ext uri="{BB962C8B-B14F-4D97-AF65-F5344CB8AC3E}">
        <p14:creationId xmlns:p14="http://schemas.microsoft.com/office/powerpoint/2010/main" val="624521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DA0DA22-226E-48BF-9B7E-509D78D09932}" type="slidenum">
              <a:rPr lang="en-US" altLang="zh-CN"/>
              <a:pPr eaLnBrk="1" hangingPunct="1"/>
              <a:t>28</a:t>
            </a:fld>
            <a:endParaRPr lang="en-US" altLang="zh-CN"/>
          </a:p>
        </p:txBody>
      </p:sp>
      <p:sp>
        <p:nvSpPr>
          <p:cNvPr id="89093"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89094"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3762843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
        <p:nvSpPr>
          <p:cNvPr id="3174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幼圆" pitchFamily="49" charset="-122"/>
              </a:defRPr>
            </a:lvl1pPr>
            <a:lvl2pPr marL="742950" indent="-285750">
              <a:spcBef>
                <a:spcPct val="30000"/>
              </a:spcBef>
              <a:defRPr kumimoji="1" sz="1200">
                <a:solidFill>
                  <a:schemeClr val="tx1"/>
                </a:solidFill>
                <a:latin typeface="Times New Roman" panose="02020603050405020304" pitchFamily="18" charset="0"/>
                <a:ea typeface="幼圆" pitchFamily="49" charset="-122"/>
              </a:defRPr>
            </a:lvl2pPr>
            <a:lvl3pPr marL="1143000" indent="-228600">
              <a:spcBef>
                <a:spcPct val="30000"/>
              </a:spcBef>
              <a:defRPr kumimoji="1" sz="1200">
                <a:solidFill>
                  <a:schemeClr val="tx1"/>
                </a:solidFill>
                <a:latin typeface="Times New Roman" panose="02020603050405020304" pitchFamily="18" charset="0"/>
                <a:ea typeface="幼圆" pitchFamily="49" charset="-122"/>
              </a:defRPr>
            </a:lvl3pPr>
            <a:lvl4pPr marL="1600200" indent="-228600">
              <a:spcBef>
                <a:spcPct val="30000"/>
              </a:spcBef>
              <a:defRPr kumimoji="1" sz="1200">
                <a:solidFill>
                  <a:schemeClr val="tx1"/>
                </a:solidFill>
                <a:latin typeface="Times New Roman" panose="02020603050405020304" pitchFamily="18" charset="0"/>
                <a:ea typeface="幼圆" pitchFamily="49" charset="-122"/>
              </a:defRPr>
            </a:lvl4pPr>
            <a:lvl5pPr marL="2057400" indent="-228600">
              <a:spcBef>
                <a:spcPct val="30000"/>
              </a:spcBef>
              <a:defRPr kumimoji="1" sz="1200">
                <a:solidFill>
                  <a:schemeClr val="tx1"/>
                </a:solidFill>
                <a:latin typeface="Times New Roman" panose="02020603050405020304" pitchFamily="18" charset="0"/>
                <a:ea typeface="幼圆" pitchFamily="49" charset="-122"/>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9pPr>
          </a:lstStyle>
          <a:p>
            <a:pPr>
              <a:spcBef>
                <a:spcPct val="0"/>
              </a:spcBef>
            </a:pPr>
            <a:fld id="{33720025-182B-4692-A307-1DC7F5AE4E81}" type="slidenum">
              <a:rPr lang="en-US" altLang="zh-CN" smtClean="0"/>
              <a:pPr>
                <a:spcBef>
                  <a:spcPct val="0"/>
                </a:spcBef>
              </a:pPr>
              <a:t>29</a:t>
            </a:fld>
            <a:endParaRPr lang="en-US" altLang="zh-CN" smtClean="0"/>
          </a:p>
        </p:txBody>
      </p:sp>
    </p:spTree>
    <p:extLst>
      <p:ext uri="{BB962C8B-B14F-4D97-AF65-F5344CB8AC3E}">
        <p14:creationId xmlns:p14="http://schemas.microsoft.com/office/powerpoint/2010/main" val="3171568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68AE13D-8872-41BE-BCBC-AEE046612C61}" type="slidenum">
              <a:rPr lang="en-US" altLang="en-US"/>
              <a:pPr eaLnBrk="1" hangingPunct="1"/>
              <a:t>33</a:t>
            </a:fld>
            <a:endParaRPr lang="en-US" altLang="en-US"/>
          </a:p>
        </p:txBody>
      </p:sp>
      <p:sp>
        <p:nvSpPr>
          <p:cNvPr id="96261"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96262"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504736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w="9525"/>
        </p:spPr>
        <p:txBody>
          <a:bodyPr/>
          <a:lstStyle/>
          <a:p>
            <a:endParaRPr lang="en-US" smtClean="0"/>
          </a:p>
        </p:txBody>
      </p:sp>
      <p:sp>
        <p:nvSpPr>
          <p:cNvPr id="46084" name="Slide Number Placeholder 3"/>
          <p:cNvSpPr>
            <a:spLocks noGrp="1"/>
          </p:cNvSpPr>
          <p:nvPr>
            <p:ph type="sldNum" sz="quarter" idx="5"/>
          </p:nvPr>
        </p:nvSpPr>
        <p:spPr>
          <a:noFill/>
        </p:spPr>
        <p:txBody>
          <a:bodyPr/>
          <a:lstStyle/>
          <a:p>
            <a:fld id="{0666D1AA-D379-43B9-823A-1D9308D5C98C}" type="slidenum">
              <a:rPr lang="en-US" smtClean="0"/>
              <a:pPr/>
              <a:t>37</a:t>
            </a:fld>
            <a:endParaRPr lang="en-US" smtClean="0"/>
          </a:p>
        </p:txBody>
      </p:sp>
    </p:spTree>
    <p:extLst>
      <p:ext uri="{BB962C8B-B14F-4D97-AF65-F5344CB8AC3E}">
        <p14:creationId xmlns:p14="http://schemas.microsoft.com/office/powerpoint/2010/main" val="263411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w="9525"/>
        </p:spPr>
        <p:txBody>
          <a:bodyPr/>
          <a:lstStyle/>
          <a:p>
            <a:endParaRPr lang="en-US" smtClean="0"/>
          </a:p>
        </p:txBody>
      </p:sp>
      <p:sp>
        <p:nvSpPr>
          <p:cNvPr id="39940" name="Slide Number Placeholder 3"/>
          <p:cNvSpPr>
            <a:spLocks noGrp="1"/>
          </p:cNvSpPr>
          <p:nvPr>
            <p:ph type="sldNum" sz="quarter" idx="5"/>
          </p:nvPr>
        </p:nvSpPr>
        <p:spPr>
          <a:noFill/>
        </p:spPr>
        <p:txBody>
          <a:bodyPr/>
          <a:lstStyle/>
          <a:p>
            <a:fld id="{8957DFA5-CD29-47F5-9B9C-0025A3E72C18}" type="slidenum">
              <a:rPr lang="en-US" smtClean="0"/>
              <a:pPr/>
              <a:t>38</a:t>
            </a:fld>
            <a:endParaRPr lang="en-US" smtClean="0"/>
          </a:p>
        </p:txBody>
      </p:sp>
    </p:spTree>
    <p:extLst>
      <p:ext uri="{BB962C8B-B14F-4D97-AF65-F5344CB8AC3E}">
        <p14:creationId xmlns:p14="http://schemas.microsoft.com/office/powerpoint/2010/main" val="3886283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water balance</a:t>
            </a:r>
            <a:r>
              <a:rPr lang="en-US" baseline="0" dirty="0" smtClean="0"/>
              <a:t> issue, this equation is usually used. </a:t>
            </a:r>
          </a:p>
          <a:p>
            <a:r>
              <a:rPr lang="en-US" baseline="0" dirty="0" smtClean="0"/>
              <a:t>The left hand side of the equation represents the change of total water storage, the right hand side says that the total water storage change equals to precipitation minus evaporation and minus runoff. </a:t>
            </a:r>
          </a:p>
          <a:p>
            <a:endParaRPr lang="en-US" baseline="0" dirty="0" smtClean="0"/>
          </a:p>
          <a:p>
            <a:r>
              <a:rPr lang="en-US" baseline="0" dirty="0" smtClean="0"/>
              <a:t>In this calculation, the precipitation is from GPCP, the evaporation is calculated by SEBS, the runoff is from in-situ observation. This results represent the consistency validation among in-situ observation datasets.</a:t>
            </a:r>
          </a:p>
          <a:p>
            <a:endParaRPr lang="en-US" baseline="0" dirty="0" smtClean="0"/>
          </a:p>
          <a:p>
            <a:r>
              <a:rPr lang="en-US" baseline="0" dirty="0" smtClean="0"/>
              <a:t>Except for in-situ observation datasets, ERA-Interim has these three variables as well, so era-interim results will be applied with this equation to calculate the total water storage change as well, from reanalysis point of view. </a:t>
            </a:r>
          </a:p>
          <a:p>
            <a:endParaRPr lang="en-US" baseline="0" dirty="0" smtClean="0"/>
          </a:p>
          <a:p>
            <a:r>
              <a:rPr lang="en-US" baseline="0" dirty="0" smtClean="0"/>
              <a:t>On the other hand, the total water storage can be measured by using GRACE, which is from remote sensing point of view.</a:t>
            </a:r>
          </a:p>
          <a:p>
            <a:endParaRPr lang="en-US" baseline="0" dirty="0" smtClean="0"/>
          </a:p>
          <a:p>
            <a:r>
              <a:rPr lang="en-US" baseline="0" dirty="0" smtClean="0"/>
              <a:t>So, by this approach, we can assess if different source of data are consistent to each other or not.</a:t>
            </a:r>
            <a:endParaRPr lang="en-US" dirty="0"/>
          </a:p>
        </p:txBody>
      </p:sp>
      <p:sp>
        <p:nvSpPr>
          <p:cNvPr id="4" name="Header Placeholder 3"/>
          <p:cNvSpPr>
            <a:spLocks noGrp="1"/>
          </p:cNvSpPr>
          <p:nvPr>
            <p:ph type="hdr" sz="quarter" idx="10"/>
          </p:nvPr>
        </p:nvSpPr>
        <p:spPr/>
        <p:txBody>
          <a:bodyPr/>
          <a:lstStyle/>
          <a:p>
            <a:r>
              <a:rPr lang="en-US" smtClean="0"/>
              <a:t>CORE-CLIMAX Mid-term Evaluation, Darmstadt, Germany, 24 Jan. 2014</a:t>
            </a:r>
            <a:endParaRPr lang="nl-NL"/>
          </a:p>
        </p:txBody>
      </p:sp>
      <p:sp>
        <p:nvSpPr>
          <p:cNvPr id="5" name="Date Placeholder 4"/>
          <p:cNvSpPr>
            <a:spLocks noGrp="1"/>
          </p:cNvSpPr>
          <p:nvPr>
            <p:ph type="dt" idx="11"/>
          </p:nvPr>
        </p:nvSpPr>
        <p:spPr/>
        <p:txBody>
          <a:bodyPr/>
          <a:lstStyle/>
          <a:p>
            <a:fld id="{E01F2037-0521-4C6D-AA7F-5CE3BA98F8D1}" type="datetime1">
              <a:rPr lang="en-US" smtClean="0"/>
              <a:t>10/30/2017</a:t>
            </a:fld>
            <a:endParaRPr lang="nl-NL"/>
          </a:p>
        </p:txBody>
      </p:sp>
      <p:sp>
        <p:nvSpPr>
          <p:cNvPr id="6" name="Slide Number Placeholder 5"/>
          <p:cNvSpPr>
            <a:spLocks noGrp="1"/>
          </p:cNvSpPr>
          <p:nvPr>
            <p:ph type="sldNum" sz="quarter" idx="12"/>
          </p:nvPr>
        </p:nvSpPr>
        <p:spPr/>
        <p:txBody>
          <a:bodyPr/>
          <a:lstStyle/>
          <a:p>
            <a:fld id="{7DE1BD2A-F24E-4ECA-82B3-08C5D5A627D6}" type="slidenum">
              <a:rPr lang="nl-NL" smtClean="0"/>
              <a:pPr/>
              <a:t>39</a:t>
            </a:fld>
            <a:endParaRPr lang="nl-NL"/>
          </a:p>
        </p:txBody>
      </p:sp>
    </p:spTree>
    <p:extLst>
      <p:ext uri="{BB962C8B-B14F-4D97-AF65-F5344CB8AC3E}">
        <p14:creationId xmlns:p14="http://schemas.microsoft.com/office/powerpoint/2010/main" val="3033013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then,</a:t>
            </a:r>
            <a:r>
              <a:rPr lang="en-US" baseline="0" dirty="0" smtClean="0"/>
              <a:t> this is the result for Yichang station. From here, we can see that the total water storage anomaly derived from the observation data and from ERA reanalysis data are consistent with each other, indicating both datasets capture the surface dynamics of the water cycle fluxes. </a:t>
            </a:r>
          </a:p>
          <a:p>
            <a:endParaRPr lang="en-US" baseline="0" dirty="0" smtClean="0"/>
          </a:p>
          <a:p>
            <a:r>
              <a:rPr lang="en-US" baseline="0" dirty="0" smtClean="0"/>
              <a:t>However, the GRACE derived anomaly has somehow larger amplitudes than the other two, which may be indicating deep groundwater contribution.</a:t>
            </a:r>
            <a:endParaRPr lang="en-US" dirty="0"/>
          </a:p>
        </p:txBody>
      </p:sp>
      <p:sp>
        <p:nvSpPr>
          <p:cNvPr id="4" name="Header Placeholder 3"/>
          <p:cNvSpPr>
            <a:spLocks noGrp="1"/>
          </p:cNvSpPr>
          <p:nvPr>
            <p:ph type="hdr" sz="quarter" idx="10"/>
          </p:nvPr>
        </p:nvSpPr>
        <p:spPr/>
        <p:txBody>
          <a:bodyPr/>
          <a:lstStyle/>
          <a:p>
            <a:r>
              <a:rPr lang="en-US" smtClean="0"/>
              <a:t>CORE-CLIMAX Mid-term Evaluation, Darmstadt, Germany, 24 Jan. 2014</a:t>
            </a:r>
            <a:endParaRPr lang="nl-NL"/>
          </a:p>
        </p:txBody>
      </p:sp>
      <p:sp>
        <p:nvSpPr>
          <p:cNvPr id="5" name="Date Placeholder 4"/>
          <p:cNvSpPr>
            <a:spLocks noGrp="1"/>
          </p:cNvSpPr>
          <p:nvPr>
            <p:ph type="dt" idx="11"/>
          </p:nvPr>
        </p:nvSpPr>
        <p:spPr/>
        <p:txBody>
          <a:bodyPr/>
          <a:lstStyle/>
          <a:p>
            <a:fld id="{E01F2037-0521-4C6D-AA7F-5CE3BA98F8D1}" type="datetime1">
              <a:rPr lang="en-US" smtClean="0"/>
              <a:t>10/30/2017</a:t>
            </a:fld>
            <a:endParaRPr lang="nl-NL"/>
          </a:p>
        </p:txBody>
      </p:sp>
      <p:sp>
        <p:nvSpPr>
          <p:cNvPr id="6" name="Slide Number Placeholder 5"/>
          <p:cNvSpPr>
            <a:spLocks noGrp="1"/>
          </p:cNvSpPr>
          <p:nvPr>
            <p:ph type="sldNum" sz="quarter" idx="12"/>
          </p:nvPr>
        </p:nvSpPr>
        <p:spPr/>
        <p:txBody>
          <a:bodyPr/>
          <a:lstStyle/>
          <a:p>
            <a:fld id="{7DE1BD2A-F24E-4ECA-82B3-08C5D5A627D6}" type="slidenum">
              <a:rPr lang="nl-NL" smtClean="0"/>
              <a:pPr/>
              <a:t>41</a:t>
            </a:fld>
            <a:endParaRPr lang="nl-NL"/>
          </a:p>
        </p:txBody>
      </p:sp>
    </p:spTree>
    <p:extLst>
      <p:ext uri="{BB962C8B-B14F-4D97-AF65-F5344CB8AC3E}">
        <p14:creationId xmlns:p14="http://schemas.microsoft.com/office/powerpoint/2010/main" val="3672185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D857E0D-5396-45C0-B874-158132E46F09}" type="slidenum">
              <a:rPr lang="en-GB" altLang="en-US"/>
              <a:pPr eaLnBrk="1" hangingPunct="1"/>
              <a:t>45</a:t>
            </a:fld>
            <a:endParaRPr lang="en-GB" altLang="en-US"/>
          </a:p>
        </p:txBody>
      </p:sp>
      <p:sp>
        <p:nvSpPr>
          <p:cNvPr id="95237"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95238"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795966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spcBef>
                <a:spcPct val="0"/>
              </a:spcBef>
            </a:pPr>
            <a:r>
              <a:rPr lang="en-US" altLang="en-US" i="1" dirty="0" err="1" smtClean="0"/>
              <a:t>GRACE_TWSC</a:t>
            </a:r>
            <a:r>
              <a:rPr lang="en-US" altLang="en-US" i="1" dirty="0" smtClean="0"/>
              <a:t>: GRACE derived </a:t>
            </a:r>
            <a:r>
              <a:rPr lang="en-US" altLang="en-US" i="1" dirty="0" err="1" smtClean="0"/>
              <a:t>TWSC</a:t>
            </a:r>
            <a:r>
              <a:rPr lang="en-US" altLang="en-US" i="1" dirty="0" smtClean="0"/>
              <a:t> </a:t>
            </a:r>
          </a:p>
          <a:p>
            <a:pPr eaLnBrk="1" hangingPunct="1">
              <a:spcBef>
                <a:spcPct val="0"/>
              </a:spcBef>
            </a:pPr>
            <a:r>
              <a:rPr lang="en-US" altLang="en-US" i="1" dirty="0" err="1" smtClean="0"/>
              <a:t>GLDAS_TWSC1</a:t>
            </a:r>
            <a:r>
              <a:rPr lang="en-US" altLang="en-US" i="1" dirty="0" smtClean="0"/>
              <a:t>= </a:t>
            </a:r>
            <a:r>
              <a:rPr lang="en-US" altLang="en-US" i="1" dirty="0" err="1" smtClean="0"/>
              <a:t>SM+SWE+CWS</a:t>
            </a:r>
            <a:r>
              <a:rPr lang="en-US" altLang="en-US" i="1" dirty="0" smtClean="0"/>
              <a:t>, where SM, </a:t>
            </a:r>
            <a:r>
              <a:rPr lang="en-US" altLang="en-US" i="1" dirty="0" err="1" smtClean="0"/>
              <a:t>SWE</a:t>
            </a:r>
            <a:r>
              <a:rPr lang="en-US" altLang="en-US" i="1" dirty="0" smtClean="0"/>
              <a:t> and </a:t>
            </a:r>
            <a:r>
              <a:rPr lang="en-US" altLang="en-US" i="1" dirty="0" err="1" smtClean="0"/>
              <a:t>CWS</a:t>
            </a:r>
            <a:r>
              <a:rPr lang="en-US" altLang="en-US" i="1" dirty="0" smtClean="0"/>
              <a:t> are </a:t>
            </a:r>
            <a:r>
              <a:rPr lang="en-US" altLang="en-US" i="1" dirty="0" err="1" smtClean="0"/>
              <a:t>GLDAS</a:t>
            </a:r>
            <a:r>
              <a:rPr lang="en-US" altLang="en-US" i="1" dirty="0" smtClean="0"/>
              <a:t> derived sum of total soil moisture of 4 layers, snow water equivalent, and </a:t>
            </a:r>
            <a:r>
              <a:rPr lang="en-US" altLang="en-US" i="1" dirty="0" err="1" smtClean="0"/>
              <a:t>CWS</a:t>
            </a:r>
            <a:r>
              <a:rPr lang="en-US" altLang="en-US" i="1" dirty="0" smtClean="0"/>
              <a:t>-canopy water storage.</a:t>
            </a:r>
          </a:p>
          <a:p>
            <a:pPr eaLnBrk="1" hangingPunct="1">
              <a:spcBef>
                <a:spcPct val="0"/>
              </a:spcBef>
            </a:pPr>
            <a:endParaRPr lang="en-US" altLang="en-US" dirty="0" smtClean="0"/>
          </a:p>
          <a:p>
            <a:pPr eaLnBrk="1" hangingPunct="1">
              <a:spcBef>
                <a:spcPct val="0"/>
              </a:spcBef>
            </a:pPr>
            <a:r>
              <a:rPr lang="en-US" altLang="en-US" dirty="0" err="1" smtClean="0"/>
              <a:t>GRACE_TWSC</a:t>
            </a:r>
            <a:r>
              <a:rPr lang="en-US" altLang="en-US" dirty="0" smtClean="0"/>
              <a:t>: total water storage change derived from GRACE, the monthly value subtracting the time series mean over 2003-2007.</a:t>
            </a:r>
          </a:p>
          <a:p>
            <a:pPr eaLnBrk="1" hangingPunct="1">
              <a:spcBef>
                <a:spcPct val="0"/>
              </a:spcBef>
            </a:pPr>
            <a:r>
              <a:rPr lang="en-US" altLang="en-US" dirty="0" smtClean="0"/>
              <a:t> </a:t>
            </a:r>
          </a:p>
          <a:p>
            <a:pPr eaLnBrk="1" hangingPunct="1">
              <a:spcBef>
                <a:spcPct val="0"/>
              </a:spcBef>
            </a:pPr>
            <a:r>
              <a:rPr lang="en-US" altLang="en-US" dirty="0" err="1" smtClean="0"/>
              <a:t>GLDAS-TWSC1</a:t>
            </a:r>
            <a:r>
              <a:rPr lang="en-US" altLang="en-US" dirty="0" smtClean="0"/>
              <a:t> is the sum of total Soil moisture of 4 layer (with 2 m column depth), snow water equivalent (</a:t>
            </a:r>
            <a:r>
              <a:rPr lang="en-US" altLang="en-US" dirty="0" err="1" smtClean="0"/>
              <a:t>SWE</a:t>
            </a:r>
            <a:r>
              <a:rPr lang="en-US" altLang="en-US" dirty="0" smtClean="0"/>
              <a:t>) and canopy water storage (</a:t>
            </a:r>
            <a:r>
              <a:rPr lang="en-US" altLang="en-US" dirty="0" err="1" smtClean="0"/>
              <a:t>CWS</a:t>
            </a:r>
            <a:r>
              <a:rPr lang="en-US" altLang="en-US" dirty="0" smtClean="0"/>
              <a:t>). </a:t>
            </a:r>
          </a:p>
          <a:p>
            <a:pPr eaLnBrk="1" hangingPunct="1">
              <a:spcBef>
                <a:spcPct val="0"/>
              </a:spcBef>
            </a:pPr>
            <a:r>
              <a:rPr lang="en-US" altLang="en-US" dirty="0" err="1" smtClean="0"/>
              <a:t>GLDAS-TWSC2</a:t>
            </a:r>
            <a:r>
              <a:rPr lang="en-US" altLang="en-US" dirty="0" smtClean="0"/>
              <a:t> is estimated using this equation: </a:t>
            </a:r>
            <a:r>
              <a:rPr lang="en-US" altLang="en-US" dirty="0" err="1" smtClean="0"/>
              <a:t>GLDAS-TWSC2</a:t>
            </a:r>
            <a:r>
              <a:rPr lang="en-US" altLang="en-US" dirty="0" smtClean="0"/>
              <a:t>(t)=Pt)-ET(t)-R(t) where P is precipitation, R is runoff and ET is evapotranspiration.</a:t>
            </a:r>
          </a:p>
          <a:p>
            <a:pPr eaLnBrk="1" hangingPunct="1">
              <a:spcBef>
                <a:spcPct val="0"/>
              </a:spcBef>
            </a:pPr>
            <a:r>
              <a:rPr lang="en-US" altLang="en-US" dirty="0" err="1" smtClean="0"/>
              <a:t>GLDAS-TWSC1</a:t>
            </a:r>
            <a:r>
              <a:rPr lang="en-US" altLang="en-US" dirty="0" smtClean="0"/>
              <a:t> and </a:t>
            </a:r>
            <a:r>
              <a:rPr lang="en-US" altLang="en-US" dirty="0" err="1" smtClean="0"/>
              <a:t>GLDAS-TWSC2</a:t>
            </a:r>
            <a:r>
              <a:rPr lang="en-US" altLang="en-US" dirty="0" smtClean="0"/>
              <a:t> are also the anomalies as </a:t>
            </a:r>
            <a:r>
              <a:rPr lang="en-US" altLang="en-US" dirty="0" err="1" smtClean="0"/>
              <a:t>GRACE_TWSC</a:t>
            </a:r>
            <a:r>
              <a:rPr lang="en-US" altLang="en-US" dirty="0" smtClean="0"/>
              <a:t> (the monthly value subtracting the time series mean over 2003-2007)</a:t>
            </a:r>
          </a:p>
          <a:p>
            <a:pPr eaLnBrk="1" hangingPunct="1">
              <a:spcBef>
                <a:spcPct val="0"/>
              </a:spcBef>
            </a:pPr>
            <a:r>
              <a:rPr lang="en-US" altLang="en-US" dirty="0" smtClean="0"/>
              <a:t> </a:t>
            </a:r>
          </a:p>
          <a:p>
            <a:pPr eaLnBrk="1" hangingPunct="1">
              <a:spcBef>
                <a:spcPct val="0"/>
              </a:spcBef>
            </a:pPr>
            <a:r>
              <a:rPr lang="en-US" altLang="en-US" i="1" dirty="0" err="1" smtClean="0"/>
              <a:t>FY_SMC</a:t>
            </a:r>
            <a:r>
              <a:rPr lang="en-US" altLang="en-US" i="1" dirty="0" smtClean="0"/>
              <a:t>: soil moisture anomalies.</a:t>
            </a:r>
          </a:p>
          <a:p>
            <a:pPr eaLnBrk="1" hangingPunct="1">
              <a:spcBef>
                <a:spcPct val="0"/>
              </a:spcBef>
            </a:pPr>
            <a:endParaRPr lang="en-US" altLang="en-US" dirty="0" smtClean="0"/>
          </a:p>
        </p:txBody>
      </p:sp>
      <p:sp>
        <p:nvSpPr>
          <p:cNvPr id="13824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a:solidFill>
                  <a:schemeClr val="tx1"/>
                </a:solidFill>
                <a:latin typeface="Arial" panose="020B0604020202020204" pitchFamily="34" charset="0"/>
                <a:ea typeface="幼圆" pitchFamily="49" charset="-122"/>
              </a:defRPr>
            </a:lvl1pPr>
            <a:lvl2pPr marL="742950" indent="-285750" eaLnBrk="0" hangingPunct="0">
              <a:defRPr>
                <a:solidFill>
                  <a:schemeClr val="tx1"/>
                </a:solidFill>
                <a:latin typeface="Arial" panose="020B0604020202020204" pitchFamily="34" charset="0"/>
                <a:ea typeface="幼圆" pitchFamily="49" charset="-122"/>
              </a:defRPr>
            </a:lvl2pPr>
            <a:lvl3pPr marL="1143000" indent="-228600" eaLnBrk="0" hangingPunct="0">
              <a:defRPr>
                <a:solidFill>
                  <a:schemeClr val="tx1"/>
                </a:solidFill>
                <a:latin typeface="Arial" panose="020B0604020202020204" pitchFamily="34" charset="0"/>
                <a:ea typeface="幼圆" pitchFamily="49" charset="-122"/>
              </a:defRPr>
            </a:lvl3pPr>
            <a:lvl4pPr marL="1600200" indent="-228600" eaLnBrk="0" hangingPunct="0">
              <a:defRPr>
                <a:solidFill>
                  <a:schemeClr val="tx1"/>
                </a:solidFill>
                <a:latin typeface="Arial" panose="020B0604020202020204" pitchFamily="34" charset="0"/>
                <a:ea typeface="幼圆" pitchFamily="49" charset="-122"/>
              </a:defRPr>
            </a:lvl4pPr>
            <a:lvl5pPr marL="2057400" indent="-228600" eaLnBrk="0" hangingPunct="0">
              <a:defRPr>
                <a:solidFill>
                  <a:schemeClr val="tx1"/>
                </a:solidFill>
                <a:latin typeface="Arial" panose="020B0604020202020204" pitchFamily="34" charset="0"/>
                <a:ea typeface="幼圆"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9pPr>
          </a:lstStyle>
          <a:p>
            <a:pPr eaLnBrk="1" hangingPunct="1"/>
            <a:fld id="{BEBC0C77-BFD6-49EB-947F-6B470EDA8346}" type="slidenum">
              <a:rPr lang="en-US" altLang="en-US">
                <a:latin typeface="Times New Roman" panose="02020603050405020304" pitchFamily="18" charset="0"/>
              </a:rPr>
              <a:pPr eaLnBrk="1" hangingPunct="1"/>
              <a:t>47</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361983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spcBef>
                <a:spcPct val="0"/>
              </a:spcBef>
            </a:pPr>
            <a:r>
              <a:rPr lang="en-US" altLang="en-US" dirty="0" smtClean="0"/>
              <a:t>Figure 11. TWSC3 = TRMM_PC –  GLDAS_ETC – In-situ_ RC  total water storage change over Upper yellow river basin. </a:t>
            </a:r>
            <a:endParaRPr lang="en-US" altLang="en-US" i="1" dirty="0" smtClean="0"/>
          </a:p>
          <a:p>
            <a:pPr eaLnBrk="1" hangingPunct="1">
              <a:spcBef>
                <a:spcPct val="0"/>
              </a:spcBef>
            </a:pPr>
            <a:r>
              <a:rPr lang="en-US" altLang="en-US" dirty="0" smtClean="0"/>
              <a:t>TRMM_PC is the TRMM precipitation anomalies</a:t>
            </a:r>
          </a:p>
          <a:p>
            <a:pPr eaLnBrk="1" hangingPunct="1">
              <a:spcBef>
                <a:spcPct val="0"/>
              </a:spcBef>
            </a:pPr>
            <a:r>
              <a:rPr lang="en-US" altLang="en-US" dirty="0" smtClean="0"/>
              <a:t>GLDAS_ETC is the GLDAS derived ET anomalies</a:t>
            </a:r>
          </a:p>
          <a:p>
            <a:pPr eaLnBrk="1" hangingPunct="1">
              <a:spcBef>
                <a:spcPct val="0"/>
              </a:spcBef>
            </a:pPr>
            <a:r>
              <a:rPr lang="en-US" altLang="en-US" dirty="0" smtClean="0"/>
              <a:t>In-</a:t>
            </a:r>
            <a:r>
              <a:rPr lang="en-US" altLang="en-US" dirty="0" err="1" smtClean="0"/>
              <a:t>situ_RC</a:t>
            </a:r>
            <a:r>
              <a:rPr lang="en-US" altLang="en-US" dirty="0" smtClean="0"/>
              <a:t> is the in-situ runoff measurement anomalies</a:t>
            </a:r>
          </a:p>
          <a:p>
            <a:pPr eaLnBrk="1" hangingPunct="1">
              <a:spcBef>
                <a:spcPct val="0"/>
              </a:spcBef>
            </a:pPr>
            <a:endParaRPr lang="en-US" altLang="en-US" dirty="0" smtClean="0"/>
          </a:p>
          <a:p>
            <a:pPr eaLnBrk="1" hangingPunct="1">
              <a:spcBef>
                <a:spcPct val="0"/>
              </a:spcBef>
            </a:pPr>
            <a:r>
              <a:rPr lang="en-US" altLang="en-US" dirty="0" smtClean="0"/>
              <a:t>Figure 12. TWSC3 = TRMM_PC –  GLDAS_ETC – GLDAS_ RC  total water storage change over yellow river basin. </a:t>
            </a:r>
            <a:endParaRPr lang="en-US" altLang="en-US" i="1" dirty="0" smtClean="0"/>
          </a:p>
          <a:p>
            <a:pPr eaLnBrk="1" hangingPunct="1">
              <a:spcBef>
                <a:spcPct val="0"/>
              </a:spcBef>
            </a:pPr>
            <a:r>
              <a:rPr lang="en-US" altLang="en-US" dirty="0" smtClean="0"/>
              <a:t>TRMM_PC is the TRMM precipitation anomalies</a:t>
            </a:r>
          </a:p>
          <a:p>
            <a:pPr eaLnBrk="1" hangingPunct="1">
              <a:spcBef>
                <a:spcPct val="0"/>
              </a:spcBef>
            </a:pPr>
            <a:r>
              <a:rPr lang="en-US" altLang="en-US" dirty="0" smtClean="0"/>
              <a:t>GLDAS_ETC is the GLDAS derived ET anomalies</a:t>
            </a:r>
          </a:p>
          <a:p>
            <a:pPr eaLnBrk="1" hangingPunct="1">
              <a:spcBef>
                <a:spcPct val="0"/>
              </a:spcBef>
            </a:pPr>
            <a:r>
              <a:rPr lang="en-US" altLang="en-US" dirty="0" smtClean="0"/>
              <a:t>GLDAS_RC is the GLDAS derived runoff anomalies</a:t>
            </a:r>
          </a:p>
          <a:p>
            <a:pPr eaLnBrk="1" hangingPunct="1">
              <a:spcBef>
                <a:spcPct val="0"/>
              </a:spcBef>
            </a:pPr>
            <a:endParaRPr lang="en-US" altLang="en-US" dirty="0" smtClean="0"/>
          </a:p>
        </p:txBody>
      </p:sp>
      <p:sp>
        <p:nvSpPr>
          <p:cNvPr id="13926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a:solidFill>
                  <a:schemeClr val="tx1"/>
                </a:solidFill>
                <a:latin typeface="Arial" panose="020B0604020202020204" pitchFamily="34" charset="0"/>
                <a:ea typeface="幼圆" pitchFamily="49" charset="-122"/>
              </a:defRPr>
            </a:lvl1pPr>
            <a:lvl2pPr marL="742950" indent="-285750" eaLnBrk="0" hangingPunct="0">
              <a:defRPr>
                <a:solidFill>
                  <a:schemeClr val="tx1"/>
                </a:solidFill>
                <a:latin typeface="Arial" panose="020B0604020202020204" pitchFamily="34" charset="0"/>
                <a:ea typeface="幼圆" pitchFamily="49" charset="-122"/>
              </a:defRPr>
            </a:lvl2pPr>
            <a:lvl3pPr marL="1143000" indent="-228600" eaLnBrk="0" hangingPunct="0">
              <a:defRPr>
                <a:solidFill>
                  <a:schemeClr val="tx1"/>
                </a:solidFill>
                <a:latin typeface="Arial" panose="020B0604020202020204" pitchFamily="34" charset="0"/>
                <a:ea typeface="幼圆" pitchFamily="49" charset="-122"/>
              </a:defRPr>
            </a:lvl3pPr>
            <a:lvl4pPr marL="1600200" indent="-228600" eaLnBrk="0" hangingPunct="0">
              <a:defRPr>
                <a:solidFill>
                  <a:schemeClr val="tx1"/>
                </a:solidFill>
                <a:latin typeface="Arial" panose="020B0604020202020204" pitchFamily="34" charset="0"/>
                <a:ea typeface="幼圆" pitchFamily="49" charset="-122"/>
              </a:defRPr>
            </a:lvl4pPr>
            <a:lvl5pPr marL="2057400" indent="-228600" eaLnBrk="0" hangingPunct="0">
              <a:defRPr>
                <a:solidFill>
                  <a:schemeClr val="tx1"/>
                </a:solidFill>
                <a:latin typeface="Arial" panose="020B0604020202020204" pitchFamily="34" charset="0"/>
                <a:ea typeface="幼圆"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9pPr>
          </a:lstStyle>
          <a:p>
            <a:pPr eaLnBrk="1" hangingPunct="1"/>
            <a:fld id="{0D63EC90-FFF7-4CF7-B36A-FFF84053B7A3}" type="slidenum">
              <a:rPr lang="en-US" altLang="en-US">
                <a:latin typeface="Times New Roman" panose="02020603050405020304" pitchFamily="18" charset="0"/>
              </a:rPr>
              <a:pPr eaLnBrk="1" hangingPunct="1"/>
              <a:t>48</a:t>
            </a:fld>
            <a:endParaRPr lang="en-US" altLang="en-US">
              <a:latin typeface="Times New Roman" panose="02020603050405020304" pitchFamily="18" charset="0"/>
            </a:endParaRPr>
          </a:p>
        </p:txBody>
      </p:sp>
    </p:spTree>
    <p:extLst>
      <p:ext uri="{BB962C8B-B14F-4D97-AF65-F5344CB8AC3E}">
        <p14:creationId xmlns:p14="http://schemas.microsoft.com/office/powerpoint/2010/main" val="549277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9613F76-198F-486A-B14A-C90523BCC1C6}" type="slidenum">
              <a:rPr lang="en-US" altLang="zh-CN"/>
              <a:pPr eaLnBrk="1" hangingPunct="1"/>
              <a:t>3</a:t>
            </a:fld>
            <a:endParaRPr lang="en-US" altLang="zh-CN"/>
          </a:p>
        </p:txBody>
      </p:sp>
      <p:sp>
        <p:nvSpPr>
          <p:cNvPr id="54275" name="Rectangle 2"/>
          <p:cNvSpPr>
            <a:spLocks noGrp="1" noRot="1" noChangeAspect="1" noChangeArrowheads="1" noTextEdit="1"/>
          </p:cNvSpPr>
          <p:nvPr>
            <p:ph type="sldImg"/>
          </p:nvPr>
        </p:nvSpPr>
        <p:spPr bwMode="auto">
          <a:xfrm>
            <a:off x="1130300" y="654050"/>
            <a:ext cx="4573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xfrm>
            <a:off x="935038" y="4378325"/>
            <a:ext cx="5035550" cy="408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4277"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54278"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1586326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5FCC1-F732-4E18-9112-42837608EEB8}" type="slidenum">
              <a:rPr lang="en-US" smtClean="0"/>
              <a:t>50</a:t>
            </a:fld>
            <a:endParaRPr lang="en-US"/>
          </a:p>
        </p:txBody>
      </p:sp>
    </p:spTree>
    <p:extLst>
      <p:ext uri="{BB962C8B-B14F-4D97-AF65-F5344CB8AC3E}">
        <p14:creationId xmlns:p14="http://schemas.microsoft.com/office/powerpoint/2010/main" val="3774987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53EAB69-D91E-4CA0-9E7C-AF9898E17001}" type="slidenum">
              <a:rPr lang="en-US" altLang="zh-CN"/>
              <a:pPr eaLnBrk="1" hangingPunct="1"/>
              <a:t>54</a:t>
            </a:fld>
            <a:endParaRPr lang="en-US" altLang="zh-CN"/>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99333"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99334"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1555273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E095AA0-CB16-4F1A-A8D2-AFCC567C0B0A}" type="slidenum">
              <a:rPr lang="en-US" altLang="zh-CN"/>
              <a:pPr eaLnBrk="1" hangingPunct="1"/>
              <a:t>55</a:t>
            </a:fld>
            <a:endParaRPr lang="en-US" altLang="zh-CN"/>
          </a:p>
        </p:txBody>
      </p:sp>
      <p:sp>
        <p:nvSpPr>
          <p:cNvPr id="100355" name="Rectangle 2"/>
          <p:cNvSpPr>
            <a:spLocks noGrp="1" noRot="1" noChangeAspect="1" noChangeArrowheads="1" noTextEdit="1"/>
          </p:cNvSpPr>
          <p:nvPr>
            <p:ph type="sldImg"/>
          </p:nvPr>
        </p:nvSpPr>
        <p:spPr bwMode="auto">
          <a:xfrm>
            <a:off x="1130300" y="654050"/>
            <a:ext cx="4573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xfrm>
            <a:off x="935038" y="4378325"/>
            <a:ext cx="5035550" cy="408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00357"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100358"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305355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BBCE7B0-048F-4BA4-9CAA-DB4676A5F430}" type="slidenum">
              <a:rPr lang="en-US" altLang="zh-CN"/>
              <a:pPr eaLnBrk="1" hangingPunct="1"/>
              <a:t>4</a:t>
            </a:fld>
            <a:endParaRPr lang="en-US" altLang="zh-CN"/>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5"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56326"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3867623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CCA6F-DEAA-43C5-B010-3D9D80FCB03F}" type="slidenum">
              <a:rPr lang="en-US" altLang="zh-CN"/>
              <a:pPr eaLnBrk="1" hangingPunct="1"/>
              <a:t>11</a:t>
            </a:fld>
            <a:endParaRPr lang="en-US" altLang="zh-CN"/>
          </a:p>
        </p:txBody>
      </p:sp>
      <p:sp>
        <p:nvSpPr>
          <p:cNvPr id="57349"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57350"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4037522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
        <p:nvSpPr>
          <p:cNvPr id="153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幼圆" pitchFamily="49" charset="-122"/>
              </a:defRPr>
            </a:lvl1pPr>
            <a:lvl2pPr marL="742950" indent="-285750">
              <a:spcBef>
                <a:spcPct val="30000"/>
              </a:spcBef>
              <a:defRPr kumimoji="1" sz="1200">
                <a:solidFill>
                  <a:schemeClr val="tx1"/>
                </a:solidFill>
                <a:latin typeface="Times New Roman" panose="02020603050405020304" pitchFamily="18" charset="0"/>
                <a:ea typeface="幼圆" pitchFamily="49" charset="-122"/>
              </a:defRPr>
            </a:lvl2pPr>
            <a:lvl3pPr marL="1143000" indent="-228600">
              <a:spcBef>
                <a:spcPct val="30000"/>
              </a:spcBef>
              <a:defRPr kumimoji="1" sz="1200">
                <a:solidFill>
                  <a:schemeClr val="tx1"/>
                </a:solidFill>
                <a:latin typeface="Times New Roman" panose="02020603050405020304" pitchFamily="18" charset="0"/>
                <a:ea typeface="幼圆" pitchFamily="49" charset="-122"/>
              </a:defRPr>
            </a:lvl3pPr>
            <a:lvl4pPr marL="1600200" indent="-228600">
              <a:spcBef>
                <a:spcPct val="30000"/>
              </a:spcBef>
              <a:defRPr kumimoji="1" sz="1200">
                <a:solidFill>
                  <a:schemeClr val="tx1"/>
                </a:solidFill>
                <a:latin typeface="Times New Roman" panose="02020603050405020304" pitchFamily="18" charset="0"/>
                <a:ea typeface="幼圆" pitchFamily="49" charset="-122"/>
              </a:defRPr>
            </a:lvl4pPr>
            <a:lvl5pPr marL="2057400" indent="-228600">
              <a:spcBef>
                <a:spcPct val="30000"/>
              </a:spcBef>
              <a:defRPr kumimoji="1" sz="1200">
                <a:solidFill>
                  <a:schemeClr val="tx1"/>
                </a:solidFill>
                <a:latin typeface="Times New Roman" panose="02020603050405020304" pitchFamily="18" charset="0"/>
                <a:ea typeface="幼圆" pitchFamily="49" charset="-122"/>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9pPr>
          </a:lstStyle>
          <a:p>
            <a:pPr>
              <a:spcBef>
                <a:spcPct val="0"/>
              </a:spcBef>
            </a:pPr>
            <a:fld id="{D00DBA9D-BF76-4066-9C1D-7CE882C29994}" type="slidenum">
              <a:rPr lang="en-US" altLang="zh-CN" smtClean="0"/>
              <a:pPr>
                <a:spcBef>
                  <a:spcPct val="0"/>
                </a:spcBef>
              </a:pPr>
              <a:t>12</a:t>
            </a:fld>
            <a:endParaRPr lang="en-US" altLang="zh-CN" smtClean="0"/>
          </a:p>
        </p:txBody>
      </p:sp>
    </p:spTree>
    <p:extLst>
      <p:ext uri="{BB962C8B-B14F-4D97-AF65-F5344CB8AC3E}">
        <p14:creationId xmlns:p14="http://schemas.microsoft.com/office/powerpoint/2010/main" val="1292647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2FD7A20-8194-49CE-8C93-40C72420C80E}" type="slidenum">
              <a:rPr lang="en-US" altLang="zh-CN"/>
              <a:pPr eaLnBrk="1" hangingPunct="1"/>
              <a:t>13</a:t>
            </a:fld>
            <a:endParaRPr lang="en-US" altLang="zh-CN"/>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8373"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58374"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1611414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38F75B1-8A2E-46F1-A0BF-EFCD40340138}" type="slidenum">
              <a:rPr lang="en-US" altLang="zh-CN"/>
              <a:pPr eaLnBrk="1" hangingPunct="1"/>
              <a:t>15</a:t>
            </a:fld>
            <a:endParaRPr lang="en-US" altLang="zh-CN"/>
          </a:p>
        </p:txBody>
      </p:sp>
      <p:sp>
        <p:nvSpPr>
          <p:cNvPr id="59395" name="Rectangle 2"/>
          <p:cNvSpPr>
            <a:spLocks noGrp="1" noRot="1" noChangeAspect="1" noChangeArrowheads="1" noTextEdit="1"/>
          </p:cNvSpPr>
          <p:nvPr>
            <p:ph type="sldImg"/>
          </p:nvPr>
        </p:nvSpPr>
        <p:spPr bwMode="auto">
          <a:xfrm>
            <a:off x="1130300" y="654050"/>
            <a:ext cx="4573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xfrm>
            <a:off x="935038" y="4378325"/>
            <a:ext cx="5035550" cy="408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9397"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59398"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2634577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75087B-CAAC-4B98-B787-44D2761A6DC3}" type="slidenum">
              <a:rPr lang="en-US" altLang="zh-CN"/>
              <a:pPr eaLnBrk="1" hangingPunct="1"/>
              <a:t>16</a:t>
            </a:fld>
            <a:endParaRPr lang="en-US" altLang="zh-CN"/>
          </a:p>
        </p:txBody>
      </p:sp>
      <p:sp>
        <p:nvSpPr>
          <p:cNvPr id="60419" name="Rectangle 2"/>
          <p:cNvSpPr>
            <a:spLocks noGrp="1" noRot="1" noChangeAspect="1" noChangeArrowheads="1" noTextEdit="1"/>
          </p:cNvSpPr>
          <p:nvPr>
            <p:ph type="sldImg"/>
          </p:nvPr>
        </p:nvSpPr>
        <p:spPr bwMode="auto">
          <a:xfrm>
            <a:off x="1130300" y="654050"/>
            <a:ext cx="4573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35038" y="4378325"/>
            <a:ext cx="5035550" cy="408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0421"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0422"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119318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B3EE8E-4BF1-4BD9-8B55-316CA9EBB644}" type="slidenum">
              <a:rPr lang="en-US" smtClean="0"/>
              <a:t>‹#›</a:t>
            </a:fld>
            <a:endParaRPr lang="en-US"/>
          </a:p>
        </p:txBody>
      </p:sp>
    </p:spTree>
    <p:extLst>
      <p:ext uri="{BB962C8B-B14F-4D97-AF65-F5344CB8AC3E}">
        <p14:creationId xmlns:p14="http://schemas.microsoft.com/office/powerpoint/2010/main" val="2380418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7B13582-7BC1-416A-ADAD-B42125FAD6C2}" type="slidenum">
              <a:rPr lang="en-GB" smtClean="0"/>
              <a:t>‹#›</a:t>
            </a:fld>
            <a:endParaRPr lang="en-GB"/>
          </a:p>
        </p:txBody>
      </p:sp>
    </p:spTree>
    <p:extLst>
      <p:ext uri="{BB962C8B-B14F-4D97-AF65-F5344CB8AC3E}">
        <p14:creationId xmlns:p14="http://schemas.microsoft.com/office/powerpoint/2010/main" val="3721335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1">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328644" y="2177330"/>
            <a:ext cx="6786562" cy="1470025"/>
          </a:xfrm>
          <a:prstGeom prst="rect">
            <a:avLst/>
          </a:prstGeom>
        </p:spPr>
        <p:txBody>
          <a:bodyPr lIns="0" anchor="b" anchorCtr="0"/>
          <a:lstStyle>
            <a:lvl1pPr>
              <a:lnSpc>
                <a:spcPts val="2500"/>
              </a:lnSpc>
              <a:defRPr cap="all" baseline="0">
                <a:solidFill>
                  <a:schemeClr val="bg1"/>
                </a:solidFill>
              </a:defRPr>
            </a:lvl1pPr>
          </a:lstStyle>
          <a:p>
            <a:r>
              <a:rPr lang="en-US" noProof="0" smtClean="0"/>
              <a:t>Click to edit Master title style</a:t>
            </a:r>
            <a:endParaRPr lang="en-US" noProof="0"/>
          </a:p>
        </p:txBody>
      </p:sp>
      <p:sp>
        <p:nvSpPr>
          <p:cNvPr id="5123" name="Rectangle 3"/>
          <p:cNvSpPr>
            <a:spLocks noGrp="1" noChangeArrowheads="1"/>
          </p:cNvSpPr>
          <p:nvPr>
            <p:ph type="subTitle" idx="1"/>
          </p:nvPr>
        </p:nvSpPr>
        <p:spPr>
          <a:xfrm>
            <a:off x="1328644" y="3567980"/>
            <a:ext cx="6788150" cy="1101725"/>
          </a:xfrm>
        </p:spPr>
        <p:txBody>
          <a:bodyPr/>
          <a:lstStyle>
            <a:lvl1pPr marL="0" indent="0">
              <a:buFont typeface="Wingdings" pitchFamily="2" charset="2"/>
              <a:buNone/>
              <a:defRPr cap="all" baseline="0">
                <a:solidFill>
                  <a:schemeClr val="bg1"/>
                </a:solidFill>
                <a:latin typeface="Arial Narrow" pitchFamily="34" charset="0"/>
              </a:defRPr>
            </a:lvl1pPr>
          </a:lstStyle>
          <a:p>
            <a:r>
              <a:rPr lang="en-US" noProof="0" smtClean="0"/>
              <a:t>Click to edit Master subtitle style</a:t>
            </a:r>
            <a:endParaRPr lang="en-US" noProof="0"/>
          </a:p>
        </p:txBody>
      </p:sp>
    </p:spTree>
    <p:extLst>
      <p:ext uri="{BB962C8B-B14F-4D97-AF65-F5344CB8AC3E}">
        <p14:creationId xmlns:p14="http://schemas.microsoft.com/office/powerpoint/2010/main" val="380146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3EE8E-4BF1-4BD9-8B55-316CA9EBB644}" type="slidenum">
              <a:rPr lang="en-US" smtClean="0"/>
              <a:t>‹#›</a:t>
            </a:fld>
            <a:endParaRPr lang="en-US"/>
          </a:p>
        </p:txBody>
      </p:sp>
    </p:spTree>
    <p:extLst>
      <p:ext uri="{BB962C8B-B14F-4D97-AF65-F5344CB8AC3E}">
        <p14:creationId xmlns:p14="http://schemas.microsoft.com/office/powerpoint/2010/main" val="940266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3EE8E-4BF1-4BD9-8B55-316CA9EBB644}" type="slidenum">
              <a:rPr lang="en-US" smtClean="0"/>
              <a:t>‹#›</a:t>
            </a:fld>
            <a:endParaRPr lang="en-US"/>
          </a:p>
        </p:txBody>
      </p:sp>
    </p:spTree>
    <p:extLst>
      <p:ext uri="{BB962C8B-B14F-4D97-AF65-F5344CB8AC3E}">
        <p14:creationId xmlns:p14="http://schemas.microsoft.com/office/powerpoint/2010/main" val="16095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3EE8E-4BF1-4BD9-8B55-316CA9EBB644}" type="slidenum">
              <a:rPr lang="en-US" smtClean="0"/>
              <a:t>‹#›</a:t>
            </a:fld>
            <a:endParaRPr lang="en-US"/>
          </a:p>
        </p:txBody>
      </p:sp>
    </p:spTree>
    <p:extLst>
      <p:ext uri="{BB962C8B-B14F-4D97-AF65-F5344CB8AC3E}">
        <p14:creationId xmlns:p14="http://schemas.microsoft.com/office/powerpoint/2010/main" val="3173228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3EE8E-4BF1-4BD9-8B55-316CA9EBB644}" type="slidenum">
              <a:rPr lang="en-US" smtClean="0"/>
              <a:t>‹#›</a:t>
            </a:fld>
            <a:endParaRPr lang="en-US"/>
          </a:p>
        </p:txBody>
      </p:sp>
    </p:spTree>
    <p:extLst>
      <p:ext uri="{BB962C8B-B14F-4D97-AF65-F5344CB8AC3E}">
        <p14:creationId xmlns:p14="http://schemas.microsoft.com/office/powerpoint/2010/main" val="386745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EC9DFB0B-D722-41E2-8784-A6322B0E137D}"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3EE8E-4BF1-4BD9-8B55-316CA9EBB644}" type="slidenum">
              <a:rPr lang="en-US" smtClean="0"/>
              <a:t>‹#›</a:t>
            </a:fld>
            <a:endParaRPr lang="en-US"/>
          </a:p>
        </p:txBody>
      </p:sp>
    </p:spTree>
    <p:extLst>
      <p:ext uri="{BB962C8B-B14F-4D97-AF65-F5344CB8AC3E}">
        <p14:creationId xmlns:p14="http://schemas.microsoft.com/office/powerpoint/2010/main" val="546319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lte and bulleted list 2011">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088982" y="396770"/>
            <a:ext cx="7776000" cy="734400"/>
          </a:xfrm>
          <a:prstGeom prst="rect">
            <a:avLst/>
          </a:prstGeom>
        </p:spPr>
        <p:txBody>
          <a:bodyPr lIns="0" tIns="0" rIns="0" bIns="0" anchor="b" anchorCtr="0"/>
          <a:lstStyle>
            <a:lvl1pPr>
              <a:lnSpc>
                <a:spcPts val="2500"/>
              </a:lnSpc>
              <a:spcBef>
                <a:spcPts val="624"/>
              </a:spcBef>
              <a:defRPr sz="2600" cap="all" baseline="0"/>
            </a:lvl1pPr>
          </a:lstStyle>
          <a:p>
            <a:r>
              <a:rPr lang="en-US" dirty="0" smtClean="0"/>
              <a:t>Click here and type the title </a:t>
            </a:r>
            <a:endParaRPr lang="en-US" dirty="0"/>
          </a:p>
        </p:txBody>
      </p:sp>
      <p:sp>
        <p:nvSpPr>
          <p:cNvPr id="8" name="Rectangle 3"/>
          <p:cNvSpPr>
            <a:spLocks noGrp="1" noChangeArrowheads="1"/>
          </p:cNvSpPr>
          <p:nvPr>
            <p:ph idx="1"/>
          </p:nvPr>
        </p:nvSpPr>
        <p:spPr bwMode="auto">
          <a:xfrm>
            <a:off x="885600" y="1431996"/>
            <a:ext cx="7801200" cy="4587804"/>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3" name="Footer Placeholder 2"/>
          <p:cNvSpPr>
            <a:spLocks noGrp="1"/>
          </p:cNvSpPr>
          <p:nvPr>
            <p:ph type="ftr" sz="quarter" idx="11"/>
          </p:nvPr>
        </p:nvSpPr>
        <p:spPr>
          <a:xfrm>
            <a:off x="2971800" y="6201897"/>
            <a:ext cx="2895600" cy="365125"/>
          </a:xfrm>
        </p:spPr>
        <p:txBody>
          <a:bodyPr/>
          <a:lstStyle/>
          <a:p>
            <a:endParaRPr lang="nl-NL" dirty="0"/>
          </a:p>
        </p:txBody>
      </p:sp>
      <p:sp>
        <p:nvSpPr>
          <p:cNvPr id="7" name="Slide Number Placeholder 6"/>
          <p:cNvSpPr>
            <a:spLocks noGrp="1"/>
          </p:cNvSpPr>
          <p:nvPr>
            <p:ph type="sldNum" sz="quarter" idx="12"/>
          </p:nvPr>
        </p:nvSpPr>
        <p:spPr>
          <a:xfrm>
            <a:off x="6400800" y="6201897"/>
            <a:ext cx="2133600" cy="365125"/>
          </a:xfrm>
        </p:spPr>
        <p:txBody>
          <a:bodyPr/>
          <a:lstStyle/>
          <a:p>
            <a:fld id="{D818A380-CEF3-4FA4-B905-6E6A3B62A7C3}" type="slidenum">
              <a:rPr lang="nl-NL" smtClean="0"/>
              <a:pPr/>
              <a:t>‹#›</a:t>
            </a:fld>
            <a:endParaRPr lang="nl-NL"/>
          </a:p>
        </p:txBody>
      </p:sp>
      <p:sp>
        <p:nvSpPr>
          <p:cNvPr id="12" name="Slide Number Placeholder 5"/>
          <p:cNvSpPr txBox="1">
            <a:spLocks/>
          </p:cNvSpPr>
          <p:nvPr userDrawn="1"/>
        </p:nvSpPr>
        <p:spPr>
          <a:xfrm>
            <a:off x="6553200" y="635429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6208AB-A12E-46E8-BC45-18B251F78D21}" type="slidenum">
              <a:rPr lang="en-US" smtClean="0"/>
              <a:pPr/>
              <a:t>‹#›</a:t>
            </a:fld>
            <a:endParaRPr lang="en-US"/>
          </a:p>
        </p:txBody>
      </p:sp>
      <p:pic>
        <p:nvPicPr>
          <p:cNvPr id="13" name="Picture 2" descr="P:\Universiteit Twente\Verkenningsfase 2008\Information Technology\Specifications\Logoset Universiteit Twente\04-07-09 Universiteit Twente Logoset ENG NL\Universiteit Twente Logoset ENG NL\RGB\WMF\UT_Logo_Black_EN.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6800" y="6452722"/>
            <a:ext cx="20193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Itc_logo transparan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0532" y="6186022"/>
            <a:ext cx="5080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3588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lide with title">
    <p:spTree>
      <p:nvGrpSpPr>
        <p:cNvPr id="1" name=""/>
        <p:cNvGrpSpPr/>
        <p:nvPr/>
      </p:nvGrpSpPr>
      <p:grpSpPr>
        <a:xfrm>
          <a:off x="0" y="0"/>
          <a:ext cx="0" cy="0"/>
          <a:chOff x="0" y="0"/>
          <a:chExt cx="0" cy="0"/>
        </a:xfrm>
      </p:grpSpPr>
      <p:sp>
        <p:nvSpPr>
          <p:cNvPr id="7" name="Tijdelijke aanduiding voor tekst 13"/>
          <p:cNvSpPr>
            <a:spLocks noGrp="1"/>
          </p:cNvSpPr>
          <p:nvPr>
            <p:ph type="body" sz="quarter" idx="13"/>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noProof="0" smtClean="0"/>
              <a:t>Click to edit Master text styles</a:t>
            </a:r>
          </a:p>
        </p:txBody>
      </p:sp>
      <p:sp>
        <p:nvSpPr>
          <p:cNvPr id="8" name="Tijdelijke aanduiding voor tekst 15"/>
          <p:cNvSpPr>
            <a:spLocks noGrp="1"/>
          </p:cNvSpPr>
          <p:nvPr>
            <p:ph type="body" sz="quarter" idx="14"/>
          </p:nvPr>
        </p:nvSpPr>
        <p:spPr>
          <a:xfrm>
            <a:off x="1082887" y="1226814"/>
            <a:ext cx="7775393" cy="285750"/>
          </a:xfrm>
        </p:spPr>
        <p:txBody>
          <a:bodyPr tIns="0" rIns="0" bIns="0" anchor="b"/>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5" name="Rectangle 5"/>
          <p:cNvSpPr>
            <a:spLocks noGrp="1" noChangeArrowheads="1"/>
          </p:cNvSpPr>
          <p:nvPr>
            <p:ph type="ftr" sz="quarter" idx="16"/>
          </p:nvPr>
        </p:nvSpPr>
        <p:spPr>
          <a:ln/>
        </p:spPr>
        <p:txBody>
          <a:bodyPr/>
          <a:lstStyle>
            <a:lvl1pPr>
              <a:defRPr/>
            </a:lvl1pPr>
          </a:lstStyle>
          <a:p>
            <a:pPr>
              <a:defRPr/>
            </a:pPr>
            <a:r>
              <a:rPr lang="en-US"/>
              <a:t>University of Twente</a:t>
            </a:r>
            <a:endParaRPr lang="nl-NL"/>
          </a:p>
        </p:txBody>
      </p:sp>
      <p:sp>
        <p:nvSpPr>
          <p:cNvPr id="6" name="Rectangle 6"/>
          <p:cNvSpPr>
            <a:spLocks noGrp="1" noChangeArrowheads="1"/>
          </p:cNvSpPr>
          <p:nvPr>
            <p:ph type="sldNum" sz="quarter" idx="17"/>
          </p:nvPr>
        </p:nvSpPr>
        <p:spPr>
          <a:ln/>
        </p:spPr>
        <p:txBody>
          <a:bodyPr/>
          <a:lstStyle>
            <a:lvl1pPr>
              <a:defRPr/>
            </a:lvl1pPr>
          </a:lstStyle>
          <a:p>
            <a:fld id="{644821C0-A596-45E5-A9F0-F0CEB64D17DA}" type="slidenum">
              <a:rPr lang="en-US" altLang="en-US"/>
              <a:pPr/>
              <a:t>‹#›</a:t>
            </a:fld>
            <a:endParaRPr lang="en-US" altLang="en-US"/>
          </a:p>
        </p:txBody>
      </p:sp>
    </p:spTree>
    <p:extLst>
      <p:ext uri="{BB962C8B-B14F-4D97-AF65-F5344CB8AC3E}">
        <p14:creationId xmlns:p14="http://schemas.microsoft.com/office/powerpoint/2010/main" val="1572628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lide with tex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marL="0" indent="0">
              <a:buFontTx/>
              <a:buNone/>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8" name="Tijdelijke aanduiding voor tekst 13"/>
          <p:cNvSpPr>
            <a:spLocks noGrp="1"/>
          </p:cNvSpPr>
          <p:nvPr>
            <p:ph type="body" sz="quarter" idx="13"/>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noProof="0" smtClean="0"/>
              <a:t>Click to edit Master text styles</a:t>
            </a:r>
          </a:p>
        </p:txBody>
      </p:sp>
      <p:sp>
        <p:nvSpPr>
          <p:cNvPr id="11" name="Tijdelijke aanduiding voor tekst 15"/>
          <p:cNvSpPr>
            <a:spLocks noGrp="1"/>
          </p:cNvSpPr>
          <p:nvPr>
            <p:ph type="body" sz="quarter" idx="14"/>
          </p:nvPr>
        </p:nvSpPr>
        <p:spPr>
          <a:xfrm>
            <a:off x="1082887" y="1226814"/>
            <a:ext cx="7775393" cy="285750"/>
          </a:xfrm>
        </p:spPr>
        <p:txBody>
          <a:bodyPr tIns="0" rIns="0" bIns="0" anchor="b"/>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6" name="Rectangle 5"/>
          <p:cNvSpPr>
            <a:spLocks noGrp="1" noChangeArrowheads="1"/>
          </p:cNvSpPr>
          <p:nvPr>
            <p:ph type="ftr" sz="quarter" idx="16"/>
          </p:nvPr>
        </p:nvSpPr>
        <p:spPr>
          <a:ln/>
        </p:spPr>
        <p:txBody>
          <a:bodyPr/>
          <a:lstStyle>
            <a:lvl1pPr>
              <a:defRPr/>
            </a:lvl1pPr>
          </a:lstStyle>
          <a:p>
            <a:pPr>
              <a:defRPr/>
            </a:pPr>
            <a:r>
              <a:rPr lang="en-US"/>
              <a:t>University of Twente</a:t>
            </a:r>
            <a:endParaRPr lang="nl-NL"/>
          </a:p>
        </p:txBody>
      </p:sp>
      <p:sp>
        <p:nvSpPr>
          <p:cNvPr id="7" name="Rectangle 6"/>
          <p:cNvSpPr>
            <a:spLocks noGrp="1" noChangeArrowheads="1"/>
          </p:cNvSpPr>
          <p:nvPr>
            <p:ph type="sldNum" sz="quarter" idx="17"/>
          </p:nvPr>
        </p:nvSpPr>
        <p:spPr>
          <a:ln/>
        </p:spPr>
        <p:txBody>
          <a:bodyPr/>
          <a:lstStyle>
            <a:lvl1pPr>
              <a:defRPr/>
            </a:lvl1pPr>
          </a:lstStyle>
          <a:p>
            <a:fld id="{C9F16E53-11F0-4587-847C-DD92E80F5827}" type="slidenum">
              <a:rPr lang="en-US" altLang="en-US"/>
              <a:pPr/>
              <a:t>‹#›</a:t>
            </a:fld>
            <a:endParaRPr lang="en-US" altLang="en-US"/>
          </a:p>
        </p:txBody>
      </p:sp>
    </p:spTree>
    <p:extLst>
      <p:ext uri="{BB962C8B-B14F-4D97-AF65-F5344CB8AC3E}">
        <p14:creationId xmlns:p14="http://schemas.microsoft.com/office/powerpoint/2010/main" val="1362238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w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2.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3EE8E-4BF1-4BD9-8B55-316CA9EBB644}" type="slidenum">
              <a:rPr lang="en-US" smtClean="0"/>
              <a:t>‹#›</a:t>
            </a:fld>
            <a:endParaRPr lang="en-US"/>
          </a:p>
        </p:txBody>
      </p:sp>
      <p:pic>
        <p:nvPicPr>
          <p:cNvPr id="7" name="Picture 2" descr="P:\Universiteit Twente\Verkenningsfase 2008\Information Technology\Specifications\Logoset Universiteit Twente\04-07-09 Universiteit Twente Logoset ENG NL\Universiteit Twente Logoset ENG NL\RGB\WMF\UT_Logo_Black_EN.WMF"/>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6800" y="6452722"/>
            <a:ext cx="20193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Itc_logo transparant"/>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30532" y="6186022"/>
            <a:ext cx="5080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53789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5" r:id="rId3"/>
    <p:sldLayoutId id="2147483677" r:id="rId4"/>
    <p:sldLayoutId id="2147483678" r:id="rId5"/>
    <p:sldLayoutId id="2147483681" r:id="rId6"/>
    <p:sldLayoutId id="2147483683" r:id="rId7"/>
    <p:sldLayoutId id="2147483684" r:id="rId8"/>
    <p:sldLayoutId id="2147483685"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Universiteit Twente\Verkenningsfase 2008\Information Technology\Specifications\Logoset Universiteit Twente\04-07-09 Universiteit Twente Logoset ENG NL\Universiteit Twente Logoset ENG NL\RGB\WMF\UT_Logo_Black_EN.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975" y="6332538"/>
            <a:ext cx="20193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1079500" y="2051050"/>
            <a:ext cx="7800975"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smtClean="0"/>
              <a:t>Klik om de opmaakprofielen van de modeltekst te bewerken</a:t>
            </a:r>
          </a:p>
          <a:p>
            <a:pPr lvl="1"/>
            <a:r>
              <a:rPr lang="en-US" altLang="en-US" smtClean="0"/>
              <a:t>Tweede niveau</a:t>
            </a:r>
          </a:p>
          <a:p>
            <a:pPr lvl="2"/>
            <a:r>
              <a:rPr lang="en-US" altLang="en-US" smtClean="0"/>
              <a:t>Derde niveau</a:t>
            </a:r>
          </a:p>
          <a:p>
            <a:pPr lvl="3"/>
            <a:r>
              <a:rPr lang="en-US" altLang="en-US" smtClean="0"/>
              <a:t>Vierde niveau</a:t>
            </a:r>
          </a:p>
          <a:p>
            <a:pPr lvl="4"/>
            <a:r>
              <a:rPr lang="en-US" altLang="en-US" smtClean="0"/>
              <a:t>Vijfde niveau</a:t>
            </a:r>
          </a:p>
        </p:txBody>
      </p:sp>
      <p:sp>
        <p:nvSpPr>
          <p:cNvPr id="1028" name="Rectangle 4"/>
          <p:cNvSpPr>
            <a:spLocks noGrp="1" noChangeArrowheads="1"/>
          </p:cNvSpPr>
          <p:nvPr>
            <p:ph type="dt" sz="half" idx="2"/>
          </p:nvPr>
        </p:nvSpPr>
        <p:spPr bwMode="auto">
          <a:xfrm>
            <a:off x="7572375" y="6402388"/>
            <a:ext cx="9366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ts val="1500"/>
              </a:lnSpc>
              <a:defRPr sz="1000">
                <a:latin typeface="Arial" charset="0"/>
                <a:cs typeface="+mn-cs"/>
              </a:defRPr>
            </a:lvl1pPr>
          </a:lstStyle>
          <a:p>
            <a:pPr fontAlgn="base">
              <a:spcBef>
                <a:spcPct val="0"/>
              </a:spcBef>
              <a:spcAft>
                <a:spcPct val="0"/>
              </a:spcAft>
              <a:defRPr/>
            </a:pPr>
            <a:fld id="{330C8532-DAA9-4E35-93F2-8D7E322E9B5E}" type="datetimeFigureOut">
              <a:rPr lang="en-US">
                <a:solidFill>
                  <a:srgbClr val="000000"/>
                </a:solidFill>
                <a:ea typeface="幼圆" pitchFamily="49" charset="-122"/>
              </a:rPr>
              <a:pPr fontAlgn="base">
                <a:spcBef>
                  <a:spcPct val="0"/>
                </a:spcBef>
                <a:spcAft>
                  <a:spcPct val="0"/>
                </a:spcAft>
                <a:defRPr/>
              </a:pPr>
              <a:t>10/30/2017</a:t>
            </a:fld>
            <a:endParaRPr lang="en-US" dirty="0">
              <a:solidFill>
                <a:srgbClr val="000000"/>
              </a:solidFill>
              <a:ea typeface="幼圆" pitchFamily="49" charset="-122"/>
            </a:endParaRPr>
          </a:p>
        </p:txBody>
      </p:sp>
      <p:sp>
        <p:nvSpPr>
          <p:cNvPr id="1029" name="Rectangle 5"/>
          <p:cNvSpPr>
            <a:spLocks noGrp="1" noChangeArrowheads="1"/>
          </p:cNvSpPr>
          <p:nvPr>
            <p:ph type="ftr" sz="quarter" idx="3"/>
          </p:nvPr>
        </p:nvSpPr>
        <p:spPr bwMode="auto">
          <a:xfrm>
            <a:off x="3540125" y="6402388"/>
            <a:ext cx="40322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ts val="1500"/>
              </a:lnSpc>
              <a:defRPr sz="1000">
                <a:latin typeface="Arial" charset="0"/>
                <a:cs typeface="+mn-cs"/>
              </a:defRPr>
            </a:lvl1pPr>
          </a:lstStyle>
          <a:p>
            <a:pPr fontAlgn="base">
              <a:spcBef>
                <a:spcPct val="0"/>
              </a:spcBef>
              <a:spcAft>
                <a:spcPct val="0"/>
              </a:spcAft>
              <a:defRPr/>
            </a:pPr>
            <a:r>
              <a:rPr lang="en-US">
                <a:solidFill>
                  <a:srgbClr val="000000"/>
                </a:solidFill>
                <a:ea typeface="幼圆" pitchFamily="49" charset="-122"/>
              </a:rPr>
              <a:t>University of Twente</a:t>
            </a:r>
            <a:endParaRPr lang="nl-NL">
              <a:solidFill>
                <a:srgbClr val="000000"/>
              </a:solidFill>
              <a:ea typeface="幼圆" pitchFamily="49" charset="-122"/>
            </a:endParaRPr>
          </a:p>
        </p:txBody>
      </p:sp>
      <p:sp>
        <p:nvSpPr>
          <p:cNvPr id="1030" name="Rectangle 6"/>
          <p:cNvSpPr>
            <a:spLocks noGrp="1" noChangeArrowheads="1"/>
          </p:cNvSpPr>
          <p:nvPr>
            <p:ph type="sldNum" sz="quarter" idx="4"/>
          </p:nvPr>
        </p:nvSpPr>
        <p:spPr bwMode="auto">
          <a:xfrm>
            <a:off x="8509000" y="6400800"/>
            <a:ext cx="374650" cy="476250"/>
          </a:xfrm>
          <a:prstGeom prst="rect">
            <a:avLst/>
          </a:prstGeom>
          <a:noFill/>
          <a:ln w="9525">
            <a:noFill/>
            <a:miter lim="800000"/>
            <a:headEnd/>
            <a:tailEnd/>
          </a:ln>
          <a:effectLst/>
        </p:spPr>
        <p:txBody>
          <a:bodyPr vert="horz" wrap="square" lIns="91440" tIns="45720" rIns="0" bIns="45720" numCol="1" anchor="t" anchorCtr="0" compatLnSpc="1">
            <a:prstTxWarp prst="textNoShape">
              <a:avLst/>
            </a:prstTxWarp>
          </a:bodyPr>
          <a:lstStyle>
            <a:lvl1pPr algn="r" eaLnBrk="1" hangingPunct="1">
              <a:lnSpc>
                <a:spcPts val="1500"/>
              </a:lnSpc>
              <a:defRPr sz="1000" smtClean="0"/>
            </a:lvl1pPr>
          </a:lstStyle>
          <a:p>
            <a:pPr fontAlgn="base">
              <a:spcBef>
                <a:spcPct val="0"/>
              </a:spcBef>
              <a:spcAft>
                <a:spcPct val="0"/>
              </a:spcAft>
              <a:defRPr/>
            </a:pPr>
            <a:fld id="{98FA1655-6034-4AE5-84FB-5893AE608B0F}" type="slidenum">
              <a:rPr lang="en-US" altLang="en-US">
                <a:solidFill>
                  <a:srgbClr val="000000"/>
                </a:solidFill>
                <a:ea typeface="幼圆" pitchFamily="49" charset="-122"/>
              </a:rPr>
              <a:pPr fontAlgn="base">
                <a:spcBef>
                  <a:spcPct val="0"/>
                </a:spcBef>
                <a:spcAft>
                  <a:spcPct val="0"/>
                </a:spcAft>
                <a:defRPr/>
              </a:pPr>
              <a:t>‹#›</a:t>
            </a:fld>
            <a:endParaRPr lang="en-US" altLang="en-US">
              <a:solidFill>
                <a:srgbClr val="000000"/>
              </a:solidFill>
              <a:ea typeface="幼圆" pitchFamily="49" charset="-122"/>
            </a:endParaRPr>
          </a:p>
        </p:txBody>
      </p:sp>
      <p:sp>
        <p:nvSpPr>
          <p:cNvPr id="1031" name="Line 8"/>
          <p:cNvSpPr>
            <a:spLocks noChangeShapeType="1"/>
          </p:cNvSpPr>
          <p:nvPr/>
        </p:nvSpPr>
        <p:spPr bwMode="auto">
          <a:xfrm>
            <a:off x="1079500" y="1636713"/>
            <a:ext cx="80724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a typeface="幼圆" pitchFamily="49" charset="-122"/>
            </a:endParaRPr>
          </a:p>
        </p:txBody>
      </p:sp>
      <p:pic>
        <p:nvPicPr>
          <p:cNvPr id="1032" name="Picture 4" descr="Itc_logo transpara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225" y="6010275"/>
            <a:ext cx="5080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788645"/>
      </p:ext>
    </p:extLst>
  </p:cSld>
  <p:clrMap bg1="lt1" tx1="dk1" bg2="lt2" tx2="dk2" accent1="accent1" accent2="accent2" accent3="accent3" accent4="accent4" accent5="accent5" accent6="accent6" hlink="hlink" folHlink="folHlink"/>
  <p:sldLayoutIdLst>
    <p:sldLayoutId id="2147483687" r:id="rId1"/>
  </p:sldLayoutIdLst>
  <p:txStyles>
    <p:title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p:titleStyle>
    <p:bodyStyle>
      <a:lvl1pPr marL="255588" indent="-255588" algn="l" defTabSz="238125" rtl="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itc.nl/Pub/Home/library/Academic_output/AcademicOutput.html?p=13&amp;y=12&amp;l=20"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3.wmf"/><Relationship Id="rId3" Type="http://schemas.openxmlformats.org/officeDocument/2006/relationships/notesSlide" Target="../notesSlides/notesSlide11.xml"/><Relationship Id="rId7" Type="http://schemas.openxmlformats.org/officeDocument/2006/relationships/image" Target="../media/image30.wmf"/><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2.wmf"/><Relationship Id="rId5" Type="http://schemas.openxmlformats.org/officeDocument/2006/relationships/image" Target="../media/image29.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1.wmf"/></Relationships>
</file>

<file path=ppt/slides/_rels/slide19.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notesSlide" Target="../notesSlides/notesSlide12.xml"/><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4.wmf"/><Relationship Id="rId5" Type="http://schemas.openxmlformats.org/officeDocument/2006/relationships/oleObject" Target="../embeddings/oleObject6.bin"/><Relationship Id="rId10" Type="http://schemas.openxmlformats.org/officeDocument/2006/relationships/image" Target="../media/image36.wmf"/><Relationship Id="rId4" Type="http://schemas.openxmlformats.org/officeDocument/2006/relationships/image" Target="../media/image37.jpg"/><Relationship Id="rId9" Type="http://schemas.openxmlformats.org/officeDocument/2006/relationships/oleObject" Target="../embeddings/oleObject8.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notesSlide" Target="../notesSlides/notesSlide19.xml"/><Relationship Id="rId7" Type="http://schemas.openxmlformats.org/officeDocument/2006/relationships/oleObject" Target="../embeddings/Microsoft_Excel_97-2003_Worksheet2.xls"/><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8.emf"/><Relationship Id="rId5" Type="http://schemas.openxmlformats.org/officeDocument/2006/relationships/oleObject" Target="../embeddings/Microsoft_Excel_97-2003_Worksheet1.xls"/><Relationship Id="rId10" Type="http://schemas.openxmlformats.org/officeDocument/2006/relationships/image" Target="../media/image50.emf"/><Relationship Id="rId4" Type="http://schemas.openxmlformats.org/officeDocument/2006/relationships/image" Target="../media/image26.jpeg"/><Relationship Id="rId9" Type="http://schemas.openxmlformats.org/officeDocument/2006/relationships/oleObject" Target="../embeddings/Microsoft_Excel_97-2003_Worksheet3.xls"/></Relationships>
</file>

<file path=ppt/slides/_rels/slide27.xml.rels><?xml version="1.0" encoding="UTF-8" standalone="yes"?>
<Relationships xmlns="http://schemas.openxmlformats.org/package/2006/relationships"><Relationship Id="rId3" Type="http://schemas.openxmlformats.org/officeDocument/2006/relationships/hyperlink" Target="http://www.hydrol-earth-syst-sci.net/15/2303/2011/" TargetMode="External"/><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video" Target="file:///E:\Data\BOB\Bob_Chinatrip\PROPOSALS\1%20-%20ESA%20AO\1_Dragon\2010_Yangshuo\LH_China.avi" TargetMode="External"/><Relationship Id="rId7" Type="http://schemas.openxmlformats.org/officeDocument/2006/relationships/notesSlide" Target="../notesSlides/notesSlide27.xml"/><Relationship Id="rId12" Type="http://schemas.openxmlformats.org/officeDocument/2006/relationships/image" Target="../media/image76.png"/><Relationship Id="rId2" Type="http://schemas.openxmlformats.org/officeDocument/2006/relationships/video" Target="file:///E:\Data\BOB\Bob_Chinatrip\PROPOSALS\1%20-%20ESA%20AO\1_Dragon\2010_Yangshuo\RAIN_China.avi" TargetMode="External"/><Relationship Id="rId1" Type="http://schemas.openxmlformats.org/officeDocument/2006/relationships/video" Target="file:///E:\Data\BOB\Bob_Chinatrip\PROPOSALS\1%20-%20ESA%20AO\1_Dragon\2010_Yangshuo\TSK_China.avi" TargetMode="External"/><Relationship Id="rId6" Type="http://schemas.openxmlformats.org/officeDocument/2006/relationships/slideLayout" Target="../slideLayouts/slideLayout6.xml"/><Relationship Id="rId11" Type="http://schemas.openxmlformats.org/officeDocument/2006/relationships/image" Target="../media/image75.png"/><Relationship Id="rId5" Type="http://schemas.openxmlformats.org/officeDocument/2006/relationships/video" Target="file:///E:\Data\BOB\Bob_Chinatrip\PROPOSALS\1%20-%20ESA%20AO\1_Dragon\2010_Yangshuo\SOILM2_China.avi" TargetMode="External"/><Relationship Id="rId10" Type="http://schemas.openxmlformats.org/officeDocument/2006/relationships/image" Target="../media/image74.png"/><Relationship Id="rId4" Type="http://schemas.openxmlformats.org/officeDocument/2006/relationships/video" Target="file:///E:\Data\BOB\Bob_Chinatrip\PROPOSALS\1%20-%20ESA%20AO\1_Dragon\2010_Yangshuo\SOILM1_China.avi" TargetMode="External"/><Relationship Id="rId9" Type="http://schemas.openxmlformats.org/officeDocument/2006/relationships/image" Target="../media/image73.png"/></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en.wikipedia.org/wiki/Normal_distribution" TargetMode="Externa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392"/>
            <a:ext cx="9144000" cy="695739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Remote Sensing Provides Real-time Spatial Observations</a:t>
            </a:r>
            <a:endParaRPr lang="en-US" cap="none" dirty="0"/>
          </a:p>
        </p:txBody>
      </p:sp>
      <p:sp>
        <p:nvSpPr>
          <p:cNvPr id="4" name="Rectangle 3"/>
          <p:cNvSpPr/>
          <p:nvPr/>
        </p:nvSpPr>
        <p:spPr>
          <a:xfrm>
            <a:off x="1547664" y="3105835"/>
            <a:ext cx="6552728" cy="1938992"/>
          </a:xfrm>
          <a:prstGeom prst="rect">
            <a:avLst/>
          </a:prstGeom>
        </p:spPr>
        <p:txBody>
          <a:bodyPr wrap="square">
            <a:spAutoFit/>
          </a:bodyPr>
          <a:lstStyle/>
          <a:p>
            <a:r>
              <a:rPr lang="en-US" sz="4000" i="1" dirty="0">
                <a:latin typeface="Calibri" panose="020F0502020204030204" pitchFamily="34" charset="0"/>
                <a:ea typeface="Calibri" panose="020F0502020204030204" pitchFamily="34" charset="0"/>
                <a:cs typeface="Times New Roman" panose="02020603050405020304" pitchFamily="18" charset="0"/>
              </a:rPr>
              <a:t>Q&amp;A: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r>
              <a:rPr lang="en-US" sz="4000" i="1" dirty="0">
                <a:latin typeface="Calibri" panose="020F0502020204030204" pitchFamily="34" charset="0"/>
                <a:ea typeface="Calibri" panose="020F0502020204030204" pitchFamily="34" charset="0"/>
                <a:cs typeface="Times New Roman" panose="02020603050405020304" pitchFamily="18" charset="0"/>
              </a:rPr>
              <a:t>How shall we detect </a:t>
            </a:r>
            <a:r>
              <a:rPr lang="en-US" sz="4000" i="1" dirty="0" smtClean="0">
                <a:latin typeface="Calibri" panose="020F0502020204030204" pitchFamily="34" charset="0"/>
                <a:ea typeface="Calibri" panose="020F0502020204030204" pitchFamily="34" charset="0"/>
                <a:cs typeface="Times New Roman" panose="02020603050405020304" pitchFamily="18" charset="0"/>
              </a:rPr>
              <a:t> &amp; predict drought</a:t>
            </a:r>
            <a:r>
              <a:rPr lang="en-US" sz="4000" i="1" dirty="0">
                <a:latin typeface="Calibri" panose="020F0502020204030204" pitchFamily="34" charset="0"/>
                <a:ea typeface="Calibri" panose="020F0502020204030204" pitchFamily="34" charset="0"/>
                <a:cs typeface="Times New Roman" panose="02020603050405020304" pitchFamily="18" charset="0"/>
              </a:rPr>
              <a:t>?</a:t>
            </a:r>
            <a:endParaRPr lang="en-US" sz="4000" dirty="0"/>
          </a:p>
        </p:txBody>
      </p:sp>
      <p:sp>
        <p:nvSpPr>
          <p:cNvPr id="3" name="Content Placeholder 2"/>
          <p:cNvSpPr>
            <a:spLocks noGrp="1"/>
          </p:cNvSpPr>
          <p:nvPr>
            <p:ph idx="1"/>
          </p:nvPr>
        </p:nvSpPr>
        <p:spPr>
          <a:gradFill>
            <a:gsLst>
              <a:gs pos="26000">
                <a:srgbClr val="FFC000"/>
              </a:gs>
              <a:gs pos="69000">
                <a:schemeClr val="accent1">
                  <a:lumMod val="45000"/>
                  <a:lumOff val="55000"/>
                </a:schemeClr>
              </a:gs>
              <a:gs pos="84000">
                <a:schemeClr val="accent1">
                  <a:lumMod val="45000"/>
                  <a:lumOff val="55000"/>
                </a:schemeClr>
              </a:gs>
              <a:gs pos="100000">
                <a:schemeClr val="accent1">
                  <a:lumMod val="30000"/>
                  <a:lumOff val="70000"/>
                </a:schemeClr>
              </a:gs>
            </a:gsLst>
            <a:lin ang="5400000" scaled="1"/>
          </a:gradFill>
        </p:spPr>
        <p:txBody>
          <a:bodyPr>
            <a:normAutofit/>
          </a:bodyPr>
          <a:lstStyle/>
          <a:p>
            <a:r>
              <a:rPr lang="en-US" dirty="0"/>
              <a:t>Assessment and monitoring of drought characteristics: its </a:t>
            </a:r>
            <a:r>
              <a:rPr lang="en-US" b="1" dirty="0"/>
              <a:t>intensity, duration and spatial </a:t>
            </a:r>
            <a:r>
              <a:rPr lang="en-US" b="1" dirty="0" smtClean="0"/>
              <a:t>extent</a:t>
            </a:r>
            <a:r>
              <a:rPr lang="en-US" dirty="0" smtClean="0"/>
              <a:t> in terms of:</a:t>
            </a:r>
            <a:endParaRPr lang="en-US" dirty="0"/>
          </a:p>
          <a:p>
            <a:pPr lvl="1"/>
            <a:r>
              <a:rPr lang="en-US" i="1" dirty="0" smtClean="0"/>
              <a:t>atmospheric </a:t>
            </a:r>
            <a:r>
              <a:rPr lang="en-US" i="1" dirty="0"/>
              <a:t>and land surface variables </a:t>
            </a:r>
            <a:r>
              <a:rPr lang="en-US" i="1" dirty="0" smtClean="0"/>
              <a:t>- </a:t>
            </a:r>
            <a:r>
              <a:rPr lang="en-US" b="1" dirty="0" smtClean="0"/>
              <a:t>precipitation, evapotranspiration</a:t>
            </a:r>
            <a:r>
              <a:rPr lang="en-US" b="1" dirty="0"/>
              <a:t>, soil moisture and vegetation </a:t>
            </a:r>
            <a:r>
              <a:rPr lang="en-US" b="1" dirty="0" smtClean="0"/>
              <a:t>conditions</a:t>
            </a:r>
            <a:endParaRPr lang="en-US" b="1" dirty="0"/>
          </a:p>
          <a:p>
            <a:endParaRPr lang="en-US" dirty="0"/>
          </a:p>
          <a:p>
            <a:r>
              <a:rPr lang="en-US" dirty="0" smtClean="0"/>
              <a:t>Prediction of drought: </a:t>
            </a:r>
          </a:p>
          <a:p>
            <a:pPr lvl="1"/>
            <a:r>
              <a:rPr lang="en-US" dirty="0" smtClean="0"/>
              <a:t>Spatial observations coupled to </a:t>
            </a:r>
            <a:r>
              <a:rPr lang="en-US" dirty="0"/>
              <a:t>modelling and forecasting of the water </a:t>
            </a:r>
            <a:r>
              <a:rPr lang="en-US" dirty="0" smtClean="0"/>
              <a:t>cycle -&gt; information </a:t>
            </a:r>
            <a:r>
              <a:rPr lang="en-US" dirty="0"/>
              <a:t>on </a:t>
            </a:r>
            <a:r>
              <a:rPr lang="en-US" b="1" dirty="0"/>
              <a:t>future drought </a:t>
            </a:r>
            <a:r>
              <a:rPr lang="en-US" dirty="0" smtClean="0"/>
              <a:t>for </a:t>
            </a:r>
            <a:r>
              <a:rPr lang="en-US" dirty="0"/>
              <a:t>drought </a:t>
            </a:r>
            <a:r>
              <a:rPr lang="en-US" dirty="0" smtClean="0"/>
              <a:t>preparedness</a:t>
            </a:r>
            <a:endParaRPr lang="en-US" dirty="0"/>
          </a:p>
        </p:txBody>
      </p:sp>
    </p:spTree>
    <p:extLst>
      <p:ext uri="{BB962C8B-B14F-4D97-AF65-F5344CB8AC3E}">
        <p14:creationId xmlns:p14="http://schemas.microsoft.com/office/powerpoint/2010/main" val="40048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Radidation_budget_NAS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79475"/>
            <a:ext cx="2881313"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 descr="Fig2a_F_Global energy budge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25" y="3683000"/>
            <a:ext cx="429895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descr="Fig2b_F_Land energy budget.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9338" y="612775"/>
            <a:ext cx="42989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Fig2c_F_Ocean energy budget.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1563" y="3786188"/>
            <a:ext cx="429895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50851" y="265113"/>
            <a:ext cx="3977133" cy="523220"/>
          </a:xfrm>
          <a:prstGeom prst="rect">
            <a:avLst/>
          </a:prstGeom>
          <a:noFill/>
        </p:spPr>
        <p:txBody>
          <a:bodyPr wrap="square">
            <a:spAutoFit/>
          </a:bodyPr>
          <a:lstStyle/>
          <a:p>
            <a:pPr fontAlgn="auto">
              <a:spcBef>
                <a:spcPts val="0"/>
              </a:spcBef>
              <a:spcAft>
                <a:spcPts val="0"/>
              </a:spcAft>
              <a:defRPr/>
            </a:pPr>
            <a:r>
              <a:rPr lang="en-US" sz="2800" dirty="0">
                <a:solidFill>
                  <a:srgbClr val="FFC000"/>
                </a:solidFill>
                <a:latin typeface="Aharoni" panose="02010803020104030203" pitchFamily="2" charset="-79"/>
                <a:cs typeface="Aharoni" panose="02010803020104030203" pitchFamily="2" charset="-79"/>
              </a:rPr>
              <a:t>Let there be light</a:t>
            </a:r>
          </a:p>
        </p:txBody>
      </p:sp>
      <p:sp>
        <p:nvSpPr>
          <p:cNvPr id="13319" name="TextBox 6"/>
          <p:cNvSpPr txBox="1">
            <a:spLocks noChangeArrowheads="1"/>
          </p:cNvSpPr>
          <p:nvPr/>
        </p:nvSpPr>
        <p:spPr bwMode="auto">
          <a:xfrm>
            <a:off x="2827338" y="2636838"/>
            <a:ext cx="6651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(NASA)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Fig1_Earth observation of water cyc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088" y="547688"/>
            <a:ext cx="8251825"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2"/>
          <p:cNvSpPr txBox="1">
            <a:spLocks noChangeArrowheads="1"/>
          </p:cNvSpPr>
          <p:nvPr/>
        </p:nvSpPr>
        <p:spPr bwMode="auto">
          <a:xfrm>
            <a:off x="323850" y="188913"/>
            <a:ext cx="5761038"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1pPr>
            <a:lvl2pPr marL="742950" indent="-28575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4pPr>
            <a:lvl5pPr marL="20574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2000">
                <a:latin typeface="Lucida Handwriting" panose="03010101010101010101" pitchFamily="66" charset="0"/>
              </a:rPr>
              <a:t>Water cycle and its link to climate</a:t>
            </a:r>
          </a:p>
        </p:txBody>
      </p:sp>
      <p:sp>
        <p:nvSpPr>
          <p:cNvPr id="4" name="Oval 3"/>
          <p:cNvSpPr/>
          <p:nvPr/>
        </p:nvSpPr>
        <p:spPr>
          <a:xfrm>
            <a:off x="4572000" y="1557338"/>
            <a:ext cx="2016125" cy="100806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Oval 4"/>
          <p:cNvSpPr/>
          <p:nvPr/>
        </p:nvSpPr>
        <p:spPr>
          <a:xfrm>
            <a:off x="900113" y="1484313"/>
            <a:ext cx="2087562" cy="122396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Oval 5"/>
          <p:cNvSpPr/>
          <p:nvPr/>
        </p:nvSpPr>
        <p:spPr>
          <a:xfrm>
            <a:off x="3203575" y="3573463"/>
            <a:ext cx="2089150" cy="10795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Oval 6"/>
          <p:cNvSpPr/>
          <p:nvPr/>
        </p:nvSpPr>
        <p:spPr>
          <a:xfrm>
            <a:off x="3203575" y="4868863"/>
            <a:ext cx="1873250" cy="100806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1835150" y="2708275"/>
            <a:ext cx="1657350" cy="5762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268538" y="3429000"/>
            <a:ext cx="1655762" cy="5762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1547813" y="4652963"/>
            <a:ext cx="1655762" cy="576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1987550" y="5589588"/>
            <a:ext cx="1657350" cy="576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348" name="TextBox 11"/>
          <p:cNvSpPr txBox="1">
            <a:spLocks noChangeArrowheads="1"/>
          </p:cNvSpPr>
          <p:nvPr/>
        </p:nvSpPr>
        <p:spPr bwMode="auto">
          <a:xfrm>
            <a:off x="4427538" y="6488113"/>
            <a:ext cx="4678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1pPr>
            <a:lvl2pPr marL="742950" indent="-28575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4pPr>
            <a:lvl5pPr marL="20574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a:t>(Su, et al., 2010, Treatise on Water Science)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9"/>
          <p:cNvSpPr>
            <a:spLocks noChangeArrowheads="1"/>
          </p:cNvSpPr>
          <p:nvPr/>
        </p:nvSpPr>
        <p:spPr bwMode="auto">
          <a:xfrm>
            <a:off x="5003800" y="5121275"/>
            <a:ext cx="1368425" cy="1584325"/>
          </a:xfrm>
          <a:prstGeom prst="rect">
            <a:avLst/>
          </a:prstGeom>
          <a:solidFill>
            <a:schemeClr val="accent1"/>
          </a:solidFill>
          <a:ln w="9525">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14339" name="Group 2"/>
          <p:cNvGrpSpPr>
            <a:grpSpLocks/>
          </p:cNvGrpSpPr>
          <p:nvPr/>
        </p:nvGrpSpPr>
        <p:grpSpPr bwMode="auto">
          <a:xfrm>
            <a:off x="685800" y="4283075"/>
            <a:ext cx="7848600" cy="1463675"/>
            <a:chOff x="432" y="1200"/>
            <a:chExt cx="4944" cy="922"/>
          </a:xfrm>
        </p:grpSpPr>
        <p:sp>
          <p:nvSpPr>
            <p:cNvPr id="14353" name="Line 3"/>
            <p:cNvSpPr>
              <a:spLocks noChangeShapeType="1"/>
            </p:cNvSpPr>
            <p:nvPr/>
          </p:nvSpPr>
          <p:spPr bwMode="auto">
            <a:xfrm flipV="1">
              <a:off x="1872" y="1824"/>
              <a:ext cx="35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4354" name="Group 4"/>
            <p:cNvGrpSpPr>
              <a:grpSpLocks/>
            </p:cNvGrpSpPr>
            <p:nvPr/>
          </p:nvGrpSpPr>
          <p:grpSpPr bwMode="auto">
            <a:xfrm>
              <a:off x="432" y="1200"/>
              <a:ext cx="1504" cy="922"/>
              <a:chOff x="472" y="619"/>
              <a:chExt cx="1504" cy="922"/>
            </a:xfrm>
          </p:grpSpPr>
          <p:sp>
            <p:nvSpPr>
              <p:cNvPr id="14355" name="Freeform 5"/>
              <p:cNvSpPr>
                <a:spLocks/>
              </p:cNvSpPr>
              <p:nvPr/>
            </p:nvSpPr>
            <p:spPr bwMode="auto">
              <a:xfrm>
                <a:off x="480" y="624"/>
                <a:ext cx="1488" cy="912"/>
              </a:xfrm>
              <a:custGeom>
                <a:avLst/>
                <a:gdLst>
                  <a:gd name="T0" fmla="*/ 67 w 1488"/>
                  <a:gd name="T1" fmla="*/ 644 h 912"/>
                  <a:gd name="T2" fmla="*/ 121 w 1488"/>
                  <a:gd name="T3" fmla="*/ 704 h 912"/>
                  <a:gd name="T4" fmla="*/ 190 w 1488"/>
                  <a:gd name="T5" fmla="*/ 759 h 912"/>
                  <a:gd name="T6" fmla="*/ 268 w 1488"/>
                  <a:gd name="T7" fmla="*/ 806 h 912"/>
                  <a:gd name="T8" fmla="*/ 361 w 1488"/>
                  <a:gd name="T9" fmla="*/ 846 h 912"/>
                  <a:gd name="T10" fmla="*/ 461 w 1488"/>
                  <a:gd name="T11" fmla="*/ 878 h 912"/>
                  <a:gd name="T12" fmla="*/ 570 w 1488"/>
                  <a:gd name="T13" fmla="*/ 900 h 912"/>
                  <a:gd name="T14" fmla="*/ 684 w 1488"/>
                  <a:gd name="T15" fmla="*/ 911 h 912"/>
                  <a:gd name="T16" fmla="*/ 804 w 1488"/>
                  <a:gd name="T17" fmla="*/ 911 h 912"/>
                  <a:gd name="T18" fmla="*/ 919 w 1488"/>
                  <a:gd name="T19" fmla="*/ 900 h 912"/>
                  <a:gd name="T20" fmla="*/ 1027 w 1488"/>
                  <a:gd name="T21" fmla="*/ 878 h 912"/>
                  <a:gd name="T22" fmla="*/ 1127 w 1488"/>
                  <a:gd name="T23" fmla="*/ 846 h 912"/>
                  <a:gd name="T24" fmla="*/ 1218 w 1488"/>
                  <a:gd name="T25" fmla="*/ 806 h 912"/>
                  <a:gd name="T26" fmla="*/ 1298 w 1488"/>
                  <a:gd name="T27" fmla="*/ 759 h 912"/>
                  <a:gd name="T28" fmla="*/ 1367 w 1488"/>
                  <a:gd name="T29" fmla="*/ 704 h 912"/>
                  <a:gd name="T30" fmla="*/ 1421 w 1488"/>
                  <a:gd name="T31" fmla="*/ 644 h 912"/>
                  <a:gd name="T32" fmla="*/ 1461 w 1488"/>
                  <a:gd name="T33" fmla="*/ 575 h 912"/>
                  <a:gd name="T34" fmla="*/ 1485 w 1488"/>
                  <a:gd name="T35" fmla="*/ 498 h 912"/>
                  <a:gd name="T36" fmla="*/ 1485 w 1488"/>
                  <a:gd name="T37" fmla="*/ 410 h 912"/>
                  <a:gd name="T38" fmla="*/ 1454 w 1488"/>
                  <a:gd name="T39" fmla="*/ 321 h 912"/>
                  <a:gd name="T40" fmla="*/ 1397 w 1488"/>
                  <a:gd name="T41" fmla="*/ 239 h 912"/>
                  <a:gd name="T42" fmla="*/ 1319 w 1488"/>
                  <a:gd name="T43" fmla="*/ 167 h 912"/>
                  <a:gd name="T44" fmla="*/ 1218 w 1488"/>
                  <a:gd name="T45" fmla="*/ 104 h 912"/>
                  <a:gd name="T46" fmla="*/ 1099 w 1488"/>
                  <a:gd name="T47" fmla="*/ 56 h 912"/>
                  <a:gd name="T48" fmla="*/ 965 w 1488"/>
                  <a:gd name="T49" fmla="*/ 21 h 912"/>
                  <a:gd name="T50" fmla="*/ 820 w 1488"/>
                  <a:gd name="T51" fmla="*/ 2 h 912"/>
                  <a:gd name="T52" fmla="*/ 669 w 1488"/>
                  <a:gd name="T53" fmla="*/ 2 h 912"/>
                  <a:gd name="T54" fmla="*/ 523 w 1488"/>
                  <a:gd name="T55" fmla="*/ 21 h 912"/>
                  <a:gd name="T56" fmla="*/ 389 w 1488"/>
                  <a:gd name="T57" fmla="*/ 56 h 912"/>
                  <a:gd name="T58" fmla="*/ 272 w 1488"/>
                  <a:gd name="T59" fmla="*/ 104 h 912"/>
                  <a:gd name="T60" fmla="*/ 169 w 1488"/>
                  <a:gd name="T61" fmla="*/ 167 h 912"/>
                  <a:gd name="T62" fmla="*/ 91 w 1488"/>
                  <a:gd name="T63" fmla="*/ 239 h 912"/>
                  <a:gd name="T64" fmla="*/ 34 w 1488"/>
                  <a:gd name="T65" fmla="*/ 321 h 912"/>
                  <a:gd name="T66" fmla="*/ 3 w 1488"/>
                  <a:gd name="T67" fmla="*/ 410 h 912"/>
                  <a:gd name="T68" fmla="*/ 3 w 1488"/>
                  <a:gd name="T69" fmla="*/ 498 h 912"/>
                  <a:gd name="T70" fmla="*/ 27 w 1488"/>
                  <a:gd name="T71" fmla="*/ 575 h 9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88"/>
                  <a:gd name="T109" fmla="*/ 0 h 912"/>
                  <a:gd name="T110" fmla="*/ 1488 w 1488"/>
                  <a:gd name="T111" fmla="*/ 912 h 9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88" h="912">
                    <a:moveTo>
                      <a:pt x="45" y="612"/>
                    </a:moveTo>
                    <a:lnTo>
                      <a:pt x="67" y="644"/>
                    </a:lnTo>
                    <a:lnTo>
                      <a:pt x="92" y="674"/>
                    </a:lnTo>
                    <a:lnTo>
                      <a:pt x="121" y="704"/>
                    </a:lnTo>
                    <a:lnTo>
                      <a:pt x="153" y="732"/>
                    </a:lnTo>
                    <a:lnTo>
                      <a:pt x="190" y="759"/>
                    </a:lnTo>
                    <a:lnTo>
                      <a:pt x="228" y="783"/>
                    </a:lnTo>
                    <a:lnTo>
                      <a:pt x="268" y="806"/>
                    </a:lnTo>
                    <a:lnTo>
                      <a:pt x="314" y="828"/>
                    </a:lnTo>
                    <a:lnTo>
                      <a:pt x="361" y="846"/>
                    </a:lnTo>
                    <a:lnTo>
                      <a:pt x="409" y="863"/>
                    </a:lnTo>
                    <a:lnTo>
                      <a:pt x="461" y="878"/>
                    </a:lnTo>
                    <a:lnTo>
                      <a:pt x="515" y="889"/>
                    </a:lnTo>
                    <a:lnTo>
                      <a:pt x="570" y="900"/>
                    </a:lnTo>
                    <a:lnTo>
                      <a:pt x="627" y="906"/>
                    </a:lnTo>
                    <a:lnTo>
                      <a:pt x="684" y="911"/>
                    </a:lnTo>
                    <a:lnTo>
                      <a:pt x="745" y="912"/>
                    </a:lnTo>
                    <a:lnTo>
                      <a:pt x="804" y="911"/>
                    </a:lnTo>
                    <a:lnTo>
                      <a:pt x="862" y="906"/>
                    </a:lnTo>
                    <a:lnTo>
                      <a:pt x="919" y="900"/>
                    </a:lnTo>
                    <a:lnTo>
                      <a:pt x="973" y="889"/>
                    </a:lnTo>
                    <a:lnTo>
                      <a:pt x="1027" y="878"/>
                    </a:lnTo>
                    <a:lnTo>
                      <a:pt x="1079" y="863"/>
                    </a:lnTo>
                    <a:lnTo>
                      <a:pt x="1127" y="846"/>
                    </a:lnTo>
                    <a:lnTo>
                      <a:pt x="1174" y="828"/>
                    </a:lnTo>
                    <a:lnTo>
                      <a:pt x="1218" y="806"/>
                    </a:lnTo>
                    <a:lnTo>
                      <a:pt x="1260" y="783"/>
                    </a:lnTo>
                    <a:lnTo>
                      <a:pt x="1298" y="759"/>
                    </a:lnTo>
                    <a:lnTo>
                      <a:pt x="1335" y="732"/>
                    </a:lnTo>
                    <a:lnTo>
                      <a:pt x="1367" y="704"/>
                    </a:lnTo>
                    <a:lnTo>
                      <a:pt x="1396" y="674"/>
                    </a:lnTo>
                    <a:lnTo>
                      <a:pt x="1421" y="644"/>
                    </a:lnTo>
                    <a:lnTo>
                      <a:pt x="1443" y="612"/>
                    </a:lnTo>
                    <a:lnTo>
                      <a:pt x="1461" y="575"/>
                    </a:lnTo>
                    <a:lnTo>
                      <a:pt x="1476" y="537"/>
                    </a:lnTo>
                    <a:lnTo>
                      <a:pt x="1485" y="498"/>
                    </a:lnTo>
                    <a:lnTo>
                      <a:pt x="1488" y="457"/>
                    </a:lnTo>
                    <a:lnTo>
                      <a:pt x="1485" y="410"/>
                    </a:lnTo>
                    <a:lnTo>
                      <a:pt x="1473" y="365"/>
                    </a:lnTo>
                    <a:lnTo>
                      <a:pt x="1454" y="321"/>
                    </a:lnTo>
                    <a:lnTo>
                      <a:pt x="1429" y="279"/>
                    </a:lnTo>
                    <a:lnTo>
                      <a:pt x="1397" y="239"/>
                    </a:lnTo>
                    <a:lnTo>
                      <a:pt x="1361" y="202"/>
                    </a:lnTo>
                    <a:lnTo>
                      <a:pt x="1319" y="167"/>
                    </a:lnTo>
                    <a:lnTo>
                      <a:pt x="1270" y="134"/>
                    </a:lnTo>
                    <a:lnTo>
                      <a:pt x="1218" y="104"/>
                    </a:lnTo>
                    <a:lnTo>
                      <a:pt x="1159" y="78"/>
                    </a:lnTo>
                    <a:lnTo>
                      <a:pt x="1099" y="56"/>
                    </a:lnTo>
                    <a:lnTo>
                      <a:pt x="1033" y="36"/>
                    </a:lnTo>
                    <a:lnTo>
                      <a:pt x="965" y="21"/>
                    </a:lnTo>
                    <a:lnTo>
                      <a:pt x="894" y="9"/>
                    </a:lnTo>
                    <a:lnTo>
                      <a:pt x="820" y="2"/>
                    </a:lnTo>
                    <a:lnTo>
                      <a:pt x="745" y="0"/>
                    </a:lnTo>
                    <a:lnTo>
                      <a:pt x="669" y="2"/>
                    </a:lnTo>
                    <a:lnTo>
                      <a:pt x="596" y="9"/>
                    </a:lnTo>
                    <a:lnTo>
                      <a:pt x="523" y="21"/>
                    </a:lnTo>
                    <a:lnTo>
                      <a:pt x="455" y="36"/>
                    </a:lnTo>
                    <a:lnTo>
                      <a:pt x="389" y="56"/>
                    </a:lnTo>
                    <a:lnTo>
                      <a:pt x="329" y="78"/>
                    </a:lnTo>
                    <a:lnTo>
                      <a:pt x="272" y="104"/>
                    </a:lnTo>
                    <a:lnTo>
                      <a:pt x="218" y="134"/>
                    </a:lnTo>
                    <a:lnTo>
                      <a:pt x="169" y="167"/>
                    </a:lnTo>
                    <a:lnTo>
                      <a:pt x="127" y="202"/>
                    </a:lnTo>
                    <a:lnTo>
                      <a:pt x="91" y="239"/>
                    </a:lnTo>
                    <a:lnTo>
                      <a:pt x="59" y="279"/>
                    </a:lnTo>
                    <a:lnTo>
                      <a:pt x="34" y="321"/>
                    </a:lnTo>
                    <a:lnTo>
                      <a:pt x="15" y="365"/>
                    </a:lnTo>
                    <a:lnTo>
                      <a:pt x="3" y="410"/>
                    </a:lnTo>
                    <a:lnTo>
                      <a:pt x="0" y="457"/>
                    </a:lnTo>
                    <a:lnTo>
                      <a:pt x="3" y="498"/>
                    </a:lnTo>
                    <a:lnTo>
                      <a:pt x="12" y="537"/>
                    </a:lnTo>
                    <a:lnTo>
                      <a:pt x="27" y="575"/>
                    </a:lnTo>
                    <a:lnTo>
                      <a:pt x="45" y="6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6" name="Freeform 6"/>
              <p:cNvSpPr>
                <a:spLocks/>
              </p:cNvSpPr>
              <p:nvPr/>
            </p:nvSpPr>
            <p:spPr bwMode="auto">
              <a:xfrm>
                <a:off x="519" y="1235"/>
                <a:ext cx="706" cy="306"/>
              </a:xfrm>
              <a:custGeom>
                <a:avLst/>
                <a:gdLst>
                  <a:gd name="T0" fmla="*/ 706 w 706"/>
                  <a:gd name="T1" fmla="*/ 296 h 306"/>
                  <a:gd name="T2" fmla="*/ 706 w 706"/>
                  <a:gd name="T3" fmla="*/ 296 h 306"/>
                  <a:gd name="T4" fmla="*/ 645 w 706"/>
                  <a:gd name="T5" fmla="*/ 296 h 306"/>
                  <a:gd name="T6" fmla="*/ 588 w 706"/>
                  <a:gd name="T7" fmla="*/ 291 h 306"/>
                  <a:gd name="T8" fmla="*/ 533 w 706"/>
                  <a:gd name="T9" fmla="*/ 285 h 306"/>
                  <a:gd name="T10" fmla="*/ 478 w 706"/>
                  <a:gd name="T11" fmla="*/ 274 h 306"/>
                  <a:gd name="T12" fmla="*/ 424 w 706"/>
                  <a:gd name="T13" fmla="*/ 263 h 306"/>
                  <a:gd name="T14" fmla="*/ 374 w 706"/>
                  <a:gd name="T15" fmla="*/ 248 h 306"/>
                  <a:gd name="T16" fmla="*/ 325 w 706"/>
                  <a:gd name="T17" fmla="*/ 231 h 306"/>
                  <a:gd name="T18" fmla="*/ 278 w 706"/>
                  <a:gd name="T19" fmla="*/ 213 h 306"/>
                  <a:gd name="T20" fmla="*/ 234 w 706"/>
                  <a:gd name="T21" fmla="*/ 192 h 306"/>
                  <a:gd name="T22" fmla="*/ 194 w 706"/>
                  <a:gd name="T23" fmla="*/ 169 h 306"/>
                  <a:gd name="T24" fmla="*/ 156 w 706"/>
                  <a:gd name="T25" fmla="*/ 145 h 306"/>
                  <a:gd name="T26" fmla="*/ 119 w 706"/>
                  <a:gd name="T27" fmla="*/ 118 h 306"/>
                  <a:gd name="T28" fmla="*/ 88 w 706"/>
                  <a:gd name="T29" fmla="*/ 91 h 306"/>
                  <a:gd name="T30" fmla="*/ 60 w 706"/>
                  <a:gd name="T31" fmla="*/ 61 h 306"/>
                  <a:gd name="T32" fmla="*/ 35 w 706"/>
                  <a:gd name="T33" fmla="*/ 31 h 306"/>
                  <a:gd name="T34" fmla="*/ 13 w 706"/>
                  <a:gd name="T35" fmla="*/ 0 h 306"/>
                  <a:gd name="T36" fmla="*/ 0 w 706"/>
                  <a:gd name="T37" fmla="*/ 2 h 306"/>
                  <a:gd name="T38" fmla="*/ 21 w 706"/>
                  <a:gd name="T39" fmla="*/ 35 h 306"/>
                  <a:gd name="T40" fmla="*/ 47 w 706"/>
                  <a:gd name="T41" fmla="*/ 66 h 306"/>
                  <a:gd name="T42" fmla="*/ 75 w 706"/>
                  <a:gd name="T43" fmla="*/ 95 h 306"/>
                  <a:gd name="T44" fmla="*/ 109 w 706"/>
                  <a:gd name="T45" fmla="*/ 124 h 306"/>
                  <a:gd name="T46" fmla="*/ 146 w 706"/>
                  <a:gd name="T47" fmla="*/ 151 h 306"/>
                  <a:gd name="T48" fmla="*/ 184 w 706"/>
                  <a:gd name="T49" fmla="*/ 176 h 306"/>
                  <a:gd name="T50" fmla="*/ 224 w 706"/>
                  <a:gd name="T51" fmla="*/ 198 h 306"/>
                  <a:gd name="T52" fmla="*/ 271 w 706"/>
                  <a:gd name="T53" fmla="*/ 221 h 306"/>
                  <a:gd name="T54" fmla="*/ 318 w 706"/>
                  <a:gd name="T55" fmla="*/ 239 h 306"/>
                  <a:gd name="T56" fmla="*/ 367 w 706"/>
                  <a:gd name="T57" fmla="*/ 256 h 306"/>
                  <a:gd name="T58" fmla="*/ 421 w 706"/>
                  <a:gd name="T59" fmla="*/ 271 h 306"/>
                  <a:gd name="T60" fmla="*/ 474 w 706"/>
                  <a:gd name="T61" fmla="*/ 282 h 306"/>
                  <a:gd name="T62" fmla="*/ 530 w 706"/>
                  <a:gd name="T63" fmla="*/ 293 h 306"/>
                  <a:gd name="T64" fmla="*/ 588 w 706"/>
                  <a:gd name="T65" fmla="*/ 299 h 306"/>
                  <a:gd name="T66" fmla="*/ 645 w 706"/>
                  <a:gd name="T67" fmla="*/ 304 h 306"/>
                  <a:gd name="T68" fmla="*/ 706 w 706"/>
                  <a:gd name="T69" fmla="*/ 306 h 306"/>
                  <a:gd name="T70" fmla="*/ 706 w 706"/>
                  <a:gd name="T71" fmla="*/ 306 h 306"/>
                  <a:gd name="T72" fmla="*/ 706 w 706"/>
                  <a:gd name="T73" fmla="*/ 296 h 3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06"/>
                  <a:gd name="T112" fmla="*/ 0 h 306"/>
                  <a:gd name="T113" fmla="*/ 706 w 706"/>
                  <a:gd name="T114" fmla="*/ 306 h 3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06" h="306">
                    <a:moveTo>
                      <a:pt x="706" y="296"/>
                    </a:moveTo>
                    <a:lnTo>
                      <a:pt x="706" y="296"/>
                    </a:lnTo>
                    <a:lnTo>
                      <a:pt x="645" y="296"/>
                    </a:lnTo>
                    <a:lnTo>
                      <a:pt x="588" y="291"/>
                    </a:lnTo>
                    <a:lnTo>
                      <a:pt x="533" y="285"/>
                    </a:lnTo>
                    <a:lnTo>
                      <a:pt x="478" y="274"/>
                    </a:lnTo>
                    <a:lnTo>
                      <a:pt x="424" y="263"/>
                    </a:lnTo>
                    <a:lnTo>
                      <a:pt x="374" y="248"/>
                    </a:lnTo>
                    <a:lnTo>
                      <a:pt x="325" y="231"/>
                    </a:lnTo>
                    <a:lnTo>
                      <a:pt x="278" y="213"/>
                    </a:lnTo>
                    <a:lnTo>
                      <a:pt x="234" y="192"/>
                    </a:lnTo>
                    <a:lnTo>
                      <a:pt x="194" y="169"/>
                    </a:lnTo>
                    <a:lnTo>
                      <a:pt x="156" y="145"/>
                    </a:lnTo>
                    <a:lnTo>
                      <a:pt x="119" y="118"/>
                    </a:lnTo>
                    <a:lnTo>
                      <a:pt x="88" y="91"/>
                    </a:lnTo>
                    <a:lnTo>
                      <a:pt x="60" y="61"/>
                    </a:lnTo>
                    <a:lnTo>
                      <a:pt x="35" y="31"/>
                    </a:lnTo>
                    <a:lnTo>
                      <a:pt x="13" y="0"/>
                    </a:lnTo>
                    <a:lnTo>
                      <a:pt x="0" y="2"/>
                    </a:lnTo>
                    <a:lnTo>
                      <a:pt x="21" y="35"/>
                    </a:lnTo>
                    <a:lnTo>
                      <a:pt x="47" y="66"/>
                    </a:lnTo>
                    <a:lnTo>
                      <a:pt x="75" y="95"/>
                    </a:lnTo>
                    <a:lnTo>
                      <a:pt x="109" y="124"/>
                    </a:lnTo>
                    <a:lnTo>
                      <a:pt x="146" y="151"/>
                    </a:lnTo>
                    <a:lnTo>
                      <a:pt x="184" y="176"/>
                    </a:lnTo>
                    <a:lnTo>
                      <a:pt x="224" y="198"/>
                    </a:lnTo>
                    <a:lnTo>
                      <a:pt x="271" y="221"/>
                    </a:lnTo>
                    <a:lnTo>
                      <a:pt x="318" y="239"/>
                    </a:lnTo>
                    <a:lnTo>
                      <a:pt x="367" y="256"/>
                    </a:lnTo>
                    <a:lnTo>
                      <a:pt x="421" y="271"/>
                    </a:lnTo>
                    <a:lnTo>
                      <a:pt x="474" y="282"/>
                    </a:lnTo>
                    <a:lnTo>
                      <a:pt x="530" y="293"/>
                    </a:lnTo>
                    <a:lnTo>
                      <a:pt x="588" y="299"/>
                    </a:lnTo>
                    <a:lnTo>
                      <a:pt x="645" y="304"/>
                    </a:lnTo>
                    <a:lnTo>
                      <a:pt x="706" y="306"/>
                    </a:lnTo>
                    <a:lnTo>
                      <a:pt x="706" y="2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7" name="Freeform 7"/>
              <p:cNvSpPr>
                <a:spLocks/>
              </p:cNvSpPr>
              <p:nvPr/>
            </p:nvSpPr>
            <p:spPr bwMode="auto">
              <a:xfrm>
                <a:off x="1225" y="1235"/>
                <a:ext cx="704" cy="306"/>
              </a:xfrm>
              <a:custGeom>
                <a:avLst/>
                <a:gdLst>
                  <a:gd name="T0" fmla="*/ 691 w 704"/>
                  <a:gd name="T1" fmla="*/ 0 h 306"/>
                  <a:gd name="T2" fmla="*/ 691 w 704"/>
                  <a:gd name="T3" fmla="*/ 0 h 306"/>
                  <a:gd name="T4" fmla="*/ 669 w 704"/>
                  <a:gd name="T5" fmla="*/ 31 h 306"/>
                  <a:gd name="T6" fmla="*/ 644 w 704"/>
                  <a:gd name="T7" fmla="*/ 61 h 306"/>
                  <a:gd name="T8" fmla="*/ 616 w 704"/>
                  <a:gd name="T9" fmla="*/ 91 h 306"/>
                  <a:gd name="T10" fmla="*/ 585 w 704"/>
                  <a:gd name="T11" fmla="*/ 118 h 306"/>
                  <a:gd name="T12" fmla="*/ 548 w 704"/>
                  <a:gd name="T13" fmla="*/ 145 h 306"/>
                  <a:gd name="T14" fmla="*/ 510 w 704"/>
                  <a:gd name="T15" fmla="*/ 169 h 306"/>
                  <a:gd name="T16" fmla="*/ 468 w 704"/>
                  <a:gd name="T17" fmla="*/ 192 h 306"/>
                  <a:gd name="T18" fmla="*/ 426 w 704"/>
                  <a:gd name="T19" fmla="*/ 213 h 306"/>
                  <a:gd name="T20" fmla="*/ 379 w 704"/>
                  <a:gd name="T21" fmla="*/ 231 h 306"/>
                  <a:gd name="T22" fmla="*/ 330 w 704"/>
                  <a:gd name="T23" fmla="*/ 248 h 306"/>
                  <a:gd name="T24" fmla="*/ 280 w 704"/>
                  <a:gd name="T25" fmla="*/ 263 h 306"/>
                  <a:gd name="T26" fmla="*/ 226 w 704"/>
                  <a:gd name="T27" fmla="*/ 274 h 306"/>
                  <a:gd name="T28" fmla="*/ 173 w 704"/>
                  <a:gd name="T29" fmla="*/ 285 h 306"/>
                  <a:gd name="T30" fmla="*/ 117 w 704"/>
                  <a:gd name="T31" fmla="*/ 291 h 306"/>
                  <a:gd name="T32" fmla="*/ 59 w 704"/>
                  <a:gd name="T33" fmla="*/ 296 h 306"/>
                  <a:gd name="T34" fmla="*/ 0 w 704"/>
                  <a:gd name="T35" fmla="*/ 296 h 306"/>
                  <a:gd name="T36" fmla="*/ 0 w 704"/>
                  <a:gd name="T37" fmla="*/ 306 h 306"/>
                  <a:gd name="T38" fmla="*/ 59 w 704"/>
                  <a:gd name="T39" fmla="*/ 304 h 306"/>
                  <a:gd name="T40" fmla="*/ 117 w 704"/>
                  <a:gd name="T41" fmla="*/ 299 h 306"/>
                  <a:gd name="T42" fmla="*/ 176 w 704"/>
                  <a:gd name="T43" fmla="*/ 293 h 306"/>
                  <a:gd name="T44" fmla="*/ 230 w 704"/>
                  <a:gd name="T45" fmla="*/ 282 h 306"/>
                  <a:gd name="T46" fmla="*/ 283 w 704"/>
                  <a:gd name="T47" fmla="*/ 271 h 306"/>
                  <a:gd name="T48" fmla="*/ 337 w 704"/>
                  <a:gd name="T49" fmla="*/ 256 h 306"/>
                  <a:gd name="T50" fmla="*/ 386 w 704"/>
                  <a:gd name="T51" fmla="*/ 239 h 306"/>
                  <a:gd name="T52" fmla="*/ 433 w 704"/>
                  <a:gd name="T53" fmla="*/ 221 h 306"/>
                  <a:gd name="T54" fmla="*/ 478 w 704"/>
                  <a:gd name="T55" fmla="*/ 198 h 306"/>
                  <a:gd name="T56" fmla="*/ 520 w 704"/>
                  <a:gd name="T57" fmla="*/ 176 h 306"/>
                  <a:gd name="T58" fmla="*/ 558 w 704"/>
                  <a:gd name="T59" fmla="*/ 151 h 306"/>
                  <a:gd name="T60" fmla="*/ 595 w 704"/>
                  <a:gd name="T61" fmla="*/ 124 h 306"/>
                  <a:gd name="T62" fmla="*/ 629 w 704"/>
                  <a:gd name="T63" fmla="*/ 95 h 306"/>
                  <a:gd name="T64" fmla="*/ 657 w 704"/>
                  <a:gd name="T65" fmla="*/ 66 h 306"/>
                  <a:gd name="T66" fmla="*/ 683 w 704"/>
                  <a:gd name="T67" fmla="*/ 35 h 306"/>
                  <a:gd name="T68" fmla="*/ 704 w 704"/>
                  <a:gd name="T69" fmla="*/ 2 h 306"/>
                  <a:gd name="T70" fmla="*/ 704 w 704"/>
                  <a:gd name="T71" fmla="*/ 2 h 306"/>
                  <a:gd name="T72" fmla="*/ 691 w 704"/>
                  <a:gd name="T73" fmla="*/ 0 h 3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04"/>
                  <a:gd name="T112" fmla="*/ 0 h 306"/>
                  <a:gd name="T113" fmla="*/ 704 w 704"/>
                  <a:gd name="T114" fmla="*/ 306 h 3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04" h="306">
                    <a:moveTo>
                      <a:pt x="691" y="0"/>
                    </a:moveTo>
                    <a:lnTo>
                      <a:pt x="691" y="0"/>
                    </a:lnTo>
                    <a:lnTo>
                      <a:pt x="669" y="31"/>
                    </a:lnTo>
                    <a:lnTo>
                      <a:pt x="644" y="61"/>
                    </a:lnTo>
                    <a:lnTo>
                      <a:pt x="616" y="91"/>
                    </a:lnTo>
                    <a:lnTo>
                      <a:pt x="585" y="118"/>
                    </a:lnTo>
                    <a:lnTo>
                      <a:pt x="548" y="145"/>
                    </a:lnTo>
                    <a:lnTo>
                      <a:pt x="510" y="169"/>
                    </a:lnTo>
                    <a:lnTo>
                      <a:pt x="468" y="192"/>
                    </a:lnTo>
                    <a:lnTo>
                      <a:pt x="426" y="213"/>
                    </a:lnTo>
                    <a:lnTo>
                      <a:pt x="379" y="231"/>
                    </a:lnTo>
                    <a:lnTo>
                      <a:pt x="330" y="248"/>
                    </a:lnTo>
                    <a:lnTo>
                      <a:pt x="280" y="263"/>
                    </a:lnTo>
                    <a:lnTo>
                      <a:pt x="226" y="274"/>
                    </a:lnTo>
                    <a:lnTo>
                      <a:pt x="173" y="285"/>
                    </a:lnTo>
                    <a:lnTo>
                      <a:pt x="117" y="291"/>
                    </a:lnTo>
                    <a:lnTo>
                      <a:pt x="59" y="296"/>
                    </a:lnTo>
                    <a:lnTo>
                      <a:pt x="0" y="296"/>
                    </a:lnTo>
                    <a:lnTo>
                      <a:pt x="0" y="306"/>
                    </a:lnTo>
                    <a:lnTo>
                      <a:pt x="59" y="304"/>
                    </a:lnTo>
                    <a:lnTo>
                      <a:pt x="117" y="299"/>
                    </a:lnTo>
                    <a:lnTo>
                      <a:pt x="176" y="293"/>
                    </a:lnTo>
                    <a:lnTo>
                      <a:pt x="230" y="282"/>
                    </a:lnTo>
                    <a:lnTo>
                      <a:pt x="283" y="271"/>
                    </a:lnTo>
                    <a:lnTo>
                      <a:pt x="337" y="256"/>
                    </a:lnTo>
                    <a:lnTo>
                      <a:pt x="386" y="239"/>
                    </a:lnTo>
                    <a:lnTo>
                      <a:pt x="433" y="221"/>
                    </a:lnTo>
                    <a:lnTo>
                      <a:pt x="478" y="198"/>
                    </a:lnTo>
                    <a:lnTo>
                      <a:pt x="520" y="176"/>
                    </a:lnTo>
                    <a:lnTo>
                      <a:pt x="558" y="151"/>
                    </a:lnTo>
                    <a:lnTo>
                      <a:pt x="595" y="124"/>
                    </a:lnTo>
                    <a:lnTo>
                      <a:pt x="629" y="95"/>
                    </a:lnTo>
                    <a:lnTo>
                      <a:pt x="657" y="66"/>
                    </a:lnTo>
                    <a:lnTo>
                      <a:pt x="683" y="35"/>
                    </a:lnTo>
                    <a:lnTo>
                      <a:pt x="704" y="2"/>
                    </a:lnTo>
                    <a:lnTo>
                      <a:pt x="6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8" name="Freeform 8"/>
              <p:cNvSpPr>
                <a:spLocks/>
              </p:cNvSpPr>
              <p:nvPr/>
            </p:nvSpPr>
            <p:spPr bwMode="auto">
              <a:xfrm>
                <a:off x="1916" y="1081"/>
                <a:ext cx="60" cy="156"/>
              </a:xfrm>
              <a:custGeom>
                <a:avLst/>
                <a:gdLst>
                  <a:gd name="T0" fmla="*/ 44 w 60"/>
                  <a:gd name="T1" fmla="*/ 0 h 156"/>
                  <a:gd name="T2" fmla="*/ 44 w 60"/>
                  <a:gd name="T3" fmla="*/ 0 h 156"/>
                  <a:gd name="T4" fmla="*/ 42 w 60"/>
                  <a:gd name="T5" fmla="*/ 41 h 156"/>
                  <a:gd name="T6" fmla="*/ 34 w 60"/>
                  <a:gd name="T7" fmla="*/ 80 h 156"/>
                  <a:gd name="T8" fmla="*/ 18 w 60"/>
                  <a:gd name="T9" fmla="*/ 117 h 156"/>
                  <a:gd name="T10" fmla="*/ 0 w 60"/>
                  <a:gd name="T11" fmla="*/ 154 h 156"/>
                  <a:gd name="T12" fmla="*/ 13 w 60"/>
                  <a:gd name="T13" fmla="*/ 156 h 156"/>
                  <a:gd name="T14" fmla="*/ 32 w 60"/>
                  <a:gd name="T15" fmla="*/ 119 h 156"/>
                  <a:gd name="T16" fmla="*/ 47 w 60"/>
                  <a:gd name="T17" fmla="*/ 80 h 156"/>
                  <a:gd name="T18" fmla="*/ 55 w 60"/>
                  <a:gd name="T19" fmla="*/ 41 h 156"/>
                  <a:gd name="T20" fmla="*/ 60 w 60"/>
                  <a:gd name="T21" fmla="*/ 0 h 156"/>
                  <a:gd name="T22" fmla="*/ 60 w 60"/>
                  <a:gd name="T23" fmla="*/ 0 h 156"/>
                  <a:gd name="T24" fmla="*/ 44 w 60"/>
                  <a:gd name="T25" fmla="*/ 0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156"/>
                  <a:gd name="T41" fmla="*/ 60 w 60"/>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156">
                    <a:moveTo>
                      <a:pt x="44" y="0"/>
                    </a:moveTo>
                    <a:lnTo>
                      <a:pt x="44" y="0"/>
                    </a:lnTo>
                    <a:lnTo>
                      <a:pt x="42" y="41"/>
                    </a:lnTo>
                    <a:lnTo>
                      <a:pt x="34" y="80"/>
                    </a:lnTo>
                    <a:lnTo>
                      <a:pt x="18" y="117"/>
                    </a:lnTo>
                    <a:lnTo>
                      <a:pt x="0" y="154"/>
                    </a:lnTo>
                    <a:lnTo>
                      <a:pt x="13" y="156"/>
                    </a:lnTo>
                    <a:lnTo>
                      <a:pt x="32" y="119"/>
                    </a:lnTo>
                    <a:lnTo>
                      <a:pt x="47" y="80"/>
                    </a:lnTo>
                    <a:lnTo>
                      <a:pt x="55" y="41"/>
                    </a:lnTo>
                    <a:lnTo>
                      <a:pt x="60" y="0"/>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9" name="Freeform 9"/>
              <p:cNvSpPr>
                <a:spLocks/>
              </p:cNvSpPr>
              <p:nvPr/>
            </p:nvSpPr>
            <p:spPr bwMode="auto">
              <a:xfrm>
                <a:off x="1225" y="619"/>
                <a:ext cx="751" cy="462"/>
              </a:xfrm>
              <a:custGeom>
                <a:avLst/>
                <a:gdLst>
                  <a:gd name="T0" fmla="*/ 0 w 751"/>
                  <a:gd name="T1" fmla="*/ 10 h 462"/>
                  <a:gd name="T2" fmla="*/ 0 w 751"/>
                  <a:gd name="T3" fmla="*/ 10 h 462"/>
                  <a:gd name="T4" fmla="*/ 75 w 751"/>
                  <a:gd name="T5" fmla="*/ 11 h 462"/>
                  <a:gd name="T6" fmla="*/ 147 w 751"/>
                  <a:gd name="T7" fmla="*/ 18 h 462"/>
                  <a:gd name="T8" fmla="*/ 218 w 751"/>
                  <a:gd name="T9" fmla="*/ 30 h 462"/>
                  <a:gd name="T10" fmla="*/ 287 w 751"/>
                  <a:gd name="T11" fmla="*/ 45 h 462"/>
                  <a:gd name="T12" fmla="*/ 350 w 751"/>
                  <a:gd name="T13" fmla="*/ 65 h 462"/>
                  <a:gd name="T14" fmla="*/ 411 w 751"/>
                  <a:gd name="T15" fmla="*/ 87 h 462"/>
                  <a:gd name="T16" fmla="*/ 468 w 751"/>
                  <a:gd name="T17" fmla="*/ 112 h 462"/>
                  <a:gd name="T18" fmla="*/ 520 w 751"/>
                  <a:gd name="T19" fmla="*/ 142 h 462"/>
                  <a:gd name="T20" fmla="*/ 569 w 751"/>
                  <a:gd name="T21" fmla="*/ 175 h 462"/>
                  <a:gd name="T22" fmla="*/ 609 w 751"/>
                  <a:gd name="T23" fmla="*/ 209 h 462"/>
                  <a:gd name="T24" fmla="*/ 646 w 751"/>
                  <a:gd name="T25" fmla="*/ 246 h 462"/>
                  <a:gd name="T26" fmla="*/ 678 w 751"/>
                  <a:gd name="T27" fmla="*/ 285 h 462"/>
                  <a:gd name="T28" fmla="*/ 703 w 751"/>
                  <a:gd name="T29" fmla="*/ 327 h 462"/>
                  <a:gd name="T30" fmla="*/ 721 w 751"/>
                  <a:gd name="T31" fmla="*/ 370 h 462"/>
                  <a:gd name="T32" fmla="*/ 733 w 751"/>
                  <a:gd name="T33" fmla="*/ 415 h 462"/>
                  <a:gd name="T34" fmla="*/ 735 w 751"/>
                  <a:gd name="T35" fmla="*/ 462 h 462"/>
                  <a:gd name="T36" fmla="*/ 751 w 751"/>
                  <a:gd name="T37" fmla="*/ 462 h 462"/>
                  <a:gd name="T38" fmla="*/ 746 w 751"/>
                  <a:gd name="T39" fmla="*/ 415 h 462"/>
                  <a:gd name="T40" fmla="*/ 735 w 751"/>
                  <a:gd name="T41" fmla="*/ 370 h 462"/>
                  <a:gd name="T42" fmla="*/ 716 w 751"/>
                  <a:gd name="T43" fmla="*/ 325 h 462"/>
                  <a:gd name="T44" fmla="*/ 691 w 751"/>
                  <a:gd name="T45" fmla="*/ 283 h 462"/>
                  <a:gd name="T46" fmla="*/ 659 w 751"/>
                  <a:gd name="T47" fmla="*/ 241 h 462"/>
                  <a:gd name="T48" fmla="*/ 622 w 751"/>
                  <a:gd name="T49" fmla="*/ 204 h 462"/>
                  <a:gd name="T50" fmla="*/ 579 w 751"/>
                  <a:gd name="T51" fmla="*/ 168 h 462"/>
                  <a:gd name="T52" fmla="*/ 530 w 751"/>
                  <a:gd name="T53" fmla="*/ 136 h 462"/>
                  <a:gd name="T54" fmla="*/ 478 w 751"/>
                  <a:gd name="T55" fmla="*/ 106 h 462"/>
                  <a:gd name="T56" fmla="*/ 418 w 751"/>
                  <a:gd name="T57" fmla="*/ 79 h 462"/>
                  <a:gd name="T58" fmla="*/ 357 w 751"/>
                  <a:gd name="T59" fmla="*/ 56 h 462"/>
                  <a:gd name="T60" fmla="*/ 290 w 751"/>
                  <a:gd name="T61" fmla="*/ 37 h 462"/>
                  <a:gd name="T62" fmla="*/ 221 w 751"/>
                  <a:gd name="T63" fmla="*/ 21 h 462"/>
                  <a:gd name="T64" fmla="*/ 151 w 751"/>
                  <a:gd name="T65" fmla="*/ 10 h 462"/>
                  <a:gd name="T66" fmla="*/ 75 w 751"/>
                  <a:gd name="T67" fmla="*/ 3 h 462"/>
                  <a:gd name="T68" fmla="*/ 0 w 751"/>
                  <a:gd name="T69" fmla="*/ 0 h 462"/>
                  <a:gd name="T70" fmla="*/ 0 w 751"/>
                  <a:gd name="T71" fmla="*/ 0 h 462"/>
                  <a:gd name="T72" fmla="*/ 0 w 751"/>
                  <a:gd name="T73" fmla="*/ 10 h 4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1"/>
                  <a:gd name="T112" fmla="*/ 0 h 462"/>
                  <a:gd name="T113" fmla="*/ 751 w 751"/>
                  <a:gd name="T114" fmla="*/ 462 h 4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1" h="462">
                    <a:moveTo>
                      <a:pt x="0" y="10"/>
                    </a:moveTo>
                    <a:lnTo>
                      <a:pt x="0" y="10"/>
                    </a:lnTo>
                    <a:lnTo>
                      <a:pt x="75" y="11"/>
                    </a:lnTo>
                    <a:lnTo>
                      <a:pt x="147" y="18"/>
                    </a:lnTo>
                    <a:lnTo>
                      <a:pt x="218" y="30"/>
                    </a:lnTo>
                    <a:lnTo>
                      <a:pt x="287" y="45"/>
                    </a:lnTo>
                    <a:lnTo>
                      <a:pt x="350" y="65"/>
                    </a:lnTo>
                    <a:lnTo>
                      <a:pt x="411" y="87"/>
                    </a:lnTo>
                    <a:lnTo>
                      <a:pt x="468" y="112"/>
                    </a:lnTo>
                    <a:lnTo>
                      <a:pt x="520" y="142"/>
                    </a:lnTo>
                    <a:lnTo>
                      <a:pt x="569" y="175"/>
                    </a:lnTo>
                    <a:lnTo>
                      <a:pt x="609" y="209"/>
                    </a:lnTo>
                    <a:lnTo>
                      <a:pt x="646" y="246"/>
                    </a:lnTo>
                    <a:lnTo>
                      <a:pt x="678" y="285"/>
                    </a:lnTo>
                    <a:lnTo>
                      <a:pt x="703" y="327"/>
                    </a:lnTo>
                    <a:lnTo>
                      <a:pt x="721" y="370"/>
                    </a:lnTo>
                    <a:lnTo>
                      <a:pt x="733" y="415"/>
                    </a:lnTo>
                    <a:lnTo>
                      <a:pt x="735" y="462"/>
                    </a:lnTo>
                    <a:lnTo>
                      <a:pt x="751" y="462"/>
                    </a:lnTo>
                    <a:lnTo>
                      <a:pt x="746" y="415"/>
                    </a:lnTo>
                    <a:lnTo>
                      <a:pt x="735" y="370"/>
                    </a:lnTo>
                    <a:lnTo>
                      <a:pt x="716" y="325"/>
                    </a:lnTo>
                    <a:lnTo>
                      <a:pt x="691" y="283"/>
                    </a:lnTo>
                    <a:lnTo>
                      <a:pt x="659" y="241"/>
                    </a:lnTo>
                    <a:lnTo>
                      <a:pt x="622" y="204"/>
                    </a:lnTo>
                    <a:lnTo>
                      <a:pt x="579" y="168"/>
                    </a:lnTo>
                    <a:lnTo>
                      <a:pt x="530" y="136"/>
                    </a:lnTo>
                    <a:lnTo>
                      <a:pt x="478" y="106"/>
                    </a:lnTo>
                    <a:lnTo>
                      <a:pt x="418" y="79"/>
                    </a:lnTo>
                    <a:lnTo>
                      <a:pt x="357" y="56"/>
                    </a:lnTo>
                    <a:lnTo>
                      <a:pt x="290" y="37"/>
                    </a:lnTo>
                    <a:lnTo>
                      <a:pt x="221" y="21"/>
                    </a:lnTo>
                    <a:lnTo>
                      <a:pt x="151" y="10"/>
                    </a:lnTo>
                    <a:lnTo>
                      <a:pt x="75" y="3"/>
                    </a:lnTo>
                    <a:lnTo>
                      <a:pt x="0"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0" name="Freeform 10"/>
              <p:cNvSpPr>
                <a:spLocks/>
              </p:cNvSpPr>
              <p:nvPr/>
            </p:nvSpPr>
            <p:spPr bwMode="auto">
              <a:xfrm>
                <a:off x="472" y="619"/>
                <a:ext cx="753" cy="462"/>
              </a:xfrm>
              <a:custGeom>
                <a:avLst/>
                <a:gdLst>
                  <a:gd name="T0" fmla="*/ 16 w 753"/>
                  <a:gd name="T1" fmla="*/ 462 h 462"/>
                  <a:gd name="T2" fmla="*/ 16 w 753"/>
                  <a:gd name="T3" fmla="*/ 462 h 462"/>
                  <a:gd name="T4" fmla="*/ 18 w 753"/>
                  <a:gd name="T5" fmla="*/ 415 h 462"/>
                  <a:gd name="T6" fmla="*/ 30 w 753"/>
                  <a:gd name="T7" fmla="*/ 370 h 462"/>
                  <a:gd name="T8" fmla="*/ 48 w 753"/>
                  <a:gd name="T9" fmla="*/ 327 h 462"/>
                  <a:gd name="T10" fmla="*/ 73 w 753"/>
                  <a:gd name="T11" fmla="*/ 285 h 462"/>
                  <a:gd name="T12" fmla="*/ 105 w 753"/>
                  <a:gd name="T13" fmla="*/ 246 h 462"/>
                  <a:gd name="T14" fmla="*/ 142 w 753"/>
                  <a:gd name="T15" fmla="*/ 209 h 462"/>
                  <a:gd name="T16" fmla="*/ 182 w 753"/>
                  <a:gd name="T17" fmla="*/ 175 h 462"/>
                  <a:gd name="T18" fmla="*/ 231 w 753"/>
                  <a:gd name="T19" fmla="*/ 142 h 462"/>
                  <a:gd name="T20" fmla="*/ 285 w 753"/>
                  <a:gd name="T21" fmla="*/ 112 h 462"/>
                  <a:gd name="T22" fmla="*/ 340 w 753"/>
                  <a:gd name="T23" fmla="*/ 87 h 462"/>
                  <a:gd name="T24" fmla="*/ 401 w 753"/>
                  <a:gd name="T25" fmla="*/ 65 h 462"/>
                  <a:gd name="T26" fmla="*/ 464 w 753"/>
                  <a:gd name="T27" fmla="*/ 45 h 462"/>
                  <a:gd name="T28" fmla="*/ 533 w 753"/>
                  <a:gd name="T29" fmla="*/ 30 h 462"/>
                  <a:gd name="T30" fmla="*/ 604 w 753"/>
                  <a:gd name="T31" fmla="*/ 18 h 462"/>
                  <a:gd name="T32" fmla="*/ 677 w 753"/>
                  <a:gd name="T33" fmla="*/ 11 h 462"/>
                  <a:gd name="T34" fmla="*/ 753 w 753"/>
                  <a:gd name="T35" fmla="*/ 10 h 462"/>
                  <a:gd name="T36" fmla="*/ 753 w 753"/>
                  <a:gd name="T37" fmla="*/ 0 h 462"/>
                  <a:gd name="T38" fmla="*/ 677 w 753"/>
                  <a:gd name="T39" fmla="*/ 3 h 462"/>
                  <a:gd name="T40" fmla="*/ 604 w 753"/>
                  <a:gd name="T41" fmla="*/ 10 h 462"/>
                  <a:gd name="T42" fmla="*/ 530 w 753"/>
                  <a:gd name="T43" fmla="*/ 21 h 462"/>
                  <a:gd name="T44" fmla="*/ 461 w 753"/>
                  <a:gd name="T45" fmla="*/ 37 h 462"/>
                  <a:gd name="T46" fmla="*/ 394 w 753"/>
                  <a:gd name="T47" fmla="*/ 56 h 462"/>
                  <a:gd name="T48" fmla="*/ 333 w 753"/>
                  <a:gd name="T49" fmla="*/ 79 h 462"/>
                  <a:gd name="T50" fmla="*/ 275 w 753"/>
                  <a:gd name="T51" fmla="*/ 106 h 462"/>
                  <a:gd name="T52" fmla="*/ 221 w 753"/>
                  <a:gd name="T53" fmla="*/ 136 h 462"/>
                  <a:gd name="T54" fmla="*/ 172 w 753"/>
                  <a:gd name="T55" fmla="*/ 168 h 462"/>
                  <a:gd name="T56" fmla="*/ 129 w 753"/>
                  <a:gd name="T57" fmla="*/ 204 h 462"/>
                  <a:gd name="T58" fmla="*/ 92 w 753"/>
                  <a:gd name="T59" fmla="*/ 241 h 462"/>
                  <a:gd name="T60" fmla="*/ 60 w 753"/>
                  <a:gd name="T61" fmla="*/ 283 h 462"/>
                  <a:gd name="T62" fmla="*/ 35 w 753"/>
                  <a:gd name="T63" fmla="*/ 325 h 462"/>
                  <a:gd name="T64" fmla="*/ 16 w 753"/>
                  <a:gd name="T65" fmla="*/ 370 h 462"/>
                  <a:gd name="T66" fmla="*/ 5 w 753"/>
                  <a:gd name="T67" fmla="*/ 415 h 462"/>
                  <a:gd name="T68" fmla="*/ 0 w 753"/>
                  <a:gd name="T69" fmla="*/ 462 h 462"/>
                  <a:gd name="T70" fmla="*/ 0 w 753"/>
                  <a:gd name="T71" fmla="*/ 462 h 462"/>
                  <a:gd name="T72" fmla="*/ 16 w 753"/>
                  <a:gd name="T73" fmla="*/ 462 h 4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3"/>
                  <a:gd name="T112" fmla="*/ 0 h 462"/>
                  <a:gd name="T113" fmla="*/ 753 w 753"/>
                  <a:gd name="T114" fmla="*/ 462 h 4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3" h="462">
                    <a:moveTo>
                      <a:pt x="16" y="462"/>
                    </a:moveTo>
                    <a:lnTo>
                      <a:pt x="16" y="462"/>
                    </a:lnTo>
                    <a:lnTo>
                      <a:pt x="18" y="415"/>
                    </a:lnTo>
                    <a:lnTo>
                      <a:pt x="30" y="370"/>
                    </a:lnTo>
                    <a:lnTo>
                      <a:pt x="48" y="327"/>
                    </a:lnTo>
                    <a:lnTo>
                      <a:pt x="73" y="285"/>
                    </a:lnTo>
                    <a:lnTo>
                      <a:pt x="105" y="246"/>
                    </a:lnTo>
                    <a:lnTo>
                      <a:pt x="142" y="209"/>
                    </a:lnTo>
                    <a:lnTo>
                      <a:pt x="182" y="175"/>
                    </a:lnTo>
                    <a:lnTo>
                      <a:pt x="231" y="142"/>
                    </a:lnTo>
                    <a:lnTo>
                      <a:pt x="285" y="112"/>
                    </a:lnTo>
                    <a:lnTo>
                      <a:pt x="340" y="87"/>
                    </a:lnTo>
                    <a:lnTo>
                      <a:pt x="401" y="65"/>
                    </a:lnTo>
                    <a:lnTo>
                      <a:pt x="464" y="45"/>
                    </a:lnTo>
                    <a:lnTo>
                      <a:pt x="533" y="30"/>
                    </a:lnTo>
                    <a:lnTo>
                      <a:pt x="604" y="18"/>
                    </a:lnTo>
                    <a:lnTo>
                      <a:pt x="677" y="11"/>
                    </a:lnTo>
                    <a:lnTo>
                      <a:pt x="753" y="10"/>
                    </a:lnTo>
                    <a:lnTo>
                      <a:pt x="753" y="0"/>
                    </a:lnTo>
                    <a:lnTo>
                      <a:pt x="677" y="3"/>
                    </a:lnTo>
                    <a:lnTo>
                      <a:pt x="604" y="10"/>
                    </a:lnTo>
                    <a:lnTo>
                      <a:pt x="530" y="21"/>
                    </a:lnTo>
                    <a:lnTo>
                      <a:pt x="461" y="37"/>
                    </a:lnTo>
                    <a:lnTo>
                      <a:pt x="394" y="56"/>
                    </a:lnTo>
                    <a:lnTo>
                      <a:pt x="333" y="79"/>
                    </a:lnTo>
                    <a:lnTo>
                      <a:pt x="275" y="106"/>
                    </a:lnTo>
                    <a:lnTo>
                      <a:pt x="221" y="136"/>
                    </a:lnTo>
                    <a:lnTo>
                      <a:pt x="172" y="168"/>
                    </a:lnTo>
                    <a:lnTo>
                      <a:pt x="129" y="204"/>
                    </a:lnTo>
                    <a:lnTo>
                      <a:pt x="92" y="241"/>
                    </a:lnTo>
                    <a:lnTo>
                      <a:pt x="60" y="283"/>
                    </a:lnTo>
                    <a:lnTo>
                      <a:pt x="35" y="325"/>
                    </a:lnTo>
                    <a:lnTo>
                      <a:pt x="16" y="370"/>
                    </a:lnTo>
                    <a:lnTo>
                      <a:pt x="5" y="415"/>
                    </a:lnTo>
                    <a:lnTo>
                      <a:pt x="0" y="462"/>
                    </a:lnTo>
                    <a:lnTo>
                      <a:pt x="16"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1" name="Freeform 11"/>
              <p:cNvSpPr>
                <a:spLocks/>
              </p:cNvSpPr>
              <p:nvPr/>
            </p:nvSpPr>
            <p:spPr bwMode="auto">
              <a:xfrm>
                <a:off x="472" y="1081"/>
                <a:ext cx="60" cy="156"/>
              </a:xfrm>
              <a:custGeom>
                <a:avLst/>
                <a:gdLst>
                  <a:gd name="T0" fmla="*/ 60 w 60"/>
                  <a:gd name="T1" fmla="*/ 154 h 156"/>
                  <a:gd name="T2" fmla="*/ 60 w 60"/>
                  <a:gd name="T3" fmla="*/ 154 h 156"/>
                  <a:gd name="T4" fmla="*/ 42 w 60"/>
                  <a:gd name="T5" fmla="*/ 117 h 156"/>
                  <a:gd name="T6" fmla="*/ 26 w 60"/>
                  <a:gd name="T7" fmla="*/ 80 h 156"/>
                  <a:gd name="T8" fmla="*/ 18 w 60"/>
                  <a:gd name="T9" fmla="*/ 41 h 156"/>
                  <a:gd name="T10" fmla="*/ 16 w 60"/>
                  <a:gd name="T11" fmla="*/ 0 h 156"/>
                  <a:gd name="T12" fmla="*/ 0 w 60"/>
                  <a:gd name="T13" fmla="*/ 0 h 156"/>
                  <a:gd name="T14" fmla="*/ 5 w 60"/>
                  <a:gd name="T15" fmla="*/ 41 h 156"/>
                  <a:gd name="T16" fmla="*/ 13 w 60"/>
                  <a:gd name="T17" fmla="*/ 80 h 156"/>
                  <a:gd name="T18" fmla="*/ 28 w 60"/>
                  <a:gd name="T19" fmla="*/ 119 h 156"/>
                  <a:gd name="T20" fmla="*/ 47 w 60"/>
                  <a:gd name="T21" fmla="*/ 156 h 156"/>
                  <a:gd name="T22" fmla="*/ 47 w 60"/>
                  <a:gd name="T23" fmla="*/ 156 h 156"/>
                  <a:gd name="T24" fmla="*/ 60 w 60"/>
                  <a:gd name="T25" fmla="*/ 154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156"/>
                  <a:gd name="T41" fmla="*/ 60 w 60"/>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156">
                    <a:moveTo>
                      <a:pt x="60" y="154"/>
                    </a:moveTo>
                    <a:lnTo>
                      <a:pt x="60" y="154"/>
                    </a:lnTo>
                    <a:lnTo>
                      <a:pt x="42" y="117"/>
                    </a:lnTo>
                    <a:lnTo>
                      <a:pt x="26" y="80"/>
                    </a:lnTo>
                    <a:lnTo>
                      <a:pt x="18" y="41"/>
                    </a:lnTo>
                    <a:lnTo>
                      <a:pt x="16" y="0"/>
                    </a:lnTo>
                    <a:lnTo>
                      <a:pt x="0" y="0"/>
                    </a:lnTo>
                    <a:lnTo>
                      <a:pt x="5" y="41"/>
                    </a:lnTo>
                    <a:lnTo>
                      <a:pt x="13" y="80"/>
                    </a:lnTo>
                    <a:lnTo>
                      <a:pt x="28" y="119"/>
                    </a:lnTo>
                    <a:lnTo>
                      <a:pt x="47" y="156"/>
                    </a:lnTo>
                    <a:lnTo>
                      <a:pt x="60" y="1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2" name="Freeform 12"/>
              <p:cNvSpPr>
                <a:spLocks/>
              </p:cNvSpPr>
              <p:nvPr/>
            </p:nvSpPr>
            <p:spPr bwMode="auto">
              <a:xfrm>
                <a:off x="525" y="1236"/>
                <a:ext cx="1398" cy="300"/>
              </a:xfrm>
              <a:custGeom>
                <a:avLst/>
                <a:gdLst>
                  <a:gd name="T0" fmla="*/ 1376 w 1398"/>
                  <a:gd name="T1" fmla="*/ 32 h 300"/>
                  <a:gd name="T2" fmla="*/ 1322 w 1398"/>
                  <a:gd name="T3" fmla="*/ 92 h 300"/>
                  <a:gd name="T4" fmla="*/ 1253 w 1398"/>
                  <a:gd name="T5" fmla="*/ 147 h 300"/>
                  <a:gd name="T6" fmla="*/ 1173 w 1398"/>
                  <a:gd name="T7" fmla="*/ 194 h 300"/>
                  <a:gd name="T8" fmla="*/ 1082 w 1398"/>
                  <a:gd name="T9" fmla="*/ 234 h 300"/>
                  <a:gd name="T10" fmla="*/ 982 w 1398"/>
                  <a:gd name="T11" fmla="*/ 266 h 300"/>
                  <a:gd name="T12" fmla="*/ 874 w 1398"/>
                  <a:gd name="T13" fmla="*/ 288 h 300"/>
                  <a:gd name="T14" fmla="*/ 759 w 1398"/>
                  <a:gd name="T15" fmla="*/ 299 h 300"/>
                  <a:gd name="T16" fmla="*/ 639 w 1398"/>
                  <a:gd name="T17" fmla="*/ 299 h 300"/>
                  <a:gd name="T18" fmla="*/ 525 w 1398"/>
                  <a:gd name="T19" fmla="*/ 288 h 300"/>
                  <a:gd name="T20" fmla="*/ 416 w 1398"/>
                  <a:gd name="T21" fmla="*/ 266 h 300"/>
                  <a:gd name="T22" fmla="*/ 316 w 1398"/>
                  <a:gd name="T23" fmla="*/ 234 h 300"/>
                  <a:gd name="T24" fmla="*/ 223 w 1398"/>
                  <a:gd name="T25" fmla="*/ 194 h 300"/>
                  <a:gd name="T26" fmla="*/ 145 w 1398"/>
                  <a:gd name="T27" fmla="*/ 147 h 300"/>
                  <a:gd name="T28" fmla="*/ 76 w 1398"/>
                  <a:gd name="T29" fmla="*/ 92 h 300"/>
                  <a:gd name="T30" fmla="*/ 22 w 1398"/>
                  <a:gd name="T31" fmla="*/ 32 h 300"/>
                  <a:gd name="T32" fmla="*/ 44 w 1398"/>
                  <a:gd name="T33" fmla="*/ 0 h 300"/>
                  <a:gd name="T34" fmla="*/ 136 w 1398"/>
                  <a:gd name="T35" fmla="*/ 0 h 300"/>
                  <a:gd name="T36" fmla="*/ 235 w 1398"/>
                  <a:gd name="T37" fmla="*/ 0 h 300"/>
                  <a:gd name="T38" fmla="*/ 337 w 1398"/>
                  <a:gd name="T39" fmla="*/ 0 h 300"/>
                  <a:gd name="T40" fmla="*/ 443 w 1398"/>
                  <a:gd name="T41" fmla="*/ 0 h 300"/>
                  <a:gd name="T42" fmla="*/ 549 w 1398"/>
                  <a:gd name="T43" fmla="*/ 0 h 300"/>
                  <a:gd name="T44" fmla="*/ 656 w 1398"/>
                  <a:gd name="T45" fmla="*/ 0 h 300"/>
                  <a:gd name="T46" fmla="*/ 762 w 1398"/>
                  <a:gd name="T47" fmla="*/ 0 h 300"/>
                  <a:gd name="T48" fmla="*/ 864 w 1398"/>
                  <a:gd name="T49" fmla="*/ 0 h 300"/>
                  <a:gd name="T50" fmla="*/ 963 w 1398"/>
                  <a:gd name="T51" fmla="*/ 0 h 300"/>
                  <a:gd name="T52" fmla="*/ 1055 w 1398"/>
                  <a:gd name="T53" fmla="*/ 0 h 300"/>
                  <a:gd name="T54" fmla="*/ 1141 w 1398"/>
                  <a:gd name="T55" fmla="*/ 0 h 300"/>
                  <a:gd name="T56" fmla="*/ 1218 w 1398"/>
                  <a:gd name="T57" fmla="*/ 0 h 300"/>
                  <a:gd name="T58" fmla="*/ 1284 w 1398"/>
                  <a:gd name="T59" fmla="*/ 0 h 300"/>
                  <a:gd name="T60" fmla="*/ 1339 w 1398"/>
                  <a:gd name="T61" fmla="*/ 0 h 300"/>
                  <a:gd name="T62" fmla="*/ 1383 w 1398"/>
                  <a:gd name="T63" fmla="*/ 0 h 3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98"/>
                  <a:gd name="T97" fmla="*/ 0 h 300"/>
                  <a:gd name="T98" fmla="*/ 1398 w 1398"/>
                  <a:gd name="T99" fmla="*/ 300 h 3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98" h="300">
                    <a:moveTo>
                      <a:pt x="1398" y="0"/>
                    </a:moveTo>
                    <a:lnTo>
                      <a:pt x="1376" y="32"/>
                    </a:lnTo>
                    <a:lnTo>
                      <a:pt x="1351" y="62"/>
                    </a:lnTo>
                    <a:lnTo>
                      <a:pt x="1322" y="92"/>
                    </a:lnTo>
                    <a:lnTo>
                      <a:pt x="1290" y="120"/>
                    </a:lnTo>
                    <a:lnTo>
                      <a:pt x="1253" y="147"/>
                    </a:lnTo>
                    <a:lnTo>
                      <a:pt x="1215" y="171"/>
                    </a:lnTo>
                    <a:lnTo>
                      <a:pt x="1173" y="194"/>
                    </a:lnTo>
                    <a:lnTo>
                      <a:pt x="1129" y="216"/>
                    </a:lnTo>
                    <a:lnTo>
                      <a:pt x="1082" y="234"/>
                    </a:lnTo>
                    <a:lnTo>
                      <a:pt x="1034" y="251"/>
                    </a:lnTo>
                    <a:lnTo>
                      <a:pt x="982" y="266"/>
                    </a:lnTo>
                    <a:lnTo>
                      <a:pt x="928" y="277"/>
                    </a:lnTo>
                    <a:lnTo>
                      <a:pt x="874" y="288"/>
                    </a:lnTo>
                    <a:lnTo>
                      <a:pt x="817" y="294"/>
                    </a:lnTo>
                    <a:lnTo>
                      <a:pt x="759" y="299"/>
                    </a:lnTo>
                    <a:lnTo>
                      <a:pt x="700" y="300"/>
                    </a:lnTo>
                    <a:lnTo>
                      <a:pt x="639" y="299"/>
                    </a:lnTo>
                    <a:lnTo>
                      <a:pt x="582" y="294"/>
                    </a:lnTo>
                    <a:lnTo>
                      <a:pt x="525" y="288"/>
                    </a:lnTo>
                    <a:lnTo>
                      <a:pt x="470" y="277"/>
                    </a:lnTo>
                    <a:lnTo>
                      <a:pt x="416" y="266"/>
                    </a:lnTo>
                    <a:lnTo>
                      <a:pt x="364" y="251"/>
                    </a:lnTo>
                    <a:lnTo>
                      <a:pt x="316" y="234"/>
                    </a:lnTo>
                    <a:lnTo>
                      <a:pt x="269" y="216"/>
                    </a:lnTo>
                    <a:lnTo>
                      <a:pt x="223" y="194"/>
                    </a:lnTo>
                    <a:lnTo>
                      <a:pt x="183" y="171"/>
                    </a:lnTo>
                    <a:lnTo>
                      <a:pt x="145" y="147"/>
                    </a:lnTo>
                    <a:lnTo>
                      <a:pt x="108" y="120"/>
                    </a:lnTo>
                    <a:lnTo>
                      <a:pt x="76" y="92"/>
                    </a:lnTo>
                    <a:lnTo>
                      <a:pt x="47" y="62"/>
                    </a:lnTo>
                    <a:lnTo>
                      <a:pt x="22" y="32"/>
                    </a:lnTo>
                    <a:lnTo>
                      <a:pt x="0" y="0"/>
                    </a:lnTo>
                    <a:lnTo>
                      <a:pt x="44" y="0"/>
                    </a:lnTo>
                    <a:lnTo>
                      <a:pt x="89" y="0"/>
                    </a:lnTo>
                    <a:lnTo>
                      <a:pt x="136" y="0"/>
                    </a:lnTo>
                    <a:lnTo>
                      <a:pt x="185" y="0"/>
                    </a:lnTo>
                    <a:lnTo>
                      <a:pt x="235" y="0"/>
                    </a:lnTo>
                    <a:lnTo>
                      <a:pt x="285" y="0"/>
                    </a:lnTo>
                    <a:lnTo>
                      <a:pt x="337" y="0"/>
                    </a:lnTo>
                    <a:lnTo>
                      <a:pt x="389" y="0"/>
                    </a:lnTo>
                    <a:lnTo>
                      <a:pt x="443" y="0"/>
                    </a:lnTo>
                    <a:lnTo>
                      <a:pt x="495" y="0"/>
                    </a:lnTo>
                    <a:lnTo>
                      <a:pt x="549" y="0"/>
                    </a:lnTo>
                    <a:lnTo>
                      <a:pt x="603" y="0"/>
                    </a:lnTo>
                    <a:lnTo>
                      <a:pt x="656" y="0"/>
                    </a:lnTo>
                    <a:lnTo>
                      <a:pt x="710" y="0"/>
                    </a:lnTo>
                    <a:lnTo>
                      <a:pt x="762" y="0"/>
                    </a:lnTo>
                    <a:lnTo>
                      <a:pt x="814" y="0"/>
                    </a:lnTo>
                    <a:lnTo>
                      <a:pt x="864" y="0"/>
                    </a:lnTo>
                    <a:lnTo>
                      <a:pt x="915" y="0"/>
                    </a:lnTo>
                    <a:lnTo>
                      <a:pt x="963" y="0"/>
                    </a:lnTo>
                    <a:lnTo>
                      <a:pt x="1010" y="0"/>
                    </a:lnTo>
                    <a:lnTo>
                      <a:pt x="1055" y="0"/>
                    </a:lnTo>
                    <a:lnTo>
                      <a:pt x="1099" y="0"/>
                    </a:lnTo>
                    <a:lnTo>
                      <a:pt x="1141" y="0"/>
                    </a:lnTo>
                    <a:lnTo>
                      <a:pt x="1180" y="0"/>
                    </a:lnTo>
                    <a:lnTo>
                      <a:pt x="1218" y="0"/>
                    </a:lnTo>
                    <a:lnTo>
                      <a:pt x="1252" y="0"/>
                    </a:lnTo>
                    <a:lnTo>
                      <a:pt x="1284" y="0"/>
                    </a:lnTo>
                    <a:lnTo>
                      <a:pt x="1314" y="0"/>
                    </a:lnTo>
                    <a:lnTo>
                      <a:pt x="1339" y="0"/>
                    </a:lnTo>
                    <a:lnTo>
                      <a:pt x="1362" y="0"/>
                    </a:lnTo>
                    <a:lnTo>
                      <a:pt x="1383" y="0"/>
                    </a:lnTo>
                    <a:lnTo>
                      <a:pt x="1398" y="0"/>
                    </a:lnTo>
                    <a:close/>
                  </a:path>
                </a:pathLst>
              </a:custGeom>
              <a:solidFill>
                <a:srgbClr val="3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3" name="Freeform 13"/>
              <p:cNvSpPr>
                <a:spLocks/>
              </p:cNvSpPr>
              <p:nvPr/>
            </p:nvSpPr>
            <p:spPr bwMode="auto">
              <a:xfrm>
                <a:off x="525" y="1236"/>
                <a:ext cx="1398" cy="300"/>
              </a:xfrm>
              <a:custGeom>
                <a:avLst/>
                <a:gdLst>
                  <a:gd name="T0" fmla="*/ 1398 w 1398"/>
                  <a:gd name="T1" fmla="*/ 0 h 300"/>
                  <a:gd name="T2" fmla="*/ 1351 w 1398"/>
                  <a:gd name="T3" fmla="*/ 62 h 300"/>
                  <a:gd name="T4" fmla="*/ 1290 w 1398"/>
                  <a:gd name="T5" fmla="*/ 120 h 300"/>
                  <a:gd name="T6" fmla="*/ 1215 w 1398"/>
                  <a:gd name="T7" fmla="*/ 171 h 300"/>
                  <a:gd name="T8" fmla="*/ 1129 w 1398"/>
                  <a:gd name="T9" fmla="*/ 216 h 300"/>
                  <a:gd name="T10" fmla="*/ 1034 w 1398"/>
                  <a:gd name="T11" fmla="*/ 251 h 300"/>
                  <a:gd name="T12" fmla="*/ 928 w 1398"/>
                  <a:gd name="T13" fmla="*/ 277 h 300"/>
                  <a:gd name="T14" fmla="*/ 817 w 1398"/>
                  <a:gd name="T15" fmla="*/ 294 h 300"/>
                  <a:gd name="T16" fmla="*/ 700 w 1398"/>
                  <a:gd name="T17" fmla="*/ 300 h 300"/>
                  <a:gd name="T18" fmla="*/ 639 w 1398"/>
                  <a:gd name="T19" fmla="*/ 299 h 300"/>
                  <a:gd name="T20" fmla="*/ 525 w 1398"/>
                  <a:gd name="T21" fmla="*/ 288 h 300"/>
                  <a:gd name="T22" fmla="*/ 416 w 1398"/>
                  <a:gd name="T23" fmla="*/ 266 h 300"/>
                  <a:gd name="T24" fmla="*/ 316 w 1398"/>
                  <a:gd name="T25" fmla="*/ 234 h 300"/>
                  <a:gd name="T26" fmla="*/ 223 w 1398"/>
                  <a:gd name="T27" fmla="*/ 194 h 300"/>
                  <a:gd name="T28" fmla="*/ 145 w 1398"/>
                  <a:gd name="T29" fmla="*/ 147 h 300"/>
                  <a:gd name="T30" fmla="*/ 76 w 1398"/>
                  <a:gd name="T31" fmla="*/ 92 h 300"/>
                  <a:gd name="T32" fmla="*/ 22 w 1398"/>
                  <a:gd name="T33" fmla="*/ 32 h 300"/>
                  <a:gd name="T34" fmla="*/ 0 w 1398"/>
                  <a:gd name="T35" fmla="*/ 0 h 300"/>
                  <a:gd name="T36" fmla="*/ 89 w 1398"/>
                  <a:gd name="T37" fmla="*/ 0 h 300"/>
                  <a:gd name="T38" fmla="*/ 185 w 1398"/>
                  <a:gd name="T39" fmla="*/ 0 h 300"/>
                  <a:gd name="T40" fmla="*/ 285 w 1398"/>
                  <a:gd name="T41" fmla="*/ 0 h 300"/>
                  <a:gd name="T42" fmla="*/ 389 w 1398"/>
                  <a:gd name="T43" fmla="*/ 0 h 300"/>
                  <a:gd name="T44" fmla="*/ 495 w 1398"/>
                  <a:gd name="T45" fmla="*/ 0 h 300"/>
                  <a:gd name="T46" fmla="*/ 603 w 1398"/>
                  <a:gd name="T47" fmla="*/ 0 h 300"/>
                  <a:gd name="T48" fmla="*/ 710 w 1398"/>
                  <a:gd name="T49" fmla="*/ 0 h 300"/>
                  <a:gd name="T50" fmla="*/ 814 w 1398"/>
                  <a:gd name="T51" fmla="*/ 0 h 300"/>
                  <a:gd name="T52" fmla="*/ 915 w 1398"/>
                  <a:gd name="T53" fmla="*/ 0 h 300"/>
                  <a:gd name="T54" fmla="*/ 1010 w 1398"/>
                  <a:gd name="T55" fmla="*/ 0 h 300"/>
                  <a:gd name="T56" fmla="*/ 1099 w 1398"/>
                  <a:gd name="T57" fmla="*/ 0 h 300"/>
                  <a:gd name="T58" fmla="*/ 1180 w 1398"/>
                  <a:gd name="T59" fmla="*/ 0 h 300"/>
                  <a:gd name="T60" fmla="*/ 1252 w 1398"/>
                  <a:gd name="T61" fmla="*/ 0 h 300"/>
                  <a:gd name="T62" fmla="*/ 1314 w 1398"/>
                  <a:gd name="T63" fmla="*/ 0 h 300"/>
                  <a:gd name="T64" fmla="*/ 1362 w 1398"/>
                  <a:gd name="T65" fmla="*/ 0 h 300"/>
                  <a:gd name="T66" fmla="*/ 1398 w 1398"/>
                  <a:gd name="T67" fmla="*/ 0 h 3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98"/>
                  <a:gd name="T103" fmla="*/ 0 h 300"/>
                  <a:gd name="T104" fmla="*/ 1398 w 1398"/>
                  <a:gd name="T105" fmla="*/ 300 h 3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98" h="300">
                    <a:moveTo>
                      <a:pt x="1398" y="0"/>
                    </a:moveTo>
                    <a:lnTo>
                      <a:pt x="1398" y="0"/>
                    </a:lnTo>
                    <a:lnTo>
                      <a:pt x="1376" y="32"/>
                    </a:lnTo>
                    <a:lnTo>
                      <a:pt x="1351" y="62"/>
                    </a:lnTo>
                    <a:lnTo>
                      <a:pt x="1322" y="92"/>
                    </a:lnTo>
                    <a:lnTo>
                      <a:pt x="1290" y="120"/>
                    </a:lnTo>
                    <a:lnTo>
                      <a:pt x="1253" y="147"/>
                    </a:lnTo>
                    <a:lnTo>
                      <a:pt x="1215" y="171"/>
                    </a:lnTo>
                    <a:lnTo>
                      <a:pt x="1173" y="194"/>
                    </a:lnTo>
                    <a:lnTo>
                      <a:pt x="1129" y="216"/>
                    </a:lnTo>
                    <a:lnTo>
                      <a:pt x="1082" y="234"/>
                    </a:lnTo>
                    <a:lnTo>
                      <a:pt x="1034" y="251"/>
                    </a:lnTo>
                    <a:lnTo>
                      <a:pt x="982" y="266"/>
                    </a:lnTo>
                    <a:lnTo>
                      <a:pt x="928" y="277"/>
                    </a:lnTo>
                    <a:lnTo>
                      <a:pt x="874" y="288"/>
                    </a:lnTo>
                    <a:lnTo>
                      <a:pt x="817" y="294"/>
                    </a:lnTo>
                    <a:lnTo>
                      <a:pt x="759" y="299"/>
                    </a:lnTo>
                    <a:lnTo>
                      <a:pt x="700" y="300"/>
                    </a:lnTo>
                    <a:lnTo>
                      <a:pt x="639" y="299"/>
                    </a:lnTo>
                    <a:lnTo>
                      <a:pt x="582" y="294"/>
                    </a:lnTo>
                    <a:lnTo>
                      <a:pt x="525" y="288"/>
                    </a:lnTo>
                    <a:lnTo>
                      <a:pt x="470" y="277"/>
                    </a:lnTo>
                    <a:lnTo>
                      <a:pt x="416" y="266"/>
                    </a:lnTo>
                    <a:lnTo>
                      <a:pt x="364" y="251"/>
                    </a:lnTo>
                    <a:lnTo>
                      <a:pt x="316" y="234"/>
                    </a:lnTo>
                    <a:lnTo>
                      <a:pt x="269" y="216"/>
                    </a:lnTo>
                    <a:lnTo>
                      <a:pt x="223" y="194"/>
                    </a:lnTo>
                    <a:lnTo>
                      <a:pt x="183" y="171"/>
                    </a:lnTo>
                    <a:lnTo>
                      <a:pt x="145" y="147"/>
                    </a:lnTo>
                    <a:lnTo>
                      <a:pt x="108" y="120"/>
                    </a:lnTo>
                    <a:lnTo>
                      <a:pt x="76" y="92"/>
                    </a:lnTo>
                    <a:lnTo>
                      <a:pt x="47" y="62"/>
                    </a:lnTo>
                    <a:lnTo>
                      <a:pt x="22" y="32"/>
                    </a:lnTo>
                    <a:lnTo>
                      <a:pt x="0" y="0"/>
                    </a:lnTo>
                    <a:lnTo>
                      <a:pt x="44" y="0"/>
                    </a:lnTo>
                    <a:lnTo>
                      <a:pt x="89" y="0"/>
                    </a:lnTo>
                    <a:lnTo>
                      <a:pt x="136" y="0"/>
                    </a:lnTo>
                    <a:lnTo>
                      <a:pt x="185" y="0"/>
                    </a:lnTo>
                    <a:lnTo>
                      <a:pt x="235" y="0"/>
                    </a:lnTo>
                    <a:lnTo>
                      <a:pt x="285" y="0"/>
                    </a:lnTo>
                    <a:lnTo>
                      <a:pt x="337" y="0"/>
                    </a:lnTo>
                    <a:lnTo>
                      <a:pt x="389" y="0"/>
                    </a:lnTo>
                    <a:lnTo>
                      <a:pt x="443" y="0"/>
                    </a:lnTo>
                    <a:lnTo>
                      <a:pt x="495" y="0"/>
                    </a:lnTo>
                    <a:lnTo>
                      <a:pt x="549" y="0"/>
                    </a:lnTo>
                    <a:lnTo>
                      <a:pt x="603" y="0"/>
                    </a:lnTo>
                    <a:lnTo>
                      <a:pt x="656" y="0"/>
                    </a:lnTo>
                    <a:lnTo>
                      <a:pt x="710" y="0"/>
                    </a:lnTo>
                    <a:lnTo>
                      <a:pt x="762" y="0"/>
                    </a:lnTo>
                    <a:lnTo>
                      <a:pt x="814" y="0"/>
                    </a:lnTo>
                    <a:lnTo>
                      <a:pt x="864" y="0"/>
                    </a:lnTo>
                    <a:lnTo>
                      <a:pt x="915" y="0"/>
                    </a:lnTo>
                    <a:lnTo>
                      <a:pt x="963" y="0"/>
                    </a:lnTo>
                    <a:lnTo>
                      <a:pt x="1010" y="0"/>
                    </a:lnTo>
                    <a:lnTo>
                      <a:pt x="1055" y="0"/>
                    </a:lnTo>
                    <a:lnTo>
                      <a:pt x="1099" y="0"/>
                    </a:lnTo>
                    <a:lnTo>
                      <a:pt x="1141" y="0"/>
                    </a:lnTo>
                    <a:lnTo>
                      <a:pt x="1180" y="0"/>
                    </a:lnTo>
                    <a:lnTo>
                      <a:pt x="1218" y="0"/>
                    </a:lnTo>
                    <a:lnTo>
                      <a:pt x="1252" y="0"/>
                    </a:lnTo>
                    <a:lnTo>
                      <a:pt x="1284" y="0"/>
                    </a:lnTo>
                    <a:lnTo>
                      <a:pt x="1314" y="0"/>
                    </a:lnTo>
                    <a:lnTo>
                      <a:pt x="1339" y="0"/>
                    </a:lnTo>
                    <a:lnTo>
                      <a:pt x="1362" y="0"/>
                    </a:lnTo>
                    <a:lnTo>
                      <a:pt x="1383" y="0"/>
                    </a:lnTo>
                    <a:lnTo>
                      <a:pt x="1398"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4" name="Freeform 14"/>
              <p:cNvSpPr>
                <a:spLocks/>
              </p:cNvSpPr>
              <p:nvPr/>
            </p:nvSpPr>
            <p:spPr bwMode="auto">
              <a:xfrm>
                <a:off x="816" y="1232"/>
                <a:ext cx="870" cy="256"/>
              </a:xfrm>
              <a:custGeom>
                <a:avLst/>
                <a:gdLst>
                  <a:gd name="T0" fmla="*/ 448 w 870"/>
                  <a:gd name="T1" fmla="*/ 160 h 256"/>
                  <a:gd name="T2" fmla="*/ 404 w 870"/>
                  <a:gd name="T3" fmla="*/ 147 h 256"/>
                  <a:gd name="T4" fmla="*/ 384 w 870"/>
                  <a:gd name="T5" fmla="*/ 138 h 256"/>
                  <a:gd name="T6" fmla="*/ 339 w 870"/>
                  <a:gd name="T7" fmla="*/ 125 h 256"/>
                  <a:gd name="T8" fmla="*/ 332 w 870"/>
                  <a:gd name="T9" fmla="*/ 212 h 256"/>
                  <a:gd name="T10" fmla="*/ 305 w 870"/>
                  <a:gd name="T11" fmla="*/ 126 h 256"/>
                  <a:gd name="T12" fmla="*/ 325 w 870"/>
                  <a:gd name="T13" fmla="*/ 255 h 256"/>
                  <a:gd name="T14" fmla="*/ 277 w 870"/>
                  <a:gd name="T15" fmla="*/ 223 h 256"/>
                  <a:gd name="T16" fmla="*/ 268 w 870"/>
                  <a:gd name="T17" fmla="*/ 223 h 256"/>
                  <a:gd name="T18" fmla="*/ 295 w 870"/>
                  <a:gd name="T19" fmla="*/ 109 h 256"/>
                  <a:gd name="T20" fmla="*/ 258 w 870"/>
                  <a:gd name="T21" fmla="*/ 166 h 256"/>
                  <a:gd name="T22" fmla="*/ 204 w 870"/>
                  <a:gd name="T23" fmla="*/ 236 h 256"/>
                  <a:gd name="T24" fmla="*/ 251 w 870"/>
                  <a:gd name="T25" fmla="*/ 96 h 256"/>
                  <a:gd name="T26" fmla="*/ 193 w 870"/>
                  <a:gd name="T27" fmla="*/ 217 h 256"/>
                  <a:gd name="T28" fmla="*/ 203 w 870"/>
                  <a:gd name="T29" fmla="*/ 139 h 256"/>
                  <a:gd name="T30" fmla="*/ 129 w 870"/>
                  <a:gd name="T31" fmla="*/ 194 h 256"/>
                  <a:gd name="T32" fmla="*/ 139 w 870"/>
                  <a:gd name="T33" fmla="*/ 150 h 256"/>
                  <a:gd name="T34" fmla="*/ 204 w 870"/>
                  <a:gd name="T35" fmla="*/ 102 h 256"/>
                  <a:gd name="T36" fmla="*/ 85 w 870"/>
                  <a:gd name="T37" fmla="*/ 136 h 256"/>
                  <a:gd name="T38" fmla="*/ 136 w 870"/>
                  <a:gd name="T39" fmla="*/ 118 h 256"/>
                  <a:gd name="T40" fmla="*/ 97 w 870"/>
                  <a:gd name="T41" fmla="*/ 94 h 256"/>
                  <a:gd name="T42" fmla="*/ 220 w 870"/>
                  <a:gd name="T43" fmla="*/ 92 h 256"/>
                  <a:gd name="T44" fmla="*/ 277 w 870"/>
                  <a:gd name="T45" fmla="*/ 28 h 256"/>
                  <a:gd name="T46" fmla="*/ 136 w 870"/>
                  <a:gd name="T47" fmla="*/ 69 h 256"/>
                  <a:gd name="T48" fmla="*/ 1 w 870"/>
                  <a:gd name="T49" fmla="*/ 97 h 256"/>
                  <a:gd name="T50" fmla="*/ 114 w 870"/>
                  <a:gd name="T51" fmla="*/ 66 h 256"/>
                  <a:gd name="T52" fmla="*/ 72 w 870"/>
                  <a:gd name="T53" fmla="*/ 55 h 256"/>
                  <a:gd name="T54" fmla="*/ 117 w 870"/>
                  <a:gd name="T55" fmla="*/ 41 h 256"/>
                  <a:gd name="T56" fmla="*/ 255 w 870"/>
                  <a:gd name="T57" fmla="*/ 28 h 256"/>
                  <a:gd name="T58" fmla="*/ 188 w 870"/>
                  <a:gd name="T59" fmla="*/ 2 h 256"/>
                  <a:gd name="T60" fmla="*/ 575 w 870"/>
                  <a:gd name="T61" fmla="*/ 2 h 256"/>
                  <a:gd name="T62" fmla="*/ 691 w 870"/>
                  <a:gd name="T63" fmla="*/ 40 h 256"/>
                  <a:gd name="T64" fmla="*/ 746 w 870"/>
                  <a:gd name="T65" fmla="*/ 32 h 256"/>
                  <a:gd name="T66" fmla="*/ 716 w 870"/>
                  <a:gd name="T67" fmla="*/ 43 h 256"/>
                  <a:gd name="T68" fmla="*/ 835 w 870"/>
                  <a:gd name="T69" fmla="*/ 69 h 256"/>
                  <a:gd name="T70" fmla="*/ 783 w 870"/>
                  <a:gd name="T71" fmla="*/ 59 h 256"/>
                  <a:gd name="T72" fmla="*/ 634 w 870"/>
                  <a:gd name="T73" fmla="*/ 40 h 256"/>
                  <a:gd name="T74" fmla="*/ 602 w 870"/>
                  <a:gd name="T75" fmla="*/ 73 h 256"/>
                  <a:gd name="T76" fmla="*/ 733 w 870"/>
                  <a:gd name="T77" fmla="*/ 87 h 256"/>
                  <a:gd name="T78" fmla="*/ 748 w 870"/>
                  <a:gd name="T79" fmla="*/ 87 h 256"/>
                  <a:gd name="T80" fmla="*/ 808 w 870"/>
                  <a:gd name="T81" fmla="*/ 117 h 256"/>
                  <a:gd name="T82" fmla="*/ 703 w 870"/>
                  <a:gd name="T83" fmla="*/ 103 h 256"/>
                  <a:gd name="T84" fmla="*/ 704 w 870"/>
                  <a:gd name="T85" fmla="*/ 120 h 256"/>
                  <a:gd name="T86" fmla="*/ 766 w 870"/>
                  <a:gd name="T87" fmla="*/ 196 h 256"/>
                  <a:gd name="T88" fmla="*/ 703 w 870"/>
                  <a:gd name="T89" fmla="*/ 124 h 256"/>
                  <a:gd name="T90" fmla="*/ 709 w 870"/>
                  <a:gd name="T91" fmla="*/ 207 h 256"/>
                  <a:gd name="T92" fmla="*/ 664 w 870"/>
                  <a:gd name="T93" fmla="*/ 121 h 256"/>
                  <a:gd name="T94" fmla="*/ 657 w 870"/>
                  <a:gd name="T95" fmla="*/ 186 h 256"/>
                  <a:gd name="T96" fmla="*/ 656 w 870"/>
                  <a:gd name="T97" fmla="*/ 198 h 256"/>
                  <a:gd name="T98" fmla="*/ 587 w 870"/>
                  <a:gd name="T99" fmla="*/ 90 h 256"/>
                  <a:gd name="T100" fmla="*/ 612 w 870"/>
                  <a:gd name="T101" fmla="*/ 196 h 256"/>
                  <a:gd name="T102" fmla="*/ 642 w 870"/>
                  <a:gd name="T103" fmla="*/ 245 h 256"/>
                  <a:gd name="T104" fmla="*/ 582 w 870"/>
                  <a:gd name="T105" fmla="*/ 238 h 256"/>
                  <a:gd name="T106" fmla="*/ 592 w 870"/>
                  <a:gd name="T107" fmla="*/ 182 h 256"/>
                  <a:gd name="T108" fmla="*/ 548 w 870"/>
                  <a:gd name="T109" fmla="*/ 171 h 256"/>
                  <a:gd name="T110" fmla="*/ 542 w 870"/>
                  <a:gd name="T111" fmla="*/ 170 h 256"/>
                  <a:gd name="T112" fmla="*/ 510 w 870"/>
                  <a:gd name="T113" fmla="*/ 94 h 256"/>
                  <a:gd name="T114" fmla="*/ 490 w 870"/>
                  <a:gd name="T115" fmla="*/ 180 h 256"/>
                  <a:gd name="T116" fmla="*/ 406 w 870"/>
                  <a:gd name="T117" fmla="*/ 195 h 256"/>
                  <a:gd name="T118" fmla="*/ 505 w 870"/>
                  <a:gd name="T119" fmla="*/ 76 h 256"/>
                  <a:gd name="T120" fmla="*/ 448 w 870"/>
                  <a:gd name="T121" fmla="*/ 62 h 256"/>
                  <a:gd name="T122" fmla="*/ 431 w 870"/>
                  <a:gd name="T123" fmla="*/ 36 h 2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70"/>
                  <a:gd name="T187" fmla="*/ 0 h 256"/>
                  <a:gd name="T188" fmla="*/ 870 w 870"/>
                  <a:gd name="T189" fmla="*/ 256 h 2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70" h="256">
                    <a:moveTo>
                      <a:pt x="386" y="30"/>
                    </a:moveTo>
                    <a:lnTo>
                      <a:pt x="379" y="40"/>
                    </a:lnTo>
                    <a:lnTo>
                      <a:pt x="369" y="46"/>
                    </a:lnTo>
                    <a:lnTo>
                      <a:pt x="360" y="51"/>
                    </a:lnTo>
                    <a:lnTo>
                      <a:pt x="359" y="59"/>
                    </a:lnTo>
                    <a:lnTo>
                      <a:pt x="364" y="74"/>
                    </a:lnTo>
                    <a:lnTo>
                      <a:pt x="367" y="83"/>
                    </a:lnTo>
                    <a:lnTo>
                      <a:pt x="367" y="90"/>
                    </a:lnTo>
                    <a:lnTo>
                      <a:pt x="369" y="94"/>
                    </a:lnTo>
                    <a:lnTo>
                      <a:pt x="374" y="104"/>
                    </a:lnTo>
                    <a:lnTo>
                      <a:pt x="377" y="113"/>
                    </a:lnTo>
                    <a:lnTo>
                      <a:pt x="382" y="123"/>
                    </a:lnTo>
                    <a:lnTo>
                      <a:pt x="391" y="133"/>
                    </a:lnTo>
                    <a:lnTo>
                      <a:pt x="399" y="141"/>
                    </a:lnTo>
                    <a:lnTo>
                      <a:pt x="407" y="142"/>
                    </a:lnTo>
                    <a:lnTo>
                      <a:pt x="418" y="144"/>
                    </a:lnTo>
                    <a:lnTo>
                      <a:pt x="433" y="151"/>
                    </a:lnTo>
                    <a:lnTo>
                      <a:pt x="448" y="160"/>
                    </a:lnTo>
                    <a:lnTo>
                      <a:pt x="458" y="165"/>
                    </a:lnTo>
                    <a:lnTo>
                      <a:pt x="464" y="169"/>
                    </a:lnTo>
                    <a:lnTo>
                      <a:pt x="473" y="175"/>
                    </a:lnTo>
                    <a:lnTo>
                      <a:pt x="480" y="181"/>
                    </a:lnTo>
                    <a:lnTo>
                      <a:pt x="485" y="184"/>
                    </a:lnTo>
                    <a:lnTo>
                      <a:pt x="485" y="186"/>
                    </a:lnTo>
                    <a:lnTo>
                      <a:pt x="480" y="185"/>
                    </a:lnTo>
                    <a:lnTo>
                      <a:pt x="475" y="183"/>
                    </a:lnTo>
                    <a:lnTo>
                      <a:pt x="471" y="181"/>
                    </a:lnTo>
                    <a:lnTo>
                      <a:pt x="466" y="179"/>
                    </a:lnTo>
                    <a:lnTo>
                      <a:pt x="461" y="174"/>
                    </a:lnTo>
                    <a:lnTo>
                      <a:pt x="454" y="168"/>
                    </a:lnTo>
                    <a:lnTo>
                      <a:pt x="446" y="163"/>
                    </a:lnTo>
                    <a:lnTo>
                      <a:pt x="436" y="160"/>
                    </a:lnTo>
                    <a:lnTo>
                      <a:pt x="426" y="156"/>
                    </a:lnTo>
                    <a:lnTo>
                      <a:pt x="416" y="152"/>
                    </a:lnTo>
                    <a:lnTo>
                      <a:pt x="409" y="149"/>
                    </a:lnTo>
                    <a:lnTo>
                      <a:pt x="404" y="147"/>
                    </a:lnTo>
                    <a:lnTo>
                      <a:pt x="402" y="146"/>
                    </a:lnTo>
                    <a:lnTo>
                      <a:pt x="402" y="147"/>
                    </a:lnTo>
                    <a:lnTo>
                      <a:pt x="401" y="151"/>
                    </a:lnTo>
                    <a:lnTo>
                      <a:pt x="397" y="158"/>
                    </a:lnTo>
                    <a:lnTo>
                      <a:pt x="397" y="168"/>
                    </a:lnTo>
                    <a:lnTo>
                      <a:pt x="399" y="177"/>
                    </a:lnTo>
                    <a:lnTo>
                      <a:pt x="401" y="181"/>
                    </a:lnTo>
                    <a:lnTo>
                      <a:pt x="399" y="183"/>
                    </a:lnTo>
                    <a:lnTo>
                      <a:pt x="394" y="187"/>
                    </a:lnTo>
                    <a:lnTo>
                      <a:pt x="389" y="191"/>
                    </a:lnTo>
                    <a:lnTo>
                      <a:pt x="391" y="187"/>
                    </a:lnTo>
                    <a:lnTo>
                      <a:pt x="391" y="178"/>
                    </a:lnTo>
                    <a:lnTo>
                      <a:pt x="391" y="167"/>
                    </a:lnTo>
                    <a:lnTo>
                      <a:pt x="392" y="160"/>
                    </a:lnTo>
                    <a:lnTo>
                      <a:pt x="392" y="154"/>
                    </a:lnTo>
                    <a:lnTo>
                      <a:pt x="389" y="146"/>
                    </a:lnTo>
                    <a:lnTo>
                      <a:pt x="384" y="138"/>
                    </a:lnTo>
                    <a:lnTo>
                      <a:pt x="379" y="131"/>
                    </a:lnTo>
                    <a:lnTo>
                      <a:pt x="374" y="125"/>
                    </a:lnTo>
                    <a:lnTo>
                      <a:pt x="369" y="116"/>
                    </a:lnTo>
                    <a:lnTo>
                      <a:pt x="366" y="107"/>
                    </a:lnTo>
                    <a:lnTo>
                      <a:pt x="364" y="99"/>
                    </a:lnTo>
                    <a:lnTo>
                      <a:pt x="362" y="92"/>
                    </a:lnTo>
                    <a:lnTo>
                      <a:pt x="360" y="86"/>
                    </a:lnTo>
                    <a:lnTo>
                      <a:pt x="357" y="81"/>
                    </a:lnTo>
                    <a:lnTo>
                      <a:pt x="352" y="77"/>
                    </a:lnTo>
                    <a:lnTo>
                      <a:pt x="349" y="73"/>
                    </a:lnTo>
                    <a:lnTo>
                      <a:pt x="344" y="68"/>
                    </a:lnTo>
                    <a:lnTo>
                      <a:pt x="337" y="79"/>
                    </a:lnTo>
                    <a:lnTo>
                      <a:pt x="334" y="85"/>
                    </a:lnTo>
                    <a:lnTo>
                      <a:pt x="332" y="91"/>
                    </a:lnTo>
                    <a:lnTo>
                      <a:pt x="330" y="104"/>
                    </a:lnTo>
                    <a:lnTo>
                      <a:pt x="332" y="111"/>
                    </a:lnTo>
                    <a:lnTo>
                      <a:pt x="335" y="117"/>
                    </a:lnTo>
                    <a:lnTo>
                      <a:pt x="339" y="125"/>
                    </a:lnTo>
                    <a:lnTo>
                      <a:pt x="340" y="134"/>
                    </a:lnTo>
                    <a:lnTo>
                      <a:pt x="342" y="144"/>
                    </a:lnTo>
                    <a:lnTo>
                      <a:pt x="344" y="150"/>
                    </a:lnTo>
                    <a:lnTo>
                      <a:pt x="344" y="155"/>
                    </a:lnTo>
                    <a:lnTo>
                      <a:pt x="345" y="162"/>
                    </a:lnTo>
                    <a:lnTo>
                      <a:pt x="345" y="170"/>
                    </a:lnTo>
                    <a:lnTo>
                      <a:pt x="344" y="177"/>
                    </a:lnTo>
                    <a:lnTo>
                      <a:pt x="342" y="184"/>
                    </a:lnTo>
                    <a:lnTo>
                      <a:pt x="340" y="194"/>
                    </a:lnTo>
                    <a:lnTo>
                      <a:pt x="339" y="204"/>
                    </a:lnTo>
                    <a:lnTo>
                      <a:pt x="339" y="212"/>
                    </a:lnTo>
                    <a:lnTo>
                      <a:pt x="337" y="217"/>
                    </a:lnTo>
                    <a:lnTo>
                      <a:pt x="335" y="223"/>
                    </a:lnTo>
                    <a:lnTo>
                      <a:pt x="330" y="223"/>
                    </a:lnTo>
                    <a:lnTo>
                      <a:pt x="329" y="226"/>
                    </a:lnTo>
                    <a:lnTo>
                      <a:pt x="330" y="220"/>
                    </a:lnTo>
                    <a:lnTo>
                      <a:pt x="332" y="212"/>
                    </a:lnTo>
                    <a:lnTo>
                      <a:pt x="334" y="205"/>
                    </a:lnTo>
                    <a:lnTo>
                      <a:pt x="335" y="200"/>
                    </a:lnTo>
                    <a:lnTo>
                      <a:pt x="335" y="192"/>
                    </a:lnTo>
                    <a:lnTo>
                      <a:pt x="335" y="184"/>
                    </a:lnTo>
                    <a:lnTo>
                      <a:pt x="337" y="178"/>
                    </a:lnTo>
                    <a:lnTo>
                      <a:pt x="339" y="172"/>
                    </a:lnTo>
                    <a:lnTo>
                      <a:pt x="340" y="166"/>
                    </a:lnTo>
                    <a:lnTo>
                      <a:pt x="340" y="159"/>
                    </a:lnTo>
                    <a:lnTo>
                      <a:pt x="337" y="151"/>
                    </a:lnTo>
                    <a:lnTo>
                      <a:pt x="334" y="143"/>
                    </a:lnTo>
                    <a:lnTo>
                      <a:pt x="329" y="134"/>
                    </a:lnTo>
                    <a:lnTo>
                      <a:pt x="327" y="127"/>
                    </a:lnTo>
                    <a:lnTo>
                      <a:pt x="324" y="119"/>
                    </a:lnTo>
                    <a:lnTo>
                      <a:pt x="320" y="112"/>
                    </a:lnTo>
                    <a:lnTo>
                      <a:pt x="314" y="105"/>
                    </a:lnTo>
                    <a:lnTo>
                      <a:pt x="310" y="115"/>
                    </a:lnTo>
                    <a:lnTo>
                      <a:pt x="308" y="121"/>
                    </a:lnTo>
                    <a:lnTo>
                      <a:pt x="305" y="126"/>
                    </a:lnTo>
                    <a:lnTo>
                      <a:pt x="302" y="134"/>
                    </a:lnTo>
                    <a:lnTo>
                      <a:pt x="300" y="145"/>
                    </a:lnTo>
                    <a:lnTo>
                      <a:pt x="298" y="154"/>
                    </a:lnTo>
                    <a:lnTo>
                      <a:pt x="297" y="164"/>
                    </a:lnTo>
                    <a:lnTo>
                      <a:pt x="297" y="176"/>
                    </a:lnTo>
                    <a:lnTo>
                      <a:pt x="297" y="184"/>
                    </a:lnTo>
                    <a:lnTo>
                      <a:pt x="297" y="189"/>
                    </a:lnTo>
                    <a:lnTo>
                      <a:pt x="297" y="193"/>
                    </a:lnTo>
                    <a:lnTo>
                      <a:pt x="300" y="203"/>
                    </a:lnTo>
                    <a:lnTo>
                      <a:pt x="305" y="215"/>
                    </a:lnTo>
                    <a:lnTo>
                      <a:pt x="310" y="222"/>
                    </a:lnTo>
                    <a:lnTo>
                      <a:pt x="314" y="228"/>
                    </a:lnTo>
                    <a:lnTo>
                      <a:pt x="320" y="233"/>
                    </a:lnTo>
                    <a:lnTo>
                      <a:pt x="325" y="239"/>
                    </a:lnTo>
                    <a:lnTo>
                      <a:pt x="327" y="243"/>
                    </a:lnTo>
                    <a:lnTo>
                      <a:pt x="327" y="248"/>
                    </a:lnTo>
                    <a:lnTo>
                      <a:pt x="329" y="252"/>
                    </a:lnTo>
                    <a:lnTo>
                      <a:pt x="325" y="255"/>
                    </a:lnTo>
                    <a:lnTo>
                      <a:pt x="327" y="256"/>
                    </a:lnTo>
                    <a:lnTo>
                      <a:pt x="324" y="252"/>
                    </a:lnTo>
                    <a:lnTo>
                      <a:pt x="320" y="247"/>
                    </a:lnTo>
                    <a:lnTo>
                      <a:pt x="319" y="243"/>
                    </a:lnTo>
                    <a:lnTo>
                      <a:pt x="317" y="240"/>
                    </a:lnTo>
                    <a:lnTo>
                      <a:pt x="314" y="234"/>
                    </a:lnTo>
                    <a:lnTo>
                      <a:pt x="307" y="226"/>
                    </a:lnTo>
                    <a:lnTo>
                      <a:pt x="300" y="219"/>
                    </a:lnTo>
                    <a:lnTo>
                      <a:pt x="297" y="215"/>
                    </a:lnTo>
                    <a:lnTo>
                      <a:pt x="295" y="213"/>
                    </a:lnTo>
                    <a:lnTo>
                      <a:pt x="295" y="211"/>
                    </a:lnTo>
                    <a:lnTo>
                      <a:pt x="293" y="207"/>
                    </a:lnTo>
                    <a:lnTo>
                      <a:pt x="290" y="206"/>
                    </a:lnTo>
                    <a:lnTo>
                      <a:pt x="285" y="209"/>
                    </a:lnTo>
                    <a:lnTo>
                      <a:pt x="282" y="215"/>
                    </a:lnTo>
                    <a:lnTo>
                      <a:pt x="280" y="219"/>
                    </a:lnTo>
                    <a:lnTo>
                      <a:pt x="277" y="223"/>
                    </a:lnTo>
                    <a:lnTo>
                      <a:pt x="272" y="229"/>
                    </a:lnTo>
                    <a:lnTo>
                      <a:pt x="267" y="235"/>
                    </a:lnTo>
                    <a:lnTo>
                      <a:pt x="263" y="238"/>
                    </a:lnTo>
                    <a:lnTo>
                      <a:pt x="262" y="241"/>
                    </a:lnTo>
                    <a:lnTo>
                      <a:pt x="260" y="247"/>
                    </a:lnTo>
                    <a:lnTo>
                      <a:pt x="260" y="252"/>
                    </a:lnTo>
                    <a:lnTo>
                      <a:pt x="262" y="254"/>
                    </a:lnTo>
                    <a:lnTo>
                      <a:pt x="262" y="255"/>
                    </a:lnTo>
                    <a:lnTo>
                      <a:pt x="258" y="255"/>
                    </a:lnTo>
                    <a:lnTo>
                      <a:pt x="253" y="255"/>
                    </a:lnTo>
                    <a:lnTo>
                      <a:pt x="250" y="255"/>
                    </a:lnTo>
                    <a:lnTo>
                      <a:pt x="250" y="253"/>
                    </a:lnTo>
                    <a:lnTo>
                      <a:pt x="253" y="247"/>
                    </a:lnTo>
                    <a:lnTo>
                      <a:pt x="256" y="240"/>
                    </a:lnTo>
                    <a:lnTo>
                      <a:pt x="258" y="236"/>
                    </a:lnTo>
                    <a:lnTo>
                      <a:pt x="262" y="233"/>
                    </a:lnTo>
                    <a:lnTo>
                      <a:pt x="265" y="228"/>
                    </a:lnTo>
                    <a:lnTo>
                      <a:pt x="268" y="223"/>
                    </a:lnTo>
                    <a:lnTo>
                      <a:pt x="270" y="219"/>
                    </a:lnTo>
                    <a:lnTo>
                      <a:pt x="273" y="215"/>
                    </a:lnTo>
                    <a:lnTo>
                      <a:pt x="277" y="208"/>
                    </a:lnTo>
                    <a:lnTo>
                      <a:pt x="280" y="204"/>
                    </a:lnTo>
                    <a:lnTo>
                      <a:pt x="280" y="203"/>
                    </a:lnTo>
                    <a:lnTo>
                      <a:pt x="280" y="200"/>
                    </a:lnTo>
                    <a:lnTo>
                      <a:pt x="282" y="192"/>
                    </a:lnTo>
                    <a:lnTo>
                      <a:pt x="283" y="182"/>
                    </a:lnTo>
                    <a:lnTo>
                      <a:pt x="287" y="174"/>
                    </a:lnTo>
                    <a:lnTo>
                      <a:pt x="288" y="166"/>
                    </a:lnTo>
                    <a:lnTo>
                      <a:pt x="288" y="159"/>
                    </a:lnTo>
                    <a:lnTo>
                      <a:pt x="288" y="152"/>
                    </a:lnTo>
                    <a:lnTo>
                      <a:pt x="292" y="145"/>
                    </a:lnTo>
                    <a:lnTo>
                      <a:pt x="293" y="139"/>
                    </a:lnTo>
                    <a:lnTo>
                      <a:pt x="293" y="131"/>
                    </a:lnTo>
                    <a:lnTo>
                      <a:pt x="295" y="124"/>
                    </a:lnTo>
                    <a:lnTo>
                      <a:pt x="295" y="116"/>
                    </a:lnTo>
                    <a:lnTo>
                      <a:pt x="295" y="109"/>
                    </a:lnTo>
                    <a:lnTo>
                      <a:pt x="297" y="103"/>
                    </a:lnTo>
                    <a:lnTo>
                      <a:pt x="300" y="97"/>
                    </a:lnTo>
                    <a:lnTo>
                      <a:pt x="300" y="92"/>
                    </a:lnTo>
                    <a:lnTo>
                      <a:pt x="298" y="90"/>
                    </a:lnTo>
                    <a:lnTo>
                      <a:pt x="292" y="91"/>
                    </a:lnTo>
                    <a:lnTo>
                      <a:pt x="285" y="93"/>
                    </a:lnTo>
                    <a:lnTo>
                      <a:pt x="282" y="95"/>
                    </a:lnTo>
                    <a:lnTo>
                      <a:pt x="278" y="99"/>
                    </a:lnTo>
                    <a:lnTo>
                      <a:pt x="273" y="107"/>
                    </a:lnTo>
                    <a:lnTo>
                      <a:pt x="268" y="114"/>
                    </a:lnTo>
                    <a:lnTo>
                      <a:pt x="267" y="119"/>
                    </a:lnTo>
                    <a:lnTo>
                      <a:pt x="265" y="123"/>
                    </a:lnTo>
                    <a:lnTo>
                      <a:pt x="263" y="131"/>
                    </a:lnTo>
                    <a:lnTo>
                      <a:pt x="263" y="139"/>
                    </a:lnTo>
                    <a:lnTo>
                      <a:pt x="265" y="143"/>
                    </a:lnTo>
                    <a:lnTo>
                      <a:pt x="267" y="147"/>
                    </a:lnTo>
                    <a:lnTo>
                      <a:pt x="263" y="156"/>
                    </a:lnTo>
                    <a:lnTo>
                      <a:pt x="258" y="166"/>
                    </a:lnTo>
                    <a:lnTo>
                      <a:pt x="255" y="172"/>
                    </a:lnTo>
                    <a:lnTo>
                      <a:pt x="251" y="179"/>
                    </a:lnTo>
                    <a:lnTo>
                      <a:pt x="245" y="188"/>
                    </a:lnTo>
                    <a:lnTo>
                      <a:pt x="240" y="196"/>
                    </a:lnTo>
                    <a:lnTo>
                      <a:pt x="238" y="201"/>
                    </a:lnTo>
                    <a:lnTo>
                      <a:pt x="236" y="206"/>
                    </a:lnTo>
                    <a:lnTo>
                      <a:pt x="231" y="215"/>
                    </a:lnTo>
                    <a:lnTo>
                      <a:pt x="225" y="223"/>
                    </a:lnTo>
                    <a:lnTo>
                      <a:pt x="220" y="230"/>
                    </a:lnTo>
                    <a:lnTo>
                      <a:pt x="215" y="235"/>
                    </a:lnTo>
                    <a:lnTo>
                      <a:pt x="206" y="240"/>
                    </a:lnTo>
                    <a:lnTo>
                      <a:pt x="198" y="245"/>
                    </a:lnTo>
                    <a:lnTo>
                      <a:pt x="193" y="249"/>
                    </a:lnTo>
                    <a:lnTo>
                      <a:pt x="191" y="249"/>
                    </a:lnTo>
                    <a:lnTo>
                      <a:pt x="193" y="245"/>
                    </a:lnTo>
                    <a:lnTo>
                      <a:pt x="196" y="241"/>
                    </a:lnTo>
                    <a:lnTo>
                      <a:pt x="201" y="239"/>
                    </a:lnTo>
                    <a:lnTo>
                      <a:pt x="204" y="236"/>
                    </a:lnTo>
                    <a:lnTo>
                      <a:pt x="209" y="231"/>
                    </a:lnTo>
                    <a:lnTo>
                      <a:pt x="215" y="225"/>
                    </a:lnTo>
                    <a:lnTo>
                      <a:pt x="220" y="221"/>
                    </a:lnTo>
                    <a:lnTo>
                      <a:pt x="223" y="216"/>
                    </a:lnTo>
                    <a:lnTo>
                      <a:pt x="228" y="205"/>
                    </a:lnTo>
                    <a:lnTo>
                      <a:pt x="233" y="193"/>
                    </a:lnTo>
                    <a:lnTo>
                      <a:pt x="238" y="185"/>
                    </a:lnTo>
                    <a:lnTo>
                      <a:pt x="243" y="177"/>
                    </a:lnTo>
                    <a:lnTo>
                      <a:pt x="248" y="166"/>
                    </a:lnTo>
                    <a:lnTo>
                      <a:pt x="251" y="155"/>
                    </a:lnTo>
                    <a:lnTo>
                      <a:pt x="253" y="147"/>
                    </a:lnTo>
                    <a:lnTo>
                      <a:pt x="253" y="139"/>
                    </a:lnTo>
                    <a:lnTo>
                      <a:pt x="255" y="129"/>
                    </a:lnTo>
                    <a:lnTo>
                      <a:pt x="260" y="119"/>
                    </a:lnTo>
                    <a:lnTo>
                      <a:pt x="267" y="109"/>
                    </a:lnTo>
                    <a:lnTo>
                      <a:pt x="268" y="101"/>
                    </a:lnTo>
                    <a:lnTo>
                      <a:pt x="262" y="96"/>
                    </a:lnTo>
                    <a:lnTo>
                      <a:pt x="251" y="96"/>
                    </a:lnTo>
                    <a:lnTo>
                      <a:pt x="243" y="99"/>
                    </a:lnTo>
                    <a:lnTo>
                      <a:pt x="236" y="106"/>
                    </a:lnTo>
                    <a:lnTo>
                      <a:pt x="228" y="114"/>
                    </a:lnTo>
                    <a:lnTo>
                      <a:pt x="220" y="120"/>
                    </a:lnTo>
                    <a:lnTo>
                      <a:pt x="216" y="124"/>
                    </a:lnTo>
                    <a:lnTo>
                      <a:pt x="215" y="129"/>
                    </a:lnTo>
                    <a:lnTo>
                      <a:pt x="213" y="136"/>
                    </a:lnTo>
                    <a:lnTo>
                      <a:pt x="211" y="144"/>
                    </a:lnTo>
                    <a:lnTo>
                      <a:pt x="211" y="147"/>
                    </a:lnTo>
                    <a:lnTo>
                      <a:pt x="209" y="151"/>
                    </a:lnTo>
                    <a:lnTo>
                      <a:pt x="209" y="159"/>
                    </a:lnTo>
                    <a:lnTo>
                      <a:pt x="211" y="168"/>
                    </a:lnTo>
                    <a:lnTo>
                      <a:pt x="211" y="176"/>
                    </a:lnTo>
                    <a:lnTo>
                      <a:pt x="211" y="183"/>
                    </a:lnTo>
                    <a:lnTo>
                      <a:pt x="208" y="193"/>
                    </a:lnTo>
                    <a:lnTo>
                      <a:pt x="203" y="203"/>
                    </a:lnTo>
                    <a:lnTo>
                      <a:pt x="198" y="211"/>
                    </a:lnTo>
                    <a:lnTo>
                      <a:pt x="193" y="217"/>
                    </a:lnTo>
                    <a:lnTo>
                      <a:pt x="186" y="223"/>
                    </a:lnTo>
                    <a:lnTo>
                      <a:pt x="181" y="228"/>
                    </a:lnTo>
                    <a:lnTo>
                      <a:pt x="178" y="231"/>
                    </a:lnTo>
                    <a:lnTo>
                      <a:pt x="176" y="230"/>
                    </a:lnTo>
                    <a:lnTo>
                      <a:pt x="179" y="225"/>
                    </a:lnTo>
                    <a:lnTo>
                      <a:pt x="186" y="218"/>
                    </a:lnTo>
                    <a:lnTo>
                      <a:pt x="191" y="213"/>
                    </a:lnTo>
                    <a:lnTo>
                      <a:pt x="194" y="206"/>
                    </a:lnTo>
                    <a:lnTo>
                      <a:pt x="198" y="199"/>
                    </a:lnTo>
                    <a:lnTo>
                      <a:pt x="201" y="192"/>
                    </a:lnTo>
                    <a:lnTo>
                      <a:pt x="204" y="187"/>
                    </a:lnTo>
                    <a:lnTo>
                      <a:pt x="206" y="183"/>
                    </a:lnTo>
                    <a:lnTo>
                      <a:pt x="204" y="176"/>
                    </a:lnTo>
                    <a:lnTo>
                      <a:pt x="203" y="168"/>
                    </a:lnTo>
                    <a:lnTo>
                      <a:pt x="201" y="162"/>
                    </a:lnTo>
                    <a:lnTo>
                      <a:pt x="201" y="156"/>
                    </a:lnTo>
                    <a:lnTo>
                      <a:pt x="201" y="148"/>
                    </a:lnTo>
                    <a:lnTo>
                      <a:pt x="203" y="139"/>
                    </a:lnTo>
                    <a:lnTo>
                      <a:pt x="204" y="130"/>
                    </a:lnTo>
                    <a:lnTo>
                      <a:pt x="208" y="125"/>
                    </a:lnTo>
                    <a:lnTo>
                      <a:pt x="208" y="123"/>
                    </a:lnTo>
                    <a:lnTo>
                      <a:pt x="198" y="126"/>
                    </a:lnTo>
                    <a:lnTo>
                      <a:pt x="188" y="130"/>
                    </a:lnTo>
                    <a:lnTo>
                      <a:pt x="176" y="134"/>
                    </a:lnTo>
                    <a:lnTo>
                      <a:pt x="166" y="139"/>
                    </a:lnTo>
                    <a:lnTo>
                      <a:pt x="156" y="144"/>
                    </a:lnTo>
                    <a:lnTo>
                      <a:pt x="149" y="148"/>
                    </a:lnTo>
                    <a:lnTo>
                      <a:pt x="144" y="152"/>
                    </a:lnTo>
                    <a:lnTo>
                      <a:pt x="141" y="155"/>
                    </a:lnTo>
                    <a:lnTo>
                      <a:pt x="134" y="159"/>
                    </a:lnTo>
                    <a:lnTo>
                      <a:pt x="129" y="161"/>
                    </a:lnTo>
                    <a:lnTo>
                      <a:pt x="127" y="165"/>
                    </a:lnTo>
                    <a:lnTo>
                      <a:pt x="129" y="175"/>
                    </a:lnTo>
                    <a:lnTo>
                      <a:pt x="132" y="184"/>
                    </a:lnTo>
                    <a:lnTo>
                      <a:pt x="131" y="189"/>
                    </a:lnTo>
                    <a:lnTo>
                      <a:pt x="129" y="194"/>
                    </a:lnTo>
                    <a:lnTo>
                      <a:pt x="129" y="201"/>
                    </a:lnTo>
                    <a:lnTo>
                      <a:pt x="132" y="209"/>
                    </a:lnTo>
                    <a:lnTo>
                      <a:pt x="136" y="213"/>
                    </a:lnTo>
                    <a:lnTo>
                      <a:pt x="136" y="214"/>
                    </a:lnTo>
                    <a:lnTo>
                      <a:pt x="131" y="213"/>
                    </a:lnTo>
                    <a:lnTo>
                      <a:pt x="126" y="211"/>
                    </a:lnTo>
                    <a:lnTo>
                      <a:pt x="126" y="209"/>
                    </a:lnTo>
                    <a:lnTo>
                      <a:pt x="126" y="206"/>
                    </a:lnTo>
                    <a:lnTo>
                      <a:pt x="126" y="200"/>
                    </a:lnTo>
                    <a:lnTo>
                      <a:pt x="124" y="194"/>
                    </a:lnTo>
                    <a:lnTo>
                      <a:pt x="124" y="188"/>
                    </a:lnTo>
                    <a:lnTo>
                      <a:pt x="122" y="183"/>
                    </a:lnTo>
                    <a:lnTo>
                      <a:pt x="122" y="177"/>
                    </a:lnTo>
                    <a:lnTo>
                      <a:pt x="122" y="170"/>
                    </a:lnTo>
                    <a:lnTo>
                      <a:pt x="122" y="166"/>
                    </a:lnTo>
                    <a:lnTo>
                      <a:pt x="124" y="162"/>
                    </a:lnTo>
                    <a:lnTo>
                      <a:pt x="131" y="156"/>
                    </a:lnTo>
                    <a:lnTo>
                      <a:pt x="139" y="150"/>
                    </a:lnTo>
                    <a:lnTo>
                      <a:pt x="146" y="146"/>
                    </a:lnTo>
                    <a:lnTo>
                      <a:pt x="151" y="142"/>
                    </a:lnTo>
                    <a:lnTo>
                      <a:pt x="159" y="139"/>
                    </a:lnTo>
                    <a:lnTo>
                      <a:pt x="166" y="136"/>
                    </a:lnTo>
                    <a:lnTo>
                      <a:pt x="169" y="133"/>
                    </a:lnTo>
                    <a:lnTo>
                      <a:pt x="174" y="131"/>
                    </a:lnTo>
                    <a:lnTo>
                      <a:pt x="183" y="126"/>
                    </a:lnTo>
                    <a:lnTo>
                      <a:pt x="191" y="122"/>
                    </a:lnTo>
                    <a:lnTo>
                      <a:pt x="194" y="120"/>
                    </a:lnTo>
                    <a:lnTo>
                      <a:pt x="198" y="118"/>
                    </a:lnTo>
                    <a:lnTo>
                      <a:pt x="204" y="115"/>
                    </a:lnTo>
                    <a:lnTo>
                      <a:pt x="211" y="112"/>
                    </a:lnTo>
                    <a:lnTo>
                      <a:pt x="218" y="109"/>
                    </a:lnTo>
                    <a:lnTo>
                      <a:pt x="221" y="107"/>
                    </a:lnTo>
                    <a:lnTo>
                      <a:pt x="218" y="105"/>
                    </a:lnTo>
                    <a:lnTo>
                      <a:pt x="213" y="103"/>
                    </a:lnTo>
                    <a:lnTo>
                      <a:pt x="208" y="102"/>
                    </a:lnTo>
                    <a:lnTo>
                      <a:pt x="204" y="102"/>
                    </a:lnTo>
                    <a:lnTo>
                      <a:pt x="198" y="104"/>
                    </a:lnTo>
                    <a:lnTo>
                      <a:pt x="193" y="106"/>
                    </a:lnTo>
                    <a:lnTo>
                      <a:pt x="191" y="107"/>
                    </a:lnTo>
                    <a:lnTo>
                      <a:pt x="186" y="109"/>
                    </a:lnTo>
                    <a:lnTo>
                      <a:pt x="179" y="111"/>
                    </a:lnTo>
                    <a:lnTo>
                      <a:pt x="171" y="114"/>
                    </a:lnTo>
                    <a:lnTo>
                      <a:pt x="166" y="116"/>
                    </a:lnTo>
                    <a:lnTo>
                      <a:pt x="161" y="118"/>
                    </a:lnTo>
                    <a:lnTo>
                      <a:pt x="156" y="121"/>
                    </a:lnTo>
                    <a:lnTo>
                      <a:pt x="147" y="122"/>
                    </a:lnTo>
                    <a:lnTo>
                      <a:pt x="139" y="122"/>
                    </a:lnTo>
                    <a:lnTo>
                      <a:pt x="129" y="123"/>
                    </a:lnTo>
                    <a:lnTo>
                      <a:pt x="121" y="126"/>
                    </a:lnTo>
                    <a:lnTo>
                      <a:pt x="116" y="130"/>
                    </a:lnTo>
                    <a:lnTo>
                      <a:pt x="111" y="131"/>
                    </a:lnTo>
                    <a:lnTo>
                      <a:pt x="104" y="131"/>
                    </a:lnTo>
                    <a:lnTo>
                      <a:pt x="94" y="133"/>
                    </a:lnTo>
                    <a:lnTo>
                      <a:pt x="85" y="136"/>
                    </a:lnTo>
                    <a:lnTo>
                      <a:pt x="79" y="140"/>
                    </a:lnTo>
                    <a:lnTo>
                      <a:pt x="74" y="141"/>
                    </a:lnTo>
                    <a:lnTo>
                      <a:pt x="67" y="142"/>
                    </a:lnTo>
                    <a:lnTo>
                      <a:pt x="64" y="140"/>
                    </a:lnTo>
                    <a:lnTo>
                      <a:pt x="65" y="138"/>
                    </a:lnTo>
                    <a:lnTo>
                      <a:pt x="70" y="135"/>
                    </a:lnTo>
                    <a:lnTo>
                      <a:pt x="72" y="134"/>
                    </a:lnTo>
                    <a:lnTo>
                      <a:pt x="75" y="133"/>
                    </a:lnTo>
                    <a:lnTo>
                      <a:pt x="80" y="132"/>
                    </a:lnTo>
                    <a:lnTo>
                      <a:pt x="89" y="130"/>
                    </a:lnTo>
                    <a:lnTo>
                      <a:pt x="95" y="128"/>
                    </a:lnTo>
                    <a:lnTo>
                      <a:pt x="102" y="125"/>
                    </a:lnTo>
                    <a:lnTo>
                      <a:pt x="107" y="123"/>
                    </a:lnTo>
                    <a:lnTo>
                      <a:pt x="116" y="121"/>
                    </a:lnTo>
                    <a:lnTo>
                      <a:pt x="124" y="119"/>
                    </a:lnTo>
                    <a:lnTo>
                      <a:pt x="131" y="119"/>
                    </a:lnTo>
                    <a:lnTo>
                      <a:pt x="136" y="118"/>
                    </a:lnTo>
                    <a:lnTo>
                      <a:pt x="139" y="115"/>
                    </a:lnTo>
                    <a:lnTo>
                      <a:pt x="142" y="112"/>
                    </a:lnTo>
                    <a:lnTo>
                      <a:pt x="146" y="110"/>
                    </a:lnTo>
                    <a:lnTo>
                      <a:pt x="144" y="108"/>
                    </a:lnTo>
                    <a:lnTo>
                      <a:pt x="136" y="105"/>
                    </a:lnTo>
                    <a:lnTo>
                      <a:pt x="124" y="102"/>
                    </a:lnTo>
                    <a:lnTo>
                      <a:pt x="117" y="99"/>
                    </a:lnTo>
                    <a:lnTo>
                      <a:pt x="109" y="99"/>
                    </a:lnTo>
                    <a:lnTo>
                      <a:pt x="99" y="98"/>
                    </a:lnTo>
                    <a:lnTo>
                      <a:pt x="87" y="99"/>
                    </a:lnTo>
                    <a:lnTo>
                      <a:pt x="77" y="102"/>
                    </a:lnTo>
                    <a:lnTo>
                      <a:pt x="70" y="104"/>
                    </a:lnTo>
                    <a:lnTo>
                      <a:pt x="69" y="105"/>
                    </a:lnTo>
                    <a:lnTo>
                      <a:pt x="74" y="99"/>
                    </a:lnTo>
                    <a:lnTo>
                      <a:pt x="77" y="97"/>
                    </a:lnTo>
                    <a:lnTo>
                      <a:pt x="80" y="96"/>
                    </a:lnTo>
                    <a:lnTo>
                      <a:pt x="89" y="95"/>
                    </a:lnTo>
                    <a:lnTo>
                      <a:pt x="97" y="94"/>
                    </a:lnTo>
                    <a:lnTo>
                      <a:pt x="104" y="93"/>
                    </a:lnTo>
                    <a:lnTo>
                      <a:pt x="112" y="94"/>
                    </a:lnTo>
                    <a:lnTo>
                      <a:pt x="122" y="95"/>
                    </a:lnTo>
                    <a:lnTo>
                      <a:pt x="132" y="97"/>
                    </a:lnTo>
                    <a:lnTo>
                      <a:pt x="137" y="98"/>
                    </a:lnTo>
                    <a:lnTo>
                      <a:pt x="141" y="101"/>
                    </a:lnTo>
                    <a:lnTo>
                      <a:pt x="147" y="105"/>
                    </a:lnTo>
                    <a:lnTo>
                      <a:pt x="154" y="109"/>
                    </a:lnTo>
                    <a:lnTo>
                      <a:pt x="156" y="112"/>
                    </a:lnTo>
                    <a:lnTo>
                      <a:pt x="157" y="113"/>
                    </a:lnTo>
                    <a:lnTo>
                      <a:pt x="168" y="110"/>
                    </a:lnTo>
                    <a:lnTo>
                      <a:pt x="176" y="106"/>
                    </a:lnTo>
                    <a:lnTo>
                      <a:pt x="179" y="102"/>
                    </a:lnTo>
                    <a:lnTo>
                      <a:pt x="184" y="99"/>
                    </a:lnTo>
                    <a:lnTo>
                      <a:pt x="196" y="96"/>
                    </a:lnTo>
                    <a:lnTo>
                      <a:pt x="208" y="94"/>
                    </a:lnTo>
                    <a:lnTo>
                      <a:pt x="215" y="93"/>
                    </a:lnTo>
                    <a:lnTo>
                      <a:pt x="220" y="92"/>
                    </a:lnTo>
                    <a:lnTo>
                      <a:pt x="228" y="90"/>
                    </a:lnTo>
                    <a:lnTo>
                      <a:pt x="238" y="89"/>
                    </a:lnTo>
                    <a:lnTo>
                      <a:pt x="243" y="89"/>
                    </a:lnTo>
                    <a:lnTo>
                      <a:pt x="250" y="88"/>
                    </a:lnTo>
                    <a:lnTo>
                      <a:pt x="258" y="82"/>
                    </a:lnTo>
                    <a:lnTo>
                      <a:pt x="267" y="77"/>
                    </a:lnTo>
                    <a:lnTo>
                      <a:pt x="270" y="76"/>
                    </a:lnTo>
                    <a:lnTo>
                      <a:pt x="272" y="74"/>
                    </a:lnTo>
                    <a:lnTo>
                      <a:pt x="277" y="66"/>
                    </a:lnTo>
                    <a:lnTo>
                      <a:pt x="282" y="56"/>
                    </a:lnTo>
                    <a:lnTo>
                      <a:pt x="285" y="51"/>
                    </a:lnTo>
                    <a:lnTo>
                      <a:pt x="287" y="48"/>
                    </a:lnTo>
                    <a:lnTo>
                      <a:pt x="290" y="41"/>
                    </a:lnTo>
                    <a:lnTo>
                      <a:pt x="295" y="32"/>
                    </a:lnTo>
                    <a:lnTo>
                      <a:pt x="297" y="26"/>
                    </a:lnTo>
                    <a:lnTo>
                      <a:pt x="293" y="23"/>
                    </a:lnTo>
                    <a:lnTo>
                      <a:pt x="285" y="24"/>
                    </a:lnTo>
                    <a:lnTo>
                      <a:pt x="277" y="28"/>
                    </a:lnTo>
                    <a:lnTo>
                      <a:pt x="273" y="30"/>
                    </a:lnTo>
                    <a:lnTo>
                      <a:pt x="268" y="33"/>
                    </a:lnTo>
                    <a:lnTo>
                      <a:pt x="260" y="37"/>
                    </a:lnTo>
                    <a:lnTo>
                      <a:pt x="246" y="40"/>
                    </a:lnTo>
                    <a:lnTo>
                      <a:pt x="236" y="43"/>
                    </a:lnTo>
                    <a:lnTo>
                      <a:pt x="228" y="46"/>
                    </a:lnTo>
                    <a:lnTo>
                      <a:pt x="220" y="49"/>
                    </a:lnTo>
                    <a:lnTo>
                      <a:pt x="215" y="51"/>
                    </a:lnTo>
                    <a:lnTo>
                      <a:pt x="211" y="53"/>
                    </a:lnTo>
                    <a:lnTo>
                      <a:pt x="204" y="54"/>
                    </a:lnTo>
                    <a:lnTo>
                      <a:pt x="194" y="56"/>
                    </a:lnTo>
                    <a:lnTo>
                      <a:pt x="183" y="59"/>
                    </a:lnTo>
                    <a:lnTo>
                      <a:pt x="174" y="61"/>
                    </a:lnTo>
                    <a:lnTo>
                      <a:pt x="166" y="63"/>
                    </a:lnTo>
                    <a:lnTo>
                      <a:pt x="157" y="66"/>
                    </a:lnTo>
                    <a:lnTo>
                      <a:pt x="149" y="67"/>
                    </a:lnTo>
                    <a:lnTo>
                      <a:pt x="142" y="68"/>
                    </a:lnTo>
                    <a:lnTo>
                      <a:pt x="136" y="69"/>
                    </a:lnTo>
                    <a:lnTo>
                      <a:pt x="127" y="70"/>
                    </a:lnTo>
                    <a:lnTo>
                      <a:pt x="119" y="71"/>
                    </a:lnTo>
                    <a:lnTo>
                      <a:pt x="112" y="72"/>
                    </a:lnTo>
                    <a:lnTo>
                      <a:pt x="105" y="74"/>
                    </a:lnTo>
                    <a:lnTo>
                      <a:pt x="95" y="75"/>
                    </a:lnTo>
                    <a:lnTo>
                      <a:pt x="84" y="77"/>
                    </a:lnTo>
                    <a:lnTo>
                      <a:pt x="72" y="80"/>
                    </a:lnTo>
                    <a:lnTo>
                      <a:pt x="62" y="84"/>
                    </a:lnTo>
                    <a:lnTo>
                      <a:pt x="53" y="88"/>
                    </a:lnTo>
                    <a:lnTo>
                      <a:pt x="47" y="91"/>
                    </a:lnTo>
                    <a:lnTo>
                      <a:pt x="38" y="92"/>
                    </a:lnTo>
                    <a:lnTo>
                      <a:pt x="32" y="92"/>
                    </a:lnTo>
                    <a:lnTo>
                      <a:pt x="22" y="94"/>
                    </a:lnTo>
                    <a:lnTo>
                      <a:pt x="13" y="97"/>
                    </a:lnTo>
                    <a:lnTo>
                      <a:pt x="7" y="102"/>
                    </a:lnTo>
                    <a:lnTo>
                      <a:pt x="1" y="103"/>
                    </a:lnTo>
                    <a:lnTo>
                      <a:pt x="0" y="101"/>
                    </a:lnTo>
                    <a:lnTo>
                      <a:pt x="1" y="97"/>
                    </a:lnTo>
                    <a:lnTo>
                      <a:pt x="7" y="95"/>
                    </a:lnTo>
                    <a:lnTo>
                      <a:pt x="10" y="93"/>
                    </a:lnTo>
                    <a:lnTo>
                      <a:pt x="13" y="92"/>
                    </a:lnTo>
                    <a:lnTo>
                      <a:pt x="23" y="91"/>
                    </a:lnTo>
                    <a:lnTo>
                      <a:pt x="30" y="90"/>
                    </a:lnTo>
                    <a:lnTo>
                      <a:pt x="33" y="89"/>
                    </a:lnTo>
                    <a:lnTo>
                      <a:pt x="35" y="89"/>
                    </a:lnTo>
                    <a:lnTo>
                      <a:pt x="37" y="88"/>
                    </a:lnTo>
                    <a:lnTo>
                      <a:pt x="40" y="87"/>
                    </a:lnTo>
                    <a:lnTo>
                      <a:pt x="48" y="84"/>
                    </a:lnTo>
                    <a:lnTo>
                      <a:pt x="59" y="81"/>
                    </a:lnTo>
                    <a:lnTo>
                      <a:pt x="69" y="78"/>
                    </a:lnTo>
                    <a:lnTo>
                      <a:pt x="74" y="76"/>
                    </a:lnTo>
                    <a:lnTo>
                      <a:pt x="79" y="75"/>
                    </a:lnTo>
                    <a:lnTo>
                      <a:pt x="89" y="72"/>
                    </a:lnTo>
                    <a:lnTo>
                      <a:pt x="100" y="69"/>
                    </a:lnTo>
                    <a:lnTo>
                      <a:pt x="107" y="68"/>
                    </a:lnTo>
                    <a:lnTo>
                      <a:pt x="114" y="66"/>
                    </a:lnTo>
                    <a:lnTo>
                      <a:pt x="126" y="63"/>
                    </a:lnTo>
                    <a:lnTo>
                      <a:pt x="137" y="61"/>
                    </a:lnTo>
                    <a:lnTo>
                      <a:pt x="146" y="59"/>
                    </a:lnTo>
                    <a:lnTo>
                      <a:pt x="151" y="58"/>
                    </a:lnTo>
                    <a:lnTo>
                      <a:pt x="152" y="58"/>
                    </a:lnTo>
                    <a:lnTo>
                      <a:pt x="147" y="55"/>
                    </a:lnTo>
                    <a:lnTo>
                      <a:pt x="144" y="53"/>
                    </a:lnTo>
                    <a:lnTo>
                      <a:pt x="141" y="53"/>
                    </a:lnTo>
                    <a:lnTo>
                      <a:pt x="131" y="52"/>
                    </a:lnTo>
                    <a:lnTo>
                      <a:pt x="119" y="51"/>
                    </a:lnTo>
                    <a:lnTo>
                      <a:pt x="112" y="50"/>
                    </a:lnTo>
                    <a:lnTo>
                      <a:pt x="105" y="49"/>
                    </a:lnTo>
                    <a:lnTo>
                      <a:pt x="97" y="51"/>
                    </a:lnTo>
                    <a:lnTo>
                      <a:pt x="87" y="53"/>
                    </a:lnTo>
                    <a:lnTo>
                      <a:pt x="80" y="55"/>
                    </a:lnTo>
                    <a:lnTo>
                      <a:pt x="74" y="56"/>
                    </a:lnTo>
                    <a:lnTo>
                      <a:pt x="65" y="57"/>
                    </a:lnTo>
                    <a:lnTo>
                      <a:pt x="72" y="55"/>
                    </a:lnTo>
                    <a:lnTo>
                      <a:pt x="75" y="53"/>
                    </a:lnTo>
                    <a:lnTo>
                      <a:pt x="80" y="52"/>
                    </a:lnTo>
                    <a:lnTo>
                      <a:pt x="90" y="50"/>
                    </a:lnTo>
                    <a:lnTo>
                      <a:pt x="104" y="48"/>
                    </a:lnTo>
                    <a:lnTo>
                      <a:pt x="112" y="47"/>
                    </a:lnTo>
                    <a:lnTo>
                      <a:pt x="116" y="46"/>
                    </a:lnTo>
                    <a:lnTo>
                      <a:pt x="117" y="46"/>
                    </a:lnTo>
                    <a:lnTo>
                      <a:pt x="105" y="41"/>
                    </a:lnTo>
                    <a:lnTo>
                      <a:pt x="97" y="37"/>
                    </a:lnTo>
                    <a:lnTo>
                      <a:pt x="92" y="33"/>
                    </a:lnTo>
                    <a:lnTo>
                      <a:pt x="90" y="32"/>
                    </a:lnTo>
                    <a:lnTo>
                      <a:pt x="97" y="33"/>
                    </a:lnTo>
                    <a:lnTo>
                      <a:pt x="104" y="34"/>
                    </a:lnTo>
                    <a:lnTo>
                      <a:pt x="109" y="36"/>
                    </a:lnTo>
                    <a:lnTo>
                      <a:pt x="111" y="37"/>
                    </a:lnTo>
                    <a:lnTo>
                      <a:pt x="111" y="38"/>
                    </a:lnTo>
                    <a:lnTo>
                      <a:pt x="112" y="39"/>
                    </a:lnTo>
                    <a:lnTo>
                      <a:pt x="117" y="41"/>
                    </a:lnTo>
                    <a:lnTo>
                      <a:pt x="126" y="43"/>
                    </a:lnTo>
                    <a:lnTo>
                      <a:pt x="136" y="45"/>
                    </a:lnTo>
                    <a:lnTo>
                      <a:pt x="142" y="47"/>
                    </a:lnTo>
                    <a:lnTo>
                      <a:pt x="151" y="49"/>
                    </a:lnTo>
                    <a:lnTo>
                      <a:pt x="163" y="50"/>
                    </a:lnTo>
                    <a:lnTo>
                      <a:pt x="173" y="50"/>
                    </a:lnTo>
                    <a:lnTo>
                      <a:pt x="179" y="50"/>
                    </a:lnTo>
                    <a:lnTo>
                      <a:pt x="184" y="48"/>
                    </a:lnTo>
                    <a:lnTo>
                      <a:pt x="194" y="46"/>
                    </a:lnTo>
                    <a:lnTo>
                      <a:pt x="201" y="45"/>
                    </a:lnTo>
                    <a:lnTo>
                      <a:pt x="209" y="43"/>
                    </a:lnTo>
                    <a:lnTo>
                      <a:pt x="216" y="41"/>
                    </a:lnTo>
                    <a:lnTo>
                      <a:pt x="223" y="39"/>
                    </a:lnTo>
                    <a:lnTo>
                      <a:pt x="230" y="37"/>
                    </a:lnTo>
                    <a:lnTo>
                      <a:pt x="236" y="35"/>
                    </a:lnTo>
                    <a:lnTo>
                      <a:pt x="243" y="32"/>
                    </a:lnTo>
                    <a:lnTo>
                      <a:pt x="248" y="30"/>
                    </a:lnTo>
                    <a:lnTo>
                      <a:pt x="255" y="28"/>
                    </a:lnTo>
                    <a:lnTo>
                      <a:pt x="265" y="24"/>
                    </a:lnTo>
                    <a:lnTo>
                      <a:pt x="275" y="22"/>
                    </a:lnTo>
                    <a:lnTo>
                      <a:pt x="285" y="20"/>
                    </a:lnTo>
                    <a:lnTo>
                      <a:pt x="292" y="18"/>
                    </a:lnTo>
                    <a:lnTo>
                      <a:pt x="297" y="15"/>
                    </a:lnTo>
                    <a:lnTo>
                      <a:pt x="297" y="14"/>
                    </a:lnTo>
                    <a:lnTo>
                      <a:pt x="290" y="12"/>
                    </a:lnTo>
                    <a:lnTo>
                      <a:pt x="280" y="10"/>
                    </a:lnTo>
                    <a:lnTo>
                      <a:pt x="268" y="10"/>
                    </a:lnTo>
                    <a:lnTo>
                      <a:pt x="255" y="9"/>
                    </a:lnTo>
                    <a:lnTo>
                      <a:pt x="241" y="9"/>
                    </a:lnTo>
                    <a:lnTo>
                      <a:pt x="226" y="7"/>
                    </a:lnTo>
                    <a:lnTo>
                      <a:pt x="216" y="6"/>
                    </a:lnTo>
                    <a:lnTo>
                      <a:pt x="206" y="4"/>
                    </a:lnTo>
                    <a:lnTo>
                      <a:pt x="198" y="2"/>
                    </a:lnTo>
                    <a:lnTo>
                      <a:pt x="191" y="1"/>
                    </a:lnTo>
                    <a:lnTo>
                      <a:pt x="188" y="1"/>
                    </a:lnTo>
                    <a:lnTo>
                      <a:pt x="188" y="2"/>
                    </a:lnTo>
                    <a:lnTo>
                      <a:pt x="191" y="2"/>
                    </a:lnTo>
                    <a:lnTo>
                      <a:pt x="203" y="2"/>
                    </a:lnTo>
                    <a:lnTo>
                      <a:pt x="220" y="2"/>
                    </a:lnTo>
                    <a:lnTo>
                      <a:pt x="241" y="2"/>
                    </a:lnTo>
                    <a:lnTo>
                      <a:pt x="267" y="2"/>
                    </a:lnTo>
                    <a:lnTo>
                      <a:pt x="297" y="2"/>
                    </a:lnTo>
                    <a:lnTo>
                      <a:pt x="329" y="1"/>
                    </a:lnTo>
                    <a:lnTo>
                      <a:pt x="360" y="1"/>
                    </a:lnTo>
                    <a:lnTo>
                      <a:pt x="396" y="1"/>
                    </a:lnTo>
                    <a:lnTo>
                      <a:pt x="429" y="1"/>
                    </a:lnTo>
                    <a:lnTo>
                      <a:pt x="461" y="1"/>
                    </a:lnTo>
                    <a:lnTo>
                      <a:pt x="491" y="0"/>
                    </a:lnTo>
                    <a:lnTo>
                      <a:pt x="520" y="0"/>
                    </a:lnTo>
                    <a:lnTo>
                      <a:pt x="543" y="0"/>
                    </a:lnTo>
                    <a:lnTo>
                      <a:pt x="563" y="0"/>
                    </a:lnTo>
                    <a:lnTo>
                      <a:pt x="577" y="0"/>
                    </a:lnTo>
                    <a:lnTo>
                      <a:pt x="585" y="0"/>
                    </a:lnTo>
                    <a:lnTo>
                      <a:pt x="575" y="2"/>
                    </a:lnTo>
                    <a:lnTo>
                      <a:pt x="568" y="3"/>
                    </a:lnTo>
                    <a:lnTo>
                      <a:pt x="565" y="5"/>
                    </a:lnTo>
                    <a:lnTo>
                      <a:pt x="565" y="9"/>
                    </a:lnTo>
                    <a:lnTo>
                      <a:pt x="577" y="16"/>
                    </a:lnTo>
                    <a:lnTo>
                      <a:pt x="589" y="19"/>
                    </a:lnTo>
                    <a:lnTo>
                      <a:pt x="600" y="21"/>
                    </a:lnTo>
                    <a:lnTo>
                      <a:pt x="612" y="24"/>
                    </a:lnTo>
                    <a:lnTo>
                      <a:pt x="619" y="26"/>
                    </a:lnTo>
                    <a:lnTo>
                      <a:pt x="624" y="29"/>
                    </a:lnTo>
                    <a:lnTo>
                      <a:pt x="631" y="31"/>
                    </a:lnTo>
                    <a:lnTo>
                      <a:pt x="637" y="32"/>
                    </a:lnTo>
                    <a:lnTo>
                      <a:pt x="646" y="34"/>
                    </a:lnTo>
                    <a:lnTo>
                      <a:pt x="652" y="35"/>
                    </a:lnTo>
                    <a:lnTo>
                      <a:pt x="661" y="36"/>
                    </a:lnTo>
                    <a:lnTo>
                      <a:pt x="667" y="37"/>
                    </a:lnTo>
                    <a:lnTo>
                      <a:pt x="679" y="38"/>
                    </a:lnTo>
                    <a:lnTo>
                      <a:pt x="684" y="39"/>
                    </a:lnTo>
                    <a:lnTo>
                      <a:pt x="691" y="40"/>
                    </a:lnTo>
                    <a:lnTo>
                      <a:pt x="701" y="39"/>
                    </a:lnTo>
                    <a:lnTo>
                      <a:pt x="713" y="37"/>
                    </a:lnTo>
                    <a:lnTo>
                      <a:pt x="719" y="34"/>
                    </a:lnTo>
                    <a:lnTo>
                      <a:pt x="726" y="31"/>
                    </a:lnTo>
                    <a:lnTo>
                      <a:pt x="735" y="29"/>
                    </a:lnTo>
                    <a:lnTo>
                      <a:pt x="743" y="26"/>
                    </a:lnTo>
                    <a:lnTo>
                      <a:pt x="748" y="23"/>
                    </a:lnTo>
                    <a:lnTo>
                      <a:pt x="750" y="22"/>
                    </a:lnTo>
                    <a:lnTo>
                      <a:pt x="750" y="21"/>
                    </a:lnTo>
                    <a:lnTo>
                      <a:pt x="751" y="20"/>
                    </a:lnTo>
                    <a:lnTo>
                      <a:pt x="755" y="18"/>
                    </a:lnTo>
                    <a:lnTo>
                      <a:pt x="761" y="16"/>
                    </a:lnTo>
                    <a:lnTo>
                      <a:pt x="768" y="15"/>
                    </a:lnTo>
                    <a:lnTo>
                      <a:pt x="766" y="17"/>
                    </a:lnTo>
                    <a:lnTo>
                      <a:pt x="761" y="20"/>
                    </a:lnTo>
                    <a:lnTo>
                      <a:pt x="755" y="26"/>
                    </a:lnTo>
                    <a:lnTo>
                      <a:pt x="745" y="32"/>
                    </a:lnTo>
                    <a:lnTo>
                      <a:pt x="746" y="32"/>
                    </a:lnTo>
                    <a:lnTo>
                      <a:pt x="751" y="32"/>
                    </a:lnTo>
                    <a:lnTo>
                      <a:pt x="758" y="33"/>
                    </a:lnTo>
                    <a:lnTo>
                      <a:pt x="771" y="34"/>
                    </a:lnTo>
                    <a:lnTo>
                      <a:pt x="783" y="35"/>
                    </a:lnTo>
                    <a:lnTo>
                      <a:pt x="788" y="36"/>
                    </a:lnTo>
                    <a:lnTo>
                      <a:pt x="792" y="38"/>
                    </a:lnTo>
                    <a:lnTo>
                      <a:pt x="798" y="39"/>
                    </a:lnTo>
                    <a:lnTo>
                      <a:pt x="790" y="38"/>
                    </a:lnTo>
                    <a:lnTo>
                      <a:pt x="783" y="38"/>
                    </a:lnTo>
                    <a:lnTo>
                      <a:pt x="777" y="37"/>
                    </a:lnTo>
                    <a:lnTo>
                      <a:pt x="766" y="36"/>
                    </a:lnTo>
                    <a:lnTo>
                      <a:pt x="756" y="35"/>
                    </a:lnTo>
                    <a:lnTo>
                      <a:pt x="751" y="35"/>
                    </a:lnTo>
                    <a:lnTo>
                      <a:pt x="745" y="36"/>
                    </a:lnTo>
                    <a:lnTo>
                      <a:pt x="733" y="38"/>
                    </a:lnTo>
                    <a:lnTo>
                      <a:pt x="723" y="40"/>
                    </a:lnTo>
                    <a:lnTo>
                      <a:pt x="719" y="41"/>
                    </a:lnTo>
                    <a:lnTo>
                      <a:pt x="716" y="43"/>
                    </a:lnTo>
                    <a:lnTo>
                      <a:pt x="711" y="46"/>
                    </a:lnTo>
                    <a:lnTo>
                      <a:pt x="713" y="46"/>
                    </a:lnTo>
                    <a:lnTo>
                      <a:pt x="718" y="47"/>
                    </a:lnTo>
                    <a:lnTo>
                      <a:pt x="726" y="48"/>
                    </a:lnTo>
                    <a:lnTo>
                      <a:pt x="740" y="49"/>
                    </a:lnTo>
                    <a:lnTo>
                      <a:pt x="751" y="50"/>
                    </a:lnTo>
                    <a:lnTo>
                      <a:pt x="758" y="52"/>
                    </a:lnTo>
                    <a:lnTo>
                      <a:pt x="766" y="53"/>
                    </a:lnTo>
                    <a:lnTo>
                      <a:pt x="778" y="55"/>
                    </a:lnTo>
                    <a:lnTo>
                      <a:pt x="790" y="57"/>
                    </a:lnTo>
                    <a:lnTo>
                      <a:pt x="795" y="58"/>
                    </a:lnTo>
                    <a:lnTo>
                      <a:pt x="800" y="59"/>
                    </a:lnTo>
                    <a:lnTo>
                      <a:pt x="810" y="62"/>
                    </a:lnTo>
                    <a:lnTo>
                      <a:pt x="822" y="66"/>
                    </a:lnTo>
                    <a:lnTo>
                      <a:pt x="829" y="67"/>
                    </a:lnTo>
                    <a:lnTo>
                      <a:pt x="832" y="69"/>
                    </a:lnTo>
                    <a:lnTo>
                      <a:pt x="834" y="69"/>
                    </a:lnTo>
                    <a:lnTo>
                      <a:pt x="835" y="69"/>
                    </a:lnTo>
                    <a:lnTo>
                      <a:pt x="839" y="70"/>
                    </a:lnTo>
                    <a:lnTo>
                      <a:pt x="847" y="70"/>
                    </a:lnTo>
                    <a:lnTo>
                      <a:pt x="857" y="71"/>
                    </a:lnTo>
                    <a:lnTo>
                      <a:pt x="860" y="72"/>
                    </a:lnTo>
                    <a:lnTo>
                      <a:pt x="864" y="73"/>
                    </a:lnTo>
                    <a:lnTo>
                      <a:pt x="869" y="75"/>
                    </a:lnTo>
                    <a:lnTo>
                      <a:pt x="870" y="78"/>
                    </a:lnTo>
                    <a:lnTo>
                      <a:pt x="870" y="80"/>
                    </a:lnTo>
                    <a:lnTo>
                      <a:pt x="865" y="78"/>
                    </a:lnTo>
                    <a:lnTo>
                      <a:pt x="857" y="75"/>
                    </a:lnTo>
                    <a:lnTo>
                      <a:pt x="849" y="73"/>
                    </a:lnTo>
                    <a:lnTo>
                      <a:pt x="839" y="72"/>
                    </a:lnTo>
                    <a:lnTo>
                      <a:pt x="832" y="72"/>
                    </a:lnTo>
                    <a:lnTo>
                      <a:pt x="823" y="71"/>
                    </a:lnTo>
                    <a:lnTo>
                      <a:pt x="815" y="69"/>
                    </a:lnTo>
                    <a:lnTo>
                      <a:pt x="805" y="65"/>
                    </a:lnTo>
                    <a:lnTo>
                      <a:pt x="795" y="61"/>
                    </a:lnTo>
                    <a:lnTo>
                      <a:pt x="783" y="59"/>
                    </a:lnTo>
                    <a:lnTo>
                      <a:pt x="771" y="58"/>
                    </a:lnTo>
                    <a:lnTo>
                      <a:pt x="761" y="57"/>
                    </a:lnTo>
                    <a:lnTo>
                      <a:pt x="755" y="57"/>
                    </a:lnTo>
                    <a:lnTo>
                      <a:pt x="746" y="56"/>
                    </a:lnTo>
                    <a:lnTo>
                      <a:pt x="738" y="55"/>
                    </a:lnTo>
                    <a:lnTo>
                      <a:pt x="730" y="54"/>
                    </a:lnTo>
                    <a:lnTo>
                      <a:pt x="723" y="54"/>
                    </a:lnTo>
                    <a:lnTo>
                      <a:pt x="716" y="54"/>
                    </a:lnTo>
                    <a:lnTo>
                      <a:pt x="708" y="53"/>
                    </a:lnTo>
                    <a:lnTo>
                      <a:pt x="699" y="51"/>
                    </a:lnTo>
                    <a:lnTo>
                      <a:pt x="691" y="50"/>
                    </a:lnTo>
                    <a:lnTo>
                      <a:pt x="683" y="48"/>
                    </a:lnTo>
                    <a:lnTo>
                      <a:pt x="669" y="47"/>
                    </a:lnTo>
                    <a:lnTo>
                      <a:pt x="659" y="46"/>
                    </a:lnTo>
                    <a:lnTo>
                      <a:pt x="652" y="45"/>
                    </a:lnTo>
                    <a:lnTo>
                      <a:pt x="647" y="44"/>
                    </a:lnTo>
                    <a:lnTo>
                      <a:pt x="642" y="42"/>
                    </a:lnTo>
                    <a:lnTo>
                      <a:pt x="634" y="40"/>
                    </a:lnTo>
                    <a:lnTo>
                      <a:pt x="626" y="38"/>
                    </a:lnTo>
                    <a:lnTo>
                      <a:pt x="615" y="35"/>
                    </a:lnTo>
                    <a:lnTo>
                      <a:pt x="602" y="32"/>
                    </a:lnTo>
                    <a:lnTo>
                      <a:pt x="592" y="29"/>
                    </a:lnTo>
                    <a:lnTo>
                      <a:pt x="587" y="26"/>
                    </a:lnTo>
                    <a:lnTo>
                      <a:pt x="582" y="24"/>
                    </a:lnTo>
                    <a:lnTo>
                      <a:pt x="574" y="22"/>
                    </a:lnTo>
                    <a:lnTo>
                      <a:pt x="565" y="21"/>
                    </a:lnTo>
                    <a:lnTo>
                      <a:pt x="563" y="24"/>
                    </a:lnTo>
                    <a:lnTo>
                      <a:pt x="567" y="30"/>
                    </a:lnTo>
                    <a:lnTo>
                      <a:pt x="572" y="38"/>
                    </a:lnTo>
                    <a:lnTo>
                      <a:pt x="577" y="45"/>
                    </a:lnTo>
                    <a:lnTo>
                      <a:pt x="579" y="48"/>
                    </a:lnTo>
                    <a:lnTo>
                      <a:pt x="584" y="53"/>
                    </a:lnTo>
                    <a:lnTo>
                      <a:pt x="590" y="62"/>
                    </a:lnTo>
                    <a:lnTo>
                      <a:pt x="597" y="71"/>
                    </a:lnTo>
                    <a:lnTo>
                      <a:pt x="599" y="72"/>
                    </a:lnTo>
                    <a:lnTo>
                      <a:pt x="602" y="73"/>
                    </a:lnTo>
                    <a:lnTo>
                      <a:pt x="612" y="77"/>
                    </a:lnTo>
                    <a:lnTo>
                      <a:pt x="622" y="82"/>
                    </a:lnTo>
                    <a:lnTo>
                      <a:pt x="627" y="83"/>
                    </a:lnTo>
                    <a:lnTo>
                      <a:pt x="632" y="83"/>
                    </a:lnTo>
                    <a:lnTo>
                      <a:pt x="642" y="83"/>
                    </a:lnTo>
                    <a:lnTo>
                      <a:pt x="651" y="85"/>
                    </a:lnTo>
                    <a:lnTo>
                      <a:pt x="656" y="85"/>
                    </a:lnTo>
                    <a:lnTo>
                      <a:pt x="662" y="86"/>
                    </a:lnTo>
                    <a:lnTo>
                      <a:pt x="676" y="87"/>
                    </a:lnTo>
                    <a:lnTo>
                      <a:pt x="688" y="89"/>
                    </a:lnTo>
                    <a:lnTo>
                      <a:pt x="693" y="91"/>
                    </a:lnTo>
                    <a:lnTo>
                      <a:pt x="696" y="94"/>
                    </a:lnTo>
                    <a:lnTo>
                      <a:pt x="706" y="98"/>
                    </a:lnTo>
                    <a:lnTo>
                      <a:pt x="716" y="101"/>
                    </a:lnTo>
                    <a:lnTo>
                      <a:pt x="719" y="99"/>
                    </a:lnTo>
                    <a:lnTo>
                      <a:pt x="721" y="95"/>
                    </a:lnTo>
                    <a:lnTo>
                      <a:pt x="726" y="91"/>
                    </a:lnTo>
                    <a:lnTo>
                      <a:pt x="733" y="87"/>
                    </a:lnTo>
                    <a:lnTo>
                      <a:pt x="735" y="85"/>
                    </a:lnTo>
                    <a:lnTo>
                      <a:pt x="740" y="83"/>
                    </a:lnTo>
                    <a:lnTo>
                      <a:pt x="748" y="81"/>
                    </a:lnTo>
                    <a:lnTo>
                      <a:pt x="760" y="79"/>
                    </a:lnTo>
                    <a:lnTo>
                      <a:pt x="766" y="78"/>
                    </a:lnTo>
                    <a:lnTo>
                      <a:pt x="773" y="77"/>
                    </a:lnTo>
                    <a:lnTo>
                      <a:pt x="782" y="78"/>
                    </a:lnTo>
                    <a:lnTo>
                      <a:pt x="790" y="79"/>
                    </a:lnTo>
                    <a:lnTo>
                      <a:pt x="795" y="80"/>
                    </a:lnTo>
                    <a:lnTo>
                      <a:pt x="798" y="82"/>
                    </a:lnTo>
                    <a:lnTo>
                      <a:pt x="803" y="86"/>
                    </a:lnTo>
                    <a:lnTo>
                      <a:pt x="802" y="85"/>
                    </a:lnTo>
                    <a:lnTo>
                      <a:pt x="795" y="84"/>
                    </a:lnTo>
                    <a:lnTo>
                      <a:pt x="785" y="83"/>
                    </a:lnTo>
                    <a:lnTo>
                      <a:pt x="773" y="83"/>
                    </a:lnTo>
                    <a:lnTo>
                      <a:pt x="763" y="84"/>
                    </a:lnTo>
                    <a:lnTo>
                      <a:pt x="755" y="85"/>
                    </a:lnTo>
                    <a:lnTo>
                      <a:pt x="748" y="87"/>
                    </a:lnTo>
                    <a:lnTo>
                      <a:pt x="738" y="90"/>
                    </a:lnTo>
                    <a:lnTo>
                      <a:pt x="730" y="94"/>
                    </a:lnTo>
                    <a:lnTo>
                      <a:pt x="730" y="96"/>
                    </a:lnTo>
                    <a:lnTo>
                      <a:pt x="731" y="98"/>
                    </a:lnTo>
                    <a:lnTo>
                      <a:pt x="735" y="102"/>
                    </a:lnTo>
                    <a:lnTo>
                      <a:pt x="740" y="104"/>
                    </a:lnTo>
                    <a:lnTo>
                      <a:pt x="745" y="105"/>
                    </a:lnTo>
                    <a:lnTo>
                      <a:pt x="751" y="105"/>
                    </a:lnTo>
                    <a:lnTo>
                      <a:pt x="760" y="106"/>
                    </a:lnTo>
                    <a:lnTo>
                      <a:pt x="768" y="108"/>
                    </a:lnTo>
                    <a:lnTo>
                      <a:pt x="775" y="109"/>
                    </a:lnTo>
                    <a:lnTo>
                      <a:pt x="782" y="111"/>
                    </a:lnTo>
                    <a:lnTo>
                      <a:pt x="790" y="113"/>
                    </a:lnTo>
                    <a:lnTo>
                      <a:pt x="798" y="114"/>
                    </a:lnTo>
                    <a:lnTo>
                      <a:pt x="803" y="115"/>
                    </a:lnTo>
                    <a:lnTo>
                      <a:pt x="805" y="116"/>
                    </a:lnTo>
                    <a:lnTo>
                      <a:pt x="807" y="116"/>
                    </a:lnTo>
                    <a:lnTo>
                      <a:pt x="808" y="117"/>
                    </a:lnTo>
                    <a:lnTo>
                      <a:pt x="813" y="119"/>
                    </a:lnTo>
                    <a:lnTo>
                      <a:pt x="815" y="121"/>
                    </a:lnTo>
                    <a:lnTo>
                      <a:pt x="812" y="122"/>
                    </a:lnTo>
                    <a:lnTo>
                      <a:pt x="807" y="123"/>
                    </a:lnTo>
                    <a:lnTo>
                      <a:pt x="800" y="122"/>
                    </a:lnTo>
                    <a:lnTo>
                      <a:pt x="793" y="120"/>
                    </a:lnTo>
                    <a:lnTo>
                      <a:pt x="783" y="117"/>
                    </a:lnTo>
                    <a:lnTo>
                      <a:pt x="773" y="115"/>
                    </a:lnTo>
                    <a:lnTo>
                      <a:pt x="768" y="115"/>
                    </a:lnTo>
                    <a:lnTo>
                      <a:pt x="763" y="115"/>
                    </a:lnTo>
                    <a:lnTo>
                      <a:pt x="756" y="112"/>
                    </a:lnTo>
                    <a:lnTo>
                      <a:pt x="748" y="109"/>
                    </a:lnTo>
                    <a:lnTo>
                      <a:pt x="738" y="109"/>
                    </a:lnTo>
                    <a:lnTo>
                      <a:pt x="730" y="110"/>
                    </a:lnTo>
                    <a:lnTo>
                      <a:pt x="721" y="109"/>
                    </a:lnTo>
                    <a:lnTo>
                      <a:pt x="714" y="107"/>
                    </a:lnTo>
                    <a:lnTo>
                      <a:pt x="709" y="105"/>
                    </a:lnTo>
                    <a:lnTo>
                      <a:pt x="703" y="103"/>
                    </a:lnTo>
                    <a:lnTo>
                      <a:pt x="694" y="101"/>
                    </a:lnTo>
                    <a:lnTo>
                      <a:pt x="688" y="98"/>
                    </a:lnTo>
                    <a:lnTo>
                      <a:pt x="683" y="97"/>
                    </a:lnTo>
                    <a:lnTo>
                      <a:pt x="679" y="96"/>
                    </a:lnTo>
                    <a:lnTo>
                      <a:pt x="674" y="94"/>
                    </a:lnTo>
                    <a:lnTo>
                      <a:pt x="667" y="93"/>
                    </a:lnTo>
                    <a:lnTo>
                      <a:pt x="664" y="93"/>
                    </a:lnTo>
                    <a:lnTo>
                      <a:pt x="661" y="94"/>
                    </a:lnTo>
                    <a:lnTo>
                      <a:pt x="656" y="96"/>
                    </a:lnTo>
                    <a:lnTo>
                      <a:pt x="652" y="98"/>
                    </a:lnTo>
                    <a:lnTo>
                      <a:pt x="656" y="101"/>
                    </a:lnTo>
                    <a:lnTo>
                      <a:pt x="662" y="104"/>
                    </a:lnTo>
                    <a:lnTo>
                      <a:pt x="671" y="107"/>
                    </a:lnTo>
                    <a:lnTo>
                      <a:pt x="678" y="109"/>
                    </a:lnTo>
                    <a:lnTo>
                      <a:pt x="681" y="110"/>
                    </a:lnTo>
                    <a:lnTo>
                      <a:pt x="686" y="112"/>
                    </a:lnTo>
                    <a:lnTo>
                      <a:pt x="694" y="116"/>
                    </a:lnTo>
                    <a:lnTo>
                      <a:pt x="704" y="120"/>
                    </a:lnTo>
                    <a:lnTo>
                      <a:pt x="708" y="123"/>
                    </a:lnTo>
                    <a:lnTo>
                      <a:pt x="711" y="125"/>
                    </a:lnTo>
                    <a:lnTo>
                      <a:pt x="719" y="127"/>
                    </a:lnTo>
                    <a:lnTo>
                      <a:pt x="728" y="129"/>
                    </a:lnTo>
                    <a:lnTo>
                      <a:pt x="735" y="132"/>
                    </a:lnTo>
                    <a:lnTo>
                      <a:pt x="741" y="135"/>
                    </a:lnTo>
                    <a:lnTo>
                      <a:pt x="751" y="142"/>
                    </a:lnTo>
                    <a:lnTo>
                      <a:pt x="760" y="148"/>
                    </a:lnTo>
                    <a:lnTo>
                      <a:pt x="763" y="152"/>
                    </a:lnTo>
                    <a:lnTo>
                      <a:pt x="763" y="156"/>
                    </a:lnTo>
                    <a:lnTo>
                      <a:pt x="763" y="162"/>
                    </a:lnTo>
                    <a:lnTo>
                      <a:pt x="765" y="168"/>
                    </a:lnTo>
                    <a:lnTo>
                      <a:pt x="765" y="174"/>
                    </a:lnTo>
                    <a:lnTo>
                      <a:pt x="765" y="179"/>
                    </a:lnTo>
                    <a:lnTo>
                      <a:pt x="765" y="186"/>
                    </a:lnTo>
                    <a:lnTo>
                      <a:pt x="765" y="192"/>
                    </a:lnTo>
                    <a:lnTo>
                      <a:pt x="766" y="195"/>
                    </a:lnTo>
                    <a:lnTo>
                      <a:pt x="766" y="196"/>
                    </a:lnTo>
                    <a:lnTo>
                      <a:pt x="761" y="198"/>
                    </a:lnTo>
                    <a:lnTo>
                      <a:pt x="756" y="199"/>
                    </a:lnTo>
                    <a:lnTo>
                      <a:pt x="758" y="198"/>
                    </a:lnTo>
                    <a:lnTo>
                      <a:pt x="760" y="194"/>
                    </a:lnTo>
                    <a:lnTo>
                      <a:pt x="761" y="187"/>
                    </a:lnTo>
                    <a:lnTo>
                      <a:pt x="760" y="180"/>
                    </a:lnTo>
                    <a:lnTo>
                      <a:pt x="756" y="175"/>
                    </a:lnTo>
                    <a:lnTo>
                      <a:pt x="755" y="169"/>
                    </a:lnTo>
                    <a:lnTo>
                      <a:pt x="756" y="160"/>
                    </a:lnTo>
                    <a:lnTo>
                      <a:pt x="756" y="151"/>
                    </a:lnTo>
                    <a:lnTo>
                      <a:pt x="753" y="147"/>
                    </a:lnTo>
                    <a:lnTo>
                      <a:pt x="748" y="145"/>
                    </a:lnTo>
                    <a:lnTo>
                      <a:pt x="741" y="141"/>
                    </a:lnTo>
                    <a:lnTo>
                      <a:pt x="736" y="138"/>
                    </a:lnTo>
                    <a:lnTo>
                      <a:pt x="731" y="134"/>
                    </a:lnTo>
                    <a:lnTo>
                      <a:pt x="723" y="131"/>
                    </a:lnTo>
                    <a:lnTo>
                      <a:pt x="713" y="127"/>
                    </a:lnTo>
                    <a:lnTo>
                      <a:pt x="703" y="124"/>
                    </a:lnTo>
                    <a:lnTo>
                      <a:pt x="691" y="120"/>
                    </a:lnTo>
                    <a:lnTo>
                      <a:pt x="679" y="117"/>
                    </a:lnTo>
                    <a:lnTo>
                      <a:pt x="667" y="114"/>
                    </a:lnTo>
                    <a:lnTo>
                      <a:pt x="669" y="116"/>
                    </a:lnTo>
                    <a:lnTo>
                      <a:pt x="673" y="121"/>
                    </a:lnTo>
                    <a:lnTo>
                      <a:pt x="676" y="129"/>
                    </a:lnTo>
                    <a:lnTo>
                      <a:pt x="681" y="139"/>
                    </a:lnTo>
                    <a:lnTo>
                      <a:pt x="683" y="146"/>
                    </a:lnTo>
                    <a:lnTo>
                      <a:pt x="683" y="152"/>
                    </a:lnTo>
                    <a:lnTo>
                      <a:pt x="683" y="159"/>
                    </a:lnTo>
                    <a:lnTo>
                      <a:pt x="681" y="166"/>
                    </a:lnTo>
                    <a:lnTo>
                      <a:pt x="683" y="174"/>
                    </a:lnTo>
                    <a:lnTo>
                      <a:pt x="684" y="178"/>
                    </a:lnTo>
                    <a:lnTo>
                      <a:pt x="688" y="183"/>
                    </a:lnTo>
                    <a:lnTo>
                      <a:pt x="693" y="189"/>
                    </a:lnTo>
                    <a:lnTo>
                      <a:pt x="698" y="196"/>
                    </a:lnTo>
                    <a:lnTo>
                      <a:pt x="703" y="202"/>
                    </a:lnTo>
                    <a:lnTo>
                      <a:pt x="709" y="207"/>
                    </a:lnTo>
                    <a:lnTo>
                      <a:pt x="716" y="214"/>
                    </a:lnTo>
                    <a:lnTo>
                      <a:pt x="719" y="219"/>
                    </a:lnTo>
                    <a:lnTo>
                      <a:pt x="719" y="220"/>
                    </a:lnTo>
                    <a:lnTo>
                      <a:pt x="714" y="218"/>
                    </a:lnTo>
                    <a:lnTo>
                      <a:pt x="708" y="213"/>
                    </a:lnTo>
                    <a:lnTo>
                      <a:pt x="701" y="206"/>
                    </a:lnTo>
                    <a:lnTo>
                      <a:pt x="696" y="201"/>
                    </a:lnTo>
                    <a:lnTo>
                      <a:pt x="689" y="194"/>
                    </a:lnTo>
                    <a:lnTo>
                      <a:pt x="683" y="184"/>
                    </a:lnTo>
                    <a:lnTo>
                      <a:pt x="676" y="175"/>
                    </a:lnTo>
                    <a:lnTo>
                      <a:pt x="674" y="167"/>
                    </a:lnTo>
                    <a:lnTo>
                      <a:pt x="674" y="160"/>
                    </a:lnTo>
                    <a:lnTo>
                      <a:pt x="674" y="151"/>
                    </a:lnTo>
                    <a:lnTo>
                      <a:pt x="673" y="143"/>
                    </a:lnTo>
                    <a:lnTo>
                      <a:pt x="671" y="139"/>
                    </a:lnTo>
                    <a:lnTo>
                      <a:pt x="669" y="134"/>
                    </a:lnTo>
                    <a:lnTo>
                      <a:pt x="666" y="128"/>
                    </a:lnTo>
                    <a:lnTo>
                      <a:pt x="664" y="121"/>
                    </a:lnTo>
                    <a:lnTo>
                      <a:pt x="661" y="116"/>
                    </a:lnTo>
                    <a:lnTo>
                      <a:pt x="656" y="112"/>
                    </a:lnTo>
                    <a:lnTo>
                      <a:pt x="646" y="107"/>
                    </a:lnTo>
                    <a:lnTo>
                      <a:pt x="636" y="99"/>
                    </a:lnTo>
                    <a:lnTo>
                      <a:pt x="629" y="93"/>
                    </a:lnTo>
                    <a:lnTo>
                      <a:pt x="622" y="90"/>
                    </a:lnTo>
                    <a:lnTo>
                      <a:pt x="610" y="91"/>
                    </a:lnTo>
                    <a:lnTo>
                      <a:pt x="604" y="96"/>
                    </a:lnTo>
                    <a:lnTo>
                      <a:pt x="609" y="104"/>
                    </a:lnTo>
                    <a:lnTo>
                      <a:pt x="615" y="113"/>
                    </a:lnTo>
                    <a:lnTo>
                      <a:pt x="622" y="123"/>
                    </a:lnTo>
                    <a:lnTo>
                      <a:pt x="626" y="132"/>
                    </a:lnTo>
                    <a:lnTo>
                      <a:pt x="629" y="141"/>
                    </a:lnTo>
                    <a:lnTo>
                      <a:pt x="631" y="149"/>
                    </a:lnTo>
                    <a:lnTo>
                      <a:pt x="636" y="160"/>
                    </a:lnTo>
                    <a:lnTo>
                      <a:pt x="642" y="170"/>
                    </a:lnTo>
                    <a:lnTo>
                      <a:pt x="651" y="179"/>
                    </a:lnTo>
                    <a:lnTo>
                      <a:pt x="657" y="186"/>
                    </a:lnTo>
                    <a:lnTo>
                      <a:pt x="664" y="197"/>
                    </a:lnTo>
                    <a:lnTo>
                      <a:pt x="671" y="207"/>
                    </a:lnTo>
                    <a:lnTo>
                      <a:pt x="676" y="213"/>
                    </a:lnTo>
                    <a:lnTo>
                      <a:pt x="681" y="217"/>
                    </a:lnTo>
                    <a:lnTo>
                      <a:pt x="688" y="222"/>
                    </a:lnTo>
                    <a:lnTo>
                      <a:pt x="693" y="227"/>
                    </a:lnTo>
                    <a:lnTo>
                      <a:pt x="698" y="230"/>
                    </a:lnTo>
                    <a:lnTo>
                      <a:pt x="701" y="231"/>
                    </a:lnTo>
                    <a:lnTo>
                      <a:pt x="706" y="235"/>
                    </a:lnTo>
                    <a:lnTo>
                      <a:pt x="708" y="238"/>
                    </a:lnTo>
                    <a:lnTo>
                      <a:pt x="706" y="237"/>
                    </a:lnTo>
                    <a:lnTo>
                      <a:pt x="699" y="234"/>
                    </a:lnTo>
                    <a:lnTo>
                      <a:pt x="691" y="230"/>
                    </a:lnTo>
                    <a:lnTo>
                      <a:pt x="683" y="226"/>
                    </a:lnTo>
                    <a:lnTo>
                      <a:pt x="676" y="221"/>
                    </a:lnTo>
                    <a:lnTo>
                      <a:pt x="669" y="215"/>
                    </a:lnTo>
                    <a:lnTo>
                      <a:pt x="662" y="206"/>
                    </a:lnTo>
                    <a:lnTo>
                      <a:pt x="656" y="198"/>
                    </a:lnTo>
                    <a:lnTo>
                      <a:pt x="654" y="193"/>
                    </a:lnTo>
                    <a:lnTo>
                      <a:pt x="651" y="189"/>
                    </a:lnTo>
                    <a:lnTo>
                      <a:pt x="644" y="181"/>
                    </a:lnTo>
                    <a:lnTo>
                      <a:pt x="637" y="172"/>
                    </a:lnTo>
                    <a:lnTo>
                      <a:pt x="632" y="166"/>
                    </a:lnTo>
                    <a:lnTo>
                      <a:pt x="627" y="160"/>
                    </a:lnTo>
                    <a:lnTo>
                      <a:pt x="621" y="151"/>
                    </a:lnTo>
                    <a:lnTo>
                      <a:pt x="615" y="143"/>
                    </a:lnTo>
                    <a:lnTo>
                      <a:pt x="615" y="138"/>
                    </a:lnTo>
                    <a:lnTo>
                      <a:pt x="617" y="133"/>
                    </a:lnTo>
                    <a:lnTo>
                      <a:pt x="615" y="126"/>
                    </a:lnTo>
                    <a:lnTo>
                      <a:pt x="612" y="119"/>
                    </a:lnTo>
                    <a:lnTo>
                      <a:pt x="609" y="114"/>
                    </a:lnTo>
                    <a:lnTo>
                      <a:pt x="605" y="110"/>
                    </a:lnTo>
                    <a:lnTo>
                      <a:pt x="600" y="103"/>
                    </a:lnTo>
                    <a:lnTo>
                      <a:pt x="594" y="96"/>
                    </a:lnTo>
                    <a:lnTo>
                      <a:pt x="590" y="92"/>
                    </a:lnTo>
                    <a:lnTo>
                      <a:pt x="587" y="90"/>
                    </a:lnTo>
                    <a:lnTo>
                      <a:pt x="579" y="88"/>
                    </a:lnTo>
                    <a:lnTo>
                      <a:pt x="572" y="88"/>
                    </a:lnTo>
                    <a:lnTo>
                      <a:pt x="570" y="90"/>
                    </a:lnTo>
                    <a:lnTo>
                      <a:pt x="574" y="95"/>
                    </a:lnTo>
                    <a:lnTo>
                      <a:pt x="577" y="101"/>
                    </a:lnTo>
                    <a:lnTo>
                      <a:pt x="579" y="107"/>
                    </a:lnTo>
                    <a:lnTo>
                      <a:pt x="580" y="113"/>
                    </a:lnTo>
                    <a:lnTo>
                      <a:pt x="582" y="121"/>
                    </a:lnTo>
                    <a:lnTo>
                      <a:pt x="584" y="128"/>
                    </a:lnTo>
                    <a:lnTo>
                      <a:pt x="587" y="135"/>
                    </a:lnTo>
                    <a:lnTo>
                      <a:pt x="590" y="142"/>
                    </a:lnTo>
                    <a:lnTo>
                      <a:pt x="594" y="148"/>
                    </a:lnTo>
                    <a:lnTo>
                      <a:pt x="595" y="155"/>
                    </a:lnTo>
                    <a:lnTo>
                      <a:pt x="597" y="162"/>
                    </a:lnTo>
                    <a:lnTo>
                      <a:pt x="600" y="169"/>
                    </a:lnTo>
                    <a:lnTo>
                      <a:pt x="604" y="178"/>
                    </a:lnTo>
                    <a:lnTo>
                      <a:pt x="609" y="188"/>
                    </a:lnTo>
                    <a:lnTo>
                      <a:pt x="612" y="196"/>
                    </a:lnTo>
                    <a:lnTo>
                      <a:pt x="612" y="199"/>
                    </a:lnTo>
                    <a:lnTo>
                      <a:pt x="612" y="200"/>
                    </a:lnTo>
                    <a:lnTo>
                      <a:pt x="615" y="204"/>
                    </a:lnTo>
                    <a:lnTo>
                      <a:pt x="621" y="209"/>
                    </a:lnTo>
                    <a:lnTo>
                      <a:pt x="624" y="214"/>
                    </a:lnTo>
                    <a:lnTo>
                      <a:pt x="627" y="218"/>
                    </a:lnTo>
                    <a:lnTo>
                      <a:pt x="632" y="223"/>
                    </a:lnTo>
                    <a:lnTo>
                      <a:pt x="637" y="228"/>
                    </a:lnTo>
                    <a:lnTo>
                      <a:pt x="641" y="231"/>
                    </a:lnTo>
                    <a:lnTo>
                      <a:pt x="642" y="234"/>
                    </a:lnTo>
                    <a:lnTo>
                      <a:pt x="647" y="240"/>
                    </a:lnTo>
                    <a:lnTo>
                      <a:pt x="651" y="247"/>
                    </a:lnTo>
                    <a:lnTo>
                      <a:pt x="651" y="249"/>
                    </a:lnTo>
                    <a:lnTo>
                      <a:pt x="649" y="249"/>
                    </a:lnTo>
                    <a:lnTo>
                      <a:pt x="644" y="249"/>
                    </a:lnTo>
                    <a:lnTo>
                      <a:pt x="641" y="249"/>
                    </a:lnTo>
                    <a:lnTo>
                      <a:pt x="642" y="245"/>
                    </a:lnTo>
                    <a:lnTo>
                      <a:pt x="641" y="240"/>
                    </a:lnTo>
                    <a:lnTo>
                      <a:pt x="637" y="235"/>
                    </a:lnTo>
                    <a:lnTo>
                      <a:pt x="636" y="232"/>
                    </a:lnTo>
                    <a:lnTo>
                      <a:pt x="631" y="229"/>
                    </a:lnTo>
                    <a:lnTo>
                      <a:pt x="624" y="224"/>
                    </a:lnTo>
                    <a:lnTo>
                      <a:pt x="617" y="219"/>
                    </a:lnTo>
                    <a:lnTo>
                      <a:pt x="614" y="215"/>
                    </a:lnTo>
                    <a:lnTo>
                      <a:pt x="612" y="212"/>
                    </a:lnTo>
                    <a:lnTo>
                      <a:pt x="607" y="206"/>
                    </a:lnTo>
                    <a:lnTo>
                      <a:pt x="602" y="203"/>
                    </a:lnTo>
                    <a:lnTo>
                      <a:pt x="600" y="204"/>
                    </a:lnTo>
                    <a:lnTo>
                      <a:pt x="599" y="207"/>
                    </a:lnTo>
                    <a:lnTo>
                      <a:pt x="599" y="208"/>
                    </a:lnTo>
                    <a:lnTo>
                      <a:pt x="597" y="211"/>
                    </a:lnTo>
                    <a:lnTo>
                      <a:pt x="595" y="216"/>
                    </a:lnTo>
                    <a:lnTo>
                      <a:pt x="590" y="223"/>
                    </a:lnTo>
                    <a:lnTo>
                      <a:pt x="585" y="232"/>
                    </a:lnTo>
                    <a:lnTo>
                      <a:pt x="582" y="238"/>
                    </a:lnTo>
                    <a:lnTo>
                      <a:pt x="580" y="242"/>
                    </a:lnTo>
                    <a:lnTo>
                      <a:pt x="580" y="245"/>
                    </a:lnTo>
                    <a:lnTo>
                      <a:pt x="577" y="250"/>
                    </a:lnTo>
                    <a:lnTo>
                      <a:pt x="575" y="254"/>
                    </a:lnTo>
                    <a:lnTo>
                      <a:pt x="575" y="255"/>
                    </a:lnTo>
                    <a:lnTo>
                      <a:pt x="575" y="253"/>
                    </a:lnTo>
                    <a:lnTo>
                      <a:pt x="572" y="251"/>
                    </a:lnTo>
                    <a:lnTo>
                      <a:pt x="574" y="247"/>
                    </a:lnTo>
                    <a:lnTo>
                      <a:pt x="574" y="242"/>
                    </a:lnTo>
                    <a:lnTo>
                      <a:pt x="574" y="238"/>
                    </a:lnTo>
                    <a:lnTo>
                      <a:pt x="579" y="232"/>
                    </a:lnTo>
                    <a:lnTo>
                      <a:pt x="584" y="226"/>
                    </a:lnTo>
                    <a:lnTo>
                      <a:pt x="587" y="220"/>
                    </a:lnTo>
                    <a:lnTo>
                      <a:pt x="589" y="212"/>
                    </a:lnTo>
                    <a:lnTo>
                      <a:pt x="592" y="200"/>
                    </a:lnTo>
                    <a:lnTo>
                      <a:pt x="594" y="191"/>
                    </a:lnTo>
                    <a:lnTo>
                      <a:pt x="594" y="186"/>
                    </a:lnTo>
                    <a:lnTo>
                      <a:pt x="592" y="182"/>
                    </a:lnTo>
                    <a:lnTo>
                      <a:pt x="590" y="172"/>
                    </a:lnTo>
                    <a:lnTo>
                      <a:pt x="589" y="161"/>
                    </a:lnTo>
                    <a:lnTo>
                      <a:pt x="585" y="151"/>
                    </a:lnTo>
                    <a:lnTo>
                      <a:pt x="580" y="143"/>
                    </a:lnTo>
                    <a:lnTo>
                      <a:pt x="577" y="132"/>
                    </a:lnTo>
                    <a:lnTo>
                      <a:pt x="574" y="124"/>
                    </a:lnTo>
                    <a:lnTo>
                      <a:pt x="570" y="119"/>
                    </a:lnTo>
                    <a:lnTo>
                      <a:pt x="565" y="113"/>
                    </a:lnTo>
                    <a:lnTo>
                      <a:pt x="562" y="104"/>
                    </a:lnTo>
                    <a:lnTo>
                      <a:pt x="557" y="111"/>
                    </a:lnTo>
                    <a:lnTo>
                      <a:pt x="553" y="118"/>
                    </a:lnTo>
                    <a:lnTo>
                      <a:pt x="552" y="126"/>
                    </a:lnTo>
                    <a:lnTo>
                      <a:pt x="550" y="133"/>
                    </a:lnTo>
                    <a:lnTo>
                      <a:pt x="548" y="142"/>
                    </a:lnTo>
                    <a:lnTo>
                      <a:pt x="545" y="151"/>
                    </a:lnTo>
                    <a:lnTo>
                      <a:pt x="543" y="159"/>
                    </a:lnTo>
                    <a:lnTo>
                      <a:pt x="545" y="166"/>
                    </a:lnTo>
                    <a:lnTo>
                      <a:pt x="548" y="171"/>
                    </a:lnTo>
                    <a:lnTo>
                      <a:pt x="550" y="177"/>
                    </a:lnTo>
                    <a:lnTo>
                      <a:pt x="553" y="184"/>
                    </a:lnTo>
                    <a:lnTo>
                      <a:pt x="555" y="192"/>
                    </a:lnTo>
                    <a:lnTo>
                      <a:pt x="557" y="199"/>
                    </a:lnTo>
                    <a:lnTo>
                      <a:pt x="558" y="204"/>
                    </a:lnTo>
                    <a:lnTo>
                      <a:pt x="562" y="211"/>
                    </a:lnTo>
                    <a:lnTo>
                      <a:pt x="565" y="219"/>
                    </a:lnTo>
                    <a:lnTo>
                      <a:pt x="567" y="225"/>
                    </a:lnTo>
                    <a:lnTo>
                      <a:pt x="568" y="225"/>
                    </a:lnTo>
                    <a:lnTo>
                      <a:pt x="565" y="223"/>
                    </a:lnTo>
                    <a:lnTo>
                      <a:pt x="560" y="223"/>
                    </a:lnTo>
                    <a:lnTo>
                      <a:pt x="558" y="216"/>
                    </a:lnTo>
                    <a:lnTo>
                      <a:pt x="555" y="211"/>
                    </a:lnTo>
                    <a:lnTo>
                      <a:pt x="553" y="204"/>
                    </a:lnTo>
                    <a:lnTo>
                      <a:pt x="550" y="194"/>
                    </a:lnTo>
                    <a:lnTo>
                      <a:pt x="547" y="184"/>
                    </a:lnTo>
                    <a:lnTo>
                      <a:pt x="543" y="177"/>
                    </a:lnTo>
                    <a:lnTo>
                      <a:pt x="542" y="170"/>
                    </a:lnTo>
                    <a:lnTo>
                      <a:pt x="540" y="163"/>
                    </a:lnTo>
                    <a:lnTo>
                      <a:pt x="538" y="155"/>
                    </a:lnTo>
                    <a:lnTo>
                      <a:pt x="538" y="150"/>
                    </a:lnTo>
                    <a:lnTo>
                      <a:pt x="538" y="144"/>
                    </a:lnTo>
                    <a:lnTo>
                      <a:pt x="538" y="134"/>
                    </a:lnTo>
                    <a:lnTo>
                      <a:pt x="540" y="124"/>
                    </a:lnTo>
                    <a:lnTo>
                      <a:pt x="542" y="117"/>
                    </a:lnTo>
                    <a:lnTo>
                      <a:pt x="543" y="111"/>
                    </a:lnTo>
                    <a:lnTo>
                      <a:pt x="543" y="104"/>
                    </a:lnTo>
                    <a:lnTo>
                      <a:pt x="540" y="91"/>
                    </a:lnTo>
                    <a:lnTo>
                      <a:pt x="537" y="85"/>
                    </a:lnTo>
                    <a:lnTo>
                      <a:pt x="533" y="79"/>
                    </a:lnTo>
                    <a:lnTo>
                      <a:pt x="525" y="69"/>
                    </a:lnTo>
                    <a:lnTo>
                      <a:pt x="522" y="75"/>
                    </a:lnTo>
                    <a:lnTo>
                      <a:pt x="516" y="79"/>
                    </a:lnTo>
                    <a:lnTo>
                      <a:pt x="513" y="83"/>
                    </a:lnTo>
                    <a:lnTo>
                      <a:pt x="511" y="88"/>
                    </a:lnTo>
                    <a:lnTo>
                      <a:pt x="510" y="94"/>
                    </a:lnTo>
                    <a:lnTo>
                      <a:pt x="510" y="102"/>
                    </a:lnTo>
                    <a:lnTo>
                      <a:pt x="508" y="109"/>
                    </a:lnTo>
                    <a:lnTo>
                      <a:pt x="506" y="118"/>
                    </a:lnTo>
                    <a:lnTo>
                      <a:pt x="503" y="127"/>
                    </a:lnTo>
                    <a:lnTo>
                      <a:pt x="500" y="134"/>
                    </a:lnTo>
                    <a:lnTo>
                      <a:pt x="496" y="142"/>
                    </a:lnTo>
                    <a:lnTo>
                      <a:pt x="493" y="150"/>
                    </a:lnTo>
                    <a:lnTo>
                      <a:pt x="491" y="157"/>
                    </a:lnTo>
                    <a:lnTo>
                      <a:pt x="493" y="163"/>
                    </a:lnTo>
                    <a:lnTo>
                      <a:pt x="496" y="170"/>
                    </a:lnTo>
                    <a:lnTo>
                      <a:pt x="498" y="181"/>
                    </a:lnTo>
                    <a:lnTo>
                      <a:pt x="500" y="191"/>
                    </a:lnTo>
                    <a:lnTo>
                      <a:pt x="503" y="194"/>
                    </a:lnTo>
                    <a:lnTo>
                      <a:pt x="501" y="194"/>
                    </a:lnTo>
                    <a:lnTo>
                      <a:pt x="496" y="190"/>
                    </a:lnTo>
                    <a:lnTo>
                      <a:pt x="490" y="187"/>
                    </a:lnTo>
                    <a:lnTo>
                      <a:pt x="488" y="184"/>
                    </a:lnTo>
                    <a:lnTo>
                      <a:pt x="490" y="180"/>
                    </a:lnTo>
                    <a:lnTo>
                      <a:pt x="490" y="171"/>
                    </a:lnTo>
                    <a:lnTo>
                      <a:pt x="486" y="162"/>
                    </a:lnTo>
                    <a:lnTo>
                      <a:pt x="483" y="155"/>
                    </a:lnTo>
                    <a:lnTo>
                      <a:pt x="481" y="151"/>
                    </a:lnTo>
                    <a:lnTo>
                      <a:pt x="480" y="150"/>
                    </a:lnTo>
                    <a:lnTo>
                      <a:pt x="478" y="151"/>
                    </a:lnTo>
                    <a:lnTo>
                      <a:pt x="475" y="154"/>
                    </a:lnTo>
                    <a:lnTo>
                      <a:pt x="468" y="158"/>
                    </a:lnTo>
                    <a:lnTo>
                      <a:pt x="459" y="162"/>
                    </a:lnTo>
                    <a:lnTo>
                      <a:pt x="451" y="166"/>
                    </a:lnTo>
                    <a:lnTo>
                      <a:pt x="441" y="171"/>
                    </a:lnTo>
                    <a:lnTo>
                      <a:pt x="434" y="176"/>
                    </a:lnTo>
                    <a:lnTo>
                      <a:pt x="428" y="182"/>
                    </a:lnTo>
                    <a:lnTo>
                      <a:pt x="424" y="187"/>
                    </a:lnTo>
                    <a:lnTo>
                      <a:pt x="419" y="190"/>
                    </a:lnTo>
                    <a:lnTo>
                      <a:pt x="414" y="192"/>
                    </a:lnTo>
                    <a:lnTo>
                      <a:pt x="409" y="194"/>
                    </a:lnTo>
                    <a:lnTo>
                      <a:pt x="406" y="195"/>
                    </a:lnTo>
                    <a:lnTo>
                      <a:pt x="406" y="194"/>
                    </a:lnTo>
                    <a:lnTo>
                      <a:pt x="409" y="191"/>
                    </a:lnTo>
                    <a:lnTo>
                      <a:pt x="416" y="184"/>
                    </a:lnTo>
                    <a:lnTo>
                      <a:pt x="423" y="178"/>
                    </a:lnTo>
                    <a:lnTo>
                      <a:pt x="429" y="174"/>
                    </a:lnTo>
                    <a:lnTo>
                      <a:pt x="439" y="167"/>
                    </a:lnTo>
                    <a:lnTo>
                      <a:pt x="453" y="158"/>
                    </a:lnTo>
                    <a:lnTo>
                      <a:pt x="466" y="150"/>
                    </a:lnTo>
                    <a:lnTo>
                      <a:pt x="475" y="147"/>
                    </a:lnTo>
                    <a:lnTo>
                      <a:pt x="481" y="144"/>
                    </a:lnTo>
                    <a:lnTo>
                      <a:pt x="488" y="136"/>
                    </a:lnTo>
                    <a:lnTo>
                      <a:pt x="495" y="126"/>
                    </a:lnTo>
                    <a:lnTo>
                      <a:pt x="498" y="116"/>
                    </a:lnTo>
                    <a:lnTo>
                      <a:pt x="501" y="106"/>
                    </a:lnTo>
                    <a:lnTo>
                      <a:pt x="503" y="96"/>
                    </a:lnTo>
                    <a:lnTo>
                      <a:pt x="503" y="92"/>
                    </a:lnTo>
                    <a:lnTo>
                      <a:pt x="505" y="85"/>
                    </a:lnTo>
                    <a:lnTo>
                      <a:pt x="505" y="76"/>
                    </a:lnTo>
                    <a:lnTo>
                      <a:pt x="506" y="61"/>
                    </a:lnTo>
                    <a:lnTo>
                      <a:pt x="503" y="49"/>
                    </a:lnTo>
                    <a:lnTo>
                      <a:pt x="495" y="45"/>
                    </a:lnTo>
                    <a:lnTo>
                      <a:pt x="483" y="42"/>
                    </a:lnTo>
                    <a:lnTo>
                      <a:pt x="476" y="34"/>
                    </a:lnTo>
                    <a:lnTo>
                      <a:pt x="471" y="30"/>
                    </a:lnTo>
                    <a:lnTo>
                      <a:pt x="471" y="23"/>
                    </a:lnTo>
                    <a:lnTo>
                      <a:pt x="471" y="19"/>
                    </a:lnTo>
                    <a:lnTo>
                      <a:pt x="463" y="17"/>
                    </a:lnTo>
                    <a:lnTo>
                      <a:pt x="451" y="17"/>
                    </a:lnTo>
                    <a:lnTo>
                      <a:pt x="444" y="19"/>
                    </a:lnTo>
                    <a:lnTo>
                      <a:pt x="441" y="22"/>
                    </a:lnTo>
                    <a:lnTo>
                      <a:pt x="441" y="28"/>
                    </a:lnTo>
                    <a:lnTo>
                      <a:pt x="441" y="34"/>
                    </a:lnTo>
                    <a:lnTo>
                      <a:pt x="439" y="38"/>
                    </a:lnTo>
                    <a:lnTo>
                      <a:pt x="439" y="44"/>
                    </a:lnTo>
                    <a:lnTo>
                      <a:pt x="441" y="53"/>
                    </a:lnTo>
                    <a:lnTo>
                      <a:pt x="448" y="62"/>
                    </a:lnTo>
                    <a:lnTo>
                      <a:pt x="453" y="69"/>
                    </a:lnTo>
                    <a:lnTo>
                      <a:pt x="456" y="75"/>
                    </a:lnTo>
                    <a:lnTo>
                      <a:pt x="456" y="81"/>
                    </a:lnTo>
                    <a:lnTo>
                      <a:pt x="451" y="86"/>
                    </a:lnTo>
                    <a:lnTo>
                      <a:pt x="444" y="89"/>
                    </a:lnTo>
                    <a:lnTo>
                      <a:pt x="436" y="94"/>
                    </a:lnTo>
                    <a:lnTo>
                      <a:pt x="434" y="103"/>
                    </a:lnTo>
                    <a:lnTo>
                      <a:pt x="438" y="93"/>
                    </a:lnTo>
                    <a:lnTo>
                      <a:pt x="439" y="88"/>
                    </a:lnTo>
                    <a:lnTo>
                      <a:pt x="441" y="84"/>
                    </a:lnTo>
                    <a:lnTo>
                      <a:pt x="441" y="78"/>
                    </a:lnTo>
                    <a:lnTo>
                      <a:pt x="441" y="71"/>
                    </a:lnTo>
                    <a:lnTo>
                      <a:pt x="439" y="67"/>
                    </a:lnTo>
                    <a:lnTo>
                      <a:pt x="436" y="62"/>
                    </a:lnTo>
                    <a:lnTo>
                      <a:pt x="433" y="55"/>
                    </a:lnTo>
                    <a:lnTo>
                      <a:pt x="429" y="48"/>
                    </a:lnTo>
                    <a:lnTo>
                      <a:pt x="429" y="41"/>
                    </a:lnTo>
                    <a:lnTo>
                      <a:pt x="431" y="36"/>
                    </a:lnTo>
                    <a:lnTo>
                      <a:pt x="433" y="30"/>
                    </a:lnTo>
                    <a:lnTo>
                      <a:pt x="434" y="24"/>
                    </a:lnTo>
                    <a:lnTo>
                      <a:pt x="433" y="22"/>
                    </a:lnTo>
                    <a:lnTo>
                      <a:pt x="429" y="21"/>
                    </a:lnTo>
                    <a:lnTo>
                      <a:pt x="418" y="20"/>
                    </a:lnTo>
                    <a:lnTo>
                      <a:pt x="409" y="20"/>
                    </a:lnTo>
                    <a:lnTo>
                      <a:pt x="409" y="22"/>
                    </a:lnTo>
                    <a:lnTo>
                      <a:pt x="411" y="25"/>
                    </a:lnTo>
                    <a:lnTo>
                      <a:pt x="409" y="28"/>
                    </a:lnTo>
                    <a:lnTo>
                      <a:pt x="402" y="28"/>
                    </a:lnTo>
                    <a:lnTo>
                      <a:pt x="397" y="28"/>
                    </a:lnTo>
                    <a:lnTo>
                      <a:pt x="391" y="28"/>
                    </a:lnTo>
                    <a:lnTo>
                      <a:pt x="38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5" name="Freeform 15"/>
              <p:cNvSpPr>
                <a:spLocks/>
              </p:cNvSpPr>
              <p:nvPr/>
            </p:nvSpPr>
            <p:spPr bwMode="auto">
              <a:xfrm>
                <a:off x="842" y="693"/>
                <a:ext cx="769" cy="544"/>
              </a:xfrm>
              <a:custGeom>
                <a:avLst/>
                <a:gdLst>
                  <a:gd name="T0" fmla="*/ 254 w 769"/>
                  <a:gd name="T1" fmla="*/ 529 h 544"/>
                  <a:gd name="T2" fmla="*/ 361 w 769"/>
                  <a:gd name="T3" fmla="*/ 474 h 544"/>
                  <a:gd name="T4" fmla="*/ 294 w 769"/>
                  <a:gd name="T5" fmla="*/ 320 h 544"/>
                  <a:gd name="T6" fmla="*/ 234 w 769"/>
                  <a:gd name="T7" fmla="*/ 267 h 544"/>
                  <a:gd name="T8" fmla="*/ 148 w 769"/>
                  <a:gd name="T9" fmla="*/ 232 h 544"/>
                  <a:gd name="T10" fmla="*/ 39 w 769"/>
                  <a:gd name="T11" fmla="*/ 213 h 544"/>
                  <a:gd name="T12" fmla="*/ 56 w 769"/>
                  <a:gd name="T13" fmla="*/ 211 h 544"/>
                  <a:gd name="T14" fmla="*/ 155 w 769"/>
                  <a:gd name="T15" fmla="*/ 224 h 544"/>
                  <a:gd name="T16" fmla="*/ 133 w 769"/>
                  <a:gd name="T17" fmla="*/ 156 h 544"/>
                  <a:gd name="T18" fmla="*/ 198 w 769"/>
                  <a:gd name="T19" fmla="*/ 231 h 544"/>
                  <a:gd name="T20" fmla="*/ 287 w 769"/>
                  <a:gd name="T21" fmla="*/ 299 h 544"/>
                  <a:gd name="T22" fmla="*/ 270 w 769"/>
                  <a:gd name="T23" fmla="*/ 230 h 544"/>
                  <a:gd name="T24" fmla="*/ 188 w 769"/>
                  <a:gd name="T25" fmla="*/ 117 h 544"/>
                  <a:gd name="T26" fmla="*/ 198 w 769"/>
                  <a:gd name="T27" fmla="*/ 122 h 544"/>
                  <a:gd name="T28" fmla="*/ 277 w 769"/>
                  <a:gd name="T29" fmla="*/ 218 h 544"/>
                  <a:gd name="T30" fmla="*/ 316 w 769"/>
                  <a:gd name="T31" fmla="*/ 216 h 544"/>
                  <a:gd name="T32" fmla="*/ 234 w 769"/>
                  <a:gd name="T33" fmla="*/ 97 h 544"/>
                  <a:gd name="T34" fmla="*/ 163 w 769"/>
                  <a:gd name="T35" fmla="*/ 52 h 544"/>
                  <a:gd name="T36" fmla="*/ 213 w 769"/>
                  <a:gd name="T37" fmla="*/ 75 h 544"/>
                  <a:gd name="T38" fmla="*/ 257 w 769"/>
                  <a:gd name="T39" fmla="*/ 68 h 544"/>
                  <a:gd name="T40" fmla="*/ 260 w 769"/>
                  <a:gd name="T41" fmla="*/ 14 h 544"/>
                  <a:gd name="T42" fmla="*/ 272 w 769"/>
                  <a:gd name="T43" fmla="*/ 79 h 544"/>
                  <a:gd name="T44" fmla="*/ 312 w 769"/>
                  <a:gd name="T45" fmla="*/ 174 h 544"/>
                  <a:gd name="T46" fmla="*/ 359 w 769"/>
                  <a:gd name="T47" fmla="*/ 264 h 544"/>
                  <a:gd name="T48" fmla="*/ 361 w 769"/>
                  <a:gd name="T49" fmla="*/ 182 h 544"/>
                  <a:gd name="T50" fmla="*/ 331 w 769"/>
                  <a:gd name="T51" fmla="*/ 77 h 544"/>
                  <a:gd name="T52" fmla="*/ 353 w 769"/>
                  <a:gd name="T53" fmla="*/ 11 h 544"/>
                  <a:gd name="T54" fmla="*/ 349 w 769"/>
                  <a:gd name="T55" fmla="*/ 120 h 544"/>
                  <a:gd name="T56" fmla="*/ 421 w 769"/>
                  <a:gd name="T57" fmla="*/ 236 h 544"/>
                  <a:gd name="T58" fmla="*/ 423 w 769"/>
                  <a:gd name="T59" fmla="*/ 144 h 544"/>
                  <a:gd name="T60" fmla="*/ 388 w 769"/>
                  <a:gd name="T61" fmla="*/ 25 h 544"/>
                  <a:gd name="T62" fmla="*/ 398 w 769"/>
                  <a:gd name="T63" fmla="*/ 99 h 544"/>
                  <a:gd name="T64" fmla="*/ 463 w 769"/>
                  <a:gd name="T65" fmla="*/ 175 h 544"/>
                  <a:gd name="T66" fmla="*/ 524 w 769"/>
                  <a:gd name="T67" fmla="*/ 92 h 544"/>
                  <a:gd name="T68" fmla="*/ 480 w 769"/>
                  <a:gd name="T69" fmla="*/ 29 h 544"/>
                  <a:gd name="T70" fmla="*/ 532 w 769"/>
                  <a:gd name="T71" fmla="*/ 97 h 544"/>
                  <a:gd name="T72" fmla="*/ 478 w 769"/>
                  <a:gd name="T73" fmla="*/ 179 h 544"/>
                  <a:gd name="T74" fmla="*/ 480 w 769"/>
                  <a:gd name="T75" fmla="*/ 212 h 544"/>
                  <a:gd name="T76" fmla="*/ 539 w 769"/>
                  <a:gd name="T77" fmla="*/ 161 h 544"/>
                  <a:gd name="T78" fmla="*/ 626 w 769"/>
                  <a:gd name="T79" fmla="*/ 108 h 544"/>
                  <a:gd name="T80" fmla="*/ 608 w 769"/>
                  <a:gd name="T81" fmla="*/ 135 h 544"/>
                  <a:gd name="T82" fmla="*/ 559 w 769"/>
                  <a:gd name="T83" fmla="*/ 181 h 544"/>
                  <a:gd name="T84" fmla="*/ 648 w 769"/>
                  <a:gd name="T85" fmla="*/ 171 h 544"/>
                  <a:gd name="T86" fmla="*/ 618 w 769"/>
                  <a:gd name="T87" fmla="*/ 188 h 544"/>
                  <a:gd name="T88" fmla="*/ 515 w 769"/>
                  <a:gd name="T89" fmla="*/ 197 h 544"/>
                  <a:gd name="T90" fmla="*/ 431 w 769"/>
                  <a:gd name="T91" fmla="*/ 248 h 544"/>
                  <a:gd name="T92" fmla="*/ 423 w 769"/>
                  <a:gd name="T93" fmla="*/ 343 h 544"/>
                  <a:gd name="T94" fmla="*/ 502 w 769"/>
                  <a:gd name="T95" fmla="*/ 299 h 544"/>
                  <a:gd name="T96" fmla="*/ 593 w 769"/>
                  <a:gd name="T97" fmla="*/ 240 h 544"/>
                  <a:gd name="T98" fmla="*/ 698 w 769"/>
                  <a:gd name="T99" fmla="*/ 184 h 544"/>
                  <a:gd name="T100" fmla="*/ 769 w 769"/>
                  <a:gd name="T101" fmla="*/ 142 h 544"/>
                  <a:gd name="T102" fmla="*/ 718 w 769"/>
                  <a:gd name="T103" fmla="*/ 178 h 544"/>
                  <a:gd name="T104" fmla="*/ 614 w 769"/>
                  <a:gd name="T105" fmla="*/ 245 h 544"/>
                  <a:gd name="T106" fmla="*/ 670 w 769"/>
                  <a:gd name="T107" fmla="*/ 249 h 544"/>
                  <a:gd name="T108" fmla="*/ 676 w 769"/>
                  <a:gd name="T109" fmla="*/ 250 h 544"/>
                  <a:gd name="T110" fmla="*/ 710 w 769"/>
                  <a:gd name="T111" fmla="*/ 269 h 544"/>
                  <a:gd name="T112" fmla="*/ 641 w 769"/>
                  <a:gd name="T113" fmla="*/ 267 h 544"/>
                  <a:gd name="T114" fmla="*/ 561 w 769"/>
                  <a:gd name="T115" fmla="*/ 280 h 544"/>
                  <a:gd name="T116" fmla="*/ 478 w 769"/>
                  <a:gd name="T117" fmla="*/ 339 h 544"/>
                  <a:gd name="T118" fmla="*/ 431 w 769"/>
                  <a:gd name="T119" fmla="*/ 478 h 544"/>
                  <a:gd name="T120" fmla="*/ 524 w 769"/>
                  <a:gd name="T121" fmla="*/ 543 h 544"/>
                  <a:gd name="T122" fmla="*/ 265 w 769"/>
                  <a:gd name="T123" fmla="*/ 543 h 5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9"/>
                  <a:gd name="T187" fmla="*/ 0 h 544"/>
                  <a:gd name="T188" fmla="*/ 769 w 769"/>
                  <a:gd name="T189" fmla="*/ 544 h 54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9" h="544">
                    <a:moveTo>
                      <a:pt x="158" y="544"/>
                    </a:moveTo>
                    <a:lnTo>
                      <a:pt x="150" y="544"/>
                    </a:lnTo>
                    <a:lnTo>
                      <a:pt x="156" y="543"/>
                    </a:lnTo>
                    <a:lnTo>
                      <a:pt x="168" y="541"/>
                    </a:lnTo>
                    <a:lnTo>
                      <a:pt x="185" y="539"/>
                    </a:lnTo>
                    <a:lnTo>
                      <a:pt x="203" y="537"/>
                    </a:lnTo>
                    <a:lnTo>
                      <a:pt x="222" y="534"/>
                    </a:lnTo>
                    <a:lnTo>
                      <a:pt x="239" y="531"/>
                    </a:lnTo>
                    <a:lnTo>
                      <a:pt x="254" y="529"/>
                    </a:lnTo>
                    <a:lnTo>
                      <a:pt x="267" y="528"/>
                    </a:lnTo>
                    <a:lnTo>
                      <a:pt x="279" y="526"/>
                    </a:lnTo>
                    <a:lnTo>
                      <a:pt x="289" y="524"/>
                    </a:lnTo>
                    <a:lnTo>
                      <a:pt x="299" y="521"/>
                    </a:lnTo>
                    <a:lnTo>
                      <a:pt x="309" y="518"/>
                    </a:lnTo>
                    <a:lnTo>
                      <a:pt x="319" y="513"/>
                    </a:lnTo>
                    <a:lnTo>
                      <a:pt x="329" y="506"/>
                    </a:lnTo>
                    <a:lnTo>
                      <a:pt x="348" y="494"/>
                    </a:lnTo>
                    <a:lnTo>
                      <a:pt x="358" y="485"/>
                    </a:lnTo>
                    <a:lnTo>
                      <a:pt x="361" y="474"/>
                    </a:lnTo>
                    <a:lnTo>
                      <a:pt x="359" y="453"/>
                    </a:lnTo>
                    <a:lnTo>
                      <a:pt x="358" y="431"/>
                    </a:lnTo>
                    <a:lnTo>
                      <a:pt x="356" y="416"/>
                    </a:lnTo>
                    <a:lnTo>
                      <a:pt x="353" y="405"/>
                    </a:lnTo>
                    <a:lnTo>
                      <a:pt x="344" y="389"/>
                    </a:lnTo>
                    <a:lnTo>
                      <a:pt x="336" y="373"/>
                    </a:lnTo>
                    <a:lnTo>
                      <a:pt x="333" y="361"/>
                    </a:lnTo>
                    <a:lnTo>
                      <a:pt x="324" y="348"/>
                    </a:lnTo>
                    <a:lnTo>
                      <a:pt x="306" y="330"/>
                    </a:lnTo>
                    <a:lnTo>
                      <a:pt x="294" y="320"/>
                    </a:lnTo>
                    <a:lnTo>
                      <a:pt x="286" y="311"/>
                    </a:lnTo>
                    <a:lnTo>
                      <a:pt x="277" y="305"/>
                    </a:lnTo>
                    <a:lnTo>
                      <a:pt x="270" y="299"/>
                    </a:lnTo>
                    <a:lnTo>
                      <a:pt x="265" y="295"/>
                    </a:lnTo>
                    <a:lnTo>
                      <a:pt x="262" y="291"/>
                    </a:lnTo>
                    <a:lnTo>
                      <a:pt x="259" y="288"/>
                    </a:lnTo>
                    <a:lnTo>
                      <a:pt x="255" y="285"/>
                    </a:lnTo>
                    <a:lnTo>
                      <a:pt x="249" y="280"/>
                    </a:lnTo>
                    <a:lnTo>
                      <a:pt x="240" y="273"/>
                    </a:lnTo>
                    <a:lnTo>
                      <a:pt x="234" y="267"/>
                    </a:lnTo>
                    <a:lnTo>
                      <a:pt x="227" y="261"/>
                    </a:lnTo>
                    <a:lnTo>
                      <a:pt x="218" y="256"/>
                    </a:lnTo>
                    <a:lnTo>
                      <a:pt x="208" y="250"/>
                    </a:lnTo>
                    <a:lnTo>
                      <a:pt x="198" y="244"/>
                    </a:lnTo>
                    <a:lnTo>
                      <a:pt x="187" y="238"/>
                    </a:lnTo>
                    <a:lnTo>
                      <a:pt x="175" y="234"/>
                    </a:lnTo>
                    <a:lnTo>
                      <a:pt x="166" y="232"/>
                    </a:lnTo>
                    <a:lnTo>
                      <a:pt x="161" y="231"/>
                    </a:lnTo>
                    <a:lnTo>
                      <a:pt x="155" y="231"/>
                    </a:lnTo>
                    <a:lnTo>
                      <a:pt x="148" y="232"/>
                    </a:lnTo>
                    <a:lnTo>
                      <a:pt x="140" y="232"/>
                    </a:lnTo>
                    <a:lnTo>
                      <a:pt x="126" y="231"/>
                    </a:lnTo>
                    <a:lnTo>
                      <a:pt x="109" y="228"/>
                    </a:lnTo>
                    <a:lnTo>
                      <a:pt x="93" y="224"/>
                    </a:lnTo>
                    <a:lnTo>
                      <a:pt x="79" y="221"/>
                    </a:lnTo>
                    <a:lnTo>
                      <a:pt x="69" y="219"/>
                    </a:lnTo>
                    <a:lnTo>
                      <a:pt x="61" y="218"/>
                    </a:lnTo>
                    <a:lnTo>
                      <a:pt x="52" y="216"/>
                    </a:lnTo>
                    <a:lnTo>
                      <a:pt x="46" y="215"/>
                    </a:lnTo>
                    <a:lnTo>
                      <a:pt x="39" y="213"/>
                    </a:lnTo>
                    <a:lnTo>
                      <a:pt x="29" y="210"/>
                    </a:lnTo>
                    <a:lnTo>
                      <a:pt x="12" y="204"/>
                    </a:lnTo>
                    <a:lnTo>
                      <a:pt x="2" y="201"/>
                    </a:lnTo>
                    <a:lnTo>
                      <a:pt x="0" y="199"/>
                    </a:lnTo>
                    <a:lnTo>
                      <a:pt x="7" y="199"/>
                    </a:lnTo>
                    <a:lnTo>
                      <a:pt x="17" y="199"/>
                    </a:lnTo>
                    <a:lnTo>
                      <a:pt x="26" y="200"/>
                    </a:lnTo>
                    <a:lnTo>
                      <a:pt x="36" y="202"/>
                    </a:lnTo>
                    <a:lnTo>
                      <a:pt x="47" y="208"/>
                    </a:lnTo>
                    <a:lnTo>
                      <a:pt x="56" y="211"/>
                    </a:lnTo>
                    <a:lnTo>
                      <a:pt x="62" y="213"/>
                    </a:lnTo>
                    <a:lnTo>
                      <a:pt x="71" y="214"/>
                    </a:lnTo>
                    <a:lnTo>
                      <a:pt x="79" y="215"/>
                    </a:lnTo>
                    <a:lnTo>
                      <a:pt x="88" y="216"/>
                    </a:lnTo>
                    <a:lnTo>
                      <a:pt x="98" y="217"/>
                    </a:lnTo>
                    <a:lnTo>
                      <a:pt x="106" y="218"/>
                    </a:lnTo>
                    <a:lnTo>
                      <a:pt x="114" y="219"/>
                    </a:lnTo>
                    <a:lnTo>
                      <a:pt x="131" y="221"/>
                    </a:lnTo>
                    <a:lnTo>
                      <a:pt x="145" y="223"/>
                    </a:lnTo>
                    <a:lnTo>
                      <a:pt x="155" y="224"/>
                    </a:lnTo>
                    <a:lnTo>
                      <a:pt x="158" y="225"/>
                    </a:lnTo>
                    <a:lnTo>
                      <a:pt x="158" y="223"/>
                    </a:lnTo>
                    <a:lnTo>
                      <a:pt x="156" y="216"/>
                    </a:lnTo>
                    <a:lnTo>
                      <a:pt x="151" y="206"/>
                    </a:lnTo>
                    <a:lnTo>
                      <a:pt x="143" y="191"/>
                    </a:lnTo>
                    <a:lnTo>
                      <a:pt x="135" y="180"/>
                    </a:lnTo>
                    <a:lnTo>
                      <a:pt x="128" y="175"/>
                    </a:lnTo>
                    <a:lnTo>
                      <a:pt x="126" y="171"/>
                    </a:lnTo>
                    <a:lnTo>
                      <a:pt x="130" y="163"/>
                    </a:lnTo>
                    <a:lnTo>
                      <a:pt x="133" y="156"/>
                    </a:lnTo>
                    <a:lnTo>
                      <a:pt x="133" y="155"/>
                    </a:lnTo>
                    <a:lnTo>
                      <a:pt x="135" y="161"/>
                    </a:lnTo>
                    <a:lnTo>
                      <a:pt x="143" y="175"/>
                    </a:lnTo>
                    <a:lnTo>
                      <a:pt x="153" y="189"/>
                    </a:lnTo>
                    <a:lnTo>
                      <a:pt x="158" y="200"/>
                    </a:lnTo>
                    <a:lnTo>
                      <a:pt x="165" y="210"/>
                    </a:lnTo>
                    <a:lnTo>
                      <a:pt x="176" y="219"/>
                    </a:lnTo>
                    <a:lnTo>
                      <a:pt x="185" y="224"/>
                    </a:lnTo>
                    <a:lnTo>
                      <a:pt x="192" y="228"/>
                    </a:lnTo>
                    <a:lnTo>
                      <a:pt x="198" y="231"/>
                    </a:lnTo>
                    <a:lnTo>
                      <a:pt x="205" y="235"/>
                    </a:lnTo>
                    <a:lnTo>
                      <a:pt x="212" y="238"/>
                    </a:lnTo>
                    <a:lnTo>
                      <a:pt x="218" y="243"/>
                    </a:lnTo>
                    <a:lnTo>
                      <a:pt x="225" y="248"/>
                    </a:lnTo>
                    <a:lnTo>
                      <a:pt x="234" y="254"/>
                    </a:lnTo>
                    <a:lnTo>
                      <a:pt x="249" y="265"/>
                    </a:lnTo>
                    <a:lnTo>
                      <a:pt x="259" y="275"/>
                    </a:lnTo>
                    <a:lnTo>
                      <a:pt x="267" y="284"/>
                    </a:lnTo>
                    <a:lnTo>
                      <a:pt x="277" y="292"/>
                    </a:lnTo>
                    <a:lnTo>
                      <a:pt x="287" y="299"/>
                    </a:lnTo>
                    <a:lnTo>
                      <a:pt x="297" y="302"/>
                    </a:lnTo>
                    <a:lnTo>
                      <a:pt x="307" y="306"/>
                    </a:lnTo>
                    <a:lnTo>
                      <a:pt x="321" y="312"/>
                    </a:lnTo>
                    <a:lnTo>
                      <a:pt x="317" y="295"/>
                    </a:lnTo>
                    <a:lnTo>
                      <a:pt x="316" y="285"/>
                    </a:lnTo>
                    <a:lnTo>
                      <a:pt x="311" y="274"/>
                    </a:lnTo>
                    <a:lnTo>
                      <a:pt x="301" y="257"/>
                    </a:lnTo>
                    <a:lnTo>
                      <a:pt x="292" y="247"/>
                    </a:lnTo>
                    <a:lnTo>
                      <a:pt x="282" y="238"/>
                    </a:lnTo>
                    <a:lnTo>
                      <a:pt x="270" y="230"/>
                    </a:lnTo>
                    <a:lnTo>
                      <a:pt x="255" y="218"/>
                    </a:lnTo>
                    <a:lnTo>
                      <a:pt x="245" y="206"/>
                    </a:lnTo>
                    <a:lnTo>
                      <a:pt x="237" y="197"/>
                    </a:lnTo>
                    <a:lnTo>
                      <a:pt x="230" y="190"/>
                    </a:lnTo>
                    <a:lnTo>
                      <a:pt x="222" y="180"/>
                    </a:lnTo>
                    <a:lnTo>
                      <a:pt x="213" y="169"/>
                    </a:lnTo>
                    <a:lnTo>
                      <a:pt x="210" y="159"/>
                    </a:lnTo>
                    <a:lnTo>
                      <a:pt x="205" y="149"/>
                    </a:lnTo>
                    <a:lnTo>
                      <a:pt x="197" y="133"/>
                    </a:lnTo>
                    <a:lnTo>
                      <a:pt x="188" y="117"/>
                    </a:lnTo>
                    <a:lnTo>
                      <a:pt x="183" y="108"/>
                    </a:lnTo>
                    <a:lnTo>
                      <a:pt x="180" y="101"/>
                    </a:lnTo>
                    <a:lnTo>
                      <a:pt x="175" y="90"/>
                    </a:lnTo>
                    <a:lnTo>
                      <a:pt x="182" y="87"/>
                    </a:lnTo>
                    <a:lnTo>
                      <a:pt x="182" y="83"/>
                    </a:lnTo>
                    <a:lnTo>
                      <a:pt x="187" y="92"/>
                    </a:lnTo>
                    <a:lnTo>
                      <a:pt x="193" y="105"/>
                    </a:lnTo>
                    <a:lnTo>
                      <a:pt x="197" y="114"/>
                    </a:lnTo>
                    <a:lnTo>
                      <a:pt x="198" y="122"/>
                    </a:lnTo>
                    <a:lnTo>
                      <a:pt x="205" y="134"/>
                    </a:lnTo>
                    <a:lnTo>
                      <a:pt x="213" y="145"/>
                    </a:lnTo>
                    <a:lnTo>
                      <a:pt x="218" y="155"/>
                    </a:lnTo>
                    <a:lnTo>
                      <a:pt x="222" y="163"/>
                    </a:lnTo>
                    <a:lnTo>
                      <a:pt x="225" y="172"/>
                    </a:lnTo>
                    <a:lnTo>
                      <a:pt x="232" y="182"/>
                    </a:lnTo>
                    <a:lnTo>
                      <a:pt x="245" y="192"/>
                    </a:lnTo>
                    <a:lnTo>
                      <a:pt x="260" y="203"/>
                    </a:lnTo>
                    <a:lnTo>
                      <a:pt x="272" y="213"/>
                    </a:lnTo>
                    <a:lnTo>
                      <a:pt x="277" y="218"/>
                    </a:lnTo>
                    <a:lnTo>
                      <a:pt x="284" y="222"/>
                    </a:lnTo>
                    <a:lnTo>
                      <a:pt x="289" y="227"/>
                    </a:lnTo>
                    <a:lnTo>
                      <a:pt x="296" y="232"/>
                    </a:lnTo>
                    <a:lnTo>
                      <a:pt x="302" y="236"/>
                    </a:lnTo>
                    <a:lnTo>
                      <a:pt x="309" y="240"/>
                    </a:lnTo>
                    <a:lnTo>
                      <a:pt x="317" y="245"/>
                    </a:lnTo>
                    <a:lnTo>
                      <a:pt x="326" y="249"/>
                    </a:lnTo>
                    <a:lnTo>
                      <a:pt x="319" y="233"/>
                    </a:lnTo>
                    <a:lnTo>
                      <a:pt x="317" y="224"/>
                    </a:lnTo>
                    <a:lnTo>
                      <a:pt x="316" y="216"/>
                    </a:lnTo>
                    <a:lnTo>
                      <a:pt x="311" y="202"/>
                    </a:lnTo>
                    <a:lnTo>
                      <a:pt x="302" y="187"/>
                    </a:lnTo>
                    <a:lnTo>
                      <a:pt x="297" y="174"/>
                    </a:lnTo>
                    <a:lnTo>
                      <a:pt x="289" y="159"/>
                    </a:lnTo>
                    <a:lnTo>
                      <a:pt x="277" y="143"/>
                    </a:lnTo>
                    <a:lnTo>
                      <a:pt x="269" y="130"/>
                    </a:lnTo>
                    <a:lnTo>
                      <a:pt x="264" y="123"/>
                    </a:lnTo>
                    <a:lnTo>
                      <a:pt x="259" y="117"/>
                    </a:lnTo>
                    <a:lnTo>
                      <a:pt x="244" y="105"/>
                    </a:lnTo>
                    <a:lnTo>
                      <a:pt x="234" y="97"/>
                    </a:lnTo>
                    <a:lnTo>
                      <a:pt x="225" y="90"/>
                    </a:lnTo>
                    <a:lnTo>
                      <a:pt x="218" y="85"/>
                    </a:lnTo>
                    <a:lnTo>
                      <a:pt x="213" y="81"/>
                    </a:lnTo>
                    <a:lnTo>
                      <a:pt x="207" y="78"/>
                    </a:lnTo>
                    <a:lnTo>
                      <a:pt x="202" y="75"/>
                    </a:lnTo>
                    <a:lnTo>
                      <a:pt x="195" y="73"/>
                    </a:lnTo>
                    <a:lnTo>
                      <a:pt x="187" y="70"/>
                    </a:lnTo>
                    <a:lnTo>
                      <a:pt x="173" y="64"/>
                    </a:lnTo>
                    <a:lnTo>
                      <a:pt x="168" y="57"/>
                    </a:lnTo>
                    <a:lnTo>
                      <a:pt x="163" y="52"/>
                    </a:lnTo>
                    <a:lnTo>
                      <a:pt x="155" y="47"/>
                    </a:lnTo>
                    <a:lnTo>
                      <a:pt x="158" y="42"/>
                    </a:lnTo>
                    <a:lnTo>
                      <a:pt x="155" y="40"/>
                    </a:lnTo>
                    <a:lnTo>
                      <a:pt x="155" y="41"/>
                    </a:lnTo>
                    <a:lnTo>
                      <a:pt x="163" y="46"/>
                    </a:lnTo>
                    <a:lnTo>
                      <a:pt x="173" y="51"/>
                    </a:lnTo>
                    <a:lnTo>
                      <a:pt x="178" y="54"/>
                    </a:lnTo>
                    <a:lnTo>
                      <a:pt x="183" y="60"/>
                    </a:lnTo>
                    <a:lnTo>
                      <a:pt x="197" y="67"/>
                    </a:lnTo>
                    <a:lnTo>
                      <a:pt x="213" y="75"/>
                    </a:lnTo>
                    <a:lnTo>
                      <a:pt x="229" y="83"/>
                    </a:lnTo>
                    <a:lnTo>
                      <a:pt x="240" y="88"/>
                    </a:lnTo>
                    <a:lnTo>
                      <a:pt x="244" y="90"/>
                    </a:lnTo>
                    <a:lnTo>
                      <a:pt x="245" y="92"/>
                    </a:lnTo>
                    <a:lnTo>
                      <a:pt x="252" y="96"/>
                    </a:lnTo>
                    <a:lnTo>
                      <a:pt x="257" y="97"/>
                    </a:lnTo>
                    <a:lnTo>
                      <a:pt x="259" y="90"/>
                    </a:lnTo>
                    <a:lnTo>
                      <a:pt x="259" y="81"/>
                    </a:lnTo>
                    <a:lnTo>
                      <a:pt x="257" y="75"/>
                    </a:lnTo>
                    <a:lnTo>
                      <a:pt x="257" y="68"/>
                    </a:lnTo>
                    <a:lnTo>
                      <a:pt x="259" y="57"/>
                    </a:lnTo>
                    <a:lnTo>
                      <a:pt x="260" y="47"/>
                    </a:lnTo>
                    <a:lnTo>
                      <a:pt x="262" y="42"/>
                    </a:lnTo>
                    <a:lnTo>
                      <a:pt x="260" y="37"/>
                    </a:lnTo>
                    <a:lnTo>
                      <a:pt x="259" y="29"/>
                    </a:lnTo>
                    <a:lnTo>
                      <a:pt x="254" y="20"/>
                    </a:lnTo>
                    <a:lnTo>
                      <a:pt x="249" y="17"/>
                    </a:lnTo>
                    <a:lnTo>
                      <a:pt x="247" y="17"/>
                    </a:lnTo>
                    <a:lnTo>
                      <a:pt x="254" y="16"/>
                    </a:lnTo>
                    <a:lnTo>
                      <a:pt x="260" y="14"/>
                    </a:lnTo>
                    <a:lnTo>
                      <a:pt x="264" y="13"/>
                    </a:lnTo>
                    <a:lnTo>
                      <a:pt x="265" y="16"/>
                    </a:lnTo>
                    <a:lnTo>
                      <a:pt x="267" y="26"/>
                    </a:lnTo>
                    <a:lnTo>
                      <a:pt x="270" y="36"/>
                    </a:lnTo>
                    <a:lnTo>
                      <a:pt x="270" y="42"/>
                    </a:lnTo>
                    <a:lnTo>
                      <a:pt x="270" y="47"/>
                    </a:lnTo>
                    <a:lnTo>
                      <a:pt x="270" y="56"/>
                    </a:lnTo>
                    <a:lnTo>
                      <a:pt x="270" y="66"/>
                    </a:lnTo>
                    <a:lnTo>
                      <a:pt x="272" y="72"/>
                    </a:lnTo>
                    <a:lnTo>
                      <a:pt x="272" y="79"/>
                    </a:lnTo>
                    <a:lnTo>
                      <a:pt x="272" y="88"/>
                    </a:lnTo>
                    <a:lnTo>
                      <a:pt x="272" y="96"/>
                    </a:lnTo>
                    <a:lnTo>
                      <a:pt x="274" y="98"/>
                    </a:lnTo>
                    <a:lnTo>
                      <a:pt x="277" y="102"/>
                    </a:lnTo>
                    <a:lnTo>
                      <a:pt x="282" y="113"/>
                    </a:lnTo>
                    <a:lnTo>
                      <a:pt x="289" y="128"/>
                    </a:lnTo>
                    <a:lnTo>
                      <a:pt x="294" y="142"/>
                    </a:lnTo>
                    <a:lnTo>
                      <a:pt x="299" y="153"/>
                    </a:lnTo>
                    <a:lnTo>
                      <a:pt x="306" y="163"/>
                    </a:lnTo>
                    <a:lnTo>
                      <a:pt x="312" y="174"/>
                    </a:lnTo>
                    <a:lnTo>
                      <a:pt x="316" y="184"/>
                    </a:lnTo>
                    <a:lnTo>
                      <a:pt x="319" y="194"/>
                    </a:lnTo>
                    <a:lnTo>
                      <a:pt x="326" y="204"/>
                    </a:lnTo>
                    <a:lnTo>
                      <a:pt x="333" y="215"/>
                    </a:lnTo>
                    <a:lnTo>
                      <a:pt x="339" y="226"/>
                    </a:lnTo>
                    <a:lnTo>
                      <a:pt x="344" y="236"/>
                    </a:lnTo>
                    <a:lnTo>
                      <a:pt x="349" y="246"/>
                    </a:lnTo>
                    <a:lnTo>
                      <a:pt x="353" y="254"/>
                    </a:lnTo>
                    <a:lnTo>
                      <a:pt x="356" y="261"/>
                    </a:lnTo>
                    <a:lnTo>
                      <a:pt x="359" y="264"/>
                    </a:lnTo>
                    <a:lnTo>
                      <a:pt x="368" y="260"/>
                    </a:lnTo>
                    <a:lnTo>
                      <a:pt x="376" y="254"/>
                    </a:lnTo>
                    <a:lnTo>
                      <a:pt x="378" y="249"/>
                    </a:lnTo>
                    <a:lnTo>
                      <a:pt x="378" y="242"/>
                    </a:lnTo>
                    <a:lnTo>
                      <a:pt x="378" y="230"/>
                    </a:lnTo>
                    <a:lnTo>
                      <a:pt x="378" y="219"/>
                    </a:lnTo>
                    <a:lnTo>
                      <a:pt x="376" y="211"/>
                    </a:lnTo>
                    <a:lnTo>
                      <a:pt x="373" y="203"/>
                    </a:lnTo>
                    <a:lnTo>
                      <a:pt x="368" y="192"/>
                    </a:lnTo>
                    <a:lnTo>
                      <a:pt x="361" y="182"/>
                    </a:lnTo>
                    <a:lnTo>
                      <a:pt x="354" y="177"/>
                    </a:lnTo>
                    <a:lnTo>
                      <a:pt x="349" y="171"/>
                    </a:lnTo>
                    <a:lnTo>
                      <a:pt x="344" y="157"/>
                    </a:lnTo>
                    <a:lnTo>
                      <a:pt x="341" y="141"/>
                    </a:lnTo>
                    <a:lnTo>
                      <a:pt x="339" y="130"/>
                    </a:lnTo>
                    <a:lnTo>
                      <a:pt x="339" y="120"/>
                    </a:lnTo>
                    <a:lnTo>
                      <a:pt x="339" y="106"/>
                    </a:lnTo>
                    <a:lnTo>
                      <a:pt x="338" y="92"/>
                    </a:lnTo>
                    <a:lnTo>
                      <a:pt x="334" y="84"/>
                    </a:lnTo>
                    <a:lnTo>
                      <a:pt x="331" y="77"/>
                    </a:lnTo>
                    <a:lnTo>
                      <a:pt x="329" y="64"/>
                    </a:lnTo>
                    <a:lnTo>
                      <a:pt x="329" y="48"/>
                    </a:lnTo>
                    <a:lnTo>
                      <a:pt x="331" y="38"/>
                    </a:lnTo>
                    <a:lnTo>
                      <a:pt x="334" y="29"/>
                    </a:lnTo>
                    <a:lnTo>
                      <a:pt x="339" y="18"/>
                    </a:lnTo>
                    <a:lnTo>
                      <a:pt x="346" y="8"/>
                    </a:lnTo>
                    <a:lnTo>
                      <a:pt x="351" y="1"/>
                    </a:lnTo>
                    <a:lnTo>
                      <a:pt x="353" y="0"/>
                    </a:lnTo>
                    <a:lnTo>
                      <a:pt x="354" y="5"/>
                    </a:lnTo>
                    <a:lnTo>
                      <a:pt x="353" y="11"/>
                    </a:lnTo>
                    <a:lnTo>
                      <a:pt x="349" y="15"/>
                    </a:lnTo>
                    <a:lnTo>
                      <a:pt x="346" y="20"/>
                    </a:lnTo>
                    <a:lnTo>
                      <a:pt x="344" y="31"/>
                    </a:lnTo>
                    <a:lnTo>
                      <a:pt x="343" y="41"/>
                    </a:lnTo>
                    <a:lnTo>
                      <a:pt x="341" y="49"/>
                    </a:lnTo>
                    <a:lnTo>
                      <a:pt x="339" y="58"/>
                    </a:lnTo>
                    <a:lnTo>
                      <a:pt x="344" y="75"/>
                    </a:lnTo>
                    <a:lnTo>
                      <a:pt x="349" y="93"/>
                    </a:lnTo>
                    <a:lnTo>
                      <a:pt x="349" y="107"/>
                    </a:lnTo>
                    <a:lnTo>
                      <a:pt x="349" y="120"/>
                    </a:lnTo>
                    <a:lnTo>
                      <a:pt x="354" y="137"/>
                    </a:lnTo>
                    <a:lnTo>
                      <a:pt x="361" y="154"/>
                    </a:lnTo>
                    <a:lnTo>
                      <a:pt x="368" y="166"/>
                    </a:lnTo>
                    <a:lnTo>
                      <a:pt x="376" y="179"/>
                    </a:lnTo>
                    <a:lnTo>
                      <a:pt x="383" y="192"/>
                    </a:lnTo>
                    <a:lnTo>
                      <a:pt x="386" y="209"/>
                    </a:lnTo>
                    <a:lnTo>
                      <a:pt x="388" y="225"/>
                    </a:lnTo>
                    <a:lnTo>
                      <a:pt x="391" y="237"/>
                    </a:lnTo>
                    <a:lnTo>
                      <a:pt x="406" y="240"/>
                    </a:lnTo>
                    <a:lnTo>
                      <a:pt x="421" y="236"/>
                    </a:lnTo>
                    <a:lnTo>
                      <a:pt x="428" y="229"/>
                    </a:lnTo>
                    <a:lnTo>
                      <a:pt x="430" y="219"/>
                    </a:lnTo>
                    <a:lnTo>
                      <a:pt x="435" y="204"/>
                    </a:lnTo>
                    <a:lnTo>
                      <a:pt x="440" y="192"/>
                    </a:lnTo>
                    <a:lnTo>
                      <a:pt x="442" y="184"/>
                    </a:lnTo>
                    <a:lnTo>
                      <a:pt x="440" y="177"/>
                    </a:lnTo>
                    <a:lnTo>
                      <a:pt x="435" y="166"/>
                    </a:lnTo>
                    <a:lnTo>
                      <a:pt x="430" y="156"/>
                    </a:lnTo>
                    <a:lnTo>
                      <a:pt x="426" y="151"/>
                    </a:lnTo>
                    <a:lnTo>
                      <a:pt x="423" y="144"/>
                    </a:lnTo>
                    <a:lnTo>
                      <a:pt x="416" y="133"/>
                    </a:lnTo>
                    <a:lnTo>
                      <a:pt x="406" y="120"/>
                    </a:lnTo>
                    <a:lnTo>
                      <a:pt x="396" y="110"/>
                    </a:lnTo>
                    <a:lnTo>
                      <a:pt x="390" y="100"/>
                    </a:lnTo>
                    <a:lnTo>
                      <a:pt x="385" y="84"/>
                    </a:lnTo>
                    <a:lnTo>
                      <a:pt x="381" y="67"/>
                    </a:lnTo>
                    <a:lnTo>
                      <a:pt x="381" y="54"/>
                    </a:lnTo>
                    <a:lnTo>
                      <a:pt x="381" y="44"/>
                    </a:lnTo>
                    <a:lnTo>
                      <a:pt x="385" y="34"/>
                    </a:lnTo>
                    <a:lnTo>
                      <a:pt x="388" y="25"/>
                    </a:lnTo>
                    <a:lnTo>
                      <a:pt x="390" y="18"/>
                    </a:lnTo>
                    <a:lnTo>
                      <a:pt x="391" y="19"/>
                    </a:lnTo>
                    <a:lnTo>
                      <a:pt x="391" y="29"/>
                    </a:lnTo>
                    <a:lnTo>
                      <a:pt x="391" y="40"/>
                    </a:lnTo>
                    <a:lnTo>
                      <a:pt x="390" y="50"/>
                    </a:lnTo>
                    <a:lnTo>
                      <a:pt x="390" y="61"/>
                    </a:lnTo>
                    <a:lnTo>
                      <a:pt x="391" y="72"/>
                    </a:lnTo>
                    <a:lnTo>
                      <a:pt x="393" y="83"/>
                    </a:lnTo>
                    <a:lnTo>
                      <a:pt x="395" y="91"/>
                    </a:lnTo>
                    <a:lnTo>
                      <a:pt x="398" y="99"/>
                    </a:lnTo>
                    <a:lnTo>
                      <a:pt x="406" y="108"/>
                    </a:lnTo>
                    <a:lnTo>
                      <a:pt x="416" y="117"/>
                    </a:lnTo>
                    <a:lnTo>
                      <a:pt x="425" y="125"/>
                    </a:lnTo>
                    <a:lnTo>
                      <a:pt x="433" y="135"/>
                    </a:lnTo>
                    <a:lnTo>
                      <a:pt x="440" y="146"/>
                    </a:lnTo>
                    <a:lnTo>
                      <a:pt x="445" y="159"/>
                    </a:lnTo>
                    <a:lnTo>
                      <a:pt x="450" y="172"/>
                    </a:lnTo>
                    <a:lnTo>
                      <a:pt x="452" y="181"/>
                    </a:lnTo>
                    <a:lnTo>
                      <a:pt x="453" y="184"/>
                    </a:lnTo>
                    <a:lnTo>
                      <a:pt x="463" y="175"/>
                    </a:lnTo>
                    <a:lnTo>
                      <a:pt x="475" y="164"/>
                    </a:lnTo>
                    <a:lnTo>
                      <a:pt x="485" y="155"/>
                    </a:lnTo>
                    <a:lnTo>
                      <a:pt x="495" y="146"/>
                    </a:lnTo>
                    <a:lnTo>
                      <a:pt x="505" y="135"/>
                    </a:lnTo>
                    <a:lnTo>
                      <a:pt x="512" y="126"/>
                    </a:lnTo>
                    <a:lnTo>
                      <a:pt x="515" y="119"/>
                    </a:lnTo>
                    <a:lnTo>
                      <a:pt x="517" y="113"/>
                    </a:lnTo>
                    <a:lnTo>
                      <a:pt x="522" y="105"/>
                    </a:lnTo>
                    <a:lnTo>
                      <a:pt x="525" y="100"/>
                    </a:lnTo>
                    <a:lnTo>
                      <a:pt x="524" y="92"/>
                    </a:lnTo>
                    <a:lnTo>
                      <a:pt x="512" y="81"/>
                    </a:lnTo>
                    <a:lnTo>
                      <a:pt x="500" y="69"/>
                    </a:lnTo>
                    <a:lnTo>
                      <a:pt x="495" y="61"/>
                    </a:lnTo>
                    <a:lnTo>
                      <a:pt x="494" y="53"/>
                    </a:lnTo>
                    <a:lnTo>
                      <a:pt x="487" y="43"/>
                    </a:lnTo>
                    <a:lnTo>
                      <a:pt x="475" y="34"/>
                    </a:lnTo>
                    <a:lnTo>
                      <a:pt x="467" y="30"/>
                    </a:lnTo>
                    <a:lnTo>
                      <a:pt x="465" y="29"/>
                    </a:lnTo>
                    <a:lnTo>
                      <a:pt x="472" y="29"/>
                    </a:lnTo>
                    <a:lnTo>
                      <a:pt x="480" y="29"/>
                    </a:lnTo>
                    <a:lnTo>
                      <a:pt x="483" y="31"/>
                    </a:lnTo>
                    <a:lnTo>
                      <a:pt x="483" y="35"/>
                    </a:lnTo>
                    <a:lnTo>
                      <a:pt x="490" y="43"/>
                    </a:lnTo>
                    <a:lnTo>
                      <a:pt x="500" y="52"/>
                    </a:lnTo>
                    <a:lnTo>
                      <a:pt x="507" y="58"/>
                    </a:lnTo>
                    <a:lnTo>
                      <a:pt x="514" y="66"/>
                    </a:lnTo>
                    <a:lnTo>
                      <a:pt x="520" y="75"/>
                    </a:lnTo>
                    <a:lnTo>
                      <a:pt x="527" y="84"/>
                    </a:lnTo>
                    <a:lnTo>
                      <a:pt x="532" y="89"/>
                    </a:lnTo>
                    <a:lnTo>
                      <a:pt x="532" y="97"/>
                    </a:lnTo>
                    <a:lnTo>
                      <a:pt x="529" y="108"/>
                    </a:lnTo>
                    <a:lnTo>
                      <a:pt x="524" y="120"/>
                    </a:lnTo>
                    <a:lnTo>
                      <a:pt x="520" y="128"/>
                    </a:lnTo>
                    <a:lnTo>
                      <a:pt x="514" y="135"/>
                    </a:lnTo>
                    <a:lnTo>
                      <a:pt x="505" y="143"/>
                    </a:lnTo>
                    <a:lnTo>
                      <a:pt x="499" y="149"/>
                    </a:lnTo>
                    <a:lnTo>
                      <a:pt x="495" y="153"/>
                    </a:lnTo>
                    <a:lnTo>
                      <a:pt x="494" y="159"/>
                    </a:lnTo>
                    <a:lnTo>
                      <a:pt x="487" y="170"/>
                    </a:lnTo>
                    <a:lnTo>
                      <a:pt x="478" y="179"/>
                    </a:lnTo>
                    <a:lnTo>
                      <a:pt x="475" y="183"/>
                    </a:lnTo>
                    <a:lnTo>
                      <a:pt x="472" y="186"/>
                    </a:lnTo>
                    <a:lnTo>
                      <a:pt x="467" y="192"/>
                    </a:lnTo>
                    <a:lnTo>
                      <a:pt x="458" y="200"/>
                    </a:lnTo>
                    <a:lnTo>
                      <a:pt x="453" y="207"/>
                    </a:lnTo>
                    <a:lnTo>
                      <a:pt x="452" y="212"/>
                    </a:lnTo>
                    <a:lnTo>
                      <a:pt x="457" y="213"/>
                    </a:lnTo>
                    <a:lnTo>
                      <a:pt x="467" y="213"/>
                    </a:lnTo>
                    <a:lnTo>
                      <a:pt x="473" y="213"/>
                    </a:lnTo>
                    <a:lnTo>
                      <a:pt x="480" y="212"/>
                    </a:lnTo>
                    <a:lnTo>
                      <a:pt x="487" y="208"/>
                    </a:lnTo>
                    <a:lnTo>
                      <a:pt x="492" y="202"/>
                    </a:lnTo>
                    <a:lnTo>
                      <a:pt x="494" y="199"/>
                    </a:lnTo>
                    <a:lnTo>
                      <a:pt x="497" y="196"/>
                    </a:lnTo>
                    <a:lnTo>
                      <a:pt x="505" y="190"/>
                    </a:lnTo>
                    <a:lnTo>
                      <a:pt x="514" y="182"/>
                    </a:lnTo>
                    <a:lnTo>
                      <a:pt x="520" y="177"/>
                    </a:lnTo>
                    <a:lnTo>
                      <a:pt x="524" y="172"/>
                    </a:lnTo>
                    <a:lnTo>
                      <a:pt x="529" y="166"/>
                    </a:lnTo>
                    <a:lnTo>
                      <a:pt x="539" y="161"/>
                    </a:lnTo>
                    <a:lnTo>
                      <a:pt x="552" y="158"/>
                    </a:lnTo>
                    <a:lnTo>
                      <a:pt x="566" y="154"/>
                    </a:lnTo>
                    <a:lnTo>
                      <a:pt x="572" y="146"/>
                    </a:lnTo>
                    <a:lnTo>
                      <a:pt x="577" y="139"/>
                    </a:lnTo>
                    <a:lnTo>
                      <a:pt x="582" y="136"/>
                    </a:lnTo>
                    <a:lnTo>
                      <a:pt x="591" y="133"/>
                    </a:lnTo>
                    <a:lnTo>
                      <a:pt x="603" y="125"/>
                    </a:lnTo>
                    <a:lnTo>
                      <a:pt x="613" y="117"/>
                    </a:lnTo>
                    <a:lnTo>
                      <a:pt x="619" y="112"/>
                    </a:lnTo>
                    <a:lnTo>
                      <a:pt x="626" y="108"/>
                    </a:lnTo>
                    <a:lnTo>
                      <a:pt x="634" y="105"/>
                    </a:lnTo>
                    <a:lnTo>
                      <a:pt x="641" y="105"/>
                    </a:lnTo>
                    <a:lnTo>
                      <a:pt x="640" y="109"/>
                    </a:lnTo>
                    <a:lnTo>
                      <a:pt x="636" y="114"/>
                    </a:lnTo>
                    <a:lnTo>
                      <a:pt x="634" y="116"/>
                    </a:lnTo>
                    <a:lnTo>
                      <a:pt x="633" y="117"/>
                    </a:lnTo>
                    <a:lnTo>
                      <a:pt x="631" y="119"/>
                    </a:lnTo>
                    <a:lnTo>
                      <a:pt x="624" y="122"/>
                    </a:lnTo>
                    <a:lnTo>
                      <a:pt x="616" y="128"/>
                    </a:lnTo>
                    <a:lnTo>
                      <a:pt x="608" y="135"/>
                    </a:lnTo>
                    <a:lnTo>
                      <a:pt x="601" y="140"/>
                    </a:lnTo>
                    <a:lnTo>
                      <a:pt x="594" y="145"/>
                    </a:lnTo>
                    <a:lnTo>
                      <a:pt x="586" y="151"/>
                    </a:lnTo>
                    <a:lnTo>
                      <a:pt x="576" y="156"/>
                    </a:lnTo>
                    <a:lnTo>
                      <a:pt x="567" y="160"/>
                    </a:lnTo>
                    <a:lnTo>
                      <a:pt x="561" y="164"/>
                    </a:lnTo>
                    <a:lnTo>
                      <a:pt x="557" y="170"/>
                    </a:lnTo>
                    <a:lnTo>
                      <a:pt x="556" y="175"/>
                    </a:lnTo>
                    <a:lnTo>
                      <a:pt x="556" y="179"/>
                    </a:lnTo>
                    <a:lnTo>
                      <a:pt x="559" y="181"/>
                    </a:lnTo>
                    <a:lnTo>
                      <a:pt x="574" y="182"/>
                    </a:lnTo>
                    <a:lnTo>
                      <a:pt x="584" y="182"/>
                    </a:lnTo>
                    <a:lnTo>
                      <a:pt x="593" y="182"/>
                    </a:lnTo>
                    <a:lnTo>
                      <a:pt x="599" y="182"/>
                    </a:lnTo>
                    <a:lnTo>
                      <a:pt x="604" y="181"/>
                    </a:lnTo>
                    <a:lnTo>
                      <a:pt x="611" y="181"/>
                    </a:lnTo>
                    <a:lnTo>
                      <a:pt x="618" y="180"/>
                    </a:lnTo>
                    <a:lnTo>
                      <a:pt x="624" y="179"/>
                    </a:lnTo>
                    <a:lnTo>
                      <a:pt x="633" y="177"/>
                    </a:lnTo>
                    <a:lnTo>
                      <a:pt x="648" y="171"/>
                    </a:lnTo>
                    <a:lnTo>
                      <a:pt x="660" y="164"/>
                    </a:lnTo>
                    <a:lnTo>
                      <a:pt x="666" y="159"/>
                    </a:lnTo>
                    <a:lnTo>
                      <a:pt x="668" y="157"/>
                    </a:lnTo>
                    <a:lnTo>
                      <a:pt x="666" y="165"/>
                    </a:lnTo>
                    <a:lnTo>
                      <a:pt x="665" y="170"/>
                    </a:lnTo>
                    <a:lnTo>
                      <a:pt x="660" y="173"/>
                    </a:lnTo>
                    <a:lnTo>
                      <a:pt x="650" y="178"/>
                    </a:lnTo>
                    <a:lnTo>
                      <a:pt x="638" y="183"/>
                    </a:lnTo>
                    <a:lnTo>
                      <a:pt x="628" y="186"/>
                    </a:lnTo>
                    <a:lnTo>
                      <a:pt x="618" y="188"/>
                    </a:lnTo>
                    <a:lnTo>
                      <a:pt x="601" y="190"/>
                    </a:lnTo>
                    <a:lnTo>
                      <a:pt x="586" y="191"/>
                    </a:lnTo>
                    <a:lnTo>
                      <a:pt x="577" y="190"/>
                    </a:lnTo>
                    <a:lnTo>
                      <a:pt x="571" y="189"/>
                    </a:lnTo>
                    <a:lnTo>
                      <a:pt x="557" y="187"/>
                    </a:lnTo>
                    <a:lnTo>
                      <a:pt x="546" y="183"/>
                    </a:lnTo>
                    <a:lnTo>
                      <a:pt x="539" y="179"/>
                    </a:lnTo>
                    <a:lnTo>
                      <a:pt x="534" y="179"/>
                    </a:lnTo>
                    <a:lnTo>
                      <a:pt x="524" y="187"/>
                    </a:lnTo>
                    <a:lnTo>
                      <a:pt x="515" y="197"/>
                    </a:lnTo>
                    <a:lnTo>
                      <a:pt x="514" y="202"/>
                    </a:lnTo>
                    <a:lnTo>
                      <a:pt x="509" y="208"/>
                    </a:lnTo>
                    <a:lnTo>
                      <a:pt x="495" y="216"/>
                    </a:lnTo>
                    <a:lnTo>
                      <a:pt x="480" y="223"/>
                    </a:lnTo>
                    <a:lnTo>
                      <a:pt x="473" y="227"/>
                    </a:lnTo>
                    <a:lnTo>
                      <a:pt x="467" y="230"/>
                    </a:lnTo>
                    <a:lnTo>
                      <a:pt x="457" y="236"/>
                    </a:lnTo>
                    <a:lnTo>
                      <a:pt x="447" y="242"/>
                    </a:lnTo>
                    <a:lnTo>
                      <a:pt x="438" y="244"/>
                    </a:lnTo>
                    <a:lnTo>
                      <a:pt x="431" y="248"/>
                    </a:lnTo>
                    <a:lnTo>
                      <a:pt x="425" y="260"/>
                    </a:lnTo>
                    <a:lnTo>
                      <a:pt x="420" y="270"/>
                    </a:lnTo>
                    <a:lnTo>
                      <a:pt x="416" y="272"/>
                    </a:lnTo>
                    <a:lnTo>
                      <a:pt x="415" y="275"/>
                    </a:lnTo>
                    <a:lnTo>
                      <a:pt x="416" y="289"/>
                    </a:lnTo>
                    <a:lnTo>
                      <a:pt x="418" y="305"/>
                    </a:lnTo>
                    <a:lnTo>
                      <a:pt x="420" y="312"/>
                    </a:lnTo>
                    <a:lnTo>
                      <a:pt x="420" y="319"/>
                    </a:lnTo>
                    <a:lnTo>
                      <a:pt x="421" y="330"/>
                    </a:lnTo>
                    <a:lnTo>
                      <a:pt x="423" y="343"/>
                    </a:lnTo>
                    <a:lnTo>
                      <a:pt x="426" y="353"/>
                    </a:lnTo>
                    <a:lnTo>
                      <a:pt x="433" y="356"/>
                    </a:lnTo>
                    <a:lnTo>
                      <a:pt x="443" y="350"/>
                    </a:lnTo>
                    <a:lnTo>
                      <a:pt x="452" y="343"/>
                    </a:lnTo>
                    <a:lnTo>
                      <a:pt x="455" y="339"/>
                    </a:lnTo>
                    <a:lnTo>
                      <a:pt x="458" y="333"/>
                    </a:lnTo>
                    <a:lnTo>
                      <a:pt x="467" y="325"/>
                    </a:lnTo>
                    <a:lnTo>
                      <a:pt x="480" y="315"/>
                    </a:lnTo>
                    <a:lnTo>
                      <a:pt x="492" y="306"/>
                    </a:lnTo>
                    <a:lnTo>
                      <a:pt x="502" y="299"/>
                    </a:lnTo>
                    <a:lnTo>
                      <a:pt x="510" y="292"/>
                    </a:lnTo>
                    <a:lnTo>
                      <a:pt x="515" y="287"/>
                    </a:lnTo>
                    <a:lnTo>
                      <a:pt x="520" y="283"/>
                    </a:lnTo>
                    <a:lnTo>
                      <a:pt x="525" y="279"/>
                    </a:lnTo>
                    <a:lnTo>
                      <a:pt x="539" y="271"/>
                    </a:lnTo>
                    <a:lnTo>
                      <a:pt x="554" y="264"/>
                    </a:lnTo>
                    <a:lnTo>
                      <a:pt x="564" y="257"/>
                    </a:lnTo>
                    <a:lnTo>
                      <a:pt x="572" y="252"/>
                    </a:lnTo>
                    <a:lnTo>
                      <a:pt x="582" y="246"/>
                    </a:lnTo>
                    <a:lnTo>
                      <a:pt x="593" y="240"/>
                    </a:lnTo>
                    <a:lnTo>
                      <a:pt x="601" y="237"/>
                    </a:lnTo>
                    <a:lnTo>
                      <a:pt x="609" y="234"/>
                    </a:lnTo>
                    <a:lnTo>
                      <a:pt x="619" y="229"/>
                    </a:lnTo>
                    <a:lnTo>
                      <a:pt x="629" y="223"/>
                    </a:lnTo>
                    <a:lnTo>
                      <a:pt x="638" y="219"/>
                    </a:lnTo>
                    <a:lnTo>
                      <a:pt x="648" y="215"/>
                    </a:lnTo>
                    <a:lnTo>
                      <a:pt x="661" y="209"/>
                    </a:lnTo>
                    <a:lnTo>
                      <a:pt x="675" y="201"/>
                    </a:lnTo>
                    <a:lnTo>
                      <a:pt x="686" y="193"/>
                    </a:lnTo>
                    <a:lnTo>
                      <a:pt x="698" y="184"/>
                    </a:lnTo>
                    <a:lnTo>
                      <a:pt x="707" y="175"/>
                    </a:lnTo>
                    <a:lnTo>
                      <a:pt x="713" y="167"/>
                    </a:lnTo>
                    <a:lnTo>
                      <a:pt x="723" y="163"/>
                    </a:lnTo>
                    <a:lnTo>
                      <a:pt x="733" y="159"/>
                    </a:lnTo>
                    <a:lnTo>
                      <a:pt x="745" y="154"/>
                    </a:lnTo>
                    <a:lnTo>
                      <a:pt x="754" y="147"/>
                    </a:lnTo>
                    <a:lnTo>
                      <a:pt x="760" y="139"/>
                    </a:lnTo>
                    <a:lnTo>
                      <a:pt x="765" y="134"/>
                    </a:lnTo>
                    <a:lnTo>
                      <a:pt x="769" y="137"/>
                    </a:lnTo>
                    <a:lnTo>
                      <a:pt x="769" y="142"/>
                    </a:lnTo>
                    <a:lnTo>
                      <a:pt x="765" y="146"/>
                    </a:lnTo>
                    <a:lnTo>
                      <a:pt x="762" y="150"/>
                    </a:lnTo>
                    <a:lnTo>
                      <a:pt x="759" y="153"/>
                    </a:lnTo>
                    <a:lnTo>
                      <a:pt x="745" y="159"/>
                    </a:lnTo>
                    <a:lnTo>
                      <a:pt x="737" y="163"/>
                    </a:lnTo>
                    <a:lnTo>
                      <a:pt x="732" y="165"/>
                    </a:lnTo>
                    <a:lnTo>
                      <a:pt x="730" y="166"/>
                    </a:lnTo>
                    <a:lnTo>
                      <a:pt x="728" y="167"/>
                    </a:lnTo>
                    <a:lnTo>
                      <a:pt x="725" y="171"/>
                    </a:lnTo>
                    <a:lnTo>
                      <a:pt x="718" y="178"/>
                    </a:lnTo>
                    <a:lnTo>
                      <a:pt x="707" y="187"/>
                    </a:lnTo>
                    <a:lnTo>
                      <a:pt x="697" y="194"/>
                    </a:lnTo>
                    <a:lnTo>
                      <a:pt x="692" y="198"/>
                    </a:lnTo>
                    <a:lnTo>
                      <a:pt x="685" y="202"/>
                    </a:lnTo>
                    <a:lnTo>
                      <a:pt x="673" y="210"/>
                    </a:lnTo>
                    <a:lnTo>
                      <a:pt x="660" y="219"/>
                    </a:lnTo>
                    <a:lnTo>
                      <a:pt x="651" y="224"/>
                    </a:lnTo>
                    <a:lnTo>
                      <a:pt x="643" y="229"/>
                    </a:lnTo>
                    <a:lnTo>
                      <a:pt x="629" y="236"/>
                    </a:lnTo>
                    <a:lnTo>
                      <a:pt x="614" y="245"/>
                    </a:lnTo>
                    <a:lnTo>
                      <a:pt x="604" y="250"/>
                    </a:lnTo>
                    <a:lnTo>
                      <a:pt x="598" y="253"/>
                    </a:lnTo>
                    <a:lnTo>
                      <a:pt x="596" y="254"/>
                    </a:lnTo>
                    <a:lnTo>
                      <a:pt x="606" y="256"/>
                    </a:lnTo>
                    <a:lnTo>
                      <a:pt x="613" y="257"/>
                    </a:lnTo>
                    <a:lnTo>
                      <a:pt x="619" y="257"/>
                    </a:lnTo>
                    <a:lnTo>
                      <a:pt x="634" y="254"/>
                    </a:lnTo>
                    <a:lnTo>
                      <a:pt x="651" y="252"/>
                    </a:lnTo>
                    <a:lnTo>
                      <a:pt x="661" y="251"/>
                    </a:lnTo>
                    <a:lnTo>
                      <a:pt x="670" y="249"/>
                    </a:lnTo>
                    <a:lnTo>
                      <a:pt x="681" y="243"/>
                    </a:lnTo>
                    <a:lnTo>
                      <a:pt x="693" y="235"/>
                    </a:lnTo>
                    <a:lnTo>
                      <a:pt x="702" y="230"/>
                    </a:lnTo>
                    <a:lnTo>
                      <a:pt x="708" y="227"/>
                    </a:lnTo>
                    <a:lnTo>
                      <a:pt x="720" y="222"/>
                    </a:lnTo>
                    <a:lnTo>
                      <a:pt x="713" y="227"/>
                    </a:lnTo>
                    <a:lnTo>
                      <a:pt x="710" y="230"/>
                    </a:lnTo>
                    <a:lnTo>
                      <a:pt x="703" y="235"/>
                    </a:lnTo>
                    <a:lnTo>
                      <a:pt x="692" y="243"/>
                    </a:lnTo>
                    <a:lnTo>
                      <a:pt x="676" y="250"/>
                    </a:lnTo>
                    <a:lnTo>
                      <a:pt x="666" y="254"/>
                    </a:lnTo>
                    <a:lnTo>
                      <a:pt x="660" y="256"/>
                    </a:lnTo>
                    <a:lnTo>
                      <a:pt x="658" y="257"/>
                    </a:lnTo>
                    <a:lnTo>
                      <a:pt x="668" y="258"/>
                    </a:lnTo>
                    <a:lnTo>
                      <a:pt x="678" y="260"/>
                    </a:lnTo>
                    <a:lnTo>
                      <a:pt x="688" y="262"/>
                    </a:lnTo>
                    <a:lnTo>
                      <a:pt x="695" y="264"/>
                    </a:lnTo>
                    <a:lnTo>
                      <a:pt x="702" y="266"/>
                    </a:lnTo>
                    <a:lnTo>
                      <a:pt x="707" y="268"/>
                    </a:lnTo>
                    <a:lnTo>
                      <a:pt x="710" y="269"/>
                    </a:lnTo>
                    <a:lnTo>
                      <a:pt x="712" y="269"/>
                    </a:lnTo>
                    <a:lnTo>
                      <a:pt x="700" y="270"/>
                    </a:lnTo>
                    <a:lnTo>
                      <a:pt x="690" y="270"/>
                    </a:lnTo>
                    <a:lnTo>
                      <a:pt x="681" y="269"/>
                    </a:lnTo>
                    <a:lnTo>
                      <a:pt x="678" y="269"/>
                    </a:lnTo>
                    <a:lnTo>
                      <a:pt x="676" y="268"/>
                    </a:lnTo>
                    <a:lnTo>
                      <a:pt x="673" y="266"/>
                    </a:lnTo>
                    <a:lnTo>
                      <a:pt x="665" y="265"/>
                    </a:lnTo>
                    <a:lnTo>
                      <a:pt x="650" y="266"/>
                    </a:lnTo>
                    <a:lnTo>
                      <a:pt x="641" y="267"/>
                    </a:lnTo>
                    <a:lnTo>
                      <a:pt x="634" y="267"/>
                    </a:lnTo>
                    <a:lnTo>
                      <a:pt x="628" y="267"/>
                    </a:lnTo>
                    <a:lnTo>
                      <a:pt x="621" y="266"/>
                    </a:lnTo>
                    <a:lnTo>
                      <a:pt x="616" y="266"/>
                    </a:lnTo>
                    <a:lnTo>
                      <a:pt x="609" y="266"/>
                    </a:lnTo>
                    <a:lnTo>
                      <a:pt x="601" y="267"/>
                    </a:lnTo>
                    <a:lnTo>
                      <a:pt x="591" y="269"/>
                    </a:lnTo>
                    <a:lnTo>
                      <a:pt x="576" y="272"/>
                    </a:lnTo>
                    <a:lnTo>
                      <a:pt x="567" y="275"/>
                    </a:lnTo>
                    <a:lnTo>
                      <a:pt x="561" y="280"/>
                    </a:lnTo>
                    <a:lnTo>
                      <a:pt x="549" y="287"/>
                    </a:lnTo>
                    <a:lnTo>
                      <a:pt x="541" y="291"/>
                    </a:lnTo>
                    <a:lnTo>
                      <a:pt x="530" y="296"/>
                    </a:lnTo>
                    <a:lnTo>
                      <a:pt x="524" y="301"/>
                    </a:lnTo>
                    <a:lnTo>
                      <a:pt x="515" y="307"/>
                    </a:lnTo>
                    <a:lnTo>
                      <a:pt x="509" y="312"/>
                    </a:lnTo>
                    <a:lnTo>
                      <a:pt x="502" y="319"/>
                    </a:lnTo>
                    <a:lnTo>
                      <a:pt x="495" y="325"/>
                    </a:lnTo>
                    <a:lnTo>
                      <a:pt x="490" y="330"/>
                    </a:lnTo>
                    <a:lnTo>
                      <a:pt x="478" y="339"/>
                    </a:lnTo>
                    <a:lnTo>
                      <a:pt x="467" y="347"/>
                    </a:lnTo>
                    <a:lnTo>
                      <a:pt x="455" y="358"/>
                    </a:lnTo>
                    <a:lnTo>
                      <a:pt x="448" y="371"/>
                    </a:lnTo>
                    <a:lnTo>
                      <a:pt x="445" y="383"/>
                    </a:lnTo>
                    <a:lnTo>
                      <a:pt x="443" y="390"/>
                    </a:lnTo>
                    <a:lnTo>
                      <a:pt x="442" y="400"/>
                    </a:lnTo>
                    <a:lnTo>
                      <a:pt x="440" y="421"/>
                    </a:lnTo>
                    <a:lnTo>
                      <a:pt x="435" y="446"/>
                    </a:lnTo>
                    <a:lnTo>
                      <a:pt x="431" y="464"/>
                    </a:lnTo>
                    <a:lnTo>
                      <a:pt x="431" y="478"/>
                    </a:lnTo>
                    <a:lnTo>
                      <a:pt x="435" y="493"/>
                    </a:lnTo>
                    <a:lnTo>
                      <a:pt x="442" y="502"/>
                    </a:lnTo>
                    <a:lnTo>
                      <a:pt x="452" y="509"/>
                    </a:lnTo>
                    <a:lnTo>
                      <a:pt x="467" y="516"/>
                    </a:lnTo>
                    <a:lnTo>
                      <a:pt x="483" y="521"/>
                    </a:lnTo>
                    <a:lnTo>
                      <a:pt x="502" y="527"/>
                    </a:lnTo>
                    <a:lnTo>
                      <a:pt x="519" y="532"/>
                    </a:lnTo>
                    <a:lnTo>
                      <a:pt x="537" y="539"/>
                    </a:lnTo>
                    <a:lnTo>
                      <a:pt x="552" y="544"/>
                    </a:lnTo>
                    <a:lnTo>
                      <a:pt x="524" y="543"/>
                    </a:lnTo>
                    <a:lnTo>
                      <a:pt x="495" y="543"/>
                    </a:lnTo>
                    <a:lnTo>
                      <a:pt x="465" y="543"/>
                    </a:lnTo>
                    <a:lnTo>
                      <a:pt x="437" y="543"/>
                    </a:lnTo>
                    <a:lnTo>
                      <a:pt x="410" y="543"/>
                    </a:lnTo>
                    <a:lnTo>
                      <a:pt x="383" y="544"/>
                    </a:lnTo>
                    <a:lnTo>
                      <a:pt x="358" y="544"/>
                    </a:lnTo>
                    <a:lnTo>
                      <a:pt x="334" y="544"/>
                    </a:lnTo>
                    <a:lnTo>
                      <a:pt x="311" y="544"/>
                    </a:lnTo>
                    <a:lnTo>
                      <a:pt x="287" y="544"/>
                    </a:lnTo>
                    <a:lnTo>
                      <a:pt x="265" y="543"/>
                    </a:lnTo>
                    <a:lnTo>
                      <a:pt x="242" y="543"/>
                    </a:lnTo>
                    <a:lnTo>
                      <a:pt x="220" y="543"/>
                    </a:lnTo>
                    <a:lnTo>
                      <a:pt x="198" y="543"/>
                    </a:lnTo>
                    <a:lnTo>
                      <a:pt x="178" y="543"/>
                    </a:lnTo>
                    <a:lnTo>
                      <a:pt x="158" y="544"/>
                    </a:lnTo>
                    <a:close/>
                  </a:path>
                </a:pathLst>
              </a:custGeom>
              <a:solidFill>
                <a:srgbClr val="3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6" name="Freeform 16"/>
              <p:cNvSpPr>
                <a:spLocks/>
              </p:cNvSpPr>
              <p:nvPr/>
            </p:nvSpPr>
            <p:spPr bwMode="auto">
              <a:xfrm>
                <a:off x="1102" y="1022"/>
                <a:ext cx="47" cy="68"/>
              </a:xfrm>
              <a:custGeom>
                <a:avLst/>
                <a:gdLst>
                  <a:gd name="T0" fmla="*/ 27 w 47"/>
                  <a:gd name="T1" fmla="*/ 0 h 68"/>
                  <a:gd name="T2" fmla="*/ 9 w 47"/>
                  <a:gd name="T3" fmla="*/ 15 h 68"/>
                  <a:gd name="T4" fmla="*/ 0 w 47"/>
                  <a:gd name="T5" fmla="*/ 33 h 68"/>
                  <a:gd name="T6" fmla="*/ 2 w 47"/>
                  <a:gd name="T7" fmla="*/ 51 h 68"/>
                  <a:gd name="T8" fmla="*/ 22 w 47"/>
                  <a:gd name="T9" fmla="*/ 68 h 68"/>
                  <a:gd name="T10" fmla="*/ 41 w 47"/>
                  <a:gd name="T11" fmla="*/ 52 h 68"/>
                  <a:gd name="T12" fmla="*/ 47 w 47"/>
                  <a:gd name="T13" fmla="*/ 36 h 68"/>
                  <a:gd name="T14" fmla="*/ 44 w 47"/>
                  <a:gd name="T15" fmla="*/ 17 h 68"/>
                  <a:gd name="T16" fmla="*/ 27 w 47"/>
                  <a:gd name="T17" fmla="*/ 0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68"/>
                  <a:gd name="T29" fmla="*/ 47 w 47"/>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68">
                    <a:moveTo>
                      <a:pt x="27" y="0"/>
                    </a:moveTo>
                    <a:lnTo>
                      <a:pt x="9" y="15"/>
                    </a:lnTo>
                    <a:lnTo>
                      <a:pt x="0" y="33"/>
                    </a:lnTo>
                    <a:lnTo>
                      <a:pt x="2" y="51"/>
                    </a:lnTo>
                    <a:lnTo>
                      <a:pt x="22" y="68"/>
                    </a:lnTo>
                    <a:lnTo>
                      <a:pt x="41" y="52"/>
                    </a:lnTo>
                    <a:lnTo>
                      <a:pt x="47" y="36"/>
                    </a:lnTo>
                    <a:lnTo>
                      <a:pt x="44" y="17"/>
                    </a:lnTo>
                    <a:lnTo>
                      <a:pt x="27"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7" name="Freeform 17"/>
              <p:cNvSpPr>
                <a:spLocks/>
              </p:cNvSpPr>
              <p:nvPr/>
            </p:nvSpPr>
            <p:spPr bwMode="auto">
              <a:xfrm>
                <a:off x="1025" y="984"/>
                <a:ext cx="67" cy="58"/>
              </a:xfrm>
              <a:custGeom>
                <a:avLst/>
                <a:gdLst>
                  <a:gd name="T0" fmla="*/ 66 w 67"/>
                  <a:gd name="T1" fmla="*/ 0 h 58"/>
                  <a:gd name="T2" fmla="*/ 54 w 67"/>
                  <a:gd name="T3" fmla="*/ 3 h 58"/>
                  <a:gd name="T4" fmla="*/ 42 w 67"/>
                  <a:gd name="T5" fmla="*/ 8 h 58"/>
                  <a:gd name="T6" fmla="*/ 29 w 67"/>
                  <a:gd name="T7" fmla="*/ 15 h 58"/>
                  <a:gd name="T8" fmla="*/ 19 w 67"/>
                  <a:gd name="T9" fmla="*/ 22 h 58"/>
                  <a:gd name="T10" fmla="*/ 9 w 67"/>
                  <a:gd name="T11" fmla="*/ 31 h 58"/>
                  <a:gd name="T12" fmla="*/ 4 w 67"/>
                  <a:gd name="T13" fmla="*/ 40 h 58"/>
                  <a:gd name="T14" fmla="*/ 0 w 67"/>
                  <a:gd name="T15" fmla="*/ 49 h 58"/>
                  <a:gd name="T16" fmla="*/ 4 w 67"/>
                  <a:gd name="T17" fmla="*/ 58 h 58"/>
                  <a:gd name="T18" fmla="*/ 19 w 67"/>
                  <a:gd name="T19" fmla="*/ 54 h 58"/>
                  <a:gd name="T20" fmla="*/ 32 w 67"/>
                  <a:gd name="T21" fmla="*/ 49 h 58"/>
                  <a:gd name="T22" fmla="*/ 44 w 67"/>
                  <a:gd name="T23" fmla="*/ 42 h 58"/>
                  <a:gd name="T24" fmla="*/ 54 w 67"/>
                  <a:gd name="T25" fmla="*/ 35 h 58"/>
                  <a:gd name="T26" fmla="*/ 62 w 67"/>
                  <a:gd name="T27" fmla="*/ 27 h 58"/>
                  <a:gd name="T28" fmla="*/ 66 w 67"/>
                  <a:gd name="T29" fmla="*/ 17 h 58"/>
                  <a:gd name="T30" fmla="*/ 67 w 67"/>
                  <a:gd name="T31" fmla="*/ 9 h 58"/>
                  <a:gd name="T32" fmla="*/ 66 w 67"/>
                  <a:gd name="T33" fmla="*/ 0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
                  <a:gd name="T52" fmla="*/ 0 h 58"/>
                  <a:gd name="T53" fmla="*/ 67 w 67"/>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 h="58">
                    <a:moveTo>
                      <a:pt x="66" y="0"/>
                    </a:moveTo>
                    <a:lnTo>
                      <a:pt x="54" y="3"/>
                    </a:lnTo>
                    <a:lnTo>
                      <a:pt x="42" y="8"/>
                    </a:lnTo>
                    <a:lnTo>
                      <a:pt x="29" y="15"/>
                    </a:lnTo>
                    <a:lnTo>
                      <a:pt x="19" y="22"/>
                    </a:lnTo>
                    <a:lnTo>
                      <a:pt x="9" y="31"/>
                    </a:lnTo>
                    <a:lnTo>
                      <a:pt x="4" y="40"/>
                    </a:lnTo>
                    <a:lnTo>
                      <a:pt x="0" y="49"/>
                    </a:lnTo>
                    <a:lnTo>
                      <a:pt x="4" y="58"/>
                    </a:lnTo>
                    <a:lnTo>
                      <a:pt x="19" y="54"/>
                    </a:lnTo>
                    <a:lnTo>
                      <a:pt x="32" y="49"/>
                    </a:lnTo>
                    <a:lnTo>
                      <a:pt x="44" y="42"/>
                    </a:lnTo>
                    <a:lnTo>
                      <a:pt x="54" y="35"/>
                    </a:lnTo>
                    <a:lnTo>
                      <a:pt x="62" y="27"/>
                    </a:lnTo>
                    <a:lnTo>
                      <a:pt x="66" y="17"/>
                    </a:lnTo>
                    <a:lnTo>
                      <a:pt x="67" y="9"/>
                    </a:lnTo>
                    <a:lnTo>
                      <a:pt x="66"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8" name="Freeform 18"/>
              <p:cNvSpPr>
                <a:spLocks/>
              </p:cNvSpPr>
              <p:nvPr/>
            </p:nvSpPr>
            <p:spPr bwMode="auto">
              <a:xfrm>
                <a:off x="1587" y="886"/>
                <a:ext cx="109" cy="33"/>
              </a:xfrm>
              <a:custGeom>
                <a:avLst/>
                <a:gdLst>
                  <a:gd name="T0" fmla="*/ 0 w 109"/>
                  <a:gd name="T1" fmla="*/ 27 h 33"/>
                  <a:gd name="T2" fmla="*/ 9 w 109"/>
                  <a:gd name="T3" fmla="*/ 20 h 33"/>
                  <a:gd name="T4" fmla="*/ 20 w 109"/>
                  <a:gd name="T5" fmla="*/ 13 h 33"/>
                  <a:gd name="T6" fmla="*/ 32 w 109"/>
                  <a:gd name="T7" fmla="*/ 7 h 33"/>
                  <a:gd name="T8" fmla="*/ 47 w 109"/>
                  <a:gd name="T9" fmla="*/ 3 h 33"/>
                  <a:gd name="T10" fmla="*/ 62 w 109"/>
                  <a:gd name="T11" fmla="*/ 0 h 33"/>
                  <a:gd name="T12" fmla="*/ 79 w 109"/>
                  <a:gd name="T13" fmla="*/ 0 h 33"/>
                  <a:gd name="T14" fmla="*/ 94 w 109"/>
                  <a:gd name="T15" fmla="*/ 1 h 33"/>
                  <a:gd name="T16" fmla="*/ 109 w 109"/>
                  <a:gd name="T17" fmla="*/ 4 h 33"/>
                  <a:gd name="T18" fmla="*/ 103 w 109"/>
                  <a:gd name="T19" fmla="*/ 13 h 33"/>
                  <a:gd name="T20" fmla="*/ 92 w 109"/>
                  <a:gd name="T21" fmla="*/ 20 h 33"/>
                  <a:gd name="T22" fmla="*/ 82 w 109"/>
                  <a:gd name="T23" fmla="*/ 26 h 33"/>
                  <a:gd name="T24" fmla="*/ 71 w 109"/>
                  <a:gd name="T25" fmla="*/ 30 h 33"/>
                  <a:gd name="T26" fmla="*/ 57 w 109"/>
                  <a:gd name="T27" fmla="*/ 32 h 33"/>
                  <a:gd name="T28" fmla="*/ 40 w 109"/>
                  <a:gd name="T29" fmla="*/ 33 h 33"/>
                  <a:gd name="T30" fmla="*/ 22 w 109"/>
                  <a:gd name="T31" fmla="*/ 31 h 33"/>
                  <a:gd name="T32" fmla="*/ 0 w 109"/>
                  <a:gd name="T33" fmla="*/ 27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
                  <a:gd name="T52" fmla="*/ 0 h 33"/>
                  <a:gd name="T53" fmla="*/ 109 w 109"/>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 h="33">
                    <a:moveTo>
                      <a:pt x="0" y="27"/>
                    </a:moveTo>
                    <a:lnTo>
                      <a:pt x="9" y="20"/>
                    </a:lnTo>
                    <a:lnTo>
                      <a:pt x="20" y="13"/>
                    </a:lnTo>
                    <a:lnTo>
                      <a:pt x="32" y="7"/>
                    </a:lnTo>
                    <a:lnTo>
                      <a:pt x="47" y="3"/>
                    </a:lnTo>
                    <a:lnTo>
                      <a:pt x="62" y="0"/>
                    </a:lnTo>
                    <a:lnTo>
                      <a:pt x="79" y="0"/>
                    </a:lnTo>
                    <a:lnTo>
                      <a:pt x="94" y="1"/>
                    </a:lnTo>
                    <a:lnTo>
                      <a:pt x="109" y="4"/>
                    </a:lnTo>
                    <a:lnTo>
                      <a:pt x="103" y="13"/>
                    </a:lnTo>
                    <a:lnTo>
                      <a:pt x="92" y="20"/>
                    </a:lnTo>
                    <a:lnTo>
                      <a:pt x="82" y="26"/>
                    </a:lnTo>
                    <a:lnTo>
                      <a:pt x="71" y="30"/>
                    </a:lnTo>
                    <a:lnTo>
                      <a:pt x="57" y="32"/>
                    </a:lnTo>
                    <a:lnTo>
                      <a:pt x="40" y="33"/>
                    </a:lnTo>
                    <a:lnTo>
                      <a:pt x="22" y="31"/>
                    </a:lnTo>
                    <a:lnTo>
                      <a:pt x="0" y="27"/>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9" name="Freeform 19"/>
              <p:cNvSpPr>
                <a:spLocks/>
              </p:cNvSpPr>
              <p:nvPr/>
            </p:nvSpPr>
            <p:spPr bwMode="auto">
              <a:xfrm>
                <a:off x="1084" y="688"/>
                <a:ext cx="44" cy="73"/>
              </a:xfrm>
              <a:custGeom>
                <a:avLst/>
                <a:gdLst>
                  <a:gd name="T0" fmla="*/ 7 w 44"/>
                  <a:gd name="T1" fmla="*/ 73 h 73"/>
                  <a:gd name="T2" fmla="*/ 0 w 44"/>
                  <a:gd name="T3" fmla="*/ 51 h 73"/>
                  <a:gd name="T4" fmla="*/ 2 w 44"/>
                  <a:gd name="T5" fmla="*/ 31 h 73"/>
                  <a:gd name="T6" fmla="*/ 12 w 44"/>
                  <a:gd name="T7" fmla="*/ 12 h 73"/>
                  <a:gd name="T8" fmla="*/ 35 w 44"/>
                  <a:gd name="T9" fmla="*/ 0 h 73"/>
                  <a:gd name="T10" fmla="*/ 44 w 44"/>
                  <a:gd name="T11" fmla="*/ 28 h 73"/>
                  <a:gd name="T12" fmla="*/ 42 w 44"/>
                  <a:gd name="T13" fmla="*/ 48 h 73"/>
                  <a:gd name="T14" fmla="*/ 30 w 44"/>
                  <a:gd name="T15" fmla="*/ 63 h 73"/>
                  <a:gd name="T16" fmla="*/ 7 w 44"/>
                  <a:gd name="T17" fmla="*/ 73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73"/>
                  <a:gd name="T29" fmla="*/ 44 w 44"/>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73">
                    <a:moveTo>
                      <a:pt x="7" y="73"/>
                    </a:moveTo>
                    <a:lnTo>
                      <a:pt x="0" y="51"/>
                    </a:lnTo>
                    <a:lnTo>
                      <a:pt x="2" y="31"/>
                    </a:lnTo>
                    <a:lnTo>
                      <a:pt x="12" y="12"/>
                    </a:lnTo>
                    <a:lnTo>
                      <a:pt x="35" y="0"/>
                    </a:lnTo>
                    <a:lnTo>
                      <a:pt x="44" y="28"/>
                    </a:lnTo>
                    <a:lnTo>
                      <a:pt x="42" y="48"/>
                    </a:lnTo>
                    <a:lnTo>
                      <a:pt x="30" y="63"/>
                    </a:lnTo>
                    <a:lnTo>
                      <a:pt x="7" y="73"/>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0" name="Freeform 20"/>
              <p:cNvSpPr>
                <a:spLocks/>
              </p:cNvSpPr>
              <p:nvPr/>
            </p:nvSpPr>
            <p:spPr bwMode="auto">
              <a:xfrm>
                <a:off x="1025" y="856"/>
                <a:ext cx="47" cy="67"/>
              </a:xfrm>
              <a:custGeom>
                <a:avLst/>
                <a:gdLst>
                  <a:gd name="T0" fmla="*/ 27 w 47"/>
                  <a:gd name="T1" fmla="*/ 0 h 67"/>
                  <a:gd name="T2" fmla="*/ 9 w 47"/>
                  <a:gd name="T3" fmla="*/ 16 h 67"/>
                  <a:gd name="T4" fmla="*/ 0 w 47"/>
                  <a:gd name="T5" fmla="*/ 32 h 67"/>
                  <a:gd name="T6" fmla="*/ 2 w 47"/>
                  <a:gd name="T7" fmla="*/ 51 h 67"/>
                  <a:gd name="T8" fmla="*/ 22 w 47"/>
                  <a:gd name="T9" fmla="*/ 67 h 67"/>
                  <a:gd name="T10" fmla="*/ 40 w 47"/>
                  <a:gd name="T11" fmla="*/ 53 h 67"/>
                  <a:gd name="T12" fmla="*/ 47 w 47"/>
                  <a:gd name="T13" fmla="*/ 36 h 67"/>
                  <a:gd name="T14" fmla="*/ 44 w 47"/>
                  <a:gd name="T15" fmla="*/ 18 h 67"/>
                  <a:gd name="T16" fmla="*/ 27 w 47"/>
                  <a:gd name="T17" fmla="*/ 0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67"/>
                  <a:gd name="T29" fmla="*/ 47 w 47"/>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67">
                    <a:moveTo>
                      <a:pt x="27" y="0"/>
                    </a:moveTo>
                    <a:lnTo>
                      <a:pt x="9" y="16"/>
                    </a:lnTo>
                    <a:lnTo>
                      <a:pt x="0" y="32"/>
                    </a:lnTo>
                    <a:lnTo>
                      <a:pt x="2" y="51"/>
                    </a:lnTo>
                    <a:lnTo>
                      <a:pt x="22" y="67"/>
                    </a:lnTo>
                    <a:lnTo>
                      <a:pt x="40" y="53"/>
                    </a:lnTo>
                    <a:lnTo>
                      <a:pt x="47" y="36"/>
                    </a:lnTo>
                    <a:lnTo>
                      <a:pt x="44" y="18"/>
                    </a:lnTo>
                    <a:lnTo>
                      <a:pt x="27"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1" name="Freeform 21"/>
              <p:cNvSpPr>
                <a:spLocks/>
              </p:cNvSpPr>
              <p:nvPr/>
            </p:nvSpPr>
            <p:spPr bwMode="auto">
              <a:xfrm>
                <a:off x="1232" y="980"/>
                <a:ext cx="65" cy="58"/>
              </a:xfrm>
              <a:custGeom>
                <a:avLst/>
                <a:gdLst>
                  <a:gd name="T0" fmla="*/ 63 w 65"/>
                  <a:gd name="T1" fmla="*/ 0 h 58"/>
                  <a:gd name="T2" fmla="*/ 52 w 65"/>
                  <a:gd name="T3" fmla="*/ 3 h 58"/>
                  <a:gd name="T4" fmla="*/ 40 w 65"/>
                  <a:gd name="T5" fmla="*/ 8 h 58"/>
                  <a:gd name="T6" fmla="*/ 28 w 65"/>
                  <a:gd name="T7" fmla="*/ 14 h 58"/>
                  <a:gd name="T8" fmla="*/ 16 w 65"/>
                  <a:gd name="T9" fmla="*/ 22 h 58"/>
                  <a:gd name="T10" fmla="*/ 8 w 65"/>
                  <a:gd name="T11" fmla="*/ 31 h 58"/>
                  <a:gd name="T12" fmla="*/ 1 w 65"/>
                  <a:gd name="T13" fmla="*/ 40 h 58"/>
                  <a:gd name="T14" fmla="*/ 0 w 65"/>
                  <a:gd name="T15" fmla="*/ 49 h 58"/>
                  <a:gd name="T16" fmla="*/ 1 w 65"/>
                  <a:gd name="T17" fmla="*/ 58 h 58"/>
                  <a:gd name="T18" fmla="*/ 16 w 65"/>
                  <a:gd name="T19" fmla="*/ 54 h 58"/>
                  <a:gd name="T20" fmla="*/ 30 w 65"/>
                  <a:gd name="T21" fmla="*/ 48 h 58"/>
                  <a:gd name="T22" fmla="*/ 41 w 65"/>
                  <a:gd name="T23" fmla="*/ 42 h 58"/>
                  <a:gd name="T24" fmla="*/ 52 w 65"/>
                  <a:gd name="T25" fmla="*/ 34 h 58"/>
                  <a:gd name="T26" fmla="*/ 58 w 65"/>
                  <a:gd name="T27" fmla="*/ 25 h 58"/>
                  <a:gd name="T28" fmla="*/ 63 w 65"/>
                  <a:gd name="T29" fmla="*/ 17 h 58"/>
                  <a:gd name="T30" fmla="*/ 65 w 65"/>
                  <a:gd name="T31" fmla="*/ 8 h 58"/>
                  <a:gd name="T32" fmla="*/ 63 w 65"/>
                  <a:gd name="T33" fmla="*/ 0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58"/>
                  <a:gd name="T53" fmla="*/ 65 w 65"/>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58">
                    <a:moveTo>
                      <a:pt x="63" y="0"/>
                    </a:moveTo>
                    <a:lnTo>
                      <a:pt x="52" y="3"/>
                    </a:lnTo>
                    <a:lnTo>
                      <a:pt x="40" y="8"/>
                    </a:lnTo>
                    <a:lnTo>
                      <a:pt x="28" y="14"/>
                    </a:lnTo>
                    <a:lnTo>
                      <a:pt x="16" y="22"/>
                    </a:lnTo>
                    <a:lnTo>
                      <a:pt x="8" y="31"/>
                    </a:lnTo>
                    <a:lnTo>
                      <a:pt x="1" y="40"/>
                    </a:lnTo>
                    <a:lnTo>
                      <a:pt x="0" y="49"/>
                    </a:lnTo>
                    <a:lnTo>
                      <a:pt x="1" y="58"/>
                    </a:lnTo>
                    <a:lnTo>
                      <a:pt x="16" y="54"/>
                    </a:lnTo>
                    <a:lnTo>
                      <a:pt x="30" y="48"/>
                    </a:lnTo>
                    <a:lnTo>
                      <a:pt x="41" y="42"/>
                    </a:lnTo>
                    <a:lnTo>
                      <a:pt x="52" y="34"/>
                    </a:lnTo>
                    <a:lnTo>
                      <a:pt x="58" y="25"/>
                    </a:lnTo>
                    <a:lnTo>
                      <a:pt x="63" y="17"/>
                    </a:lnTo>
                    <a:lnTo>
                      <a:pt x="65" y="8"/>
                    </a:lnTo>
                    <a:lnTo>
                      <a:pt x="63"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2" name="Freeform 22"/>
              <p:cNvSpPr>
                <a:spLocks/>
              </p:cNvSpPr>
              <p:nvPr/>
            </p:nvSpPr>
            <p:spPr bwMode="auto">
              <a:xfrm>
                <a:off x="1515" y="756"/>
                <a:ext cx="109" cy="34"/>
              </a:xfrm>
              <a:custGeom>
                <a:avLst/>
                <a:gdLst>
                  <a:gd name="T0" fmla="*/ 0 w 109"/>
                  <a:gd name="T1" fmla="*/ 27 h 34"/>
                  <a:gd name="T2" fmla="*/ 8 w 109"/>
                  <a:gd name="T3" fmla="*/ 20 h 34"/>
                  <a:gd name="T4" fmla="*/ 20 w 109"/>
                  <a:gd name="T5" fmla="*/ 13 h 34"/>
                  <a:gd name="T6" fmla="*/ 34 w 109"/>
                  <a:gd name="T7" fmla="*/ 8 h 34"/>
                  <a:gd name="T8" fmla="*/ 47 w 109"/>
                  <a:gd name="T9" fmla="*/ 3 h 34"/>
                  <a:gd name="T10" fmla="*/ 64 w 109"/>
                  <a:gd name="T11" fmla="*/ 1 h 34"/>
                  <a:gd name="T12" fmla="*/ 79 w 109"/>
                  <a:gd name="T13" fmla="*/ 0 h 34"/>
                  <a:gd name="T14" fmla="*/ 94 w 109"/>
                  <a:gd name="T15" fmla="*/ 1 h 34"/>
                  <a:gd name="T16" fmla="*/ 109 w 109"/>
                  <a:gd name="T17" fmla="*/ 4 h 34"/>
                  <a:gd name="T18" fmla="*/ 102 w 109"/>
                  <a:gd name="T19" fmla="*/ 12 h 34"/>
                  <a:gd name="T20" fmla="*/ 92 w 109"/>
                  <a:gd name="T21" fmla="*/ 19 h 34"/>
                  <a:gd name="T22" fmla="*/ 82 w 109"/>
                  <a:gd name="T23" fmla="*/ 25 h 34"/>
                  <a:gd name="T24" fmla="*/ 71 w 109"/>
                  <a:gd name="T25" fmla="*/ 29 h 34"/>
                  <a:gd name="T26" fmla="*/ 57 w 109"/>
                  <a:gd name="T27" fmla="*/ 33 h 34"/>
                  <a:gd name="T28" fmla="*/ 40 w 109"/>
                  <a:gd name="T29" fmla="*/ 34 h 34"/>
                  <a:gd name="T30" fmla="*/ 22 w 109"/>
                  <a:gd name="T31" fmla="*/ 31 h 34"/>
                  <a:gd name="T32" fmla="*/ 0 w 109"/>
                  <a:gd name="T33" fmla="*/ 27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
                  <a:gd name="T52" fmla="*/ 0 h 34"/>
                  <a:gd name="T53" fmla="*/ 109 w 109"/>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 h="34">
                    <a:moveTo>
                      <a:pt x="0" y="27"/>
                    </a:moveTo>
                    <a:lnTo>
                      <a:pt x="8" y="20"/>
                    </a:lnTo>
                    <a:lnTo>
                      <a:pt x="20" y="13"/>
                    </a:lnTo>
                    <a:lnTo>
                      <a:pt x="34" y="8"/>
                    </a:lnTo>
                    <a:lnTo>
                      <a:pt x="47" y="3"/>
                    </a:lnTo>
                    <a:lnTo>
                      <a:pt x="64" y="1"/>
                    </a:lnTo>
                    <a:lnTo>
                      <a:pt x="79" y="0"/>
                    </a:lnTo>
                    <a:lnTo>
                      <a:pt x="94" y="1"/>
                    </a:lnTo>
                    <a:lnTo>
                      <a:pt x="109" y="4"/>
                    </a:lnTo>
                    <a:lnTo>
                      <a:pt x="102" y="12"/>
                    </a:lnTo>
                    <a:lnTo>
                      <a:pt x="92" y="19"/>
                    </a:lnTo>
                    <a:lnTo>
                      <a:pt x="82" y="25"/>
                    </a:lnTo>
                    <a:lnTo>
                      <a:pt x="71" y="29"/>
                    </a:lnTo>
                    <a:lnTo>
                      <a:pt x="57" y="33"/>
                    </a:lnTo>
                    <a:lnTo>
                      <a:pt x="40" y="34"/>
                    </a:lnTo>
                    <a:lnTo>
                      <a:pt x="22" y="31"/>
                    </a:lnTo>
                    <a:lnTo>
                      <a:pt x="0" y="27"/>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3" name="Freeform 23"/>
              <p:cNvSpPr>
                <a:spLocks/>
              </p:cNvSpPr>
              <p:nvPr/>
            </p:nvSpPr>
            <p:spPr bwMode="auto">
              <a:xfrm>
                <a:off x="1201" y="808"/>
                <a:ext cx="108" cy="32"/>
              </a:xfrm>
              <a:custGeom>
                <a:avLst/>
                <a:gdLst>
                  <a:gd name="T0" fmla="*/ 108 w 108"/>
                  <a:gd name="T1" fmla="*/ 31 h 32"/>
                  <a:gd name="T2" fmla="*/ 94 w 108"/>
                  <a:gd name="T3" fmla="*/ 32 h 32"/>
                  <a:gd name="T4" fmla="*/ 81 w 108"/>
                  <a:gd name="T5" fmla="*/ 32 h 32"/>
                  <a:gd name="T6" fmla="*/ 64 w 108"/>
                  <a:gd name="T7" fmla="*/ 31 h 32"/>
                  <a:gd name="T8" fmla="*/ 49 w 108"/>
                  <a:gd name="T9" fmla="*/ 28 h 32"/>
                  <a:gd name="T10" fmla="*/ 34 w 108"/>
                  <a:gd name="T11" fmla="*/ 25 h 32"/>
                  <a:gd name="T12" fmla="*/ 20 w 108"/>
                  <a:gd name="T13" fmla="*/ 21 h 32"/>
                  <a:gd name="T14" fmla="*/ 9 w 108"/>
                  <a:gd name="T15" fmla="*/ 15 h 32"/>
                  <a:gd name="T16" fmla="*/ 0 w 108"/>
                  <a:gd name="T17" fmla="*/ 10 h 32"/>
                  <a:gd name="T18" fmla="*/ 17 w 108"/>
                  <a:gd name="T19" fmla="*/ 5 h 32"/>
                  <a:gd name="T20" fmla="*/ 34 w 108"/>
                  <a:gd name="T21" fmla="*/ 2 h 32"/>
                  <a:gd name="T22" fmla="*/ 51 w 108"/>
                  <a:gd name="T23" fmla="*/ 0 h 32"/>
                  <a:gd name="T24" fmla="*/ 64 w 108"/>
                  <a:gd name="T25" fmla="*/ 0 h 32"/>
                  <a:gd name="T26" fmla="*/ 78 w 108"/>
                  <a:gd name="T27" fmla="*/ 3 h 32"/>
                  <a:gd name="T28" fmla="*/ 89 w 108"/>
                  <a:gd name="T29" fmla="*/ 9 h 32"/>
                  <a:gd name="T30" fmla="*/ 99 w 108"/>
                  <a:gd name="T31" fmla="*/ 19 h 32"/>
                  <a:gd name="T32" fmla="*/ 108 w 108"/>
                  <a:gd name="T33" fmla="*/ 3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8"/>
                  <a:gd name="T52" fmla="*/ 0 h 32"/>
                  <a:gd name="T53" fmla="*/ 108 w 108"/>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8" h="32">
                    <a:moveTo>
                      <a:pt x="108" y="31"/>
                    </a:moveTo>
                    <a:lnTo>
                      <a:pt x="94" y="32"/>
                    </a:lnTo>
                    <a:lnTo>
                      <a:pt x="81" y="32"/>
                    </a:lnTo>
                    <a:lnTo>
                      <a:pt x="64" y="31"/>
                    </a:lnTo>
                    <a:lnTo>
                      <a:pt x="49" y="28"/>
                    </a:lnTo>
                    <a:lnTo>
                      <a:pt x="34" y="25"/>
                    </a:lnTo>
                    <a:lnTo>
                      <a:pt x="20" y="21"/>
                    </a:lnTo>
                    <a:lnTo>
                      <a:pt x="9" y="15"/>
                    </a:lnTo>
                    <a:lnTo>
                      <a:pt x="0" y="10"/>
                    </a:lnTo>
                    <a:lnTo>
                      <a:pt x="17" y="5"/>
                    </a:lnTo>
                    <a:lnTo>
                      <a:pt x="34" y="2"/>
                    </a:lnTo>
                    <a:lnTo>
                      <a:pt x="51" y="0"/>
                    </a:lnTo>
                    <a:lnTo>
                      <a:pt x="64" y="0"/>
                    </a:lnTo>
                    <a:lnTo>
                      <a:pt x="78" y="3"/>
                    </a:lnTo>
                    <a:lnTo>
                      <a:pt x="89" y="9"/>
                    </a:lnTo>
                    <a:lnTo>
                      <a:pt x="99" y="19"/>
                    </a:lnTo>
                    <a:lnTo>
                      <a:pt x="108" y="31"/>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4" name="Freeform 24"/>
              <p:cNvSpPr>
                <a:spLocks/>
              </p:cNvSpPr>
              <p:nvPr/>
            </p:nvSpPr>
            <p:spPr bwMode="auto">
              <a:xfrm>
                <a:off x="1476" y="801"/>
                <a:ext cx="111" cy="32"/>
              </a:xfrm>
              <a:custGeom>
                <a:avLst/>
                <a:gdLst>
                  <a:gd name="T0" fmla="*/ 111 w 111"/>
                  <a:gd name="T1" fmla="*/ 31 h 32"/>
                  <a:gd name="T2" fmla="*/ 98 w 111"/>
                  <a:gd name="T3" fmla="*/ 32 h 32"/>
                  <a:gd name="T4" fmla="*/ 83 w 111"/>
                  <a:gd name="T5" fmla="*/ 32 h 32"/>
                  <a:gd name="T6" fmla="*/ 66 w 111"/>
                  <a:gd name="T7" fmla="*/ 31 h 32"/>
                  <a:gd name="T8" fmla="*/ 51 w 111"/>
                  <a:gd name="T9" fmla="*/ 28 h 32"/>
                  <a:gd name="T10" fmla="*/ 34 w 111"/>
                  <a:gd name="T11" fmla="*/ 25 h 32"/>
                  <a:gd name="T12" fmla="*/ 21 w 111"/>
                  <a:gd name="T13" fmla="*/ 20 h 32"/>
                  <a:gd name="T14" fmla="*/ 9 w 111"/>
                  <a:gd name="T15" fmla="*/ 15 h 32"/>
                  <a:gd name="T16" fmla="*/ 0 w 111"/>
                  <a:gd name="T17" fmla="*/ 10 h 32"/>
                  <a:gd name="T18" fmla="*/ 17 w 111"/>
                  <a:gd name="T19" fmla="*/ 5 h 32"/>
                  <a:gd name="T20" fmla="*/ 34 w 111"/>
                  <a:gd name="T21" fmla="*/ 2 h 32"/>
                  <a:gd name="T22" fmla="*/ 51 w 111"/>
                  <a:gd name="T23" fmla="*/ 0 h 32"/>
                  <a:gd name="T24" fmla="*/ 66 w 111"/>
                  <a:gd name="T25" fmla="*/ 0 h 32"/>
                  <a:gd name="T26" fmla="*/ 79 w 111"/>
                  <a:gd name="T27" fmla="*/ 3 h 32"/>
                  <a:gd name="T28" fmla="*/ 93 w 111"/>
                  <a:gd name="T29" fmla="*/ 9 h 32"/>
                  <a:gd name="T30" fmla="*/ 103 w 111"/>
                  <a:gd name="T31" fmla="*/ 18 h 32"/>
                  <a:gd name="T32" fmla="*/ 111 w 111"/>
                  <a:gd name="T33" fmla="*/ 3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2"/>
                  <a:gd name="T53" fmla="*/ 111 w 111"/>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2">
                    <a:moveTo>
                      <a:pt x="111" y="31"/>
                    </a:moveTo>
                    <a:lnTo>
                      <a:pt x="98" y="32"/>
                    </a:lnTo>
                    <a:lnTo>
                      <a:pt x="83" y="32"/>
                    </a:lnTo>
                    <a:lnTo>
                      <a:pt x="66" y="31"/>
                    </a:lnTo>
                    <a:lnTo>
                      <a:pt x="51" y="28"/>
                    </a:lnTo>
                    <a:lnTo>
                      <a:pt x="34" y="25"/>
                    </a:lnTo>
                    <a:lnTo>
                      <a:pt x="21" y="20"/>
                    </a:lnTo>
                    <a:lnTo>
                      <a:pt x="9" y="15"/>
                    </a:lnTo>
                    <a:lnTo>
                      <a:pt x="0" y="10"/>
                    </a:lnTo>
                    <a:lnTo>
                      <a:pt x="17" y="5"/>
                    </a:lnTo>
                    <a:lnTo>
                      <a:pt x="34" y="2"/>
                    </a:lnTo>
                    <a:lnTo>
                      <a:pt x="51" y="0"/>
                    </a:lnTo>
                    <a:lnTo>
                      <a:pt x="66" y="0"/>
                    </a:lnTo>
                    <a:lnTo>
                      <a:pt x="79" y="3"/>
                    </a:lnTo>
                    <a:lnTo>
                      <a:pt x="93" y="9"/>
                    </a:lnTo>
                    <a:lnTo>
                      <a:pt x="103" y="18"/>
                    </a:lnTo>
                    <a:lnTo>
                      <a:pt x="111" y="31"/>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5" name="Freeform 25"/>
              <p:cNvSpPr>
                <a:spLocks/>
              </p:cNvSpPr>
              <p:nvPr/>
            </p:nvSpPr>
            <p:spPr bwMode="auto">
              <a:xfrm>
                <a:off x="923" y="948"/>
                <a:ext cx="111" cy="33"/>
              </a:xfrm>
              <a:custGeom>
                <a:avLst/>
                <a:gdLst>
                  <a:gd name="T0" fmla="*/ 0 w 111"/>
                  <a:gd name="T1" fmla="*/ 27 h 33"/>
                  <a:gd name="T2" fmla="*/ 8 w 111"/>
                  <a:gd name="T3" fmla="*/ 19 h 33"/>
                  <a:gd name="T4" fmla="*/ 20 w 111"/>
                  <a:gd name="T5" fmla="*/ 12 h 33"/>
                  <a:gd name="T6" fmla="*/ 33 w 111"/>
                  <a:gd name="T7" fmla="*/ 7 h 33"/>
                  <a:gd name="T8" fmla="*/ 49 w 111"/>
                  <a:gd name="T9" fmla="*/ 3 h 33"/>
                  <a:gd name="T10" fmla="*/ 64 w 111"/>
                  <a:gd name="T11" fmla="*/ 0 h 33"/>
                  <a:gd name="T12" fmla="*/ 80 w 111"/>
                  <a:gd name="T13" fmla="*/ 0 h 33"/>
                  <a:gd name="T14" fmla="*/ 95 w 111"/>
                  <a:gd name="T15" fmla="*/ 1 h 33"/>
                  <a:gd name="T16" fmla="*/ 111 w 111"/>
                  <a:gd name="T17" fmla="*/ 4 h 33"/>
                  <a:gd name="T18" fmla="*/ 102 w 111"/>
                  <a:gd name="T19" fmla="*/ 12 h 33"/>
                  <a:gd name="T20" fmla="*/ 94 w 111"/>
                  <a:gd name="T21" fmla="*/ 19 h 33"/>
                  <a:gd name="T22" fmla="*/ 84 w 111"/>
                  <a:gd name="T23" fmla="*/ 26 h 33"/>
                  <a:gd name="T24" fmla="*/ 70 w 111"/>
                  <a:gd name="T25" fmla="*/ 30 h 33"/>
                  <a:gd name="T26" fmla="*/ 57 w 111"/>
                  <a:gd name="T27" fmla="*/ 32 h 33"/>
                  <a:gd name="T28" fmla="*/ 40 w 111"/>
                  <a:gd name="T29" fmla="*/ 33 h 33"/>
                  <a:gd name="T30" fmla="*/ 22 w 111"/>
                  <a:gd name="T31" fmla="*/ 31 h 33"/>
                  <a:gd name="T32" fmla="*/ 0 w 111"/>
                  <a:gd name="T33" fmla="*/ 27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3"/>
                  <a:gd name="T53" fmla="*/ 111 w 111"/>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3">
                    <a:moveTo>
                      <a:pt x="0" y="27"/>
                    </a:moveTo>
                    <a:lnTo>
                      <a:pt x="8" y="19"/>
                    </a:lnTo>
                    <a:lnTo>
                      <a:pt x="20" y="12"/>
                    </a:lnTo>
                    <a:lnTo>
                      <a:pt x="33" y="7"/>
                    </a:lnTo>
                    <a:lnTo>
                      <a:pt x="49" y="3"/>
                    </a:lnTo>
                    <a:lnTo>
                      <a:pt x="64" y="0"/>
                    </a:lnTo>
                    <a:lnTo>
                      <a:pt x="80" y="0"/>
                    </a:lnTo>
                    <a:lnTo>
                      <a:pt x="95" y="1"/>
                    </a:lnTo>
                    <a:lnTo>
                      <a:pt x="111" y="4"/>
                    </a:lnTo>
                    <a:lnTo>
                      <a:pt x="102" y="12"/>
                    </a:lnTo>
                    <a:lnTo>
                      <a:pt x="94" y="19"/>
                    </a:lnTo>
                    <a:lnTo>
                      <a:pt x="84" y="26"/>
                    </a:lnTo>
                    <a:lnTo>
                      <a:pt x="70" y="30"/>
                    </a:lnTo>
                    <a:lnTo>
                      <a:pt x="57" y="32"/>
                    </a:lnTo>
                    <a:lnTo>
                      <a:pt x="40" y="33"/>
                    </a:lnTo>
                    <a:lnTo>
                      <a:pt x="22" y="31"/>
                    </a:lnTo>
                    <a:lnTo>
                      <a:pt x="0" y="27"/>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6" name="Freeform 26"/>
              <p:cNvSpPr>
                <a:spLocks/>
              </p:cNvSpPr>
              <p:nvPr/>
            </p:nvSpPr>
            <p:spPr bwMode="auto">
              <a:xfrm>
                <a:off x="1528" y="949"/>
                <a:ext cx="111" cy="30"/>
              </a:xfrm>
              <a:custGeom>
                <a:avLst/>
                <a:gdLst>
                  <a:gd name="T0" fmla="*/ 111 w 111"/>
                  <a:gd name="T1" fmla="*/ 17 h 30"/>
                  <a:gd name="T2" fmla="*/ 99 w 111"/>
                  <a:gd name="T3" fmla="*/ 11 h 30"/>
                  <a:gd name="T4" fmla="*/ 86 w 111"/>
                  <a:gd name="T5" fmla="*/ 6 h 30"/>
                  <a:gd name="T6" fmla="*/ 73 w 111"/>
                  <a:gd name="T7" fmla="*/ 3 h 30"/>
                  <a:gd name="T8" fmla="*/ 58 w 111"/>
                  <a:gd name="T9" fmla="*/ 0 h 30"/>
                  <a:gd name="T10" fmla="*/ 42 w 111"/>
                  <a:gd name="T11" fmla="*/ 0 h 30"/>
                  <a:gd name="T12" fmla="*/ 27 w 111"/>
                  <a:gd name="T13" fmla="*/ 2 h 30"/>
                  <a:gd name="T14" fmla="*/ 14 w 111"/>
                  <a:gd name="T15" fmla="*/ 7 h 30"/>
                  <a:gd name="T16" fmla="*/ 0 w 111"/>
                  <a:gd name="T17" fmla="*/ 14 h 30"/>
                  <a:gd name="T18" fmla="*/ 12 w 111"/>
                  <a:gd name="T19" fmla="*/ 21 h 30"/>
                  <a:gd name="T20" fmla="*/ 24 w 111"/>
                  <a:gd name="T21" fmla="*/ 26 h 30"/>
                  <a:gd name="T22" fmla="*/ 37 w 111"/>
                  <a:gd name="T23" fmla="*/ 29 h 30"/>
                  <a:gd name="T24" fmla="*/ 52 w 111"/>
                  <a:gd name="T25" fmla="*/ 30 h 30"/>
                  <a:gd name="T26" fmla="*/ 66 w 111"/>
                  <a:gd name="T27" fmla="*/ 30 h 30"/>
                  <a:gd name="T28" fmla="*/ 81 w 111"/>
                  <a:gd name="T29" fmla="*/ 28 h 30"/>
                  <a:gd name="T30" fmla="*/ 96 w 111"/>
                  <a:gd name="T31" fmla="*/ 24 h 30"/>
                  <a:gd name="T32" fmla="*/ 111 w 111"/>
                  <a:gd name="T33" fmla="*/ 17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0"/>
                  <a:gd name="T53" fmla="*/ 111 w 111"/>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0">
                    <a:moveTo>
                      <a:pt x="111" y="17"/>
                    </a:moveTo>
                    <a:lnTo>
                      <a:pt x="99" y="11"/>
                    </a:lnTo>
                    <a:lnTo>
                      <a:pt x="86" y="6"/>
                    </a:lnTo>
                    <a:lnTo>
                      <a:pt x="73" y="3"/>
                    </a:lnTo>
                    <a:lnTo>
                      <a:pt x="58" y="0"/>
                    </a:lnTo>
                    <a:lnTo>
                      <a:pt x="42" y="0"/>
                    </a:lnTo>
                    <a:lnTo>
                      <a:pt x="27" y="2"/>
                    </a:lnTo>
                    <a:lnTo>
                      <a:pt x="14" y="7"/>
                    </a:lnTo>
                    <a:lnTo>
                      <a:pt x="0" y="14"/>
                    </a:lnTo>
                    <a:lnTo>
                      <a:pt x="12" y="21"/>
                    </a:lnTo>
                    <a:lnTo>
                      <a:pt x="24" y="26"/>
                    </a:lnTo>
                    <a:lnTo>
                      <a:pt x="37" y="29"/>
                    </a:lnTo>
                    <a:lnTo>
                      <a:pt x="52" y="30"/>
                    </a:lnTo>
                    <a:lnTo>
                      <a:pt x="66" y="30"/>
                    </a:lnTo>
                    <a:lnTo>
                      <a:pt x="81" y="28"/>
                    </a:lnTo>
                    <a:lnTo>
                      <a:pt x="96" y="24"/>
                    </a:lnTo>
                    <a:lnTo>
                      <a:pt x="111" y="17"/>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7" name="Freeform 27"/>
              <p:cNvSpPr>
                <a:spLocks/>
              </p:cNvSpPr>
              <p:nvPr/>
            </p:nvSpPr>
            <p:spPr bwMode="auto">
              <a:xfrm>
                <a:off x="1082" y="892"/>
                <a:ext cx="67" cy="60"/>
              </a:xfrm>
              <a:custGeom>
                <a:avLst/>
                <a:gdLst>
                  <a:gd name="T0" fmla="*/ 66 w 67"/>
                  <a:gd name="T1" fmla="*/ 0 h 60"/>
                  <a:gd name="T2" fmla="*/ 54 w 67"/>
                  <a:gd name="T3" fmla="*/ 3 h 60"/>
                  <a:gd name="T4" fmla="*/ 42 w 67"/>
                  <a:gd name="T5" fmla="*/ 9 h 60"/>
                  <a:gd name="T6" fmla="*/ 29 w 67"/>
                  <a:gd name="T7" fmla="*/ 16 h 60"/>
                  <a:gd name="T8" fmla="*/ 19 w 67"/>
                  <a:gd name="T9" fmla="*/ 24 h 60"/>
                  <a:gd name="T10" fmla="*/ 9 w 67"/>
                  <a:gd name="T11" fmla="*/ 32 h 60"/>
                  <a:gd name="T12" fmla="*/ 4 w 67"/>
                  <a:gd name="T13" fmla="*/ 41 h 60"/>
                  <a:gd name="T14" fmla="*/ 0 w 67"/>
                  <a:gd name="T15" fmla="*/ 51 h 60"/>
                  <a:gd name="T16" fmla="*/ 4 w 67"/>
                  <a:gd name="T17" fmla="*/ 60 h 60"/>
                  <a:gd name="T18" fmla="*/ 19 w 67"/>
                  <a:gd name="T19" fmla="*/ 56 h 60"/>
                  <a:gd name="T20" fmla="*/ 34 w 67"/>
                  <a:gd name="T21" fmla="*/ 50 h 60"/>
                  <a:gd name="T22" fmla="*/ 46 w 67"/>
                  <a:gd name="T23" fmla="*/ 44 h 60"/>
                  <a:gd name="T24" fmla="*/ 56 w 67"/>
                  <a:gd name="T25" fmla="*/ 35 h 60"/>
                  <a:gd name="T26" fmla="*/ 62 w 67"/>
                  <a:gd name="T27" fmla="*/ 27 h 60"/>
                  <a:gd name="T28" fmla="*/ 66 w 67"/>
                  <a:gd name="T29" fmla="*/ 18 h 60"/>
                  <a:gd name="T30" fmla="*/ 67 w 67"/>
                  <a:gd name="T31" fmla="*/ 10 h 60"/>
                  <a:gd name="T32" fmla="*/ 66 w 67"/>
                  <a:gd name="T33" fmla="*/ 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
                  <a:gd name="T52" fmla="*/ 0 h 60"/>
                  <a:gd name="T53" fmla="*/ 67 w 67"/>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 h="60">
                    <a:moveTo>
                      <a:pt x="66" y="0"/>
                    </a:moveTo>
                    <a:lnTo>
                      <a:pt x="54" y="3"/>
                    </a:lnTo>
                    <a:lnTo>
                      <a:pt x="42" y="9"/>
                    </a:lnTo>
                    <a:lnTo>
                      <a:pt x="29" y="16"/>
                    </a:lnTo>
                    <a:lnTo>
                      <a:pt x="19" y="24"/>
                    </a:lnTo>
                    <a:lnTo>
                      <a:pt x="9" y="32"/>
                    </a:lnTo>
                    <a:lnTo>
                      <a:pt x="4" y="41"/>
                    </a:lnTo>
                    <a:lnTo>
                      <a:pt x="0" y="51"/>
                    </a:lnTo>
                    <a:lnTo>
                      <a:pt x="4" y="60"/>
                    </a:lnTo>
                    <a:lnTo>
                      <a:pt x="19" y="56"/>
                    </a:lnTo>
                    <a:lnTo>
                      <a:pt x="34" y="50"/>
                    </a:lnTo>
                    <a:lnTo>
                      <a:pt x="46" y="44"/>
                    </a:lnTo>
                    <a:lnTo>
                      <a:pt x="56" y="35"/>
                    </a:lnTo>
                    <a:lnTo>
                      <a:pt x="62" y="27"/>
                    </a:lnTo>
                    <a:lnTo>
                      <a:pt x="66" y="18"/>
                    </a:lnTo>
                    <a:lnTo>
                      <a:pt x="67" y="10"/>
                    </a:lnTo>
                    <a:lnTo>
                      <a:pt x="66"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8" name="Freeform 28"/>
              <p:cNvSpPr>
                <a:spLocks/>
              </p:cNvSpPr>
              <p:nvPr/>
            </p:nvSpPr>
            <p:spPr bwMode="auto">
              <a:xfrm>
                <a:off x="1164" y="682"/>
                <a:ext cx="47" cy="67"/>
              </a:xfrm>
              <a:custGeom>
                <a:avLst/>
                <a:gdLst>
                  <a:gd name="T0" fmla="*/ 27 w 47"/>
                  <a:gd name="T1" fmla="*/ 0 h 67"/>
                  <a:gd name="T2" fmla="*/ 9 w 47"/>
                  <a:gd name="T3" fmla="*/ 15 h 67"/>
                  <a:gd name="T4" fmla="*/ 0 w 47"/>
                  <a:gd name="T5" fmla="*/ 32 h 67"/>
                  <a:gd name="T6" fmla="*/ 2 w 47"/>
                  <a:gd name="T7" fmla="*/ 51 h 67"/>
                  <a:gd name="T8" fmla="*/ 22 w 47"/>
                  <a:gd name="T9" fmla="*/ 67 h 67"/>
                  <a:gd name="T10" fmla="*/ 41 w 47"/>
                  <a:gd name="T11" fmla="*/ 53 h 67"/>
                  <a:gd name="T12" fmla="*/ 47 w 47"/>
                  <a:gd name="T13" fmla="*/ 36 h 67"/>
                  <a:gd name="T14" fmla="*/ 44 w 47"/>
                  <a:gd name="T15" fmla="*/ 18 h 67"/>
                  <a:gd name="T16" fmla="*/ 27 w 47"/>
                  <a:gd name="T17" fmla="*/ 0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67"/>
                  <a:gd name="T29" fmla="*/ 47 w 47"/>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67">
                    <a:moveTo>
                      <a:pt x="27" y="0"/>
                    </a:moveTo>
                    <a:lnTo>
                      <a:pt x="9" y="15"/>
                    </a:lnTo>
                    <a:lnTo>
                      <a:pt x="0" y="32"/>
                    </a:lnTo>
                    <a:lnTo>
                      <a:pt x="2" y="51"/>
                    </a:lnTo>
                    <a:lnTo>
                      <a:pt x="22" y="67"/>
                    </a:lnTo>
                    <a:lnTo>
                      <a:pt x="41" y="53"/>
                    </a:lnTo>
                    <a:lnTo>
                      <a:pt x="47" y="36"/>
                    </a:lnTo>
                    <a:lnTo>
                      <a:pt x="44" y="18"/>
                    </a:lnTo>
                    <a:lnTo>
                      <a:pt x="27"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9" name="Freeform 29"/>
              <p:cNvSpPr>
                <a:spLocks/>
              </p:cNvSpPr>
              <p:nvPr/>
            </p:nvSpPr>
            <p:spPr bwMode="auto">
              <a:xfrm>
                <a:off x="1302" y="870"/>
                <a:ext cx="65" cy="58"/>
              </a:xfrm>
              <a:custGeom>
                <a:avLst/>
                <a:gdLst>
                  <a:gd name="T0" fmla="*/ 64 w 65"/>
                  <a:gd name="T1" fmla="*/ 0 h 58"/>
                  <a:gd name="T2" fmla="*/ 52 w 65"/>
                  <a:gd name="T3" fmla="*/ 3 h 58"/>
                  <a:gd name="T4" fmla="*/ 40 w 65"/>
                  <a:gd name="T5" fmla="*/ 8 h 58"/>
                  <a:gd name="T6" fmla="*/ 29 w 65"/>
                  <a:gd name="T7" fmla="*/ 14 h 58"/>
                  <a:gd name="T8" fmla="*/ 17 w 65"/>
                  <a:gd name="T9" fmla="*/ 22 h 58"/>
                  <a:gd name="T10" fmla="*/ 8 w 65"/>
                  <a:gd name="T11" fmla="*/ 31 h 58"/>
                  <a:gd name="T12" fmla="*/ 2 w 65"/>
                  <a:gd name="T13" fmla="*/ 40 h 58"/>
                  <a:gd name="T14" fmla="*/ 0 w 65"/>
                  <a:gd name="T15" fmla="*/ 49 h 58"/>
                  <a:gd name="T16" fmla="*/ 2 w 65"/>
                  <a:gd name="T17" fmla="*/ 58 h 58"/>
                  <a:gd name="T18" fmla="*/ 17 w 65"/>
                  <a:gd name="T19" fmla="*/ 54 h 58"/>
                  <a:gd name="T20" fmla="*/ 32 w 65"/>
                  <a:gd name="T21" fmla="*/ 48 h 58"/>
                  <a:gd name="T22" fmla="*/ 44 w 65"/>
                  <a:gd name="T23" fmla="*/ 42 h 58"/>
                  <a:gd name="T24" fmla="*/ 54 w 65"/>
                  <a:gd name="T25" fmla="*/ 34 h 58"/>
                  <a:gd name="T26" fmla="*/ 60 w 65"/>
                  <a:gd name="T27" fmla="*/ 25 h 58"/>
                  <a:gd name="T28" fmla="*/ 64 w 65"/>
                  <a:gd name="T29" fmla="*/ 17 h 58"/>
                  <a:gd name="T30" fmla="*/ 65 w 65"/>
                  <a:gd name="T31" fmla="*/ 8 h 58"/>
                  <a:gd name="T32" fmla="*/ 64 w 65"/>
                  <a:gd name="T33" fmla="*/ 0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58"/>
                  <a:gd name="T53" fmla="*/ 65 w 65"/>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58">
                    <a:moveTo>
                      <a:pt x="64" y="0"/>
                    </a:moveTo>
                    <a:lnTo>
                      <a:pt x="52" y="3"/>
                    </a:lnTo>
                    <a:lnTo>
                      <a:pt x="40" y="8"/>
                    </a:lnTo>
                    <a:lnTo>
                      <a:pt x="29" y="14"/>
                    </a:lnTo>
                    <a:lnTo>
                      <a:pt x="17" y="22"/>
                    </a:lnTo>
                    <a:lnTo>
                      <a:pt x="8" y="31"/>
                    </a:lnTo>
                    <a:lnTo>
                      <a:pt x="2" y="40"/>
                    </a:lnTo>
                    <a:lnTo>
                      <a:pt x="0" y="49"/>
                    </a:lnTo>
                    <a:lnTo>
                      <a:pt x="2" y="58"/>
                    </a:lnTo>
                    <a:lnTo>
                      <a:pt x="17" y="54"/>
                    </a:lnTo>
                    <a:lnTo>
                      <a:pt x="32" y="48"/>
                    </a:lnTo>
                    <a:lnTo>
                      <a:pt x="44" y="42"/>
                    </a:lnTo>
                    <a:lnTo>
                      <a:pt x="54" y="34"/>
                    </a:lnTo>
                    <a:lnTo>
                      <a:pt x="60" y="25"/>
                    </a:lnTo>
                    <a:lnTo>
                      <a:pt x="64" y="17"/>
                    </a:lnTo>
                    <a:lnTo>
                      <a:pt x="65" y="8"/>
                    </a:lnTo>
                    <a:lnTo>
                      <a:pt x="64"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0" name="Freeform 30"/>
              <p:cNvSpPr>
                <a:spLocks/>
              </p:cNvSpPr>
              <p:nvPr/>
            </p:nvSpPr>
            <p:spPr bwMode="auto">
              <a:xfrm>
                <a:off x="1347" y="821"/>
                <a:ext cx="111" cy="34"/>
              </a:xfrm>
              <a:custGeom>
                <a:avLst/>
                <a:gdLst>
                  <a:gd name="T0" fmla="*/ 0 w 111"/>
                  <a:gd name="T1" fmla="*/ 28 h 34"/>
                  <a:gd name="T2" fmla="*/ 9 w 111"/>
                  <a:gd name="T3" fmla="*/ 21 h 34"/>
                  <a:gd name="T4" fmla="*/ 20 w 111"/>
                  <a:gd name="T5" fmla="*/ 14 h 34"/>
                  <a:gd name="T6" fmla="*/ 34 w 111"/>
                  <a:gd name="T7" fmla="*/ 9 h 34"/>
                  <a:gd name="T8" fmla="*/ 49 w 111"/>
                  <a:gd name="T9" fmla="*/ 3 h 34"/>
                  <a:gd name="T10" fmla="*/ 64 w 111"/>
                  <a:gd name="T11" fmla="*/ 1 h 34"/>
                  <a:gd name="T12" fmla="*/ 81 w 111"/>
                  <a:gd name="T13" fmla="*/ 0 h 34"/>
                  <a:gd name="T14" fmla="*/ 96 w 111"/>
                  <a:gd name="T15" fmla="*/ 1 h 34"/>
                  <a:gd name="T16" fmla="*/ 111 w 111"/>
                  <a:gd name="T17" fmla="*/ 5 h 34"/>
                  <a:gd name="T18" fmla="*/ 103 w 111"/>
                  <a:gd name="T19" fmla="*/ 13 h 34"/>
                  <a:gd name="T20" fmla="*/ 94 w 111"/>
                  <a:gd name="T21" fmla="*/ 20 h 34"/>
                  <a:gd name="T22" fmla="*/ 84 w 111"/>
                  <a:gd name="T23" fmla="*/ 26 h 34"/>
                  <a:gd name="T24" fmla="*/ 71 w 111"/>
                  <a:gd name="T25" fmla="*/ 30 h 34"/>
                  <a:gd name="T26" fmla="*/ 57 w 111"/>
                  <a:gd name="T27" fmla="*/ 33 h 34"/>
                  <a:gd name="T28" fmla="*/ 41 w 111"/>
                  <a:gd name="T29" fmla="*/ 34 h 34"/>
                  <a:gd name="T30" fmla="*/ 22 w 111"/>
                  <a:gd name="T31" fmla="*/ 32 h 34"/>
                  <a:gd name="T32" fmla="*/ 0 w 111"/>
                  <a:gd name="T33" fmla="*/ 28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4"/>
                  <a:gd name="T53" fmla="*/ 111 w 111"/>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4">
                    <a:moveTo>
                      <a:pt x="0" y="28"/>
                    </a:moveTo>
                    <a:lnTo>
                      <a:pt x="9" y="21"/>
                    </a:lnTo>
                    <a:lnTo>
                      <a:pt x="20" y="14"/>
                    </a:lnTo>
                    <a:lnTo>
                      <a:pt x="34" y="9"/>
                    </a:lnTo>
                    <a:lnTo>
                      <a:pt x="49" y="3"/>
                    </a:lnTo>
                    <a:lnTo>
                      <a:pt x="64" y="1"/>
                    </a:lnTo>
                    <a:lnTo>
                      <a:pt x="81" y="0"/>
                    </a:lnTo>
                    <a:lnTo>
                      <a:pt x="96" y="1"/>
                    </a:lnTo>
                    <a:lnTo>
                      <a:pt x="111" y="5"/>
                    </a:lnTo>
                    <a:lnTo>
                      <a:pt x="103" y="13"/>
                    </a:lnTo>
                    <a:lnTo>
                      <a:pt x="94" y="20"/>
                    </a:lnTo>
                    <a:lnTo>
                      <a:pt x="84" y="26"/>
                    </a:lnTo>
                    <a:lnTo>
                      <a:pt x="71" y="30"/>
                    </a:lnTo>
                    <a:lnTo>
                      <a:pt x="57" y="33"/>
                    </a:lnTo>
                    <a:lnTo>
                      <a:pt x="41" y="34"/>
                    </a:lnTo>
                    <a:lnTo>
                      <a:pt x="22" y="32"/>
                    </a:lnTo>
                    <a:lnTo>
                      <a:pt x="0" y="28"/>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1" name="Freeform 31"/>
              <p:cNvSpPr>
                <a:spLocks/>
              </p:cNvSpPr>
              <p:nvPr/>
            </p:nvSpPr>
            <p:spPr bwMode="auto">
              <a:xfrm>
                <a:off x="1163" y="877"/>
                <a:ext cx="109" cy="32"/>
              </a:xfrm>
              <a:custGeom>
                <a:avLst/>
                <a:gdLst>
                  <a:gd name="T0" fmla="*/ 109 w 109"/>
                  <a:gd name="T1" fmla="*/ 31 h 32"/>
                  <a:gd name="T2" fmla="*/ 95 w 109"/>
                  <a:gd name="T3" fmla="*/ 32 h 32"/>
                  <a:gd name="T4" fmla="*/ 80 w 109"/>
                  <a:gd name="T5" fmla="*/ 32 h 32"/>
                  <a:gd name="T6" fmla="*/ 65 w 109"/>
                  <a:gd name="T7" fmla="*/ 31 h 32"/>
                  <a:gd name="T8" fmla="*/ 48 w 109"/>
                  <a:gd name="T9" fmla="*/ 28 h 32"/>
                  <a:gd name="T10" fmla="*/ 33 w 109"/>
                  <a:gd name="T11" fmla="*/ 25 h 32"/>
                  <a:gd name="T12" fmla="*/ 20 w 109"/>
                  <a:gd name="T13" fmla="*/ 20 h 32"/>
                  <a:gd name="T14" fmla="*/ 8 w 109"/>
                  <a:gd name="T15" fmla="*/ 15 h 32"/>
                  <a:gd name="T16" fmla="*/ 0 w 109"/>
                  <a:gd name="T17" fmla="*/ 10 h 32"/>
                  <a:gd name="T18" fmla="*/ 17 w 109"/>
                  <a:gd name="T19" fmla="*/ 5 h 32"/>
                  <a:gd name="T20" fmla="*/ 33 w 109"/>
                  <a:gd name="T21" fmla="*/ 2 h 32"/>
                  <a:gd name="T22" fmla="*/ 50 w 109"/>
                  <a:gd name="T23" fmla="*/ 0 h 32"/>
                  <a:gd name="T24" fmla="*/ 65 w 109"/>
                  <a:gd name="T25" fmla="*/ 1 h 32"/>
                  <a:gd name="T26" fmla="*/ 79 w 109"/>
                  <a:gd name="T27" fmla="*/ 4 h 32"/>
                  <a:gd name="T28" fmla="*/ 90 w 109"/>
                  <a:gd name="T29" fmla="*/ 9 h 32"/>
                  <a:gd name="T30" fmla="*/ 100 w 109"/>
                  <a:gd name="T31" fmla="*/ 18 h 32"/>
                  <a:gd name="T32" fmla="*/ 109 w 109"/>
                  <a:gd name="T33" fmla="*/ 3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
                  <a:gd name="T52" fmla="*/ 0 h 32"/>
                  <a:gd name="T53" fmla="*/ 109 w 109"/>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 h="32">
                    <a:moveTo>
                      <a:pt x="109" y="31"/>
                    </a:moveTo>
                    <a:lnTo>
                      <a:pt x="95" y="32"/>
                    </a:lnTo>
                    <a:lnTo>
                      <a:pt x="80" y="32"/>
                    </a:lnTo>
                    <a:lnTo>
                      <a:pt x="65" y="31"/>
                    </a:lnTo>
                    <a:lnTo>
                      <a:pt x="48" y="28"/>
                    </a:lnTo>
                    <a:lnTo>
                      <a:pt x="33" y="25"/>
                    </a:lnTo>
                    <a:lnTo>
                      <a:pt x="20" y="20"/>
                    </a:lnTo>
                    <a:lnTo>
                      <a:pt x="8" y="15"/>
                    </a:lnTo>
                    <a:lnTo>
                      <a:pt x="0" y="10"/>
                    </a:lnTo>
                    <a:lnTo>
                      <a:pt x="17" y="5"/>
                    </a:lnTo>
                    <a:lnTo>
                      <a:pt x="33" y="2"/>
                    </a:lnTo>
                    <a:lnTo>
                      <a:pt x="50" y="0"/>
                    </a:lnTo>
                    <a:lnTo>
                      <a:pt x="65" y="1"/>
                    </a:lnTo>
                    <a:lnTo>
                      <a:pt x="79" y="4"/>
                    </a:lnTo>
                    <a:lnTo>
                      <a:pt x="90" y="9"/>
                    </a:lnTo>
                    <a:lnTo>
                      <a:pt x="100" y="18"/>
                    </a:lnTo>
                    <a:lnTo>
                      <a:pt x="109" y="31"/>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2" name="Freeform 32"/>
              <p:cNvSpPr>
                <a:spLocks/>
              </p:cNvSpPr>
              <p:nvPr/>
            </p:nvSpPr>
            <p:spPr bwMode="auto">
              <a:xfrm>
                <a:off x="1376" y="757"/>
                <a:ext cx="111" cy="32"/>
              </a:xfrm>
              <a:custGeom>
                <a:avLst/>
                <a:gdLst>
                  <a:gd name="T0" fmla="*/ 111 w 111"/>
                  <a:gd name="T1" fmla="*/ 30 h 32"/>
                  <a:gd name="T2" fmla="*/ 97 w 111"/>
                  <a:gd name="T3" fmla="*/ 32 h 32"/>
                  <a:gd name="T4" fmla="*/ 82 w 111"/>
                  <a:gd name="T5" fmla="*/ 32 h 32"/>
                  <a:gd name="T6" fmla="*/ 65 w 111"/>
                  <a:gd name="T7" fmla="*/ 30 h 32"/>
                  <a:gd name="T8" fmla="*/ 50 w 111"/>
                  <a:gd name="T9" fmla="*/ 27 h 32"/>
                  <a:gd name="T10" fmla="*/ 33 w 111"/>
                  <a:gd name="T11" fmla="*/ 24 h 32"/>
                  <a:gd name="T12" fmla="*/ 20 w 111"/>
                  <a:gd name="T13" fmla="*/ 20 h 32"/>
                  <a:gd name="T14" fmla="*/ 8 w 111"/>
                  <a:gd name="T15" fmla="*/ 15 h 32"/>
                  <a:gd name="T16" fmla="*/ 0 w 111"/>
                  <a:gd name="T17" fmla="*/ 10 h 32"/>
                  <a:gd name="T18" fmla="*/ 18 w 111"/>
                  <a:gd name="T19" fmla="*/ 5 h 32"/>
                  <a:gd name="T20" fmla="*/ 35 w 111"/>
                  <a:gd name="T21" fmla="*/ 2 h 32"/>
                  <a:gd name="T22" fmla="*/ 50 w 111"/>
                  <a:gd name="T23" fmla="*/ 0 h 32"/>
                  <a:gd name="T24" fmla="*/ 65 w 111"/>
                  <a:gd name="T25" fmla="*/ 1 h 32"/>
                  <a:gd name="T26" fmla="*/ 79 w 111"/>
                  <a:gd name="T27" fmla="*/ 4 h 32"/>
                  <a:gd name="T28" fmla="*/ 92 w 111"/>
                  <a:gd name="T29" fmla="*/ 9 h 32"/>
                  <a:gd name="T30" fmla="*/ 102 w 111"/>
                  <a:gd name="T31" fmla="*/ 18 h 32"/>
                  <a:gd name="T32" fmla="*/ 111 w 111"/>
                  <a:gd name="T33" fmla="*/ 3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2"/>
                  <a:gd name="T53" fmla="*/ 111 w 111"/>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2">
                    <a:moveTo>
                      <a:pt x="111" y="30"/>
                    </a:moveTo>
                    <a:lnTo>
                      <a:pt x="97" y="32"/>
                    </a:lnTo>
                    <a:lnTo>
                      <a:pt x="82" y="32"/>
                    </a:lnTo>
                    <a:lnTo>
                      <a:pt x="65" y="30"/>
                    </a:lnTo>
                    <a:lnTo>
                      <a:pt x="50" y="27"/>
                    </a:lnTo>
                    <a:lnTo>
                      <a:pt x="33" y="24"/>
                    </a:lnTo>
                    <a:lnTo>
                      <a:pt x="20" y="20"/>
                    </a:lnTo>
                    <a:lnTo>
                      <a:pt x="8" y="15"/>
                    </a:lnTo>
                    <a:lnTo>
                      <a:pt x="0" y="10"/>
                    </a:lnTo>
                    <a:lnTo>
                      <a:pt x="18" y="5"/>
                    </a:lnTo>
                    <a:lnTo>
                      <a:pt x="35" y="2"/>
                    </a:lnTo>
                    <a:lnTo>
                      <a:pt x="50" y="0"/>
                    </a:lnTo>
                    <a:lnTo>
                      <a:pt x="65" y="1"/>
                    </a:lnTo>
                    <a:lnTo>
                      <a:pt x="79" y="4"/>
                    </a:lnTo>
                    <a:lnTo>
                      <a:pt x="92" y="9"/>
                    </a:lnTo>
                    <a:lnTo>
                      <a:pt x="102" y="18"/>
                    </a:lnTo>
                    <a:lnTo>
                      <a:pt x="111" y="3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3" name="Freeform 33"/>
              <p:cNvSpPr>
                <a:spLocks/>
              </p:cNvSpPr>
              <p:nvPr/>
            </p:nvSpPr>
            <p:spPr bwMode="auto">
              <a:xfrm>
                <a:off x="1438" y="850"/>
                <a:ext cx="111" cy="34"/>
              </a:xfrm>
              <a:custGeom>
                <a:avLst/>
                <a:gdLst>
                  <a:gd name="T0" fmla="*/ 0 w 111"/>
                  <a:gd name="T1" fmla="*/ 28 h 34"/>
                  <a:gd name="T2" fmla="*/ 8 w 111"/>
                  <a:gd name="T3" fmla="*/ 21 h 34"/>
                  <a:gd name="T4" fmla="*/ 20 w 111"/>
                  <a:gd name="T5" fmla="*/ 14 h 34"/>
                  <a:gd name="T6" fmla="*/ 33 w 111"/>
                  <a:gd name="T7" fmla="*/ 8 h 34"/>
                  <a:gd name="T8" fmla="*/ 49 w 111"/>
                  <a:gd name="T9" fmla="*/ 4 h 34"/>
                  <a:gd name="T10" fmla="*/ 64 w 111"/>
                  <a:gd name="T11" fmla="*/ 1 h 34"/>
                  <a:gd name="T12" fmla="*/ 80 w 111"/>
                  <a:gd name="T13" fmla="*/ 0 h 34"/>
                  <a:gd name="T14" fmla="*/ 96 w 111"/>
                  <a:gd name="T15" fmla="*/ 1 h 34"/>
                  <a:gd name="T16" fmla="*/ 111 w 111"/>
                  <a:gd name="T17" fmla="*/ 4 h 34"/>
                  <a:gd name="T18" fmla="*/ 102 w 111"/>
                  <a:gd name="T19" fmla="*/ 13 h 34"/>
                  <a:gd name="T20" fmla="*/ 94 w 111"/>
                  <a:gd name="T21" fmla="*/ 20 h 34"/>
                  <a:gd name="T22" fmla="*/ 84 w 111"/>
                  <a:gd name="T23" fmla="*/ 26 h 34"/>
                  <a:gd name="T24" fmla="*/ 70 w 111"/>
                  <a:gd name="T25" fmla="*/ 30 h 34"/>
                  <a:gd name="T26" fmla="*/ 57 w 111"/>
                  <a:gd name="T27" fmla="*/ 33 h 34"/>
                  <a:gd name="T28" fmla="*/ 40 w 111"/>
                  <a:gd name="T29" fmla="*/ 34 h 34"/>
                  <a:gd name="T30" fmla="*/ 22 w 111"/>
                  <a:gd name="T31" fmla="*/ 32 h 34"/>
                  <a:gd name="T32" fmla="*/ 0 w 111"/>
                  <a:gd name="T33" fmla="*/ 28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4"/>
                  <a:gd name="T53" fmla="*/ 111 w 111"/>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4">
                    <a:moveTo>
                      <a:pt x="0" y="28"/>
                    </a:moveTo>
                    <a:lnTo>
                      <a:pt x="8" y="21"/>
                    </a:lnTo>
                    <a:lnTo>
                      <a:pt x="20" y="14"/>
                    </a:lnTo>
                    <a:lnTo>
                      <a:pt x="33" y="8"/>
                    </a:lnTo>
                    <a:lnTo>
                      <a:pt x="49" y="4"/>
                    </a:lnTo>
                    <a:lnTo>
                      <a:pt x="64" y="1"/>
                    </a:lnTo>
                    <a:lnTo>
                      <a:pt x="80" y="0"/>
                    </a:lnTo>
                    <a:lnTo>
                      <a:pt x="96" y="1"/>
                    </a:lnTo>
                    <a:lnTo>
                      <a:pt x="111" y="4"/>
                    </a:lnTo>
                    <a:lnTo>
                      <a:pt x="102" y="13"/>
                    </a:lnTo>
                    <a:lnTo>
                      <a:pt x="94" y="20"/>
                    </a:lnTo>
                    <a:lnTo>
                      <a:pt x="84" y="26"/>
                    </a:lnTo>
                    <a:lnTo>
                      <a:pt x="70" y="30"/>
                    </a:lnTo>
                    <a:lnTo>
                      <a:pt x="57" y="33"/>
                    </a:lnTo>
                    <a:lnTo>
                      <a:pt x="40" y="34"/>
                    </a:lnTo>
                    <a:lnTo>
                      <a:pt x="22" y="32"/>
                    </a:lnTo>
                    <a:lnTo>
                      <a:pt x="0" y="28"/>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4" name="Freeform 34"/>
              <p:cNvSpPr>
                <a:spLocks/>
              </p:cNvSpPr>
              <p:nvPr/>
            </p:nvSpPr>
            <p:spPr bwMode="auto">
              <a:xfrm>
                <a:off x="884" y="836"/>
                <a:ext cx="69" cy="54"/>
              </a:xfrm>
              <a:custGeom>
                <a:avLst/>
                <a:gdLst>
                  <a:gd name="T0" fmla="*/ 0 w 69"/>
                  <a:gd name="T1" fmla="*/ 0 h 54"/>
                  <a:gd name="T2" fmla="*/ 0 w 69"/>
                  <a:gd name="T3" fmla="*/ 9 h 54"/>
                  <a:gd name="T4" fmla="*/ 2 w 69"/>
                  <a:gd name="T5" fmla="*/ 19 h 54"/>
                  <a:gd name="T6" fmla="*/ 7 w 69"/>
                  <a:gd name="T7" fmla="*/ 28 h 54"/>
                  <a:gd name="T8" fmla="*/ 14 w 69"/>
                  <a:gd name="T9" fmla="*/ 36 h 54"/>
                  <a:gd name="T10" fmla="*/ 24 w 69"/>
                  <a:gd name="T11" fmla="*/ 43 h 54"/>
                  <a:gd name="T12" fmla="*/ 36 w 69"/>
                  <a:gd name="T13" fmla="*/ 49 h 54"/>
                  <a:gd name="T14" fmla="*/ 51 w 69"/>
                  <a:gd name="T15" fmla="*/ 52 h 54"/>
                  <a:gd name="T16" fmla="*/ 67 w 69"/>
                  <a:gd name="T17" fmla="*/ 54 h 54"/>
                  <a:gd name="T18" fmla="*/ 69 w 69"/>
                  <a:gd name="T19" fmla="*/ 45 h 54"/>
                  <a:gd name="T20" fmla="*/ 67 w 69"/>
                  <a:gd name="T21" fmla="*/ 36 h 54"/>
                  <a:gd name="T22" fmla="*/ 62 w 69"/>
                  <a:gd name="T23" fmla="*/ 28 h 54"/>
                  <a:gd name="T24" fmla="*/ 54 w 69"/>
                  <a:gd name="T25" fmla="*/ 19 h 54"/>
                  <a:gd name="T26" fmla="*/ 44 w 69"/>
                  <a:gd name="T27" fmla="*/ 13 h 54"/>
                  <a:gd name="T28" fmla="*/ 32 w 69"/>
                  <a:gd name="T29" fmla="*/ 8 h 54"/>
                  <a:gd name="T30" fmla="*/ 17 w 69"/>
                  <a:gd name="T31" fmla="*/ 3 h 54"/>
                  <a:gd name="T32" fmla="*/ 0 w 69"/>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
                  <a:gd name="T52" fmla="*/ 0 h 54"/>
                  <a:gd name="T53" fmla="*/ 69 w 69"/>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 h="54">
                    <a:moveTo>
                      <a:pt x="0" y="0"/>
                    </a:moveTo>
                    <a:lnTo>
                      <a:pt x="0" y="9"/>
                    </a:lnTo>
                    <a:lnTo>
                      <a:pt x="2" y="19"/>
                    </a:lnTo>
                    <a:lnTo>
                      <a:pt x="7" y="28"/>
                    </a:lnTo>
                    <a:lnTo>
                      <a:pt x="14" y="36"/>
                    </a:lnTo>
                    <a:lnTo>
                      <a:pt x="24" y="43"/>
                    </a:lnTo>
                    <a:lnTo>
                      <a:pt x="36" y="49"/>
                    </a:lnTo>
                    <a:lnTo>
                      <a:pt x="51" y="52"/>
                    </a:lnTo>
                    <a:lnTo>
                      <a:pt x="67" y="54"/>
                    </a:lnTo>
                    <a:lnTo>
                      <a:pt x="69" y="45"/>
                    </a:lnTo>
                    <a:lnTo>
                      <a:pt x="67" y="36"/>
                    </a:lnTo>
                    <a:lnTo>
                      <a:pt x="62" y="28"/>
                    </a:lnTo>
                    <a:lnTo>
                      <a:pt x="54" y="19"/>
                    </a:lnTo>
                    <a:lnTo>
                      <a:pt x="44" y="13"/>
                    </a:lnTo>
                    <a:lnTo>
                      <a:pt x="32" y="8"/>
                    </a:lnTo>
                    <a:lnTo>
                      <a:pt x="17" y="3"/>
                    </a:lnTo>
                    <a:lnTo>
                      <a:pt x="0"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5" name="Freeform 35"/>
              <p:cNvSpPr>
                <a:spLocks/>
              </p:cNvSpPr>
              <p:nvPr/>
            </p:nvSpPr>
            <p:spPr bwMode="auto">
              <a:xfrm>
                <a:off x="963" y="822"/>
                <a:ext cx="47" cy="68"/>
              </a:xfrm>
              <a:custGeom>
                <a:avLst/>
                <a:gdLst>
                  <a:gd name="T0" fmla="*/ 27 w 47"/>
                  <a:gd name="T1" fmla="*/ 0 h 68"/>
                  <a:gd name="T2" fmla="*/ 9 w 47"/>
                  <a:gd name="T3" fmla="*/ 16 h 68"/>
                  <a:gd name="T4" fmla="*/ 0 w 47"/>
                  <a:gd name="T5" fmla="*/ 33 h 68"/>
                  <a:gd name="T6" fmla="*/ 2 w 47"/>
                  <a:gd name="T7" fmla="*/ 52 h 68"/>
                  <a:gd name="T8" fmla="*/ 22 w 47"/>
                  <a:gd name="T9" fmla="*/ 68 h 68"/>
                  <a:gd name="T10" fmla="*/ 40 w 47"/>
                  <a:gd name="T11" fmla="*/ 54 h 68"/>
                  <a:gd name="T12" fmla="*/ 47 w 47"/>
                  <a:gd name="T13" fmla="*/ 36 h 68"/>
                  <a:gd name="T14" fmla="*/ 44 w 47"/>
                  <a:gd name="T15" fmla="*/ 19 h 68"/>
                  <a:gd name="T16" fmla="*/ 27 w 47"/>
                  <a:gd name="T17" fmla="*/ 0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68"/>
                  <a:gd name="T29" fmla="*/ 47 w 47"/>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68">
                    <a:moveTo>
                      <a:pt x="27" y="0"/>
                    </a:moveTo>
                    <a:lnTo>
                      <a:pt x="9" y="16"/>
                    </a:lnTo>
                    <a:lnTo>
                      <a:pt x="0" y="33"/>
                    </a:lnTo>
                    <a:lnTo>
                      <a:pt x="2" y="52"/>
                    </a:lnTo>
                    <a:lnTo>
                      <a:pt x="22" y="68"/>
                    </a:lnTo>
                    <a:lnTo>
                      <a:pt x="40" y="54"/>
                    </a:lnTo>
                    <a:lnTo>
                      <a:pt x="47" y="36"/>
                    </a:lnTo>
                    <a:lnTo>
                      <a:pt x="44" y="19"/>
                    </a:lnTo>
                    <a:lnTo>
                      <a:pt x="27"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6" name="Freeform 36"/>
              <p:cNvSpPr>
                <a:spLocks/>
              </p:cNvSpPr>
              <p:nvPr/>
            </p:nvSpPr>
            <p:spPr bwMode="auto">
              <a:xfrm>
                <a:off x="1517" y="867"/>
                <a:ext cx="67" cy="58"/>
              </a:xfrm>
              <a:custGeom>
                <a:avLst/>
                <a:gdLst>
                  <a:gd name="T0" fmla="*/ 65 w 67"/>
                  <a:gd name="T1" fmla="*/ 0 h 58"/>
                  <a:gd name="T2" fmla="*/ 53 w 67"/>
                  <a:gd name="T3" fmla="*/ 3 h 58"/>
                  <a:gd name="T4" fmla="*/ 42 w 67"/>
                  <a:gd name="T5" fmla="*/ 8 h 58"/>
                  <a:gd name="T6" fmla="*/ 28 w 67"/>
                  <a:gd name="T7" fmla="*/ 15 h 58"/>
                  <a:gd name="T8" fmla="*/ 18 w 67"/>
                  <a:gd name="T9" fmla="*/ 22 h 58"/>
                  <a:gd name="T10" fmla="*/ 8 w 67"/>
                  <a:gd name="T11" fmla="*/ 30 h 58"/>
                  <a:gd name="T12" fmla="*/ 3 w 67"/>
                  <a:gd name="T13" fmla="*/ 40 h 58"/>
                  <a:gd name="T14" fmla="*/ 0 w 67"/>
                  <a:gd name="T15" fmla="*/ 49 h 58"/>
                  <a:gd name="T16" fmla="*/ 3 w 67"/>
                  <a:gd name="T17" fmla="*/ 58 h 58"/>
                  <a:gd name="T18" fmla="*/ 18 w 67"/>
                  <a:gd name="T19" fmla="*/ 54 h 58"/>
                  <a:gd name="T20" fmla="*/ 32 w 67"/>
                  <a:gd name="T21" fmla="*/ 49 h 58"/>
                  <a:gd name="T22" fmla="*/ 43 w 67"/>
                  <a:gd name="T23" fmla="*/ 42 h 58"/>
                  <a:gd name="T24" fmla="*/ 53 w 67"/>
                  <a:gd name="T25" fmla="*/ 35 h 58"/>
                  <a:gd name="T26" fmla="*/ 60 w 67"/>
                  <a:gd name="T27" fmla="*/ 26 h 58"/>
                  <a:gd name="T28" fmla="*/ 65 w 67"/>
                  <a:gd name="T29" fmla="*/ 17 h 58"/>
                  <a:gd name="T30" fmla="*/ 67 w 67"/>
                  <a:gd name="T31" fmla="*/ 9 h 58"/>
                  <a:gd name="T32" fmla="*/ 65 w 67"/>
                  <a:gd name="T33" fmla="*/ 0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
                  <a:gd name="T52" fmla="*/ 0 h 58"/>
                  <a:gd name="T53" fmla="*/ 67 w 67"/>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 h="58">
                    <a:moveTo>
                      <a:pt x="65" y="0"/>
                    </a:moveTo>
                    <a:lnTo>
                      <a:pt x="53" y="3"/>
                    </a:lnTo>
                    <a:lnTo>
                      <a:pt x="42" y="8"/>
                    </a:lnTo>
                    <a:lnTo>
                      <a:pt x="28" y="15"/>
                    </a:lnTo>
                    <a:lnTo>
                      <a:pt x="18" y="22"/>
                    </a:lnTo>
                    <a:lnTo>
                      <a:pt x="8" y="30"/>
                    </a:lnTo>
                    <a:lnTo>
                      <a:pt x="3" y="40"/>
                    </a:lnTo>
                    <a:lnTo>
                      <a:pt x="0" y="49"/>
                    </a:lnTo>
                    <a:lnTo>
                      <a:pt x="3" y="58"/>
                    </a:lnTo>
                    <a:lnTo>
                      <a:pt x="18" y="54"/>
                    </a:lnTo>
                    <a:lnTo>
                      <a:pt x="32" y="49"/>
                    </a:lnTo>
                    <a:lnTo>
                      <a:pt x="43" y="42"/>
                    </a:lnTo>
                    <a:lnTo>
                      <a:pt x="53" y="35"/>
                    </a:lnTo>
                    <a:lnTo>
                      <a:pt x="60" y="26"/>
                    </a:lnTo>
                    <a:lnTo>
                      <a:pt x="65" y="17"/>
                    </a:lnTo>
                    <a:lnTo>
                      <a:pt x="67" y="9"/>
                    </a:lnTo>
                    <a:lnTo>
                      <a:pt x="65"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7" name="Freeform 37"/>
              <p:cNvSpPr>
                <a:spLocks/>
              </p:cNvSpPr>
              <p:nvPr/>
            </p:nvSpPr>
            <p:spPr bwMode="auto">
              <a:xfrm>
                <a:off x="918" y="991"/>
                <a:ext cx="111" cy="34"/>
              </a:xfrm>
              <a:custGeom>
                <a:avLst/>
                <a:gdLst>
                  <a:gd name="T0" fmla="*/ 0 w 111"/>
                  <a:gd name="T1" fmla="*/ 28 h 34"/>
                  <a:gd name="T2" fmla="*/ 8 w 111"/>
                  <a:gd name="T3" fmla="*/ 21 h 34"/>
                  <a:gd name="T4" fmla="*/ 20 w 111"/>
                  <a:gd name="T5" fmla="*/ 13 h 34"/>
                  <a:gd name="T6" fmla="*/ 33 w 111"/>
                  <a:gd name="T7" fmla="*/ 8 h 34"/>
                  <a:gd name="T8" fmla="*/ 48 w 111"/>
                  <a:gd name="T9" fmla="*/ 4 h 34"/>
                  <a:gd name="T10" fmla="*/ 64 w 111"/>
                  <a:gd name="T11" fmla="*/ 1 h 34"/>
                  <a:gd name="T12" fmla="*/ 80 w 111"/>
                  <a:gd name="T13" fmla="*/ 0 h 34"/>
                  <a:gd name="T14" fmla="*/ 95 w 111"/>
                  <a:gd name="T15" fmla="*/ 1 h 34"/>
                  <a:gd name="T16" fmla="*/ 111 w 111"/>
                  <a:gd name="T17" fmla="*/ 4 h 34"/>
                  <a:gd name="T18" fmla="*/ 102 w 111"/>
                  <a:gd name="T19" fmla="*/ 12 h 34"/>
                  <a:gd name="T20" fmla="*/ 94 w 111"/>
                  <a:gd name="T21" fmla="*/ 20 h 34"/>
                  <a:gd name="T22" fmla="*/ 84 w 111"/>
                  <a:gd name="T23" fmla="*/ 26 h 34"/>
                  <a:gd name="T24" fmla="*/ 70 w 111"/>
                  <a:gd name="T25" fmla="*/ 30 h 34"/>
                  <a:gd name="T26" fmla="*/ 57 w 111"/>
                  <a:gd name="T27" fmla="*/ 33 h 34"/>
                  <a:gd name="T28" fmla="*/ 40 w 111"/>
                  <a:gd name="T29" fmla="*/ 34 h 34"/>
                  <a:gd name="T30" fmla="*/ 22 w 111"/>
                  <a:gd name="T31" fmla="*/ 32 h 34"/>
                  <a:gd name="T32" fmla="*/ 0 w 111"/>
                  <a:gd name="T33" fmla="*/ 28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4"/>
                  <a:gd name="T53" fmla="*/ 111 w 111"/>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4">
                    <a:moveTo>
                      <a:pt x="0" y="28"/>
                    </a:moveTo>
                    <a:lnTo>
                      <a:pt x="8" y="21"/>
                    </a:lnTo>
                    <a:lnTo>
                      <a:pt x="20" y="13"/>
                    </a:lnTo>
                    <a:lnTo>
                      <a:pt x="33" y="8"/>
                    </a:lnTo>
                    <a:lnTo>
                      <a:pt x="48" y="4"/>
                    </a:lnTo>
                    <a:lnTo>
                      <a:pt x="64" y="1"/>
                    </a:lnTo>
                    <a:lnTo>
                      <a:pt x="80" y="0"/>
                    </a:lnTo>
                    <a:lnTo>
                      <a:pt x="95" y="1"/>
                    </a:lnTo>
                    <a:lnTo>
                      <a:pt x="111" y="4"/>
                    </a:lnTo>
                    <a:lnTo>
                      <a:pt x="102" y="12"/>
                    </a:lnTo>
                    <a:lnTo>
                      <a:pt x="94" y="20"/>
                    </a:lnTo>
                    <a:lnTo>
                      <a:pt x="84" y="26"/>
                    </a:lnTo>
                    <a:lnTo>
                      <a:pt x="70" y="30"/>
                    </a:lnTo>
                    <a:lnTo>
                      <a:pt x="57" y="33"/>
                    </a:lnTo>
                    <a:lnTo>
                      <a:pt x="40" y="34"/>
                    </a:lnTo>
                    <a:lnTo>
                      <a:pt x="22" y="32"/>
                    </a:lnTo>
                    <a:lnTo>
                      <a:pt x="0" y="28"/>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8" name="Freeform 38"/>
              <p:cNvSpPr>
                <a:spLocks/>
              </p:cNvSpPr>
              <p:nvPr/>
            </p:nvSpPr>
            <p:spPr bwMode="auto">
              <a:xfrm>
                <a:off x="1337" y="707"/>
                <a:ext cx="111" cy="33"/>
              </a:xfrm>
              <a:custGeom>
                <a:avLst/>
                <a:gdLst>
                  <a:gd name="T0" fmla="*/ 0 w 111"/>
                  <a:gd name="T1" fmla="*/ 27 h 33"/>
                  <a:gd name="T2" fmla="*/ 9 w 111"/>
                  <a:gd name="T3" fmla="*/ 20 h 33"/>
                  <a:gd name="T4" fmla="*/ 20 w 111"/>
                  <a:gd name="T5" fmla="*/ 13 h 33"/>
                  <a:gd name="T6" fmla="*/ 34 w 111"/>
                  <a:gd name="T7" fmla="*/ 7 h 33"/>
                  <a:gd name="T8" fmla="*/ 49 w 111"/>
                  <a:gd name="T9" fmla="*/ 3 h 33"/>
                  <a:gd name="T10" fmla="*/ 64 w 111"/>
                  <a:gd name="T11" fmla="*/ 0 h 33"/>
                  <a:gd name="T12" fmla="*/ 81 w 111"/>
                  <a:gd name="T13" fmla="*/ 0 h 33"/>
                  <a:gd name="T14" fmla="*/ 96 w 111"/>
                  <a:gd name="T15" fmla="*/ 1 h 33"/>
                  <a:gd name="T16" fmla="*/ 111 w 111"/>
                  <a:gd name="T17" fmla="*/ 4 h 33"/>
                  <a:gd name="T18" fmla="*/ 103 w 111"/>
                  <a:gd name="T19" fmla="*/ 13 h 33"/>
                  <a:gd name="T20" fmla="*/ 94 w 111"/>
                  <a:gd name="T21" fmla="*/ 20 h 33"/>
                  <a:gd name="T22" fmla="*/ 84 w 111"/>
                  <a:gd name="T23" fmla="*/ 26 h 33"/>
                  <a:gd name="T24" fmla="*/ 71 w 111"/>
                  <a:gd name="T25" fmla="*/ 30 h 33"/>
                  <a:gd name="T26" fmla="*/ 57 w 111"/>
                  <a:gd name="T27" fmla="*/ 32 h 33"/>
                  <a:gd name="T28" fmla="*/ 40 w 111"/>
                  <a:gd name="T29" fmla="*/ 33 h 33"/>
                  <a:gd name="T30" fmla="*/ 22 w 111"/>
                  <a:gd name="T31" fmla="*/ 31 h 33"/>
                  <a:gd name="T32" fmla="*/ 0 w 111"/>
                  <a:gd name="T33" fmla="*/ 27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3"/>
                  <a:gd name="T53" fmla="*/ 111 w 111"/>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3">
                    <a:moveTo>
                      <a:pt x="0" y="27"/>
                    </a:moveTo>
                    <a:lnTo>
                      <a:pt x="9" y="20"/>
                    </a:lnTo>
                    <a:lnTo>
                      <a:pt x="20" y="13"/>
                    </a:lnTo>
                    <a:lnTo>
                      <a:pt x="34" y="7"/>
                    </a:lnTo>
                    <a:lnTo>
                      <a:pt x="49" y="3"/>
                    </a:lnTo>
                    <a:lnTo>
                      <a:pt x="64" y="0"/>
                    </a:lnTo>
                    <a:lnTo>
                      <a:pt x="81" y="0"/>
                    </a:lnTo>
                    <a:lnTo>
                      <a:pt x="96" y="1"/>
                    </a:lnTo>
                    <a:lnTo>
                      <a:pt x="111" y="4"/>
                    </a:lnTo>
                    <a:lnTo>
                      <a:pt x="103" y="13"/>
                    </a:lnTo>
                    <a:lnTo>
                      <a:pt x="94" y="20"/>
                    </a:lnTo>
                    <a:lnTo>
                      <a:pt x="84" y="26"/>
                    </a:lnTo>
                    <a:lnTo>
                      <a:pt x="71" y="30"/>
                    </a:lnTo>
                    <a:lnTo>
                      <a:pt x="57" y="32"/>
                    </a:lnTo>
                    <a:lnTo>
                      <a:pt x="40" y="33"/>
                    </a:lnTo>
                    <a:lnTo>
                      <a:pt x="22" y="31"/>
                    </a:lnTo>
                    <a:lnTo>
                      <a:pt x="0" y="27"/>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9" name="Freeform 39"/>
              <p:cNvSpPr>
                <a:spLocks/>
              </p:cNvSpPr>
              <p:nvPr/>
            </p:nvSpPr>
            <p:spPr bwMode="auto">
              <a:xfrm>
                <a:off x="913" y="777"/>
                <a:ext cx="111" cy="32"/>
              </a:xfrm>
              <a:custGeom>
                <a:avLst/>
                <a:gdLst>
                  <a:gd name="T0" fmla="*/ 111 w 111"/>
                  <a:gd name="T1" fmla="*/ 31 h 32"/>
                  <a:gd name="T2" fmla="*/ 97 w 111"/>
                  <a:gd name="T3" fmla="*/ 32 h 32"/>
                  <a:gd name="T4" fmla="*/ 82 w 111"/>
                  <a:gd name="T5" fmla="*/ 32 h 32"/>
                  <a:gd name="T6" fmla="*/ 65 w 111"/>
                  <a:gd name="T7" fmla="*/ 31 h 32"/>
                  <a:gd name="T8" fmla="*/ 50 w 111"/>
                  <a:gd name="T9" fmla="*/ 28 h 32"/>
                  <a:gd name="T10" fmla="*/ 35 w 111"/>
                  <a:gd name="T11" fmla="*/ 25 h 32"/>
                  <a:gd name="T12" fmla="*/ 22 w 111"/>
                  <a:gd name="T13" fmla="*/ 21 h 32"/>
                  <a:gd name="T14" fmla="*/ 8 w 111"/>
                  <a:gd name="T15" fmla="*/ 16 h 32"/>
                  <a:gd name="T16" fmla="*/ 0 w 111"/>
                  <a:gd name="T17" fmla="*/ 10 h 32"/>
                  <a:gd name="T18" fmla="*/ 18 w 111"/>
                  <a:gd name="T19" fmla="*/ 5 h 32"/>
                  <a:gd name="T20" fmla="*/ 35 w 111"/>
                  <a:gd name="T21" fmla="*/ 2 h 32"/>
                  <a:gd name="T22" fmla="*/ 52 w 111"/>
                  <a:gd name="T23" fmla="*/ 0 h 32"/>
                  <a:gd name="T24" fmla="*/ 67 w 111"/>
                  <a:gd name="T25" fmla="*/ 1 h 32"/>
                  <a:gd name="T26" fmla="*/ 80 w 111"/>
                  <a:gd name="T27" fmla="*/ 4 h 32"/>
                  <a:gd name="T28" fmla="*/ 92 w 111"/>
                  <a:gd name="T29" fmla="*/ 9 h 32"/>
                  <a:gd name="T30" fmla="*/ 102 w 111"/>
                  <a:gd name="T31" fmla="*/ 19 h 32"/>
                  <a:gd name="T32" fmla="*/ 111 w 111"/>
                  <a:gd name="T33" fmla="*/ 3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2"/>
                  <a:gd name="T53" fmla="*/ 111 w 111"/>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2">
                    <a:moveTo>
                      <a:pt x="111" y="31"/>
                    </a:moveTo>
                    <a:lnTo>
                      <a:pt x="97" y="32"/>
                    </a:lnTo>
                    <a:lnTo>
                      <a:pt x="82" y="32"/>
                    </a:lnTo>
                    <a:lnTo>
                      <a:pt x="65" y="31"/>
                    </a:lnTo>
                    <a:lnTo>
                      <a:pt x="50" y="28"/>
                    </a:lnTo>
                    <a:lnTo>
                      <a:pt x="35" y="25"/>
                    </a:lnTo>
                    <a:lnTo>
                      <a:pt x="22" y="21"/>
                    </a:lnTo>
                    <a:lnTo>
                      <a:pt x="8" y="16"/>
                    </a:lnTo>
                    <a:lnTo>
                      <a:pt x="0" y="10"/>
                    </a:lnTo>
                    <a:lnTo>
                      <a:pt x="18" y="5"/>
                    </a:lnTo>
                    <a:lnTo>
                      <a:pt x="35" y="2"/>
                    </a:lnTo>
                    <a:lnTo>
                      <a:pt x="52" y="0"/>
                    </a:lnTo>
                    <a:lnTo>
                      <a:pt x="67" y="1"/>
                    </a:lnTo>
                    <a:lnTo>
                      <a:pt x="80" y="4"/>
                    </a:lnTo>
                    <a:lnTo>
                      <a:pt x="92" y="9"/>
                    </a:lnTo>
                    <a:lnTo>
                      <a:pt x="102" y="19"/>
                    </a:lnTo>
                    <a:lnTo>
                      <a:pt x="111" y="31"/>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0" name="Freeform 40"/>
              <p:cNvSpPr>
                <a:spLocks/>
              </p:cNvSpPr>
              <p:nvPr/>
            </p:nvSpPr>
            <p:spPr bwMode="auto">
              <a:xfrm>
                <a:off x="1267" y="950"/>
                <a:ext cx="109" cy="32"/>
              </a:xfrm>
              <a:custGeom>
                <a:avLst/>
                <a:gdLst>
                  <a:gd name="T0" fmla="*/ 109 w 109"/>
                  <a:gd name="T1" fmla="*/ 31 h 32"/>
                  <a:gd name="T2" fmla="*/ 95 w 109"/>
                  <a:gd name="T3" fmla="*/ 32 h 32"/>
                  <a:gd name="T4" fmla="*/ 80 w 109"/>
                  <a:gd name="T5" fmla="*/ 32 h 32"/>
                  <a:gd name="T6" fmla="*/ 65 w 109"/>
                  <a:gd name="T7" fmla="*/ 31 h 32"/>
                  <a:gd name="T8" fmla="*/ 48 w 109"/>
                  <a:gd name="T9" fmla="*/ 28 h 32"/>
                  <a:gd name="T10" fmla="*/ 33 w 109"/>
                  <a:gd name="T11" fmla="*/ 25 h 32"/>
                  <a:gd name="T12" fmla="*/ 20 w 109"/>
                  <a:gd name="T13" fmla="*/ 20 h 32"/>
                  <a:gd name="T14" fmla="*/ 8 w 109"/>
                  <a:gd name="T15" fmla="*/ 15 h 32"/>
                  <a:gd name="T16" fmla="*/ 0 w 109"/>
                  <a:gd name="T17" fmla="*/ 10 h 32"/>
                  <a:gd name="T18" fmla="*/ 17 w 109"/>
                  <a:gd name="T19" fmla="*/ 5 h 32"/>
                  <a:gd name="T20" fmla="*/ 33 w 109"/>
                  <a:gd name="T21" fmla="*/ 2 h 32"/>
                  <a:gd name="T22" fmla="*/ 50 w 109"/>
                  <a:gd name="T23" fmla="*/ 0 h 32"/>
                  <a:gd name="T24" fmla="*/ 65 w 109"/>
                  <a:gd name="T25" fmla="*/ 1 h 32"/>
                  <a:gd name="T26" fmla="*/ 79 w 109"/>
                  <a:gd name="T27" fmla="*/ 4 h 32"/>
                  <a:gd name="T28" fmla="*/ 90 w 109"/>
                  <a:gd name="T29" fmla="*/ 9 h 32"/>
                  <a:gd name="T30" fmla="*/ 100 w 109"/>
                  <a:gd name="T31" fmla="*/ 18 h 32"/>
                  <a:gd name="T32" fmla="*/ 109 w 109"/>
                  <a:gd name="T33" fmla="*/ 3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
                  <a:gd name="T52" fmla="*/ 0 h 32"/>
                  <a:gd name="T53" fmla="*/ 109 w 109"/>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 h="32">
                    <a:moveTo>
                      <a:pt x="109" y="31"/>
                    </a:moveTo>
                    <a:lnTo>
                      <a:pt x="95" y="32"/>
                    </a:lnTo>
                    <a:lnTo>
                      <a:pt x="80" y="32"/>
                    </a:lnTo>
                    <a:lnTo>
                      <a:pt x="65" y="31"/>
                    </a:lnTo>
                    <a:lnTo>
                      <a:pt x="48" y="28"/>
                    </a:lnTo>
                    <a:lnTo>
                      <a:pt x="33" y="25"/>
                    </a:lnTo>
                    <a:lnTo>
                      <a:pt x="20" y="20"/>
                    </a:lnTo>
                    <a:lnTo>
                      <a:pt x="8" y="15"/>
                    </a:lnTo>
                    <a:lnTo>
                      <a:pt x="0" y="10"/>
                    </a:lnTo>
                    <a:lnTo>
                      <a:pt x="17" y="5"/>
                    </a:lnTo>
                    <a:lnTo>
                      <a:pt x="33" y="2"/>
                    </a:lnTo>
                    <a:lnTo>
                      <a:pt x="50" y="0"/>
                    </a:lnTo>
                    <a:lnTo>
                      <a:pt x="65" y="1"/>
                    </a:lnTo>
                    <a:lnTo>
                      <a:pt x="79" y="4"/>
                    </a:lnTo>
                    <a:lnTo>
                      <a:pt x="90" y="9"/>
                    </a:lnTo>
                    <a:lnTo>
                      <a:pt x="100" y="18"/>
                    </a:lnTo>
                    <a:lnTo>
                      <a:pt x="109" y="31"/>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1" name="Freeform 41"/>
              <p:cNvSpPr>
                <a:spLocks/>
              </p:cNvSpPr>
              <p:nvPr/>
            </p:nvSpPr>
            <p:spPr bwMode="auto">
              <a:xfrm>
                <a:off x="1601" y="818"/>
                <a:ext cx="110" cy="34"/>
              </a:xfrm>
              <a:custGeom>
                <a:avLst/>
                <a:gdLst>
                  <a:gd name="T0" fmla="*/ 0 w 110"/>
                  <a:gd name="T1" fmla="*/ 28 h 34"/>
                  <a:gd name="T2" fmla="*/ 8 w 110"/>
                  <a:gd name="T3" fmla="*/ 21 h 34"/>
                  <a:gd name="T4" fmla="*/ 20 w 110"/>
                  <a:gd name="T5" fmla="*/ 14 h 34"/>
                  <a:gd name="T6" fmla="*/ 33 w 110"/>
                  <a:gd name="T7" fmla="*/ 9 h 34"/>
                  <a:gd name="T8" fmla="*/ 48 w 110"/>
                  <a:gd name="T9" fmla="*/ 4 h 34"/>
                  <a:gd name="T10" fmla="*/ 63 w 110"/>
                  <a:gd name="T11" fmla="*/ 1 h 34"/>
                  <a:gd name="T12" fmla="*/ 80 w 110"/>
                  <a:gd name="T13" fmla="*/ 0 h 34"/>
                  <a:gd name="T14" fmla="*/ 95 w 110"/>
                  <a:gd name="T15" fmla="*/ 1 h 34"/>
                  <a:gd name="T16" fmla="*/ 110 w 110"/>
                  <a:gd name="T17" fmla="*/ 4 h 34"/>
                  <a:gd name="T18" fmla="*/ 102 w 110"/>
                  <a:gd name="T19" fmla="*/ 13 h 34"/>
                  <a:gd name="T20" fmla="*/ 94 w 110"/>
                  <a:gd name="T21" fmla="*/ 20 h 34"/>
                  <a:gd name="T22" fmla="*/ 83 w 110"/>
                  <a:gd name="T23" fmla="*/ 26 h 34"/>
                  <a:gd name="T24" fmla="*/ 70 w 110"/>
                  <a:gd name="T25" fmla="*/ 30 h 34"/>
                  <a:gd name="T26" fmla="*/ 57 w 110"/>
                  <a:gd name="T27" fmla="*/ 33 h 34"/>
                  <a:gd name="T28" fmla="*/ 40 w 110"/>
                  <a:gd name="T29" fmla="*/ 34 h 34"/>
                  <a:gd name="T30" fmla="*/ 21 w 110"/>
                  <a:gd name="T31" fmla="*/ 32 h 34"/>
                  <a:gd name="T32" fmla="*/ 0 w 110"/>
                  <a:gd name="T33" fmla="*/ 28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34"/>
                  <a:gd name="T53" fmla="*/ 110 w 110"/>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34">
                    <a:moveTo>
                      <a:pt x="0" y="28"/>
                    </a:moveTo>
                    <a:lnTo>
                      <a:pt x="8" y="21"/>
                    </a:lnTo>
                    <a:lnTo>
                      <a:pt x="20" y="14"/>
                    </a:lnTo>
                    <a:lnTo>
                      <a:pt x="33" y="9"/>
                    </a:lnTo>
                    <a:lnTo>
                      <a:pt x="48" y="4"/>
                    </a:lnTo>
                    <a:lnTo>
                      <a:pt x="63" y="1"/>
                    </a:lnTo>
                    <a:lnTo>
                      <a:pt x="80" y="0"/>
                    </a:lnTo>
                    <a:lnTo>
                      <a:pt x="95" y="1"/>
                    </a:lnTo>
                    <a:lnTo>
                      <a:pt x="110" y="4"/>
                    </a:lnTo>
                    <a:lnTo>
                      <a:pt x="102" y="13"/>
                    </a:lnTo>
                    <a:lnTo>
                      <a:pt x="94" y="20"/>
                    </a:lnTo>
                    <a:lnTo>
                      <a:pt x="83" y="26"/>
                    </a:lnTo>
                    <a:lnTo>
                      <a:pt x="70" y="30"/>
                    </a:lnTo>
                    <a:lnTo>
                      <a:pt x="57" y="33"/>
                    </a:lnTo>
                    <a:lnTo>
                      <a:pt x="40" y="34"/>
                    </a:lnTo>
                    <a:lnTo>
                      <a:pt x="21" y="32"/>
                    </a:lnTo>
                    <a:lnTo>
                      <a:pt x="0" y="28"/>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2" name="Freeform 42"/>
              <p:cNvSpPr>
                <a:spLocks/>
              </p:cNvSpPr>
              <p:nvPr/>
            </p:nvSpPr>
            <p:spPr bwMode="auto">
              <a:xfrm>
                <a:off x="1414" y="972"/>
                <a:ext cx="69" cy="53"/>
              </a:xfrm>
              <a:custGeom>
                <a:avLst/>
                <a:gdLst>
                  <a:gd name="T0" fmla="*/ 0 w 69"/>
                  <a:gd name="T1" fmla="*/ 0 h 53"/>
                  <a:gd name="T2" fmla="*/ 0 w 69"/>
                  <a:gd name="T3" fmla="*/ 9 h 53"/>
                  <a:gd name="T4" fmla="*/ 2 w 69"/>
                  <a:gd name="T5" fmla="*/ 18 h 53"/>
                  <a:gd name="T6" fmla="*/ 7 w 69"/>
                  <a:gd name="T7" fmla="*/ 27 h 53"/>
                  <a:gd name="T8" fmla="*/ 14 w 69"/>
                  <a:gd name="T9" fmla="*/ 36 h 53"/>
                  <a:gd name="T10" fmla="*/ 24 w 69"/>
                  <a:gd name="T11" fmla="*/ 42 h 53"/>
                  <a:gd name="T12" fmla="*/ 36 w 69"/>
                  <a:gd name="T13" fmla="*/ 48 h 53"/>
                  <a:gd name="T14" fmla="*/ 51 w 69"/>
                  <a:gd name="T15" fmla="*/ 51 h 53"/>
                  <a:gd name="T16" fmla="*/ 68 w 69"/>
                  <a:gd name="T17" fmla="*/ 53 h 53"/>
                  <a:gd name="T18" fmla="*/ 69 w 69"/>
                  <a:gd name="T19" fmla="*/ 44 h 53"/>
                  <a:gd name="T20" fmla="*/ 66 w 69"/>
                  <a:gd name="T21" fmla="*/ 34 h 53"/>
                  <a:gd name="T22" fmla="*/ 61 w 69"/>
                  <a:gd name="T23" fmla="*/ 26 h 53"/>
                  <a:gd name="T24" fmla="*/ 54 w 69"/>
                  <a:gd name="T25" fmla="*/ 18 h 53"/>
                  <a:gd name="T26" fmla="*/ 44 w 69"/>
                  <a:gd name="T27" fmla="*/ 12 h 53"/>
                  <a:gd name="T28" fmla="*/ 32 w 69"/>
                  <a:gd name="T29" fmla="*/ 7 h 53"/>
                  <a:gd name="T30" fmla="*/ 17 w 69"/>
                  <a:gd name="T31" fmla="*/ 3 h 53"/>
                  <a:gd name="T32" fmla="*/ 0 w 69"/>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
                  <a:gd name="T52" fmla="*/ 0 h 53"/>
                  <a:gd name="T53" fmla="*/ 69 w 69"/>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 h="53">
                    <a:moveTo>
                      <a:pt x="0" y="0"/>
                    </a:moveTo>
                    <a:lnTo>
                      <a:pt x="0" y="9"/>
                    </a:lnTo>
                    <a:lnTo>
                      <a:pt x="2" y="18"/>
                    </a:lnTo>
                    <a:lnTo>
                      <a:pt x="7" y="27"/>
                    </a:lnTo>
                    <a:lnTo>
                      <a:pt x="14" y="36"/>
                    </a:lnTo>
                    <a:lnTo>
                      <a:pt x="24" y="42"/>
                    </a:lnTo>
                    <a:lnTo>
                      <a:pt x="36" y="48"/>
                    </a:lnTo>
                    <a:lnTo>
                      <a:pt x="51" y="51"/>
                    </a:lnTo>
                    <a:lnTo>
                      <a:pt x="68" y="53"/>
                    </a:lnTo>
                    <a:lnTo>
                      <a:pt x="69" y="44"/>
                    </a:lnTo>
                    <a:lnTo>
                      <a:pt x="66" y="34"/>
                    </a:lnTo>
                    <a:lnTo>
                      <a:pt x="61" y="26"/>
                    </a:lnTo>
                    <a:lnTo>
                      <a:pt x="54" y="18"/>
                    </a:lnTo>
                    <a:lnTo>
                      <a:pt x="44" y="12"/>
                    </a:lnTo>
                    <a:lnTo>
                      <a:pt x="32" y="7"/>
                    </a:lnTo>
                    <a:lnTo>
                      <a:pt x="17" y="3"/>
                    </a:lnTo>
                    <a:lnTo>
                      <a:pt x="0"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3" name="Freeform 43"/>
              <p:cNvSpPr>
                <a:spLocks/>
              </p:cNvSpPr>
              <p:nvPr/>
            </p:nvSpPr>
            <p:spPr bwMode="auto">
              <a:xfrm>
                <a:off x="1510" y="993"/>
                <a:ext cx="111" cy="30"/>
              </a:xfrm>
              <a:custGeom>
                <a:avLst/>
                <a:gdLst>
                  <a:gd name="T0" fmla="*/ 111 w 111"/>
                  <a:gd name="T1" fmla="*/ 18 h 30"/>
                  <a:gd name="T2" fmla="*/ 99 w 111"/>
                  <a:gd name="T3" fmla="*/ 11 h 30"/>
                  <a:gd name="T4" fmla="*/ 86 w 111"/>
                  <a:gd name="T5" fmla="*/ 6 h 30"/>
                  <a:gd name="T6" fmla="*/ 70 w 111"/>
                  <a:gd name="T7" fmla="*/ 2 h 30"/>
                  <a:gd name="T8" fmla="*/ 57 w 111"/>
                  <a:gd name="T9" fmla="*/ 0 h 30"/>
                  <a:gd name="T10" fmla="*/ 42 w 111"/>
                  <a:gd name="T11" fmla="*/ 0 h 30"/>
                  <a:gd name="T12" fmla="*/ 27 w 111"/>
                  <a:gd name="T13" fmla="*/ 2 h 30"/>
                  <a:gd name="T14" fmla="*/ 13 w 111"/>
                  <a:gd name="T15" fmla="*/ 7 h 30"/>
                  <a:gd name="T16" fmla="*/ 0 w 111"/>
                  <a:gd name="T17" fmla="*/ 15 h 30"/>
                  <a:gd name="T18" fmla="*/ 12 w 111"/>
                  <a:gd name="T19" fmla="*/ 22 h 30"/>
                  <a:gd name="T20" fmla="*/ 24 w 111"/>
                  <a:gd name="T21" fmla="*/ 26 h 30"/>
                  <a:gd name="T22" fmla="*/ 37 w 111"/>
                  <a:gd name="T23" fmla="*/ 29 h 30"/>
                  <a:gd name="T24" fmla="*/ 52 w 111"/>
                  <a:gd name="T25" fmla="*/ 30 h 30"/>
                  <a:gd name="T26" fmla="*/ 65 w 111"/>
                  <a:gd name="T27" fmla="*/ 30 h 30"/>
                  <a:gd name="T28" fmla="*/ 81 w 111"/>
                  <a:gd name="T29" fmla="*/ 28 h 30"/>
                  <a:gd name="T30" fmla="*/ 96 w 111"/>
                  <a:gd name="T31" fmla="*/ 24 h 30"/>
                  <a:gd name="T32" fmla="*/ 111 w 111"/>
                  <a:gd name="T33" fmla="*/ 18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0"/>
                  <a:gd name="T53" fmla="*/ 111 w 111"/>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0">
                    <a:moveTo>
                      <a:pt x="111" y="18"/>
                    </a:moveTo>
                    <a:lnTo>
                      <a:pt x="99" y="11"/>
                    </a:lnTo>
                    <a:lnTo>
                      <a:pt x="86" y="6"/>
                    </a:lnTo>
                    <a:lnTo>
                      <a:pt x="70" y="2"/>
                    </a:lnTo>
                    <a:lnTo>
                      <a:pt x="57" y="0"/>
                    </a:lnTo>
                    <a:lnTo>
                      <a:pt x="42" y="0"/>
                    </a:lnTo>
                    <a:lnTo>
                      <a:pt x="27" y="2"/>
                    </a:lnTo>
                    <a:lnTo>
                      <a:pt x="13" y="7"/>
                    </a:lnTo>
                    <a:lnTo>
                      <a:pt x="0" y="15"/>
                    </a:lnTo>
                    <a:lnTo>
                      <a:pt x="12" y="22"/>
                    </a:lnTo>
                    <a:lnTo>
                      <a:pt x="24" y="26"/>
                    </a:lnTo>
                    <a:lnTo>
                      <a:pt x="37" y="29"/>
                    </a:lnTo>
                    <a:lnTo>
                      <a:pt x="52" y="30"/>
                    </a:lnTo>
                    <a:lnTo>
                      <a:pt x="65" y="30"/>
                    </a:lnTo>
                    <a:lnTo>
                      <a:pt x="81" y="28"/>
                    </a:lnTo>
                    <a:lnTo>
                      <a:pt x="96" y="24"/>
                    </a:lnTo>
                    <a:lnTo>
                      <a:pt x="111" y="18"/>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4" name="Freeform 44"/>
              <p:cNvSpPr>
                <a:spLocks/>
              </p:cNvSpPr>
              <p:nvPr/>
            </p:nvSpPr>
            <p:spPr bwMode="auto">
              <a:xfrm>
                <a:off x="1263" y="751"/>
                <a:ext cx="68" cy="54"/>
              </a:xfrm>
              <a:custGeom>
                <a:avLst/>
                <a:gdLst>
                  <a:gd name="T0" fmla="*/ 0 w 68"/>
                  <a:gd name="T1" fmla="*/ 0 h 54"/>
                  <a:gd name="T2" fmla="*/ 0 w 68"/>
                  <a:gd name="T3" fmla="*/ 10 h 54"/>
                  <a:gd name="T4" fmla="*/ 2 w 68"/>
                  <a:gd name="T5" fmla="*/ 19 h 54"/>
                  <a:gd name="T6" fmla="*/ 7 w 68"/>
                  <a:gd name="T7" fmla="*/ 28 h 54"/>
                  <a:gd name="T8" fmla="*/ 14 w 68"/>
                  <a:gd name="T9" fmla="*/ 36 h 54"/>
                  <a:gd name="T10" fmla="*/ 22 w 68"/>
                  <a:gd name="T11" fmla="*/ 43 h 54"/>
                  <a:gd name="T12" fmla="*/ 34 w 68"/>
                  <a:gd name="T13" fmla="*/ 49 h 54"/>
                  <a:gd name="T14" fmla="*/ 49 w 68"/>
                  <a:gd name="T15" fmla="*/ 52 h 54"/>
                  <a:gd name="T16" fmla="*/ 66 w 68"/>
                  <a:gd name="T17" fmla="*/ 54 h 54"/>
                  <a:gd name="T18" fmla="*/ 68 w 68"/>
                  <a:gd name="T19" fmla="*/ 45 h 54"/>
                  <a:gd name="T20" fmla="*/ 64 w 68"/>
                  <a:gd name="T21" fmla="*/ 35 h 54"/>
                  <a:gd name="T22" fmla="*/ 59 w 68"/>
                  <a:gd name="T23" fmla="*/ 27 h 54"/>
                  <a:gd name="T24" fmla="*/ 52 w 68"/>
                  <a:gd name="T25" fmla="*/ 19 h 54"/>
                  <a:gd name="T26" fmla="*/ 42 w 68"/>
                  <a:gd name="T27" fmla="*/ 13 h 54"/>
                  <a:gd name="T28" fmla="*/ 31 w 68"/>
                  <a:gd name="T29" fmla="*/ 8 h 54"/>
                  <a:gd name="T30" fmla="*/ 16 w 68"/>
                  <a:gd name="T31" fmla="*/ 4 h 54"/>
                  <a:gd name="T32" fmla="*/ 0 w 68"/>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54"/>
                  <a:gd name="T53" fmla="*/ 68 w 68"/>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54">
                    <a:moveTo>
                      <a:pt x="0" y="0"/>
                    </a:moveTo>
                    <a:lnTo>
                      <a:pt x="0" y="10"/>
                    </a:lnTo>
                    <a:lnTo>
                      <a:pt x="2" y="19"/>
                    </a:lnTo>
                    <a:lnTo>
                      <a:pt x="7" y="28"/>
                    </a:lnTo>
                    <a:lnTo>
                      <a:pt x="14" y="36"/>
                    </a:lnTo>
                    <a:lnTo>
                      <a:pt x="22" y="43"/>
                    </a:lnTo>
                    <a:lnTo>
                      <a:pt x="34" y="49"/>
                    </a:lnTo>
                    <a:lnTo>
                      <a:pt x="49" y="52"/>
                    </a:lnTo>
                    <a:lnTo>
                      <a:pt x="66" y="54"/>
                    </a:lnTo>
                    <a:lnTo>
                      <a:pt x="68" y="45"/>
                    </a:lnTo>
                    <a:lnTo>
                      <a:pt x="64" y="35"/>
                    </a:lnTo>
                    <a:lnTo>
                      <a:pt x="59" y="27"/>
                    </a:lnTo>
                    <a:lnTo>
                      <a:pt x="52" y="19"/>
                    </a:lnTo>
                    <a:lnTo>
                      <a:pt x="42" y="13"/>
                    </a:lnTo>
                    <a:lnTo>
                      <a:pt x="31" y="8"/>
                    </a:lnTo>
                    <a:lnTo>
                      <a:pt x="16" y="4"/>
                    </a:lnTo>
                    <a:lnTo>
                      <a:pt x="0"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5" name="Freeform 45"/>
              <p:cNvSpPr>
                <a:spLocks/>
              </p:cNvSpPr>
              <p:nvPr/>
            </p:nvSpPr>
            <p:spPr bwMode="auto">
              <a:xfrm>
                <a:off x="822" y="890"/>
                <a:ext cx="111" cy="30"/>
              </a:xfrm>
              <a:custGeom>
                <a:avLst/>
                <a:gdLst>
                  <a:gd name="T0" fmla="*/ 111 w 111"/>
                  <a:gd name="T1" fmla="*/ 18 h 30"/>
                  <a:gd name="T2" fmla="*/ 99 w 111"/>
                  <a:gd name="T3" fmla="*/ 12 h 30"/>
                  <a:gd name="T4" fmla="*/ 86 w 111"/>
                  <a:gd name="T5" fmla="*/ 6 h 30"/>
                  <a:gd name="T6" fmla="*/ 72 w 111"/>
                  <a:gd name="T7" fmla="*/ 3 h 30"/>
                  <a:gd name="T8" fmla="*/ 57 w 111"/>
                  <a:gd name="T9" fmla="*/ 0 h 30"/>
                  <a:gd name="T10" fmla="*/ 42 w 111"/>
                  <a:gd name="T11" fmla="*/ 0 h 30"/>
                  <a:gd name="T12" fmla="*/ 27 w 111"/>
                  <a:gd name="T13" fmla="*/ 2 h 30"/>
                  <a:gd name="T14" fmla="*/ 14 w 111"/>
                  <a:gd name="T15" fmla="*/ 7 h 30"/>
                  <a:gd name="T16" fmla="*/ 0 w 111"/>
                  <a:gd name="T17" fmla="*/ 15 h 30"/>
                  <a:gd name="T18" fmla="*/ 12 w 111"/>
                  <a:gd name="T19" fmla="*/ 22 h 30"/>
                  <a:gd name="T20" fmla="*/ 24 w 111"/>
                  <a:gd name="T21" fmla="*/ 26 h 30"/>
                  <a:gd name="T22" fmla="*/ 37 w 111"/>
                  <a:gd name="T23" fmla="*/ 29 h 30"/>
                  <a:gd name="T24" fmla="*/ 52 w 111"/>
                  <a:gd name="T25" fmla="*/ 30 h 30"/>
                  <a:gd name="T26" fmla="*/ 66 w 111"/>
                  <a:gd name="T27" fmla="*/ 30 h 30"/>
                  <a:gd name="T28" fmla="*/ 81 w 111"/>
                  <a:gd name="T29" fmla="*/ 28 h 30"/>
                  <a:gd name="T30" fmla="*/ 96 w 111"/>
                  <a:gd name="T31" fmla="*/ 24 h 30"/>
                  <a:gd name="T32" fmla="*/ 111 w 111"/>
                  <a:gd name="T33" fmla="*/ 18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0"/>
                  <a:gd name="T53" fmla="*/ 111 w 111"/>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0">
                    <a:moveTo>
                      <a:pt x="111" y="18"/>
                    </a:moveTo>
                    <a:lnTo>
                      <a:pt x="99" y="12"/>
                    </a:lnTo>
                    <a:lnTo>
                      <a:pt x="86" y="6"/>
                    </a:lnTo>
                    <a:lnTo>
                      <a:pt x="72" y="3"/>
                    </a:lnTo>
                    <a:lnTo>
                      <a:pt x="57" y="0"/>
                    </a:lnTo>
                    <a:lnTo>
                      <a:pt x="42" y="0"/>
                    </a:lnTo>
                    <a:lnTo>
                      <a:pt x="27" y="2"/>
                    </a:lnTo>
                    <a:lnTo>
                      <a:pt x="14" y="7"/>
                    </a:lnTo>
                    <a:lnTo>
                      <a:pt x="0" y="15"/>
                    </a:lnTo>
                    <a:lnTo>
                      <a:pt x="12" y="22"/>
                    </a:lnTo>
                    <a:lnTo>
                      <a:pt x="24" y="26"/>
                    </a:lnTo>
                    <a:lnTo>
                      <a:pt x="37" y="29"/>
                    </a:lnTo>
                    <a:lnTo>
                      <a:pt x="52" y="30"/>
                    </a:lnTo>
                    <a:lnTo>
                      <a:pt x="66" y="30"/>
                    </a:lnTo>
                    <a:lnTo>
                      <a:pt x="81" y="28"/>
                    </a:lnTo>
                    <a:lnTo>
                      <a:pt x="96" y="24"/>
                    </a:lnTo>
                    <a:lnTo>
                      <a:pt x="111" y="18"/>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6" name="Freeform 46"/>
              <p:cNvSpPr>
                <a:spLocks/>
              </p:cNvSpPr>
              <p:nvPr/>
            </p:nvSpPr>
            <p:spPr bwMode="auto">
              <a:xfrm>
                <a:off x="1081" y="804"/>
                <a:ext cx="68" cy="53"/>
              </a:xfrm>
              <a:custGeom>
                <a:avLst/>
                <a:gdLst>
                  <a:gd name="T0" fmla="*/ 0 w 68"/>
                  <a:gd name="T1" fmla="*/ 0 h 53"/>
                  <a:gd name="T2" fmla="*/ 0 w 68"/>
                  <a:gd name="T3" fmla="*/ 9 h 53"/>
                  <a:gd name="T4" fmla="*/ 1 w 68"/>
                  <a:gd name="T5" fmla="*/ 18 h 53"/>
                  <a:gd name="T6" fmla="*/ 6 w 68"/>
                  <a:gd name="T7" fmla="*/ 28 h 53"/>
                  <a:gd name="T8" fmla="*/ 13 w 68"/>
                  <a:gd name="T9" fmla="*/ 36 h 53"/>
                  <a:gd name="T10" fmla="*/ 23 w 68"/>
                  <a:gd name="T11" fmla="*/ 43 h 53"/>
                  <a:gd name="T12" fmla="*/ 35 w 68"/>
                  <a:gd name="T13" fmla="*/ 48 h 53"/>
                  <a:gd name="T14" fmla="*/ 50 w 68"/>
                  <a:gd name="T15" fmla="*/ 52 h 53"/>
                  <a:gd name="T16" fmla="*/ 67 w 68"/>
                  <a:gd name="T17" fmla="*/ 53 h 53"/>
                  <a:gd name="T18" fmla="*/ 68 w 68"/>
                  <a:gd name="T19" fmla="*/ 44 h 53"/>
                  <a:gd name="T20" fmla="*/ 67 w 68"/>
                  <a:gd name="T21" fmla="*/ 35 h 53"/>
                  <a:gd name="T22" fmla="*/ 62 w 68"/>
                  <a:gd name="T23" fmla="*/ 27 h 53"/>
                  <a:gd name="T24" fmla="*/ 53 w 68"/>
                  <a:gd name="T25" fmla="*/ 19 h 53"/>
                  <a:gd name="T26" fmla="*/ 43 w 68"/>
                  <a:gd name="T27" fmla="*/ 13 h 53"/>
                  <a:gd name="T28" fmla="*/ 31 w 68"/>
                  <a:gd name="T29" fmla="*/ 7 h 53"/>
                  <a:gd name="T30" fmla="*/ 16 w 68"/>
                  <a:gd name="T31" fmla="*/ 3 h 53"/>
                  <a:gd name="T32" fmla="*/ 0 w 68"/>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53"/>
                  <a:gd name="T53" fmla="*/ 68 w 68"/>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53">
                    <a:moveTo>
                      <a:pt x="0" y="0"/>
                    </a:moveTo>
                    <a:lnTo>
                      <a:pt x="0" y="9"/>
                    </a:lnTo>
                    <a:lnTo>
                      <a:pt x="1" y="18"/>
                    </a:lnTo>
                    <a:lnTo>
                      <a:pt x="6" y="28"/>
                    </a:lnTo>
                    <a:lnTo>
                      <a:pt x="13" y="36"/>
                    </a:lnTo>
                    <a:lnTo>
                      <a:pt x="23" y="43"/>
                    </a:lnTo>
                    <a:lnTo>
                      <a:pt x="35" y="48"/>
                    </a:lnTo>
                    <a:lnTo>
                      <a:pt x="50" y="52"/>
                    </a:lnTo>
                    <a:lnTo>
                      <a:pt x="67" y="53"/>
                    </a:lnTo>
                    <a:lnTo>
                      <a:pt x="68" y="44"/>
                    </a:lnTo>
                    <a:lnTo>
                      <a:pt x="67" y="35"/>
                    </a:lnTo>
                    <a:lnTo>
                      <a:pt x="62" y="27"/>
                    </a:lnTo>
                    <a:lnTo>
                      <a:pt x="53" y="19"/>
                    </a:lnTo>
                    <a:lnTo>
                      <a:pt x="43" y="13"/>
                    </a:lnTo>
                    <a:lnTo>
                      <a:pt x="31" y="7"/>
                    </a:lnTo>
                    <a:lnTo>
                      <a:pt x="16" y="3"/>
                    </a:lnTo>
                    <a:lnTo>
                      <a:pt x="0"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7" name="Freeform 47"/>
              <p:cNvSpPr>
                <a:spLocks/>
              </p:cNvSpPr>
              <p:nvPr/>
            </p:nvSpPr>
            <p:spPr bwMode="auto">
              <a:xfrm>
                <a:off x="1319" y="1022"/>
                <a:ext cx="109" cy="30"/>
              </a:xfrm>
              <a:custGeom>
                <a:avLst/>
                <a:gdLst>
                  <a:gd name="T0" fmla="*/ 109 w 109"/>
                  <a:gd name="T1" fmla="*/ 17 h 30"/>
                  <a:gd name="T2" fmla="*/ 97 w 109"/>
                  <a:gd name="T3" fmla="*/ 11 h 30"/>
                  <a:gd name="T4" fmla="*/ 84 w 109"/>
                  <a:gd name="T5" fmla="*/ 6 h 30"/>
                  <a:gd name="T6" fmla="*/ 70 w 109"/>
                  <a:gd name="T7" fmla="*/ 3 h 30"/>
                  <a:gd name="T8" fmla="*/ 57 w 109"/>
                  <a:gd name="T9" fmla="*/ 0 h 30"/>
                  <a:gd name="T10" fmla="*/ 42 w 109"/>
                  <a:gd name="T11" fmla="*/ 0 h 30"/>
                  <a:gd name="T12" fmla="*/ 27 w 109"/>
                  <a:gd name="T13" fmla="*/ 2 h 30"/>
                  <a:gd name="T14" fmla="*/ 13 w 109"/>
                  <a:gd name="T15" fmla="*/ 7 h 30"/>
                  <a:gd name="T16" fmla="*/ 0 w 109"/>
                  <a:gd name="T17" fmla="*/ 14 h 30"/>
                  <a:gd name="T18" fmla="*/ 12 w 109"/>
                  <a:gd name="T19" fmla="*/ 21 h 30"/>
                  <a:gd name="T20" fmla="*/ 23 w 109"/>
                  <a:gd name="T21" fmla="*/ 26 h 30"/>
                  <a:gd name="T22" fmla="*/ 37 w 109"/>
                  <a:gd name="T23" fmla="*/ 29 h 30"/>
                  <a:gd name="T24" fmla="*/ 52 w 109"/>
                  <a:gd name="T25" fmla="*/ 30 h 30"/>
                  <a:gd name="T26" fmla="*/ 65 w 109"/>
                  <a:gd name="T27" fmla="*/ 30 h 30"/>
                  <a:gd name="T28" fmla="*/ 80 w 109"/>
                  <a:gd name="T29" fmla="*/ 28 h 30"/>
                  <a:gd name="T30" fmla="*/ 95 w 109"/>
                  <a:gd name="T31" fmla="*/ 24 h 30"/>
                  <a:gd name="T32" fmla="*/ 109 w 109"/>
                  <a:gd name="T33" fmla="*/ 17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
                  <a:gd name="T52" fmla="*/ 0 h 30"/>
                  <a:gd name="T53" fmla="*/ 109 w 109"/>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 h="30">
                    <a:moveTo>
                      <a:pt x="109" y="17"/>
                    </a:moveTo>
                    <a:lnTo>
                      <a:pt x="97" y="11"/>
                    </a:lnTo>
                    <a:lnTo>
                      <a:pt x="84" y="6"/>
                    </a:lnTo>
                    <a:lnTo>
                      <a:pt x="70" y="3"/>
                    </a:lnTo>
                    <a:lnTo>
                      <a:pt x="57" y="0"/>
                    </a:lnTo>
                    <a:lnTo>
                      <a:pt x="42" y="0"/>
                    </a:lnTo>
                    <a:lnTo>
                      <a:pt x="27" y="2"/>
                    </a:lnTo>
                    <a:lnTo>
                      <a:pt x="13" y="7"/>
                    </a:lnTo>
                    <a:lnTo>
                      <a:pt x="0" y="14"/>
                    </a:lnTo>
                    <a:lnTo>
                      <a:pt x="12" y="21"/>
                    </a:lnTo>
                    <a:lnTo>
                      <a:pt x="23" y="26"/>
                    </a:lnTo>
                    <a:lnTo>
                      <a:pt x="37" y="29"/>
                    </a:lnTo>
                    <a:lnTo>
                      <a:pt x="52" y="30"/>
                    </a:lnTo>
                    <a:lnTo>
                      <a:pt x="65" y="30"/>
                    </a:lnTo>
                    <a:lnTo>
                      <a:pt x="80" y="28"/>
                    </a:lnTo>
                    <a:lnTo>
                      <a:pt x="95" y="24"/>
                    </a:lnTo>
                    <a:lnTo>
                      <a:pt x="109" y="17"/>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8" name="Freeform 48"/>
              <p:cNvSpPr>
                <a:spLocks/>
              </p:cNvSpPr>
              <p:nvPr/>
            </p:nvSpPr>
            <p:spPr bwMode="auto">
              <a:xfrm>
                <a:off x="1258" y="677"/>
                <a:ext cx="67" cy="55"/>
              </a:xfrm>
              <a:custGeom>
                <a:avLst/>
                <a:gdLst>
                  <a:gd name="T0" fmla="*/ 0 w 67"/>
                  <a:gd name="T1" fmla="*/ 0 h 55"/>
                  <a:gd name="T2" fmla="*/ 0 w 67"/>
                  <a:gd name="T3" fmla="*/ 10 h 55"/>
                  <a:gd name="T4" fmla="*/ 2 w 67"/>
                  <a:gd name="T5" fmla="*/ 19 h 55"/>
                  <a:gd name="T6" fmla="*/ 7 w 67"/>
                  <a:gd name="T7" fmla="*/ 28 h 55"/>
                  <a:gd name="T8" fmla="*/ 14 w 67"/>
                  <a:gd name="T9" fmla="*/ 36 h 55"/>
                  <a:gd name="T10" fmla="*/ 22 w 67"/>
                  <a:gd name="T11" fmla="*/ 44 h 55"/>
                  <a:gd name="T12" fmla="*/ 34 w 67"/>
                  <a:gd name="T13" fmla="*/ 50 h 55"/>
                  <a:gd name="T14" fmla="*/ 49 w 67"/>
                  <a:gd name="T15" fmla="*/ 53 h 55"/>
                  <a:gd name="T16" fmla="*/ 66 w 67"/>
                  <a:gd name="T17" fmla="*/ 55 h 55"/>
                  <a:gd name="T18" fmla="*/ 67 w 67"/>
                  <a:gd name="T19" fmla="*/ 46 h 55"/>
                  <a:gd name="T20" fmla="*/ 64 w 67"/>
                  <a:gd name="T21" fmla="*/ 36 h 55"/>
                  <a:gd name="T22" fmla="*/ 61 w 67"/>
                  <a:gd name="T23" fmla="*/ 28 h 55"/>
                  <a:gd name="T24" fmla="*/ 52 w 67"/>
                  <a:gd name="T25" fmla="*/ 20 h 55"/>
                  <a:gd name="T26" fmla="*/ 42 w 67"/>
                  <a:gd name="T27" fmla="*/ 14 h 55"/>
                  <a:gd name="T28" fmla="*/ 31 w 67"/>
                  <a:gd name="T29" fmla="*/ 9 h 55"/>
                  <a:gd name="T30" fmla="*/ 17 w 67"/>
                  <a:gd name="T31" fmla="*/ 4 h 55"/>
                  <a:gd name="T32" fmla="*/ 0 w 67"/>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
                  <a:gd name="T52" fmla="*/ 0 h 55"/>
                  <a:gd name="T53" fmla="*/ 67 w 67"/>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 h="55">
                    <a:moveTo>
                      <a:pt x="0" y="0"/>
                    </a:moveTo>
                    <a:lnTo>
                      <a:pt x="0" y="10"/>
                    </a:lnTo>
                    <a:lnTo>
                      <a:pt x="2" y="19"/>
                    </a:lnTo>
                    <a:lnTo>
                      <a:pt x="7" y="28"/>
                    </a:lnTo>
                    <a:lnTo>
                      <a:pt x="14" y="36"/>
                    </a:lnTo>
                    <a:lnTo>
                      <a:pt x="22" y="44"/>
                    </a:lnTo>
                    <a:lnTo>
                      <a:pt x="34" y="50"/>
                    </a:lnTo>
                    <a:lnTo>
                      <a:pt x="49" y="53"/>
                    </a:lnTo>
                    <a:lnTo>
                      <a:pt x="66" y="55"/>
                    </a:lnTo>
                    <a:lnTo>
                      <a:pt x="67" y="46"/>
                    </a:lnTo>
                    <a:lnTo>
                      <a:pt x="64" y="36"/>
                    </a:lnTo>
                    <a:lnTo>
                      <a:pt x="61" y="28"/>
                    </a:lnTo>
                    <a:lnTo>
                      <a:pt x="52" y="20"/>
                    </a:lnTo>
                    <a:lnTo>
                      <a:pt x="42" y="14"/>
                    </a:lnTo>
                    <a:lnTo>
                      <a:pt x="31" y="9"/>
                    </a:lnTo>
                    <a:lnTo>
                      <a:pt x="17" y="4"/>
                    </a:lnTo>
                    <a:lnTo>
                      <a:pt x="0"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9" name="Freeform 49"/>
              <p:cNvSpPr>
                <a:spLocks/>
              </p:cNvSpPr>
              <p:nvPr/>
            </p:nvSpPr>
            <p:spPr bwMode="auto">
              <a:xfrm>
                <a:off x="980" y="731"/>
                <a:ext cx="69" cy="53"/>
              </a:xfrm>
              <a:custGeom>
                <a:avLst/>
                <a:gdLst>
                  <a:gd name="T0" fmla="*/ 0 w 69"/>
                  <a:gd name="T1" fmla="*/ 0 h 53"/>
                  <a:gd name="T2" fmla="*/ 0 w 69"/>
                  <a:gd name="T3" fmla="*/ 9 h 53"/>
                  <a:gd name="T4" fmla="*/ 2 w 69"/>
                  <a:gd name="T5" fmla="*/ 18 h 53"/>
                  <a:gd name="T6" fmla="*/ 7 w 69"/>
                  <a:gd name="T7" fmla="*/ 28 h 53"/>
                  <a:gd name="T8" fmla="*/ 13 w 69"/>
                  <a:gd name="T9" fmla="*/ 36 h 53"/>
                  <a:gd name="T10" fmla="*/ 23 w 69"/>
                  <a:gd name="T11" fmla="*/ 42 h 53"/>
                  <a:gd name="T12" fmla="*/ 35 w 69"/>
                  <a:gd name="T13" fmla="*/ 48 h 53"/>
                  <a:gd name="T14" fmla="*/ 50 w 69"/>
                  <a:gd name="T15" fmla="*/ 51 h 53"/>
                  <a:gd name="T16" fmla="*/ 67 w 69"/>
                  <a:gd name="T17" fmla="*/ 53 h 53"/>
                  <a:gd name="T18" fmla="*/ 69 w 69"/>
                  <a:gd name="T19" fmla="*/ 44 h 53"/>
                  <a:gd name="T20" fmla="*/ 67 w 69"/>
                  <a:gd name="T21" fmla="*/ 35 h 53"/>
                  <a:gd name="T22" fmla="*/ 62 w 69"/>
                  <a:gd name="T23" fmla="*/ 27 h 53"/>
                  <a:gd name="T24" fmla="*/ 54 w 69"/>
                  <a:gd name="T25" fmla="*/ 18 h 53"/>
                  <a:gd name="T26" fmla="*/ 44 w 69"/>
                  <a:gd name="T27" fmla="*/ 12 h 53"/>
                  <a:gd name="T28" fmla="*/ 32 w 69"/>
                  <a:gd name="T29" fmla="*/ 7 h 53"/>
                  <a:gd name="T30" fmla="*/ 17 w 69"/>
                  <a:gd name="T31" fmla="*/ 3 h 53"/>
                  <a:gd name="T32" fmla="*/ 0 w 69"/>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
                  <a:gd name="T52" fmla="*/ 0 h 53"/>
                  <a:gd name="T53" fmla="*/ 69 w 69"/>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 h="53">
                    <a:moveTo>
                      <a:pt x="0" y="0"/>
                    </a:moveTo>
                    <a:lnTo>
                      <a:pt x="0" y="9"/>
                    </a:lnTo>
                    <a:lnTo>
                      <a:pt x="2" y="18"/>
                    </a:lnTo>
                    <a:lnTo>
                      <a:pt x="7" y="28"/>
                    </a:lnTo>
                    <a:lnTo>
                      <a:pt x="13" y="36"/>
                    </a:lnTo>
                    <a:lnTo>
                      <a:pt x="23" y="42"/>
                    </a:lnTo>
                    <a:lnTo>
                      <a:pt x="35" y="48"/>
                    </a:lnTo>
                    <a:lnTo>
                      <a:pt x="50" y="51"/>
                    </a:lnTo>
                    <a:lnTo>
                      <a:pt x="67" y="53"/>
                    </a:lnTo>
                    <a:lnTo>
                      <a:pt x="69" y="44"/>
                    </a:lnTo>
                    <a:lnTo>
                      <a:pt x="67" y="35"/>
                    </a:lnTo>
                    <a:lnTo>
                      <a:pt x="62" y="27"/>
                    </a:lnTo>
                    <a:lnTo>
                      <a:pt x="54" y="18"/>
                    </a:lnTo>
                    <a:lnTo>
                      <a:pt x="44" y="12"/>
                    </a:lnTo>
                    <a:lnTo>
                      <a:pt x="32" y="7"/>
                    </a:lnTo>
                    <a:lnTo>
                      <a:pt x="17" y="3"/>
                    </a:lnTo>
                    <a:lnTo>
                      <a:pt x="0"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0" name="Freeform 50"/>
              <p:cNvSpPr>
                <a:spLocks/>
              </p:cNvSpPr>
              <p:nvPr/>
            </p:nvSpPr>
            <p:spPr bwMode="auto">
              <a:xfrm>
                <a:off x="846" y="800"/>
                <a:ext cx="110" cy="29"/>
              </a:xfrm>
              <a:custGeom>
                <a:avLst/>
                <a:gdLst>
                  <a:gd name="T0" fmla="*/ 110 w 110"/>
                  <a:gd name="T1" fmla="*/ 16 h 29"/>
                  <a:gd name="T2" fmla="*/ 99 w 110"/>
                  <a:gd name="T3" fmla="*/ 10 h 29"/>
                  <a:gd name="T4" fmla="*/ 85 w 110"/>
                  <a:gd name="T5" fmla="*/ 5 h 29"/>
                  <a:gd name="T6" fmla="*/ 72 w 110"/>
                  <a:gd name="T7" fmla="*/ 2 h 29"/>
                  <a:gd name="T8" fmla="*/ 57 w 110"/>
                  <a:gd name="T9" fmla="*/ 0 h 29"/>
                  <a:gd name="T10" fmla="*/ 42 w 110"/>
                  <a:gd name="T11" fmla="*/ 0 h 29"/>
                  <a:gd name="T12" fmla="*/ 27 w 110"/>
                  <a:gd name="T13" fmla="*/ 2 h 29"/>
                  <a:gd name="T14" fmla="*/ 13 w 110"/>
                  <a:gd name="T15" fmla="*/ 6 h 29"/>
                  <a:gd name="T16" fmla="*/ 0 w 110"/>
                  <a:gd name="T17" fmla="*/ 13 h 29"/>
                  <a:gd name="T18" fmla="*/ 11 w 110"/>
                  <a:gd name="T19" fmla="*/ 20 h 29"/>
                  <a:gd name="T20" fmla="*/ 25 w 110"/>
                  <a:gd name="T21" fmla="*/ 24 h 29"/>
                  <a:gd name="T22" fmla="*/ 38 w 110"/>
                  <a:gd name="T23" fmla="*/ 28 h 29"/>
                  <a:gd name="T24" fmla="*/ 52 w 110"/>
                  <a:gd name="T25" fmla="*/ 29 h 29"/>
                  <a:gd name="T26" fmla="*/ 67 w 110"/>
                  <a:gd name="T27" fmla="*/ 29 h 29"/>
                  <a:gd name="T28" fmla="*/ 82 w 110"/>
                  <a:gd name="T29" fmla="*/ 27 h 29"/>
                  <a:gd name="T30" fmla="*/ 95 w 110"/>
                  <a:gd name="T31" fmla="*/ 22 h 29"/>
                  <a:gd name="T32" fmla="*/ 110 w 110"/>
                  <a:gd name="T33" fmla="*/ 16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29"/>
                  <a:gd name="T53" fmla="*/ 110 w 110"/>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29">
                    <a:moveTo>
                      <a:pt x="110" y="16"/>
                    </a:moveTo>
                    <a:lnTo>
                      <a:pt x="99" y="10"/>
                    </a:lnTo>
                    <a:lnTo>
                      <a:pt x="85" y="5"/>
                    </a:lnTo>
                    <a:lnTo>
                      <a:pt x="72" y="2"/>
                    </a:lnTo>
                    <a:lnTo>
                      <a:pt x="57" y="0"/>
                    </a:lnTo>
                    <a:lnTo>
                      <a:pt x="42" y="0"/>
                    </a:lnTo>
                    <a:lnTo>
                      <a:pt x="27" y="2"/>
                    </a:lnTo>
                    <a:lnTo>
                      <a:pt x="13" y="6"/>
                    </a:lnTo>
                    <a:lnTo>
                      <a:pt x="0" y="13"/>
                    </a:lnTo>
                    <a:lnTo>
                      <a:pt x="11" y="20"/>
                    </a:lnTo>
                    <a:lnTo>
                      <a:pt x="25" y="24"/>
                    </a:lnTo>
                    <a:lnTo>
                      <a:pt x="38" y="28"/>
                    </a:lnTo>
                    <a:lnTo>
                      <a:pt x="52" y="29"/>
                    </a:lnTo>
                    <a:lnTo>
                      <a:pt x="67" y="29"/>
                    </a:lnTo>
                    <a:lnTo>
                      <a:pt x="82" y="27"/>
                    </a:lnTo>
                    <a:lnTo>
                      <a:pt x="95" y="22"/>
                    </a:lnTo>
                    <a:lnTo>
                      <a:pt x="110" y="16"/>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1" name="Freeform 51"/>
              <p:cNvSpPr>
                <a:spLocks/>
              </p:cNvSpPr>
              <p:nvPr/>
            </p:nvSpPr>
            <p:spPr bwMode="auto">
              <a:xfrm>
                <a:off x="1376" y="889"/>
                <a:ext cx="69" cy="54"/>
              </a:xfrm>
              <a:custGeom>
                <a:avLst/>
                <a:gdLst>
                  <a:gd name="T0" fmla="*/ 0 w 69"/>
                  <a:gd name="T1" fmla="*/ 0 h 54"/>
                  <a:gd name="T2" fmla="*/ 0 w 69"/>
                  <a:gd name="T3" fmla="*/ 10 h 54"/>
                  <a:gd name="T4" fmla="*/ 1 w 69"/>
                  <a:gd name="T5" fmla="*/ 19 h 54"/>
                  <a:gd name="T6" fmla="*/ 7 w 69"/>
                  <a:gd name="T7" fmla="*/ 28 h 54"/>
                  <a:gd name="T8" fmla="*/ 13 w 69"/>
                  <a:gd name="T9" fmla="*/ 36 h 54"/>
                  <a:gd name="T10" fmla="*/ 23 w 69"/>
                  <a:gd name="T11" fmla="*/ 42 h 54"/>
                  <a:gd name="T12" fmla="*/ 35 w 69"/>
                  <a:gd name="T13" fmla="*/ 49 h 54"/>
                  <a:gd name="T14" fmla="*/ 50 w 69"/>
                  <a:gd name="T15" fmla="*/ 52 h 54"/>
                  <a:gd name="T16" fmla="*/ 67 w 69"/>
                  <a:gd name="T17" fmla="*/ 54 h 54"/>
                  <a:gd name="T18" fmla="*/ 69 w 69"/>
                  <a:gd name="T19" fmla="*/ 44 h 54"/>
                  <a:gd name="T20" fmla="*/ 65 w 69"/>
                  <a:gd name="T21" fmla="*/ 35 h 54"/>
                  <a:gd name="T22" fmla="*/ 60 w 69"/>
                  <a:gd name="T23" fmla="*/ 27 h 54"/>
                  <a:gd name="T24" fmla="*/ 54 w 69"/>
                  <a:gd name="T25" fmla="*/ 19 h 54"/>
                  <a:gd name="T26" fmla="*/ 43 w 69"/>
                  <a:gd name="T27" fmla="*/ 13 h 54"/>
                  <a:gd name="T28" fmla="*/ 32 w 69"/>
                  <a:gd name="T29" fmla="*/ 7 h 54"/>
                  <a:gd name="T30" fmla="*/ 17 w 69"/>
                  <a:gd name="T31" fmla="*/ 3 h 54"/>
                  <a:gd name="T32" fmla="*/ 0 w 69"/>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
                  <a:gd name="T52" fmla="*/ 0 h 54"/>
                  <a:gd name="T53" fmla="*/ 69 w 69"/>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 h="54">
                    <a:moveTo>
                      <a:pt x="0" y="0"/>
                    </a:moveTo>
                    <a:lnTo>
                      <a:pt x="0" y="10"/>
                    </a:lnTo>
                    <a:lnTo>
                      <a:pt x="1" y="19"/>
                    </a:lnTo>
                    <a:lnTo>
                      <a:pt x="7" y="28"/>
                    </a:lnTo>
                    <a:lnTo>
                      <a:pt x="13" y="36"/>
                    </a:lnTo>
                    <a:lnTo>
                      <a:pt x="23" y="42"/>
                    </a:lnTo>
                    <a:lnTo>
                      <a:pt x="35" y="49"/>
                    </a:lnTo>
                    <a:lnTo>
                      <a:pt x="50" y="52"/>
                    </a:lnTo>
                    <a:lnTo>
                      <a:pt x="67" y="54"/>
                    </a:lnTo>
                    <a:lnTo>
                      <a:pt x="69" y="44"/>
                    </a:lnTo>
                    <a:lnTo>
                      <a:pt x="65" y="35"/>
                    </a:lnTo>
                    <a:lnTo>
                      <a:pt x="60" y="27"/>
                    </a:lnTo>
                    <a:lnTo>
                      <a:pt x="54" y="19"/>
                    </a:lnTo>
                    <a:lnTo>
                      <a:pt x="43" y="13"/>
                    </a:lnTo>
                    <a:lnTo>
                      <a:pt x="32" y="7"/>
                    </a:lnTo>
                    <a:lnTo>
                      <a:pt x="17" y="3"/>
                    </a:lnTo>
                    <a:lnTo>
                      <a:pt x="0"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2" name="Freeform 52"/>
              <p:cNvSpPr>
                <a:spLocks/>
              </p:cNvSpPr>
              <p:nvPr/>
            </p:nvSpPr>
            <p:spPr bwMode="auto">
              <a:xfrm>
                <a:off x="1129" y="760"/>
                <a:ext cx="69" cy="53"/>
              </a:xfrm>
              <a:custGeom>
                <a:avLst/>
                <a:gdLst>
                  <a:gd name="T0" fmla="*/ 0 w 69"/>
                  <a:gd name="T1" fmla="*/ 0 h 53"/>
                  <a:gd name="T2" fmla="*/ 0 w 69"/>
                  <a:gd name="T3" fmla="*/ 9 h 53"/>
                  <a:gd name="T4" fmla="*/ 2 w 69"/>
                  <a:gd name="T5" fmla="*/ 18 h 53"/>
                  <a:gd name="T6" fmla="*/ 7 w 69"/>
                  <a:gd name="T7" fmla="*/ 27 h 53"/>
                  <a:gd name="T8" fmla="*/ 14 w 69"/>
                  <a:gd name="T9" fmla="*/ 36 h 53"/>
                  <a:gd name="T10" fmla="*/ 22 w 69"/>
                  <a:gd name="T11" fmla="*/ 43 h 53"/>
                  <a:gd name="T12" fmla="*/ 34 w 69"/>
                  <a:gd name="T13" fmla="*/ 48 h 53"/>
                  <a:gd name="T14" fmla="*/ 49 w 69"/>
                  <a:gd name="T15" fmla="*/ 52 h 53"/>
                  <a:gd name="T16" fmla="*/ 67 w 69"/>
                  <a:gd name="T17" fmla="*/ 53 h 53"/>
                  <a:gd name="T18" fmla="*/ 69 w 69"/>
                  <a:gd name="T19" fmla="*/ 44 h 53"/>
                  <a:gd name="T20" fmla="*/ 66 w 69"/>
                  <a:gd name="T21" fmla="*/ 35 h 53"/>
                  <a:gd name="T22" fmla="*/ 61 w 69"/>
                  <a:gd name="T23" fmla="*/ 26 h 53"/>
                  <a:gd name="T24" fmla="*/ 54 w 69"/>
                  <a:gd name="T25" fmla="*/ 19 h 53"/>
                  <a:gd name="T26" fmla="*/ 44 w 69"/>
                  <a:gd name="T27" fmla="*/ 13 h 53"/>
                  <a:gd name="T28" fmla="*/ 32 w 69"/>
                  <a:gd name="T29" fmla="*/ 8 h 53"/>
                  <a:gd name="T30" fmla="*/ 17 w 69"/>
                  <a:gd name="T31" fmla="*/ 3 h 53"/>
                  <a:gd name="T32" fmla="*/ 0 w 69"/>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
                  <a:gd name="T52" fmla="*/ 0 h 53"/>
                  <a:gd name="T53" fmla="*/ 69 w 69"/>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 h="53">
                    <a:moveTo>
                      <a:pt x="0" y="0"/>
                    </a:moveTo>
                    <a:lnTo>
                      <a:pt x="0" y="9"/>
                    </a:lnTo>
                    <a:lnTo>
                      <a:pt x="2" y="18"/>
                    </a:lnTo>
                    <a:lnTo>
                      <a:pt x="7" y="27"/>
                    </a:lnTo>
                    <a:lnTo>
                      <a:pt x="14" y="36"/>
                    </a:lnTo>
                    <a:lnTo>
                      <a:pt x="22" y="43"/>
                    </a:lnTo>
                    <a:lnTo>
                      <a:pt x="34" y="48"/>
                    </a:lnTo>
                    <a:lnTo>
                      <a:pt x="49" y="52"/>
                    </a:lnTo>
                    <a:lnTo>
                      <a:pt x="67" y="53"/>
                    </a:lnTo>
                    <a:lnTo>
                      <a:pt x="69" y="44"/>
                    </a:lnTo>
                    <a:lnTo>
                      <a:pt x="66" y="35"/>
                    </a:lnTo>
                    <a:lnTo>
                      <a:pt x="61" y="26"/>
                    </a:lnTo>
                    <a:lnTo>
                      <a:pt x="54" y="19"/>
                    </a:lnTo>
                    <a:lnTo>
                      <a:pt x="44" y="13"/>
                    </a:lnTo>
                    <a:lnTo>
                      <a:pt x="32" y="8"/>
                    </a:lnTo>
                    <a:lnTo>
                      <a:pt x="17" y="3"/>
                    </a:lnTo>
                    <a:lnTo>
                      <a:pt x="0"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3" name="Freeform 53"/>
              <p:cNvSpPr>
                <a:spLocks/>
              </p:cNvSpPr>
              <p:nvPr/>
            </p:nvSpPr>
            <p:spPr bwMode="auto">
              <a:xfrm>
                <a:off x="832" y="929"/>
                <a:ext cx="109" cy="34"/>
              </a:xfrm>
              <a:custGeom>
                <a:avLst/>
                <a:gdLst>
                  <a:gd name="T0" fmla="*/ 0 w 109"/>
                  <a:gd name="T1" fmla="*/ 28 h 34"/>
                  <a:gd name="T2" fmla="*/ 9 w 109"/>
                  <a:gd name="T3" fmla="*/ 21 h 34"/>
                  <a:gd name="T4" fmla="*/ 20 w 109"/>
                  <a:gd name="T5" fmla="*/ 14 h 34"/>
                  <a:gd name="T6" fmla="*/ 34 w 109"/>
                  <a:gd name="T7" fmla="*/ 9 h 34"/>
                  <a:gd name="T8" fmla="*/ 47 w 109"/>
                  <a:gd name="T9" fmla="*/ 4 h 34"/>
                  <a:gd name="T10" fmla="*/ 64 w 109"/>
                  <a:gd name="T11" fmla="*/ 1 h 34"/>
                  <a:gd name="T12" fmla="*/ 79 w 109"/>
                  <a:gd name="T13" fmla="*/ 0 h 34"/>
                  <a:gd name="T14" fmla="*/ 94 w 109"/>
                  <a:gd name="T15" fmla="*/ 1 h 34"/>
                  <a:gd name="T16" fmla="*/ 109 w 109"/>
                  <a:gd name="T17" fmla="*/ 4 h 34"/>
                  <a:gd name="T18" fmla="*/ 103 w 109"/>
                  <a:gd name="T19" fmla="*/ 13 h 34"/>
                  <a:gd name="T20" fmla="*/ 93 w 109"/>
                  <a:gd name="T21" fmla="*/ 20 h 34"/>
                  <a:gd name="T22" fmla="*/ 82 w 109"/>
                  <a:gd name="T23" fmla="*/ 26 h 34"/>
                  <a:gd name="T24" fmla="*/ 71 w 109"/>
                  <a:gd name="T25" fmla="*/ 31 h 34"/>
                  <a:gd name="T26" fmla="*/ 57 w 109"/>
                  <a:gd name="T27" fmla="*/ 33 h 34"/>
                  <a:gd name="T28" fmla="*/ 41 w 109"/>
                  <a:gd name="T29" fmla="*/ 34 h 34"/>
                  <a:gd name="T30" fmla="*/ 22 w 109"/>
                  <a:gd name="T31" fmla="*/ 32 h 34"/>
                  <a:gd name="T32" fmla="*/ 0 w 109"/>
                  <a:gd name="T33" fmla="*/ 28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
                  <a:gd name="T52" fmla="*/ 0 h 34"/>
                  <a:gd name="T53" fmla="*/ 109 w 109"/>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 h="34">
                    <a:moveTo>
                      <a:pt x="0" y="28"/>
                    </a:moveTo>
                    <a:lnTo>
                      <a:pt x="9" y="21"/>
                    </a:lnTo>
                    <a:lnTo>
                      <a:pt x="20" y="14"/>
                    </a:lnTo>
                    <a:lnTo>
                      <a:pt x="34" y="9"/>
                    </a:lnTo>
                    <a:lnTo>
                      <a:pt x="47" y="4"/>
                    </a:lnTo>
                    <a:lnTo>
                      <a:pt x="64" y="1"/>
                    </a:lnTo>
                    <a:lnTo>
                      <a:pt x="79" y="0"/>
                    </a:lnTo>
                    <a:lnTo>
                      <a:pt x="94" y="1"/>
                    </a:lnTo>
                    <a:lnTo>
                      <a:pt x="109" y="4"/>
                    </a:lnTo>
                    <a:lnTo>
                      <a:pt x="103" y="13"/>
                    </a:lnTo>
                    <a:lnTo>
                      <a:pt x="93" y="20"/>
                    </a:lnTo>
                    <a:lnTo>
                      <a:pt x="82" y="26"/>
                    </a:lnTo>
                    <a:lnTo>
                      <a:pt x="71" y="31"/>
                    </a:lnTo>
                    <a:lnTo>
                      <a:pt x="57" y="33"/>
                    </a:lnTo>
                    <a:lnTo>
                      <a:pt x="41" y="34"/>
                    </a:lnTo>
                    <a:lnTo>
                      <a:pt x="22" y="32"/>
                    </a:lnTo>
                    <a:lnTo>
                      <a:pt x="0" y="28"/>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4" name="Freeform 54"/>
              <p:cNvSpPr>
                <a:spLocks/>
              </p:cNvSpPr>
              <p:nvPr/>
            </p:nvSpPr>
            <p:spPr bwMode="auto">
              <a:xfrm>
                <a:off x="799" y="831"/>
                <a:ext cx="69" cy="53"/>
              </a:xfrm>
              <a:custGeom>
                <a:avLst/>
                <a:gdLst>
                  <a:gd name="T0" fmla="*/ 0 w 69"/>
                  <a:gd name="T1" fmla="*/ 0 h 53"/>
                  <a:gd name="T2" fmla="*/ 0 w 69"/>
                  <a:gd name="T3" fmla="*/ 9 h 53"/>
                  <a:gd name="T4" fmla="*/ 1 w 69"/>
                  <a:gd name="T5" fmla="*/ 18 h 53"/>
                  <a:gd name="T6" fmla="*/ 6 w 69"/>
                  <a:gd name="T7" fmla="*/ 27 h 53"/>
                  <a:gd name="T8" fmla="*/ 13 w 69"/>
                  <a:gd name="T9" fmla="*/ 36 h 53"/>
                  <a:gd name="T10" fmla="*/ 23 w 69"/>
                  <a:gd name="T11" fmla="*/ 42 h 53"/>
                  <a:gd name="T12" fmla="*/ 35 w 69"/>
                  <a:gd name="T13" fmla="*/ 48 h 53"/>
                  <a:gd name="T14" fmla="*/ 50 w 69"/>
                  <a:gd name="T15" fmla="*/ 51 h 53"/>
                  <a:gd name="T16" fmla="*/ 67 w 69"/>
                  <a:gd name="T17" fmla="*/ 53 h 53"/>
                  <a:gd name="T18" fmla="*/ 69 w 69"/>
                  <a:gd name="T19" fmla="*/ 44 h 53"/>
                  <a:gd name="T20" fmla="*/ 65 w 69"/>
                  <a:gd name="T21" fmla="*/ 35 h 53"/>
                  <a:gd name="T22" fmla="*/ 60 w 69"/>
                  <a:gd name="T23" fmla="*/ 26 h 53"/>
                  <a:gd name="T24" fmla="*/ 53 w 69"/>
                  <a:gd name="T25" fmla="*/ 18 h 53"/>
                  <a:gd name="T26" fmla="*/ 43 w 69"/>
                  <a:gd name="T27" fmla="*/ 12 h 53"/>
                  <a:gd name="T28" fmla="*/ 32 w 69"/>
                  <a:gd name="T29" fmla="*/ 7 h 53"/>
                  <a:gd name="T30" fmla="*/ 17 w 69"/>
                  <a:gd name="T31" fmla="*/ 3 h 53"/>
                  <a:gd name="T32" fmla="*/ 0 w 69"/>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
                  <a:gd name="T52" fmla="*/ 0 h 53"/>
                  <a:gd name="T53" fmla="*/ 69 w 69"/>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 h="53">
                    <a:moveTo>
                      <a:pt x="0" y="0"/>
                    </a:moveTo>
                    <a:lnTo>
                      <a:pt x="0" y="9"/>
                    </a:lnTo>
                    <a:lnTo>
                      <a:pt x="1" y="18"/>
                    </a:lnTo>
                    <a:lnTo>
                      <a:pt x="6" y="27"/>
                    </a:lnTo>
                    <a:lnTo>
                      <a:pt x="13" y="36"/>
                    </a:lnTo>
                    <a:lnTo>
                      <a:pt x="23" y="42"/>
                    </a:lnTo>
                    <a:lnTo>
                      <a:pt x="35" y="48"/>
                    </a:lnTo>
                    <a:lnTo>
                      <a:pt x="50" y="51"/>
                    </a:lnTo>
                    <a:lnTo>
                      <a:pt x="67" y="53"/>
                    </a:lnTo>
                    <a:lnTo>
                      <a:pt x="69" y="44"/>
                    </a:lnTo>
                    <a:lnTo>
                      <a:pt x="65" y="35"/>
                    </a:lnTo>
                    <a:lnTo>
                      <a:pt x="60" y="26"/>
                    </a:lnTo>
                    <a:lnTo>
                      <a:pt x="53" y="18"/>
                    </a:lnTo>
                    <a:lnTo>
                      <a:pt x="43" y="12"/>
                    </a:lnTo>
                    <a:lnTo>
                      <a:pt x="32" y="7"/>
                    </a:lnTo>
                    <a:lnTo>
                      <a:pt x="17" y="3"/>
                    </a:lnTo>
                    <a:lnTo>
                      <a:pt x="0"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4340" name="AutoShape 56"/>
          <p:cNvSpPr>
            <a:spLocks noChangeArrowheads="1"/>
          </p:cNvSpPr>
          <p:nvPr/>
        </p:nvSpPr>
        <p:spPr bwMode="auto">
          <a:xfrm>
            <a:off x="6553200" y="2225675"/>
            <a:ext cx="2209800" cy="1419225"/>
          </a:xfrm>
          <a:prstGeom prst="curvedUpArrow">
            <a:avLst>
              <a:gd name="adj1" fmla="val 31141"/>
              <a:gd name="adj2" fmla="val 62282"/>
              <a:gd name="adj3" fmla="val 33333"/>
            </a:avLst>
          </a:prstGeom>
          <a:solidFill>
            <a:schemeClr val="hlink"/>
          </a:solidFill>
          <a:ln w="9525">
            <a:solidFill>
              <a:schemeClr val="bg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800">
                <a:latin typeface="Times New Roman" panose="02020603050405020304" pitchFamily="18" charset="0"/>
              </a:rPr>
              <a:t>Wind</a:t>
            </a:r>
          </a:p>
        </p:txBody>
      </p:sp>
      <p:sp>
        <p:nvSpPr>
          <p:cNvPr id="14341" name="AutoShape 57"/>
          <p:cNvSpPr>
            <a:spLocks noChangeArrowheads="1"/>
          </p:cNvSpPr>
          <p:nvPr/>
        </p:nvSpPr>
        <p:spPr bwMode="auto">
          <a:xfrm rot="4216056">
            <a:off x="81756" y="2296319"/>
            <a:ext cx="2198688" cy="1600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bg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400">
                <a:latin typeface="Times New Roman" panose="02020603050405020304" pitchFamily="18" charset="0"/>
              </a:rPr>
              <a:t>Solar Radiation</a:t>
            </a:r>
          </a:p>
        </p:txBody>
      </p:sp>
      <p:sp>
        <p:nvSpPr>
          <p:cNvPr id="14342" name="Rectangle 58" descr="Spain_MERIS_L"/>
          <p:cNvSpPr>
            <a:spLocks noChangeArrowheads="1"/>
          </p:cNvSpPr>
          <p:nvPr/>
        </p:nvSpPr>
        <p:spPr bwMode="auto">
          <a:xfrm>
            <a:off x="0" y="0"/>
            <a:ext cx="9144000" cy="911225"/>
          </a:xfrm>
          <a:prstGeom prst="rect">
            <a:avLst/>
          </a:pr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60000"/>
              </a:lnSpc>
            </a:pPr>
            <a:endParaRPr kumimoji="1" lang="en-GB" altLang="en-US" sz="2800" b="1">
              <a:solidFill>
                <a:srgbClr val="FF9900"/>
              </a:solidFill>
              <a:latin typeface="Georgia" panose="02040502050405020303" pitchFamily="18" charset="0"/>
            </a:endParaRPr>
          </a:p>
          <a:p>
            <a:pPr algn="ctr">
              <a:lnSpc>
                <a:spcPct val="60000"/>
              </a:lnSpc>
            </a:pPr>
            <a:r>
              <a:rPr kumimoji="1" lang="en-GB" altLang="en-US" sz="2800" b="1">
                <a:solidFill>
                  <a:srgbClr val="FF9900"/>
                </a:solidFill>
                <a:latin typeface="Georgia" panose="02040502050405020303" pitchFamily="18" charset="0"/>
              </a:rPr>
              <a:t>Land-Atmosphere Interactions </a:t>
            </a:r>
          </a:p>
          <a:p>
            <a:pPr algn="ctr"/>
            <a:r>
              <a:rPr kumimoji="1" lang="en-GB" altLang="en-US" sz="2400" b="1">
                <a:solidFill>
                  <a:srgbClr val="FF9900"/>
                </a:solidFill>
                <a:latin typeface="Georgia" panose="02040502050405020303" pitchFamily="18" charset="0"/>
              </a:rPr>
              <a:t>- Terrestrial Water, Energy and Carbon Cycles</a:t>
            </a:r>
            <a:endParaRPr kumimoji="1" lang="en-GB" altLang="en-US" b="1">
              <a:solidFill>
                <a:srgbClr val="FF9900"/>
              </a:solidFill>
              <a:latin typeface="Georgia" panose="02040502050405020303" pitchFamily="18" charset="0"/>
            </a:endParaRPr>
          </a:p>
        </p:txBody>
      </p:sp>
      <p:sp>
        <p:nvSpPr>
          <p:cNvPr id="14343" name="AutoShape 59"/>
          <p:cNvSpPr>
            <a:spLocks noChangeArrowheads="1"/>
          </p:cNvSpPr>
          <p:nvPr/>
        </p:nvSpPr>
        <p:spPr bwMode="auto">
          <a:xfrm rot="-5397479">
            <a:off x="2699544" y="3334544"/>
            <a:ext cx="2289175" cy="982663"/>
          </a:xfrm>
          <a:prstGeom prst="leftRightArrow">
            <a:avLst>
              <a:gd name="adj1" fmla="val 50000"/>
              <a:gd name="adj2" fmla="val 46591"/>
            </a:avLst>
          </a:prstGeom>
          <a:solidFill>
            <a:srgbClr val="FF9900"/>
          </a:solidFill>
          <a:ln w="9525">
            <a:solidFill>
              <a:schemeClr val="bg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000">
                <a:latin typeface="Times New Roman" panose="02020603050405020304" pitchFamily="18" charset="0"/>
              </a:rPr>
              <a:t>Sensible Heat</a:t>
            </a:r>
            <a:r>
              <a:rPr lang="en-GB" altLang="en-US" sz="1600">
                <a:latin typeface="Times New Roman" panose="02020603050405020304" pitchFamily="18" charset="0"/>
              </a:rPr>
              <a:t> </a:t>
            </a:r>
          </a:p>
          <a:p>
            <a:pPr algn="ctr"/>
            <a:r>
              <a:rPr lang="en-GB" altLang="en-US" sz="1600">
                <a:latin typeface="Times New Roman" panose="02020603050405020304" pitchFamily="18" charset="0"/>
              </a:rPr>
              <a:t>(diffusion/convection)</a:t>
            </a:r>
          </a:p>
        </p:txBody>
      </p:sp>
      <p:sp>
        <p:nvSpPr>
          <p:cNvPr id="14344" name="AutoShape 60"/>
          <p:cNvSpPr>
            <a:spLocks noChangeArrowheads="1"/>
          </p:cNvSpPr>
          <p:nvPr/>
        </p:nvSpPr>
        <p:spPr bwMode="auto">
          <a:xfrm rot="-5342168">
            <a:off x="6286500" y="3862388"/>
            <a:ext cx="1373187" cy="839788"/>
          </a:xfrm>
          <a:prstGeom prst="leftRightArrow">
            <a:avLst>
              <a:gd name="adj1" fmla="val 50000"/>
              <a:gd name="adj2" fmla="val 32703"/>
            </a:avLst>
          </a:prstGeom>
          <a:solidFill>
            <a:srgbClr val="66FF33"/>
          </a:solidFill>
          <a:ln w="9525">
            <a:solidFill>
              <a:srgbClr val="66FF33"/>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000">
                <a:latin typeface="Times New Roman" panose="02020603050405020304" pitchFamily="18" charset="0"/>
              </a:rPr>
              <a:t>Gases</a:t>
            </a:r>
          </a:p>
        </p:txBody>
      </p:sp>
      <p:sp>
        <p:nvSpPr>
          <p:cNvPr id="14345" name="AutoShape 61"/>
          <p:cNvSpPr>
            <a:spLocks noChangeArrowheads="1"/>
          </p:cNvSpPr>
          <p:nvPr/>
        </p:nvSpPr>
        <p:spPr bwMode="auto">
          <a:xfrm rot="-5397479">
            <a:off x="3769519" y="5387182"/>
            <a:ext cx="1144587" cy="914400"/>
          </a:xfrm>
          <a:prstGeom prst="leftRightArrow">
            <a:avLst>
              <a:gd name="adj1" fmla="val 50000"/>
              <a:gd name="adj2" fmla="val 25035"/>
            </a:avLst>
          </a:prstGeom>
          <a:solidFill>
            <a:srgbClr val="CC6600"/>
          </a:solidFill>
          <a:ln w="9525">
            <a:solidFill>
              <a:schemeClr val="bg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a:latin typeface="Times New Roman" panose="02020603050405020304" pitchFamily="18" charset="0"/>
              </a:rPr>
              <a:t>Soil Heat</a:t>
            </a:r>
            <a:r>
              <a:rPr lang="en-GB" altLang="en-US" sz="1400">
                <a:latin typeface="Times New Roman" panose="02020603050405020304" pitchFamily="18" charset="0"/>
              </a:rPr>
              <a:t> </a:t>
            </a:r>
          </a:p>
          <a:p>
            <a:pPr algn="ctr"/>
            <a:r>
              <a:rPr lang="en-GB" altLang="en-US" sz="1400">
                <a:latin typeface="Times New Roman" panose="02020603050405020304" pitchFamily="18" charset="0"/>
              </a:rPr>
              <a:t>(Conduction)</a:t>
            </a:r>
          </a:p>
        </p:txBody>
      </p:sp>
      <p:sp>
        <p:nvSpPr>
          <p:cNvPr id="14346" name="AutoShape 62"/>
          <p:cNvSpPr>
            <a:spLocks noChangeArrowheads="1"/>
          </p:cNvSpPr>
          <p:nvPr/>
        </p:nvSpPr>
        <p:spPr bwMode="auto">
          <a:xfrm rot="-5464427">
            <a:off x="1447006" y="2759869"/>
            <a:ext cx="2058988" cy="685800"/>
          </a:xfrm>
          <a:prstGeom prst="leftRightArrow">
            <a:avLst>
              <a:gd name="adj1" fmla="val 50000"/>
              <a:gd name="adj2" fmla="val 60046"/>
            </a:avLst>
          </a:prstGeom>
          <a:solidFill>
            <a:srgbClr val="FFCC00"/>
          </a:solidFill>
          <a:ln w="9525">
            <a:solidFill>
              <a:schemeClr val="bg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000">
                <a:latin typeface="Times New Roman" panose="02020603050405020304" pitchFamily="18" charset="0"/>
              </a:rPr>
              <a:t>Thermal radiation</a:t>
            </a:r>
          </a:p>
        </p:txBody>
      </p:sp>
      <p:sp>
        <p:nvSpPr>
          <p:cNvPr id="14347" name="AutoShape 63"/>
          <p:cNvSpPr>
            <a:spLocks noChangeArrowheads="1"/>
          </p:cNvSpPr>
          <p:nvPr/>
        </p:nvSpPr>
        <p:spPr bwMode="auto">
          <a:xfrm rot="-5400000">
            <a:off x="3886200" y="3216275"/>
            <a:ext cx="2362200" cy="1143000"/>
          </a:xfrm>
          <a:prstGeom prst="rightArrow">
            <a:avLst>
              <a:gd name="adj1" fmla="val 50000"/>
              <a:gd name="adj2" fmla="val 51667"/>
            </a:avLst>
          </a:prstGeom>
          <a:solidFill>
            <a:srgbClr val="FF9900"/>
          </a:solidFill>
          <a:ln w="9525">
            <a:solidFill>
              <a:schemeClr val="bg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000">
                <a:latin typeface="Times New Roman" panose="02020603050405020304" pitchFamily="18" charset="0"/>
              </a:rPr>
              <a:t>Latent Heat</a:t>
            </a:r>
            <a:r>
              <a:rPr lang="en-GB" altLang="en-US" sz="1600">
                <a:latin typeface="Times New Roman" panose="02020603050405020304" pitchFamily="18" charset="0"/>
              </a:rPr>
              <a:t> </a:t>
            </a:r>
          </a:p>
          <a:p>
            <a:pPr algn="ctr"/>
            <a:r>
              <a:rPr lang="en-GB" altLang="en-US" sz="1600">
                <a:latin typeface="Times New Roman" panose="02020603050405020304" pitchFamily="18" charset="0"/>
              </a:rPr>
              <a:t>(Phase change)</a:t>
            </a:r>
          </a:p>
        </p:txBody>
      </p:sp>
      <p:sp>
        <p:nvSpPr>
          <p:cNvPr id="14348" name="AutoShape 64"/>
          <p:cNvSpPr>
            <a:spLocks noChangeArrowheads="1"/>
          </p:cNvSpPr>
          <p:nvPr/>
        </p:nvSpPr>
        <p:spPr bwMode="auto">
          <a:xfrm rot="-5400000">
            <a:off x="5067300" y="3482975"/>
            <a:ext cx="2057400" cy="914400"/>
          </a:xfrm>
          <a:prstGeom prst="leftArrow">
            <a:avLst>
              <a:gd name="adj1" fmla="val 50000"/>
              <a:gd name="adj2" fmla="val 56250"/>
            </a:avLst>
          </a:prstGeom>
          <a:solidFill>
            <a:schemeClr val="bg1"/>
          </a:solidFill>
          <a:ln w="9525">
            <a:solidFill>
              <a:schemeClr val="bg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000">
                <a:latin typeface="Times New Roman" panose="02020603050405020304" pitchFamily="18" charset="0"/>
              </a:rPr>
              <a:t>Precipitation</a:t>
            </a:r>
          </a:p>
        </p:txBody>
      </p:sp>
      <p:sp>
        <p:nvSpPr>
          <p:cNvPr id="14349" name="AutoShape 65"/>
          <p:cNvSpPr>
            <a:spLocks noChangeArrowheads="1"/>
          </p:cNvSpPr>
          <p:nvPr/>
        </p:nvSpPr>
        <p:spPr bwMode="auto">
          <a:xfrm>
            <a:off x="76200" y="5730875"/>
            <a:ext cx="1600200" cy="685800"/>
          </a:xfrm>
          <a:prstGeom prst="wedgeRectCallout">
            <a:avLst>
              <a:gd name="adj1" fmla="val 56347"/>
              <a:gd name="adj2" fmla="val -141667"/>
            </a:avLst>
          </a:prstGeom>
          <a:solidFill>
            <a:schemeClr val="bg1"/>
          </a:solidFill>
          <a:ln w="9525">
            <a:solidFill>
              <a:srgbClr val="66FF33"/>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000">
                <a:latin typeface="Times New Roman" panose="02020603050405020304" pitchFamily="18" charset="0"/>
              </a:rPr>
              <a:t>Biochemical </a:t>
            </a:r>
          </a:p>
          <a:p>
            <a:pPr algn="ctr"/>
            <a:r>
              <a:rPr lang="en-GB" altLang="en-US" sz="2000">
                <a:latin typeface="Times New Roman" panose="02020603050405020304" pitchFamily="18" charset="0"/>
              </a:rPr>
              <a:t>Processes</a:t>
            </a:r>
          </a:p>
        </p:txBody>
      </p:sp>
      <p:sp>
        <p:nvSpPr>
          <p:cNvPr id="14350" name="AutoShape 66"/>
          <p:cNvSpPr>
            <a:spLocks noChangeArrowheads="1"/>
          </p:cNvSpPr>
          <p:nvPr/>
        </p:nvSpPr>
        <p:spPr bwMode="auto">
          <a:xfrm rot="-5397479">
            <a:off x="5140325" y="5387975"/>
            <a:ext cx="1144588" cy="915988"/>
          </a:xfrm>
          <a:prstGeom prst="leftRightArrow">
            <a:avLst>
              <a:gd name="adj1" fmla="val 50000"/>
              <a:gd name="adj2" fmla="val 24991"/>
            </a:avLst>
          </a:prstGeom>
          <a:solidFill>
            <a:schemeClr val="folHlink"/>
          </a:solidFill>
          <a:ln w="9525">
            <a:solidFill>
              <a:schemeClr val="bg2"/>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a:latin typeface="Times New Roman" panose="02020603050405020304" pitchFamily="18" charset="0"/>
              </a:rPr>
              <a:t>Water &amp;</a:t>
            </a:r>
          </a:p>
          <a:p>
            <a:pPr algn="ctr"/>
            <a:r>
              <a:rPr lang="en-GB" altLang="en-US">
                <a:latin typeface="Times New Roman" panose="02020603050405020304" pitchFamily="18" charset="0"/>
              </a:rPr>
              <a:t> vapour</a:t>
            </a:r>
            <a:endParaRPr lang="en-GB" altLang="en-US" sz="1400">
              <a:latin typeface="Times New Roman" panose="02020603050405020304" pitchFamily="18" charset="0"/>
            </a:endParaRPr>
          </a:p>
        </p:txBody>
      </p:sp>
      <p:sp>
        <p:nvSpPr>
          <p:cNvPr id="14351" name="AutoShape 67"/>
          <p:cNvSpPr>
            <a:spLocks noChangeArrowheads="1"/>
          </p:cNvSpPr>
          <p:nvPr/>
        </p:nvSpPr>
        <p:spPr bwMode="auto">
          <a:xfrm>
            <a:off x="7543800" y="4054475"/>
            <a:ext cx="1214438" cy="485775"/>
          </a:xfrm>
          <a:prstGeom prst="leftRightArrow">
            <a:avLst>
              <a:gd name="adj1" fmla="val 50000"/>
              <a:gd name="adj2" fmla="val 50000"/>
            </a:avLst>
          </a:prstGeom>
          <a:solidFill>
            <a:srgbClr val="FF9900"/>
          </a:solidFill>
          <a:ln w="9525">
            <a:solidFill>
              <a:schemeClr val="bg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600">
                <a:latin typeface="Times New Roman" panose="02020603050405020304" pitchFamily="18" charset="0"/>
              </a:rPr>
              <a:t>Advection</a:t>
            </a:r>
          </a:p>
        </p:txBody>
      </p:sp>
      <p:sp>
        <p:nvSpPr>
          <p:cNvPr id="14352" name="AutoShape 55"/>
          <p:cNvSpPr>
            <a:spLocks noChangeArrowheads="1"/>
          </p:cNvSpPr>
          <p:nvPr/>
        </p:nvSpPr>
        <p:spPr bwMode="auto">
          <a:xfrm>
            <a:off x="76200" y="1006475"/>
            <a:ext cx="914400" cy="914400"/>
          </a:xfrm>
          <a:prstGeom prst="sun">
            <a:avLst>
              <a:gd name="adj" fmla="val 25000"/>
            </a:avLst>
          </a:prstGeom>
          <a:solidFill>
            <a:srgbClr val="FFFF00"/>
          </a:solidFill>
          <a:ln w="9525">
            <a:solidFill>
              <a:schemeClr val="bg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Vani" panose="020B0502040204020203" pitchFamily="34" charset="0"/>
                <a:cs typeface="Vani" panose="020B0502040204020203" pitchFamily="34" charset="0"/>
              </a:rPr>
              <a:t>Drought indices (lots of them)</a:t>
            </a:r>
            <a:endParaRPr lang="en-US" sz="2800" b="1" dirty="0">
              <a:latin typeface="Vani" panose="020B0502040204020203" pitchFamily="34" charset="0"/>
              <a:cs typeface="Vani" panose="020B0502040204020203" pitchFamily="34" charset="0"/>
            </a:endParaRPr>
          </a:p>
        </p:txBody>
      </p:sp>
      <p:sp>
        <p:nvSpPr>
          <p:cNvPr id="3" name="Content Placeholder 2"/>
          <p:cNvSpPr>
            <a:spLocks noGrp="1"/>
          </p:cNvSpPr>
          <p:nvPr>
            <p:ph idx="1"/>
          </p:nvPr>
        </p:nvSpPr>
        <p:spPr>
          <a:xfrm>
            <a:off x="885600" y="1340768"/>
            <a:ext cx="7801200" cy="4587804"/>
          </a:xfrm>
        </p:spPr>
        <p:txBody>
          <a:bodyPr/>
          <a:lstStyle/>
          <a:p>
            <a:r>
              <a:rPr lang="en-US" dirty="0" smtClean="0"/>
              <a:t>Percent of Normal (PN)</a:t>
            </a:r>
          </a:p>
          <a:p>
            <a:r>
              <a:rPr lang="en-US" dirty="0" smtClean="0"/>
              <a:t>Standard Precipitation Index (SPI)</a:t>
            </a:r>
          </a:p>
          <a:p>
            <a:r>
              <a:rPr lang="en-US" dirty="0" smtClean="0"/>
              <a:t>Palmer Drought Severity Index (PDSI)</a:t>
            </a:r>
          </a:p>
          <a:p>
            <a:r>
              <a:rPr lang="en-US" dirty="0" smtClean="0"/>
              <a:t>Crop Moisture Index (CMI)</a:t>
            </a:r>
          </a:p>
          <a:p>
            <a:r>
              <a:rPr lang="en-US" dirty="0" smtClean="0"/>
              <a:t>Surface Water Supply Index (SWSI)</a:t>
            </a:r>
          </a:p>
          <a:p>
            <a:r>
              <a:rPr lang="en-US" dirty="0" smtClean="0"/>
              <a:t>Reclamation Drought Index (RDI)</a:t>
            </a:r>
          </a:p>
          <a:p>
            <a:r>
              <a:rPr lang="en-US" dirty="0" smtClean="0"/>
              <a:t>Evapotranspiration Deficit Index (ETDI)</a:t>
            </a:r>
            <a:endParaRPr lang="en-US" dirty="0"/>
          </a:p>
        </p:txBody>
      </p:sp>
      <p:sp>
        <p:nvSpPr>
          <p:cNvPr id="4" name="Rectangle 3"/>
          <p:cNvSpPr/>
          <p:nvPr/>
        </p:nvSpPr>
        <p:spPr>
          <a:xfrm>
            <a:off x="2339752" y="5457998"/>
            <a:ext cx="6552728" cy="923330"/>
          </a:xfrm>
          <a:prstGeom prst="rect">
            <a:avLst/>
          </a:prstGeom>
          <a:ln>
            <a:solidFill>
              <a:srgbClr val="FFC000"/>
            </a:solidFill>
          </a:ln>
        </p:spPr>
        <p:txBody>
          <a:bodyPr wrap="square">
            <a:spAutoFit/>
          </a:bodyPr>
          <a:lstStyle/>
          <a:p>
            <a:r>
              <a:rPr lang="en-US" b="1" dirty="0">
                <a:hlinkClick r:id="rId2"/>
              </a:rPr>
              <a:t>Eden, U.</a:t>
            </a:r>
            <a:r>
              <a:rPr lang="en-US" dirty="0">
                <a:hlinkClick r:id="rId2"/>
              </a:rPr>
              <a:t> (2012)</a:t>
            </a:r>
            <a:r>
              <a:rPr lang="en-US" dirty="0"/>
              <a:t> Drought assessment by evapotranspiration mapping in Twente, the Netherlands. </a:t>
            </a:r>
            <a:r>
              <a:rPr lang="en-US" dirty="0" err="1"/>
              <a:t>Enschede</a:t>
            </a:r>
            <a:r>
              <a:rPr lang="en-US" dirty="0"/>
              <a:t>, University of Twente Faculty of Geo-Information and Earth Observation (ITC), 2012.</a:t>
            </a:r>
          </a:p>
        </p:txBody>
      </p:sp>
    </p:spTree>
    <p:extLst>
      <p:ext uri="{BB962C8B-B14F-4D97-AF65-F5344CB8AC3E}">
        <p14:creationId xmlns:p14="http://schemas.microsoft.com/office/powerpoint/2010/main" val="3955811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890713" y="1765300"/>
            <a:ext cx="5348287" cy="4343400"/>
            <a:chOff x="1200" y="1104"/>
            <a:chExt cx="3369" cy="2736"/>
          </a:xfrm>
        </p:grpSpPr>
        <p:pic>
          <p:nvPicPr>
            <p:cNvPr id="15392" name="Picture 3" descr="green_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 y="1104"/>
              <a:ext cx="3359" cy="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3" name="Rectangle 4" descr="wwwet"/>
            <p:cNvSpPr>
              <a:spLocks noChangeArrowheads="1"/>
            </p:cNvSpPr>
            <p:nvPr/>
          </p:nvSpPr>
          <p:spPr bwMode="auto">
            <a:xfrm>
              <a:off x="1200" y="2969"/>
              <a:ext cx="3369" cy="871"/>
            </a:xfrm>
            <a:prstGeom prst="rect">
              <a:avLst/>
            </a:prstGeom>
            <a:blipFill dpi="0" rotWithShape="0">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1006597" name="Text Box 5"/>
          <p:cNvSpPr txBox="1">
            <a:spLocks noChangeArrowheads="1"/>
          </p:cNvSpPr>
          <p:nvPr/>
        </p:nvSpPr>
        <p:spPr bwMode="auto">
          <a:xfrm>
            <a:off x="1905000" y="1143000"/>
            <a:ext cx="5334000" cy="7016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GB" altLang="en-US" sz="2000" b="1">
                <a:solidFill>
                  <a:srgbClr val="008000"/>
                </a:solidFill>
                <a:latin typeface="Comic Sans MS" panose="030F0702030302020204" pitchFamily="66" charset="0"/>
              </a:rPr>
              <a:t>Wet Condition: Maximum Transpiration</a:t>
            </a:r>
          </a:p>
          <a:p>
            <a:pPr algn="ctr"/>
            <a:endParaRPr kumimoji="1" lang="en-GB" altLang="en-US" sz="2000" b="1">
              <a:solidFill>
                <a:srgbClr val="008000"/>
              </a:solidFill>
              <a:latin typeface="Comic Sans MS" panose="030F0702030302020204" pitchFamily="66" charset="0"/>
            </a:endParaRPr>
          </a:p>
        </p:txBody>
      </p:sp>
      <p:sp>
        <p:nvSpPr>
          <p:cNvPr id="1006598" name="Text Box 6"/>
          <p:cNvSpPr txBox="1">
            <a:spLocks noChangeArrowheads="1"/>
          </p:cNvSpPr>
          <p:nvPr/>
        </p:nvSpPr>
        <p:spPr bwMode="auto">
          <a:xfrm>
            <a:off x="1903413" y="1063625"/>
            <a:ext cx="5334000" cy="7016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GB" altLang="en-US" sz="2000" b="1">
                <a:solidFill>
                  <a:srgbClr val="008000"/>
                </a:solidFill>
                <a:latin typeface="Comic Sans MS" panose="030F0702030302020204" pitchFamily="66" charset="0"/>
              </a:rPr>
              <a:t>Transpiration limited by plant water availability in the root zone</a:t>
            </a:r>
          </a:p>
        </p:txBody>
      </p:sp>
      <p:sp>
        <p:nvSpPr>
          <p:cNvPr id="1006599" name="Rectangle 7"/>
          <p:cNvSpPr>
            <a:spLocks noChangeArrowheads="1"/>
          </p:cNvSpPr>
          <p:nvPr/>
        </p:nvSpPr>
        <p:spPr bwMode="auto">
          <a:xfrm>
            <a:off x="1905000" y="4724400"/>
            <a:ext cx="5357813" cy="1371600"/>
          </a:xfrm>
          <a:prstGeom prst="rect">
            <a:avLst/>
          </a:prstGeom>
          <a:solidFill>
            <a:srgbClr val="000080">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00" name="Rectangle 8"/>
          <p:cNvSpPr>
            <a:spLocks noChangeArrowheads="1"/>
          </p:cNvSpPr>
          <p:nvPr/>
        </p:nvSpPr>
        <p:spPr bwMode="auto">
          <a:xfrm>
            <a:off x="1905000" y="4800600"/>
            <a:ext cx="5357813" cy="1295400"/>
          </a:xfrm>
          <a:prstGeom prst="rect">
            <a:avLst/>
          </a:prstGeom>
          <a:solidFill>
            <a:srgbClr val="000099">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01" name="Rectangle 9"/>
          <p:cNvSpPr>
            <a:spLocks noChangeArrowheads="1"/>
          </p:cNvSpPr>
          <p:nvPr/>
        </p:nvSpPr>
        <p:spPr bwMode="auto">
          <a:xfrm>
            <a:off x="1905000" y="4876800"/>
            <a:ext cx="5357813" cy="1219200"/>
          </a:xfrm>
          <a:prstGeom prst="rect">
            <a:avLst/>
          </a:prstGeom>
          <a:solidFill>
            <a:srgbClr val="0000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02" name="Rectangle 10"/>
          <p:cNvSpPr>
            <a:spLocks noChangeArrowheads="1"/>
          </p:cNvSpPr>
          <p:nvPr/>
        </p:nvSpPr>
        <p:spPr bwMode="auto">
          <a:xfrm>
            <a:off x="1905000" y="4953000"/>
            <a:ext cx="5357813" cy="1143000"/>
          </a:xfrm>
          <a:prstGeom prst="rect">
            <a:avLst/>
          </a:prstGeom>
          <a:solidFill>
            <a:srgbClr val="3333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03" name="Rectangle 11"/>
          <p:cNvSpPr>
            <a:spLocks noChangeArrowheads="1"/>
          </p:cNvSpPr>
          <p:nvPr/>
        </p:nvSpPr>
        <p:spPr bwMode="auto">
          <a:xfrm>
            <a:off x="1905000" y="5029200"/>
            <a:ext cx="5357813" cy="1066800"/>
          </a:xfrm>
          <a:prstGeom prst="rect">
            <a:avLst/>
          </a:prstGeom>
          <a:solidFill>
            <a:srgbClr val="3366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04" name="Rectangle 12"/>
          <p:cNvSpPr>
            <a:spLocks noChangeArrowheads="1"/>
          </p:cNvSpPr>
          <p:nvPr/>
        </p:nvSpPr>
        <p:spPr bwMode="auto">
          <a:xfrm>
            <a:off x="1905000" y="5105400"/>
            <a:ext cx="5357813" cy="990600"/>
          </a:xfrm>
          <a:prstGeom prst="rect">
            <a:avLst/>
          </a:prstGeom>
          <a:solidFill>
            <a:srgbClr val="3366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05" name="Rectangle 13"/>
          <p:cNvSpPr>
            <a:spLocks noChangeArrowheads="1"/>
          </p:cNvSpPr>
          <p:nvPr/>
        </p:nvSpPr>
        <p:spPr bwMode="auto">
          <a:xfrm>
            <a:off x="1905000" y="5181600"/>
            <a:ext cx="5357813" cy="914400"/>
          </a:xfrm>
          <a:prstGeom prst="rect">
            <a:avLst/>
          </a:prstGeom>
          <a:solidFill>
            <a:srgbClr val="0066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06" name="Rectangle 14"/>
          <p:cNvSpPr>
            <a:spLocks noChangeArrowheads="1"/>
          </p:cNvSpPr>
          <p:nvPr/>
        </p:nvSpPr>
        <p:spPr bwMode="auto">
          <a:xfrm>
            <a:off x="1905000" y="5257800"/>
            <a:ext cx="5357813" cy="838200"/>
          </a:xfrm>
          <a:prstGeom prst="rect">
            <a:avLst/>
          </a:prstGeom>
          <a:solidFill>
            <a:srgbClr val="0066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07" name="Rectangle 15"/>
          <p:cNvSpPr>
            <a:spLocks noChangeArrowheads="1"/>
          </p:cNvSpPr>
          <p:nvPr/>
        </p:nvSpPr>
        <p:spPr bwMode="auto">
          <a:xfrm>
            <a:off x="1905000" y="5334000"/>
            <a:ext cx="5357813" cy="762000"/>
          </a:xfrm>
          <a:prstGeom prst="rect">
            <a:avLst/>
          </a:prstGeom>
          <a:solidFill>
            <a:srgbClr val="0099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08" name="Rectangle 16"/>
          <p:cNvSpPr>
            <a:spLocks noChangeArrowheads="1"/>
          </p:cNvSpPr>
          <p:nvPr/>
        </p:nvSpPr>
        <p:spPr bwMode="auto">
          <a:xfrm>
            <a:off x="1905000" y="5410200"/>
            <a:ext cx="5357813" cy="685800"/>
          </a:xfrm>
          <a:prstGeom prst="rect">
            <a:avLst/>
          </a:prstGeom>
          <a:solidFill>
            <a:srgbClr val="3399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09" name="Rectangle 17"/>
          <p:cNvSpPr>
            <a:spLocks noChangeArrowheads="1"/>
          </p:cNvSpPr>
          <p:nvPr/>
        </p:nvSpPr>
        <p:spPr bwMode="auto">
          <a:xfrm>
            <a:off x="1905000" y="5486400"/>
            <a:ext cx="5357813" cy="609600"/>
          </a:xfrm>
          <a:prstGeom prst="rect">
            <a:avLst/>
          </a:prstGeom>
          <a:solidFill>
            <a:srgbClr val="3399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10" name="Rectangle 18"/>
          <p:cNvSpPr>
            <a:spLocks noChangeArrowheads="1"/>
          </p:cNvSpPr>
          <p:nvPr/>
        </p:nvSpPr>
        <p:spPr bwMode="auto">
          <a:xfrm>
            <a:off x="1905000" y="5562600"/>
            <a:ext cx="5357813" cy="533400"/>
          </a:xfrm>
          <a:prstGeom prst="rect">
            <a:avLst/>
          </a:prstGeom>
          <a:solidFill>
            <a:srgbClr val="33CC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11" name="Rectangle 19"/>
          <p:cNvSpPr>
            <a:spLocks noChangeArrowheads="1"/>
          </p:cNvSpPr>
          <p:nvPr/>
        </p:nvSpPr>
        <p:spPr bwMode="auto">
          <a:xfrm>
            <a:off x="1905000" y="5638800"/>
            <a:ext cx="5357813" cy="457200"/>
          </a:xfrm>
          <a:prstGeom prst="rect">
            <a:avLst/>
          </a:prstGeom>
          <a:solidFill>
            <a:srgbClr val="99CC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12" name="Rectangle 20"/>
          <p:cNvSpPr>
            <a:spLocks noChangeArrowheads="1"/>
          </p:cNvSpPr>
          <p:nvPr/>
        </p:nvSpPr>
        <p:spPr bwMode="auto">
          <a:xfrm>
            <a:off x="1905000" y="5715000"/>
            <a:ext cx="5357813" cy="381000"/>
          </a:xfrm>
          <a:prstGeom prst="rect">
            <a:avLst/>
          </a:prstGeom>
          <a:solidFill>
            <a:srgbClr val="99CC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13" name="Rectangle 21"/>
          <p:cNvSpPr>
            <a:spLocks noChangeArrowheads="1"/>
          </p:cNvSpPr>
          <p:nvPr/>
        </p:nvSpPr>
        <p:spPr bwMode="auto">
          <a:xfrm>
            <a:off x="1905000" y="5791200"/>
            <a:ext cx="5357813" cy="304800"/>
          </a:xfrm>
          <a:prstGeom prst="rect">
            <a:avLst/>
          </a:prstGeom>
          <a:solidFill>
            <a:srgbClr val="99CC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14" name="Rectangle 22"/>
          <p:cNvSpPr>
            <a:spLocks noChangeArrowheads="1"/>
          </p:cNvSpPr>
          <p:nvPr/>
        </p:nvSpPr>
        <p:spPr bwMode="auto">
          <a:xfrm>
            <a:off x="1905000" y="5867400"/>
            <a:ext cx="5357813" cy="228600"/>
          </a:xfrm>
          <a:prstGeom prst="rect">
            <a:avLst/>
          </a:prstGeom>
          <a:solidFill>
            <a:srgbClr val="CCEC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15" name="Rectangle 23"/>
          <p:cNvSpPr>
            <a:spLocks noChangeArrowheads="1"/>
          </p:cNvSpPr>
          <p:nvPr/>
        </p:nvSpPr>
        <p:spPr bwMode="auto">
          <a:xfrm>
            <a:off x="1905000" y="5943600"/>
            <a:ext cx="5357813" cy="101600"/>
          </a:xfrm>
          <a:prstGeom prst="rect">
            <a:avLst/>
          </a:prstGeom>
          <a:solidFill>
            <a:srgbClr val="CCEC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16" name="Rectangle 24"/>
          <p:cNvSpPr>
            <a:spLocks noChangeArrowheads="1"/>
          </p:cNvSpPr>
          <p:nvPr/>
        </p:nvSpPr>
        <p:spPr bwMode="auto">
          <a:xfrm>
            <a:off x="1905000" y="6019800"/>
            <a:ext cx="5357813" cy="76200"/>
          </a:xfrm>
          <a:prstGeom prst="rect">
            <a:avLst/>
          </a:prstGeom>
          <a:solidFill>
            <a:srgbClr val="CCEC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99" name="Text Box 25"/>
          <p:cNvSpPr txBox="1">
            <a:spLocks noChangeArrowheads="1"/>
          </p:cNvSpPr>
          <p:nvPr/>
        </p:nvSpPr>
        <p:spPr bwMode="auto">
          <a:xfrm>
            <a:off x="0" y="138113"/>
            <a:ext cx="9144000" cy="523875"/>
          </a:xfrm>
          <a:prstGeom prst="rect">
            <a:avLst/>
          </a:prstGeom>
          <a:solidFill>
            <a:schemeClr val="accent1">
              <a:lumMod val="90000"/>
            </a:schemeClr>
          </a:solidFill>
          <a:ln w="9525">
            <a:noFill/>
            <a:miter lim="800000"/>
            <a:headEnd type="none" w="sm" len="sm"/>
            <a:tailEnd type="none" w="sm" len="sm"/>
          </a:ln>
        </p:spPr>
        <p:txBody>
          <a:bodyPr anchor="ctr">
            <a:spAutoFit/>
          </a:bodyPr>
          <a:lstStyle/>
          <a:p>
            <a:pPr algn="ctr" eaLnBrk="0" fontAlgn="auto" hangingPunct="0">
              <a:spcBef>
                <a:spcPts val="0"/>
              </a:spcBef>
              <a:spcAft>
                <a:spcPts val="0"/>
              </a:spcAft>
              <a:defRPr/>
            </a:pPr>
            <a:r>
              <a:rPr lang="en-GB" sz="2800" b="1">
                <a:latin typeface="Georgia" pitchFamily="18" charset="0"/>
                <a:sym typeface="Symbol" pitchFamily="18" charset="2"/>
              </a:rPr>
              <a:t>What is Drought ?</a:t>
            </a:r>
          </a:p>
        </p:txBody>
      </p:sp>
      <p:sp>
        <p:nvSpPr>
          <p:cNvPr id="1006618" name="Rectangle 26"/>
          <p:cNvSpPr>
            <a:spLocks noChangeArrowheads="1"/>
          </p:cNvSpPr>
          <p:nvPr/>
        </p:nvSpPr>
        <p:spPr bwMode="auto">
          <a:xfrm>
            <a:off x="1905000" y="4724400"/>
            <a:ext cx="5334000" cy="1371600"/>
          </a:xfrm>
          <a:prstGeom prst="rect">
            <a:avLst/>
          </a:prstGeom>
          <a:solidFill>
            <a:srgbClr val="000080">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3" name="Group 27"/>
          <p:cNvGrpSpPr>
            <a:grpSpLocks/>
          </p:cNvGrpSpPr>
          <p:nvPr/>
        </p:nvGrpSpPr>
        <p:grpSpPr bwMode="auto">
          <a:xfrm>
            <a:off x="1905000" y="1052513"/>
            <a:ext cx="5334000" cy="5051425"/>
            <a:chOff x="1200" y="672"/>
            <a:chExt cx="3360" cy="3173"/>
          </a:xfrm>
        </p:grpSpPr>
        <p:grpSp>
          <p:nvGrpSpPr>
            <p:cNvPr id="15388" name="Group 28"/>
            <p:cNvGrpSpPr>
              <a:grpSpLocks/>
            </p:cNvGrpSpPr>
            <p:nvPr/>
          </p:nvGrpSpPr>
          <p:grpSpPr bwMode="auto">
            <a:xfrm>
              <a:off x="1200" y="1104"/>
              <a:ext cx="3360" cy="2741"/>
              <a:chOff x="3072" y="1675"/>
              <a:chExt cx="2303" cy="2386"/>
            </a:xfrm>
          </p:grpSpPr>
          <p:sp>
            <p:nvSpPr>
              <p:cNvPr id="15390" name="Rectangle 29" descr="ggggggggggg"/>
              <p:cNvSpPr>
                <a:spLocks noChangeArrowheads="1"/>
              </p:cNvSpPr>
              <p:nvPr/>
            </p:nvSpPr>
            <p:spPr bwMode="auto">
              <a:xfrm>
                <a:off x="3072" y="3312"/>
                <a:ext cx="2303" cy="749"/>
              </a:xfrm>
              <a:prstGeom prst="rect">
                <a:avLst/>
              </a:prstGeom>
              <a:blipFill dpi="0" rotWithShape="0">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5391" name="Picture 30" descr="Yellow_t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 y="1675"/>
                <a:ext cx="2303" cy="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89" name="Text Box 31"/>
            <p:cNvSpPr txBox="1">
              <a:spLocks noChangeArrowheads="1"/>
            </p:cNvSpPr>
            <p:nvPr/>
          </p:nvSpPr>
          <p:spPr bwMode="auto">
            <a:xfrm>
              <a:off x="1200" y="672"/>
              <a:ext cx="3360" cy="44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200000"/>
                </a:lnSpc>
              </a:pPr>
              <a:r>
                <a:rPr kumimoji="1" lang="en-GB" altLang="en-US" sz="2000" b="1">
                  <a:solidFill>
                    <a:srgbClr val="FD7A03"/>
                  </a:solidFill>
                  <a:latin typeface="Comic Sans MS" panose="030F0702030302020204" pitchFamily="66" charset="0"/>
                </a:rPr>
                <a:t>Dry Condition: No transpiration</a:t>
              </a:r>
            </a:p>
          </p:txBody>
        </p:sp>
      </p:grpSp>
      <p:pic>
        <p:nvPicPr>
          <p:cNvPr id="1006624" name="Picture 32" descr="xr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08500"/>
            <a:ext cx="236220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6625" name="Picture 33" descr="figure2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3200" y="4508500"/>
            <a:ext cx="25908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006624"/>
                                        </p:tgtEl>
                                        <p:attrNameLst>
                                          <p:attrName>style.visibility</p:attrName>
                                        </p:attrNameLst>
                                      </p:cBhvr>
                                      <p:to>
                                        <p:strVal val="visible"/>
                                      </p:to>
                                    </p:set>
                                    <p:animEffect transition="in" filter="box(out)">
                                      <p:cBhvr>
                                        <p:cTn id="7" dur="500"/>
                                        <p:tgtEl>
                                          <p:spTgt spid="10066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006625"/>
                                        </p:tgtEl>
                                        <p:attrNameLst>
                                          <p:attrName>style.visibility</p:attrName>
                                        </p:attrNameLst>
                                      </p:cBhvr>
                                      <p:to>
                                        <p:strVal val="visible"/>
                                      </p:to>
                                    </p:set>
                                    <p:animEffect transition="in" filter="box(out)">
                                      <p:cBhvr>
                                        <p:cTn id="12" dur="500"/>
                                        <p:tgtEl>
                                          <p:spTgt spid="10066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06597"/>
                                        </p:tgtEl>
                                        <p:attrNameLst>
                                          <p:attrName>style.visibility</p:attrName>
                                        </p:attrNameLst>
                                      </p:cBhvr>
                                      <p:to>
                                        <p:strVal val="visible"/>
                                      </p:to>
                                    </p:set>
                                  </p:childTnLst>
                                  <p:subTnLst>
                                    <p:set>
                                      <p:cBhvr override="childStyle">
                                        <p:cTn dur="1" fill="hold" display="0" masterRel="nextClick" afterEffect="1"/>
                                        <p:tgtEl>
                                          <p:spTgt spid="1006597"/>
                                        </p:tgtEl>
                                        <p:attrNameLst>
                                          <p:attrName>style.visibility</p:attrName>
                                        </p:attrNameLst>
                                      </p:cBhvr>
                                      <p:to>
                                        <p:strVal val="hidden"/>
                                      </p:to>
                                    </p:set>
                                  </p:subTnLst>
                                </p:cTn>
                              </p:par>
                            </p:childTnLst>
                          </p:cTn>
                        </p:par>
                        <p:par>
                          <p:cTn id="17" fill="hold" nodeType="afterGroup">
                            <p:stCondLst>
                              <p:cond delay="500"/>
                            </p:stCondLst>
                            <p:childTnLst>
                              <p:par>
                                <p:cTn id="18" presetID="1" presetClass="entr" presetSubtype="0" fill="hold" nodeType="afterEffect">
                                  <p:stCondLst>
                                    <p:cond delay="0"/>
                                  </p:stCondLst>
                                  <p:childTnLst>
                                    <p:set>
                                      <p:cBhvr>
                                        <p:cTn id="19" dur="1" fill="hold">
                                          <p:stCondLst>
                                            <p:cond delay="499"/>
                                          </p:stCondLst>
                                        </p:cTn>
                                        <p:tgtEl>
                                          <p:spTgt spid="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006618"/>
                                        </p:tgtEl>
                                        <p:attrNameLst>
                                          <p:attrName>style.visibility</p:attrName>
                                        </p:attrNameLst>
                                      </p:cBhvr>
                                      <p:to>
                                        <p:strVal val="visible"/>
                                      </p:to>
                                    </p:set>
                                  </p:childTnLst>
                                  <p:subTnLst>
                                    <p:set>
                                      <p:cBhvr override="childStyle">
                                        <p:cTn dur="1" fill="hold" display="0" masterRel="nextClick" afterEffect="1"/>
                                        <p:tgtEl>
                                          <p:spTgt spid="1006618"/>
                                        </p:tgtEl>
                                        <p:attrNameLst>
                                          <p:attrName>style.visibility</p:attrName>
                                        </p:attrNameLst>
                                      </p:cBhvr>
                                      <p:to>
                                        <p:strVal val="hidden"/>
                                      </p:to>
                                    </p:set>
                                  </p:sub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10065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1006599"/>
                                        </p:tgtEl>
                                        <p:attrNameLst>
                                          <p:attrName>style.visibility</p:attrName>
                                        </p:attrNameLst>
                                      </p:cBhvr>
                                      <p:to>
                                        <p:strVal val="visible"/>
                                      </p:to>
                                    </p:set>
                                    <p:anim calcmode="lin" valueType="num">
                                      <p:cBhvr>
                                        <p:cTn id="31" dur="500" fill="hold"/>
                                        <p:tgtEl>
                                          <p:spTgt spid="1006599"/>
                                        </p:tgtEl>
                                        <p:attrNameLst>
                                          <p:attrName>ppt_x</p:attrName>
                                        </p:attrNameLst>
                                      </p:cBhvr>
                                      <p:tavLst>
                                        <p:tav tm="0">
                                          <p:val>
                                            <p:strVal val="#ppt_x"/>
                                          </p:val>
                                        </p:tav>
                                        <p:tav tm="100000">
                                          <p:val>
                                            <p:strVal val="#ppt_x"/>
                                          </p:val>
                                        </p:tav>
                                      </p:tavLst>
                                    </p:anim>
                                    <p:anim calcmode="lin" valueType="num">
                                      <p:cBhvr>
                                        <p:cTn id="32" dur="500" fill="hold"/>
                                        <p:tgtEl>
                                          <p:spTgt spid="1006599"/>
                                        </p:tgtEl>
                                        <p:attrNameLst>
                                          <p:attrName>ppt_y</p:attrName>
                                        </p:attrNameLst>
                                      </p:cBhvr>
                                      <p:tavLst>
                                        <p:tav tm="0">
                                          <p:val>
                                            <p:strVal val="#ppt_y-#ppt_h/2"/>
                                          </p:val>
                                        </p:tav>
                                        <p:tav tm="100000">
                                          <p:val>
                                            <p:strVal val="#ppt_y"/>
                                          </p:val>
                                        </p:tav>
                                      </p:tavLst>
                                    </p:anim>
                                    <p:anim calcmode="lin" valueType="num">
                                      <p:cBhvr>
                                        <p:cTn id="33" dur="500" fill="hold"/>
                                        <p:tgtEl>
                                          <p:spTgt spid="1006599"/>
                                        </p:tgtEl>
                                        <p:attrNameLst>
                                          <p:attrName>ppt_w</p:attrName>
                                        </p:attrNameLst>
                                      </p:cBhvr>
                                      <p:tavLst>
                                        <p:tav tm="0">
                                          <p:val>
                                            <p:strVal val="#ppt_w"/>
                                          </p:val>
                                        </p:tav>
                                        <p:tav tm="100000">
                                          <p:val>
                                            <p:strVal val="#ppt_w"/>
                                          </p:val>
                                        </p:tav>
                                      </p:tavLst>
                                    </p:anim>
                                    <p:anim calcmode="lin" valueType="num">
                                      <p:cBhvr>
                                        <p:cTn id="34" dur="500" fill="hold"/>
                                        <p:tgtEl>
                                          <p:spTgt spid="1006599"/>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29"/>
                                            </p:cond>
                                          </p:stCondLst>
                                        </p:cTn>
                                        <p:tgtEl>
                                          <p:spTgt spid="1006599"/>
                                        </p:tgtEl>
                                        <p:attrNameLst>
                                          <p:attrName>style.visibility</p:attrName>
                                        </p:attrNameLst>
                                      </p:cBhvr>
                                      <p:to>
                                        <p:strVal val="hidden"/>
                                      </p:to>
                                    </p:set>
                                  </p:subTnLst>
                                </p:cTn>
                              </p:par>
                            </p:childTnLst>
                          </p:cTn>
                        </p:par>
                        <p:par>
                          <p:cTn id="35" fill="hold" nodeType="afterGroup">
                            <p:stCondLst>
                              <p:cond delay="500"/>
                            </p:stCondLst>
                            <p:childTnLst>
                              <p:par>
                                <p:cTn id="36" presetID="17" presetClass="entr" presetSubtype="1" fill="hold" grpId="0" nodeType="afterEffect">
                                  <p:stCondLst>
                                    <p:cond delay="0"/>
                                  </p:stCondLst>
                                  <p:childTnLst>
                                    <p:set>
                                      <p:cBhvr>
                                        <p:cTn id="37" dur="1" fill="hold">
                                          <p:stCondLst>
                                            <p:cond delay="0"/>
                                          </p:stCondLst>
                                        </p:cTn>
                                        <p:tgtEl>
                                          <p:spTgt spid="1006600"/>
                                        </p:tgtEl>
                                        <p:attrNameLst>
                                          <p:attrName>style.visibility</p:attrName>
                                        </p:attrNameLst>
                                      </p:cBhvr>
                                      <p:to>
                                        <p:strVal val="visible"/>
                                      </p:to>
                                    </p:set>
                                    <p:anim calcmode="lin" valueType="num">
                                      <p:cBhvr>
                                        <p:cTn id="38" dur="500" fill="hold"/>
                                        <p:tgtEl>
                                          <p:spTgt spid="1006600"/>
                                        </p:tgtEl>
                                        <p:attrNameLst>
                                          <p:attrName>ppt_x</p:attrName>
                                        </p:attrNameLst>
                                      </p:cBhvr>
                                      <p:tavLst>
                                        <p:tav tm="0">
                                          <p:val>
                                            <p:strVal val="#ppt_x"/>
                                          </p:val>
                                        </p:tav>
                                        <p:tav tm="100000">
                                          <p:val>
                                            <p:strVal val="#ppt_x"/>
                                          </p:val>
                                        </p:tav>
                                      </p:tavLst>
                                    </p:anim>
                                    <p:anim calcmode="lin" valueType="num">
                                      <p:cBhvr>
                                        <p:cTn id="39" dur="500" fill="hold"/>
                                        <p:tgtEl>
                                          <p:spTgt spid="1006600"/>
                                        </p:tgtEl>
                                        <p:attrNameLst>
                                          <p:attrName>ppt_y</p:attrName>
                                        </p:attrNameLst>
                                      </p:cBhvr>
                                      <p:tavLst>
                                        <p:tav tm="0">
                                          <p:val>
                                            <p:strVal val="#ppt_y-#ppt_h/2"/>
                                          </p:val>
                                        </p:tav>
                                        <p:tav tm="100000">
                                          <p:val>
                                            <p:strVal val="#ppt_y"/>
                                          </p:val>
                                        </p:tav>
                                      </p:tavLst>
                                    </p:anim>
                                    <p:anim calcmode="lin" valueType="num">
                                      <p:cBhvr>
                                        <p:cTn id="40" dur="500" fill="hold"/>
                                        <p:tgtEl>
                                          <p:spTgt spid="1006600"/>
                                        </p:tgtEl>
                                        <p:attrNameLst>
                                          <p:attrName>ppt_w</p:attrName>
                                        </p:attrNameLst>
                                      </p:cBhvr>
                                      <p:tavLst>
                                        <p:tav tm="0">
                                          <p:val>
                                            <p:strVal val="#ppt_w"/>
                                          </p:val>
                                        </p:tav>
                                        <p:tav tm="100000">
                                          <p:val>
                                            <p:strVal val="#ppt_w"/>
                                          </p:val>
                                        </p:tav>
                                      </p:tavLst>
                                    </p:anim>
                                    <p:anim calcmode="lin" valueType="num">
                                      <p:cBhvr>
                                        <p:cTn id="41" dur="500" fill="hold"/>
                                        <p:tgtEl>
                                          <p:spTgt spid="1006600"/>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36"/>
                                            </p:cond>
                                          </p:stCondLst>
                                        </p:cTn>
                                        <p:tgtEl>
                                          <p:spTgt spid="1006600"/>
                                        </p:tgtEl>
                                        <p:attrNameLst>
                                          <p:attrName>style.visibility</p:attrName>
                                        </p:attrNameLst>
                                      </p:cBhvr>
                                      <p:to>
                                        <p:strVal val="hidden"/>
                                      </p:to>
                                    </p:set>
                                  </p:subTnLst>
                                </p:cTn>
                              </p:par>
                            </p:childTnLst>
                          </p:cTn>
                        </p:par>
                        <p:par>
                          <p:cTn id="42" fill="hold" nodeType="afterGroup">
                            <p:stCondLst>
                              <p:cond delay="1000"/>
                            </p:stCondLst>
                            <p:childTnLst>
                              <p:par>
                                <p:cTn id="43" presetID="17" presetClass="entr" presetSubtype="1" fill="hold" grpId="0" nodeType="afterEffect">
                                  <p:stCondLst>
                                    <p:cond delay="0"/>
                                  </p:stCondLst>
                                  <p:childTnLst>
                                    <p:set>
                                      <p:cBhvr>
                                        <p:cTn id="44" dur="1" fill="hold">
                                          <p:stCondLst>
                                            <p:cond delay="0"/>
                                          </p:stCondLst>
                                        </p:cTn>
                                        <p:tgtEl>
                                          <p:spTgt spid="1006601"/>
                                        </p:tgtEl>
                                        <p:attrNameLst>
                                          <p:attrName>style.visibility</p:attrName>
                                        </p:attrNameLst>
                                      </p:cBhvr>
                                      <p:to>
                                        <p:strVal val="visible"/>
                                      </p:to>
                                    </p:set>
                                    <p:anim calcmode="lin" valueType="num">
                                      <p:cBhvr>
                                        <p:cTn id="45" dur="500" fill="hold"/>
                                        <p:tgtEl>
                                          <p:spTgt spid="1006601"/>
                                        </p:tgtEl>
                                        <p:attrNameLst>
                                          <p:attrName>ppt_x</p:attrName>
                                        </p:attrNameLst>
                                      </p:cBhvr>
                                      <p:tavLst>
                                        <p:tav tm="0">
                                          <p:val>
                                            <p:strVal val="#ppt_x"/>
                                          </p:val>
                                        </p:tav>
                                        <p:tav tm="100000">
                                          <p:val>
                                            <p:strVal val="#ppt_x"/>
                                          </p:val>
                                        </p:tav>
                                      </p:tavLst>
                                    </p:anim>
                                    <p:anim calcmode="lin" valueType="num">
                                      <p:cBhvr>
                                        <p:cTn id="46" dur="500" fill="hold"/>
                                        <p:tgtEl>
                                          <p:spTgt spid="1006601"/>
                                        </p:tgtEl>
                                        <p:attrNameLst>
                                          <p:attrName>ppt_y</p:attrName>
                                        </p:attrNameLst>
                                      </p:cBhvr>
                                      <p:tavLst>
                                        <p:tav tm="0">
                                          <p:val>
                                            <p:strVal val="#ppt_y-#ppt_h/2"/>
                                          </p:val>
                                        </p:tav>
                                        <p:tav tm="100000">
                                          <p:val>
                                            <p:strVal val="#ppt_y"/>
                                          </p:val>
                                        </p:tav>
                                      </p:tavLst>
                                    </p:anim>
                                    <p:anim calcmode="lin" valueType="num">
                                      <p:cBhvr>
                                        <p:cTn id="47" dur="500" fill="hold"/>
                                        <p:tgtEl>
                                          <p:spTgt spid="1006601"/>
                                        </p:tgtEl>
                                        <p:attrNameLst>
                                          <p:attrName>ppt_w</p:attrName>
                                        </p:attrNameLst>
                                      </p:cBhvr>
                                      <p:tavLst>
                                        <p:tav tm="0">
                                          <p:val>
                                            <p:strVal val="#ppt_w"/>
                                          </p:val>
                                        </p:tav>
                                        <p:tav tm="100000">
                                          <p:val>
                                            <p:strVal val="#ppt_w"/>
                                          </p:val>
                                        </p:tav>
                                      </p:tavLst>
                                    </p:anim>
                                    <p:anim calcmode="lin" valueType="num">
                                      <p:cBhvr>
                                        <p:cTn id="48" dur="500" fill="hold"/>
                                        <p:tgtEl>
                                          <p:spTgt spid="1006601"/>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43"/>
                                            </p:cond>
                                          </p:stCondLst>
                                        </p:cTn>
                                        <p:tgtEl>
                                          <p:spTgt spid="1006601"/>
                                        </p:tgtEl>
                                        <p:attrNameLst>
                                          <p:attrName>style.visibility</p:attrName>
                                        </p:attrNameLst>
                                      </p:cBhvr>
                                      <p:to>
                                        <p:strVal val="hidden"/>
                                      </p:to>
                                    </p:set>
                                  </p:subTnLst>
                                </p:cTn>
                              </p:par>
                            </p:childTnLst>
                          </p:cTn>
                        </p:par>
                        <p:par>
                          <p:cTn id="49" fill="hold" nodeType="afterGroup">
                            <p:stCondLst>
                              <p:cond delay="1500"/>
                            </p:stCondLst>
                            <p:childTnLst>
                              <p:par>
                                <p:cTn id="50" presetID="17" presetClass="entr" presetSubtype="1" fill="hold" grpId="0" nodeType="afterEffect">
                                  <p:stCondLst>
                                    <p:cond delay="0"/>
                                  </p:stCondLst>
                                  <p:childTnLst>
                                    <p:set>
                                      <p:cBhvr>
                                        <p:cTn id="51" dur="1" fill="hold">
                                          <p:stCondLst>
                                            <p:cond delay="0"/>
                                          </p:stCondLst>
                                        </p:cTn>
                                        <p:tgtEl>
                                          <p:spTgt spid="1006602"/>
                                        </p:tgtEl>
                                        <p:attrNameLst>
                                          <p:attrName>style.visibility</p:attrName>
                                        </p:attrNameLst>
                                      </p:cBhvr>
                                      <p:to>
                                        <p:strVal val="visible"/>
                                      </p:to>
                                    </p:set>
                                    <p:anim calcmode="lin" valueType="num">
                                      <p:cBhvr>
                                        <p:cTn id="52" dur="500" fill="hold"/>
                                        <p:tgtEl>
                                          <p:spTgt spid="1006602"/>
                                        </p:tgtEl>
                                        <p:attrNameLst>
                                          <p:attrName>ppt_x</p:attrName>
                                        </p:attrNameLst>
                                      </p:cBhvr>
                                      <p:tavLst>
                                        <p:tav tm="0">
                                          <p:val>
                                            <p:strVal val="#ppt_x"/>
                                          </p:val>
                                        </p:tav>
                                        <p:tav tm="100000">
                                          <p:val>
                                            <p:strVal val="#ppt_x"/>
                                          </p:val>
                                        </p:tav>
                                      </p:tavLst>
                                    </p:anim>
                                    <p:anim calcmode="lin" valueType="num">
                                      <p:cBhvr>
                                        <p:cTn id="53" dur="500" fill="hold"/>
                                        <p:tgtEl>
                                          <p:spTgt spid="1006602"/>
                                        </p:tgtEl>
                                        <p:attrNameLst>
                                          <p:attrName>ppt_y</p:attrName>
                                        </p:attrNameLst>
                                      </p:cBhvr>
                                      <p:tavLst>
                                        <p:tav tm="0">
                                          <p:val>
                                            <p:strVal val="#ppt_y-#ppt_h/2"/>
                                          </p:val>
                                        </p:tav>
                                        <p:tav tm="100000">
                                          <p:val>
                                            <p:strVal val="#ppt_y"/>
                                          </p:val>
                                        </p:tav>
                                      </p:tavLst>
                                    </p:anim>
                                    <p:anim calcmode="lin" valueType="num">
                                      <p:cBhvr>
                                        <p:cTn id="54" dur="500" fill="hold"/>
                                        <p:tgtEl>
                                          <p:spTgt spid="1006602"/>
                                        </p:tgtEl>
                                        <p:attrNameLst>
                                          <p:attrName>ppt_w</p:attrName>
                                        </p:attrNameLst>
                                      </p:cBhvr>
                                      <p:tavLst>
                                        <p:tav tm="0">
                                          <p:val>
                                            <p:strVal val="#ppt_w"/>
                                          </p:val>
                                        </p:tav>
                                        <p:tav tm="100000">
                                          <p:val>
                                            <p:strVal val="#ppt_w"/>
                                          </p:val>
                                        </p:tav>
                                      </p:tavLst>
                                    </p:anim>
                                    <p:anim calcmode="lin" valueType="num">
                                      <p:cBhvr>
                                        <p:cTn id="55" dur="500" fill="hold"/>
                                        <p:tgtEl>
                                          <p:spTgt spid="1006602"/>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50"/>
                                            </p:cond>
                                          </p:stCondLst>
                                        </p:cTn>
                                        <p:tgtEl>
                                          <p:spTgt spid="1006602"/>
                                        </p:tgtEl>
                                        <p:attrNameLst>
                                          <p:attrName>style.visibility</p:attrName>
                                        </p:attrNameLst>
                                      </p:cBhvr>
                                      <p:to>
                                        <p:strVal val="hidden"/>
                                      </p:to>
                                    </p:set>
                                  </p:subTnLst>
                                </p:cTn>
                              </p:par>
                            </p:childTnLst>
                          </p:cTn>
                        </p:par>
                        <p:par>
                          <p:cTn id="56" fill="hold" nodeType="afterGroup">
                            <p:stCondLst>
                              <p:cond delay="2000"/>
                            </p:stCondLst>
                            <p:childTnLst>
                              <p:par>
                                <p:cTn id="57" presetID="17" presetClass="entr" presetSubtype="1" fill="hold" grpId="0" nodeType="afterEffect">
                                  <p:stCondLst>
                                    <p:cond delay="0"/>
                                  </p:stCondLst>
                                  <p:childTnLst>
                                    <p:set>
                                      <p:cBhvr>
                                        <p:cTn id="58" dur="1" fill="hold">
                                          <p:stCondLst>
                                            <p:cond delay="0"/>
                                          </p:stCondLst>
                                        </p:cTn>
                                        <p:tgtEl>
                                          <p:spTgt spid="1006603"/>
                                        </p:tgtEl>
                                        <p:attrNameLst>
                                          <p:attrName>style.visibility</p:attrName>
                                        </p:attrNameLst>
                                      </p:cBhvr>
                                      <p:to>
                                        <p:strVal val="visible"/>
                                      </p:to>
                                    </p:set>
                                    <p:anim calcmode="lin" valueType="num">
                                      <p:cBhvr>
                                        <p:cTn id="59" dur="500" fill="hold"/>
                                        <p:tgtEl>
                                          <p:spTgt spid="1006603"/>
                                        </p:tgtEl>
                                        <p:attrNameLst>
                                          <p:attrName>ppt_x</p:attrName>
                                        </p:attrNameLst>
                                      </p:cBhvr>
                                      <p:tavLst>
                                        <p:tav tm="0">
                                          <p:val>
                                            <p:strVal val="#ppt_x"/>
                                          </p:val>
                                        </p:tav>
                                        <p:tav tm="100000">
                                          <p:val>
                                            <p:strVal val="#ppt_x"/>
                                          </p:val>
                                        </p:tav>
                                      </p:tavLst>
                                    </p:anim>
                                    <p:anim calcmode="lin" valueType="num">
                                      <p:cBhvr>
                                        <p:cTn id="60" dur="500" fill="hold"/>
                                        <p:tgtEl>
                                          <p:spTgt spid="1006603"/>
                                        </p:tgtEl>
                                        <p:attrNameLst>
                                          <p:attrName>ppt_y</p:attrName>
                                        </p:attrNameLst>
                                      </p:cBhvr>
                                      <p:tavLst>
                                        <p:tav tm="0">
                                          <p:val>
                                            <p:strVal val="#ppt_y-#ppt_h/2"/>
                                          </p:val>
                                        </p:tav>
                                        <p:tav tm="100000">
                                          <p:val>
                                            <p:strVal val="#ppt_y"/>
                                          </p:val>
                                        </p:tav>
                                      </p:tavLst>
                                    </p:anim>
                                    <p:anim calcmode="lin" valueType="num">
                                      <p:cBhvr>
                                        <p:cTn id="61" dur="500" fill="hold"/>
                                        <p:tgtEl>
                                          <p:spTgt spid="1006603"/>
                                        </p:tgtEl>
                                        <p:attrNameLst>
                                          <p:attrName>ppt_w</p:attrName>
                                        </p:attrNameLst>
                                      </p:cBhvr>
                                      <p:tavLst>
                                        <p:tav tm="0">
                                          <p:val>
                                            <p:strVal val="#ppt_w"/>
                                          </p:val>
                                        </p:tav>
                                        <p:tav tm="100000">
                                          <p:val>
                                            <p:strVal val="#ppt_w"/>
                                          </p:val>
                                        </p:tav>
                                      </p:tavLst>
                                    </p:anim>
                                    <p:anim calcmode="lin" valueType="num">
                                      <p:cBhvr>
                                        <p:cTn id="62" dur="500" fill="hold"/>
                                        <p:tgtEl>
                                          <p:spTgt spid="1006603"/>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57"/>
                                            </p:cond>
                                          </p:stCondLst>
                                        </p:cTn>
                                        <p:tgtEl>
                                          <p:spTgt spid="1006603"/>
                                        </p:tgtEl>
                                        <p:attrNameLst>
                                          <p:attrName>style.visibility</p:attrName>
                                        </p:attrNameLst>
                                      </p:cBhvr>
                                      <p:to>
                                        <p:strVal val="hidden"/>
                                      </p:to>
                                    </p:set>
                                  </p:subTnLst>
                                </p:cTn>
                              </p:par>
                            </p:childTnLst>
                          </p:cTn>
                        </p:par>
                        <p:par>
                          <p:cTn id="63" fill="hold" nodeType="afterGroup">
                            <p:stCondLst>
                              <p:cond delay="2500"/>
                            </p:stCondLst>
                            <p:childTnLst>
                              <p:par>
                                <p:cTn id="64" presetID="17" presetClass="entr" presetSubtype="1" fill="hold" grpId="0" nodeType="afterEffect">
                                  <p:stCondLst>
                                    <p:cond delay="0"/>
                                  </p:stCondLst>
                                  <p:childTnLst>
                                    <p:set>
                                      <p:cBhvr>
                                        <p:cTn id="65" dur="1" fill="hold">
                                          <p:stCondLst>
                                            <p:cond delay="0"/>
                                          </p:stCondLst>
                                        </p:cTn>
                                        <p:tgtEl>
                                          <p:spTgt spid="1006604"/>
                                        </p:tgtEl>
                                        <p:attrNameLst>
                                          <p:attrName>style.visibility</p:attrName>
                                        </p:attrNameLst>
                                      </p:cBhvr>
                                      <p:to>
                                        <p:strVal val="visible"/>
                                      </p:to>
                                    </p:set>
                                    <p:anim calcmode="lin" valueType="num">
                                      <p:cBhvr>
                                        <p:cTn id="66" dur="500" fill="hold"/>
                                        <p:tgtEl>
                                          <p:spTgt spid="1006604"/>
                                        </p:tgtEl>
                                        <p:attrNameLst>
                                          <p:attrName>ppt_x</p:attrName>
                                        </p:attrNameLst>
                                      </p:cBhvr>
                                      <p:tavLst>
                                        <p:tav tm="0">
                                          <p:val>
                                            <p:strVal val="#ppt_x"/>
                                          </p:val>
                                        </p:tav>
                                        <p:tav tm="100000">
                                          <p:val>
                                            <p:strVal val="#ppt_x"/>
                                          </p:val>
                                        </p:tav>
                                      </p:tavLst>
                                    </p:anim>
                                    <p:anim calcmode="lin" valueType="num">
                                      <p:cBhvr>
                                        <p:cTn id="67" dur="500" fill="hold"/>
                                        <p:tgtEl>
                                          <p:spTgt spid="1006604"/>
                                        </p:tgtEl>
                                        <p:attrNameLst>
                                          <p:attrName>ppt_y</p:attrName>
                                        </p:attrNameLst>
                                      </p:cBhvr>
                                      <p:tavLst>
                                        <p:tav tm="0">
                                          <p:val>
                                            <p:strVal val="#ppt_y-#ppt_h/2"/>
                                          </p:val>
                                        </p:tav>
                                        <p:tav tm="100000">
                                          <p:val>
                                            <p:strVal val="#ppt_y"/>
                                          </p:val>
                                        </p:tav>
                                      </p:tavLst>
                                    </p:anim>
                                    <p:anim calcmode="lin" valueType="num">
                                      <p:cBhvr>
                                        <p:cTn id="68" dur="500" fill="hold"/>
                                        <p:tgtEl>
                                          <p:spTgt spid="1006604"/>
                                        </p:tgtEl>
                                        <p:attrNameLst>
                                          <p:attrName>ppt_w</p:attrName>
                                        </p:attrNameLst>
                                      </p:cBhvr>
                                      <p:tavLst>
                                        <p:tav tm="0">
                                          <p:val>
                                            <p:strVal val="#ppt_w"/>
                                          </p:val>
                                        </p:tav>
                                        <p:tav tm="100000">
                                          <p:val>
                                            <p:strVal val="#ppt_w"/>
                                          </p:val>
                                        </p:tav>
                                      </p:tavLst>
                                    </p:anim>
                                    <p:anim calcmode="lin" valueType="num">
                                      <p:cBhvr>
                                        <p:cTn id="69" dur="500" fill="hold"/>
                                        <p:tgtEl>
                                          <p:spTgt spid="1006604"/>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64"/>
                                            </p:cond>
                                          </p:stCondLst>
                                        </p:cTn>
                                        <p:tgtEl>
                                          <p:spTgt spid="1006604"/>
                                        </p:tgtEl>
                                        <p:attrNameLst>
                                          <p:attrName>style.visibility</p:attrName>
                                        </p:attrNameLst>
                                      </p:cBhvr>
                                      <p:to>
                                        <p:strVal val="hidden"/>
                                      </p:to>
                                    </p:set>
                                  </p:subTnLst>
                                </p:cTn>
                              </p:par>
                            </p:childTnLst>
                          </p:cTn>
                        </p:par>
                        <p:par>
                          <p:cTn id="70" fill="hold" nodeType="afterGroup">
                            <p:stCondLst>
                              <p:cond delay="3000"/>
                            </p:stCondLst>
                            <p:childTnLst>
                              <p:par>
                                <p:cTn id="71" presetID="17" presetClass="entr" presetSubtype="1" fill="hold" grpId="0" nodeType="afterEffect">
                                  <p:stCondLst>
                                    <p:cond delay="0"/>
                                  </p:stCondLst>
                                  <p:childTnLst>
                                    <p:set>
                                      <p:cBhvr>
                                        <p:cTn id="72" dur="1" fill="hold">
                                          <p:stCondLst>
                                            <p:cond delay="0"/>
                                          </p:stCondLst>
                                        </p:cTn>
                                        <p:tgtEl>
                                          <p:spTgt spid="1006605"/>
                                        </p:tgtEl>
                                        <p:attrNameLst>
                                          <p:attrName>style.visibility</p:attrName>
                                        </p:attrNameLst>
                                      </p:cBhvr>
                                      <p:to>
                                        <p:strVal val="visible"/>
                                      </p:to>
                                    </p:set>
                                    <p:anim calcmode="lin" valueType="num">
                                      <p:cBhvr>
                                        <p:cTn id="73" dur="500" fill="hold"/>
                                        <p:tgtEl>
                                          <p:spTgt spid="1006605"/>
                                        </p:tgtEl>
                                        <p:attrNameLst>
                                          <p:attrName>ppt_x</p:attrName>
                                        </p:attrNameLst>
                                      </p:cBhvr>
                                      <p:tavLst>
                                        <p:tav tm="0">
                                          <p:val>
                                            <p:strVal val="#ppt_x"/>
                                          </p:val>
                                        </p:tav>
                                        <p:tav tm="100000">
                                          <p:val>
                                            <p:strVal val="#ppt_x"/>
                                          </p:val>
                                        </p:tav>
                                      </p:tavLst>
                                    </p:anim>
                                    <p:anim calcmode="lin" valueType="num">
                                      <p:cBhvr>
                                        <p:cTn id="74" dur="500" fill="hold"/>
                                        <p:tgtEl>
                                          <p:spTgt spid="1006605"/>
                                        </p:tgtEl>
                                        <p:attrNameLst>
                                          <p:attrName>ppt_y</p:attrName>
                                        </p:attrNameLst>
                                      </p:cBhvr>
                                      <p:tavLst>
                                        <p:tav tm="0">
                                          <p:val>
                                            <p:strVal val="#ppt_y-#ppt_h/2"/>
                                          </p:val>
                                        </p:tav>
                                        <p:tav tm="100000">
                                          <p:val>
                                            <p:strVal val="#ppt_y"/>
                                          </p:val>
                                        </p:tav>
                                      </p:tavLst>
                                    </p:anim>
                                    <p:anim calcmode="lin" valueType="num">
                                      <p:cBhvr>
                                        <p:cTn id="75" dur="500" fill="hold"/>
                                        <p:tgtEl>
                                          <p:spTgt spid="1006605"/>
                                        </p:tgtEl>
                                        <p:attrNameLst>
                                          <p:attrName>ppt_w</p:attrName>
                                        </p:attrNameLst>
                                      </p:cBhvr>
                                      <p:tavLst>
                                        <p:tav tm="0">
                                          <p:val>
                                            <p:strVal val="#ppt_w"/>
                                          </p:val>
                                        </p:tav>
                                        <p:tav tm="100000">
                                          <p:val>
                                            <p:strVal val="#ppt_w"/>
                                          </p:val>
                                        </p:tav>
                                      </p:tavLst>
                                    </p:anim>
                                    <p:anim calcmode="lin" valueType="num">
                                      <p:cBhvr>
                                        <p:cTn id="76" dur="500" fill="hold"/>
                                        <p:tgtEl>
                                          <p:spTgt spid="1006605"/>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71"/>
                                            </p:cond>
                                          </p:stCondLst>
                                        </p:cTn>
                                        <p:tgtEl>
                                          <p:spTgt spid="1006605"/>
                                        </p:tgtEl>
                                        <p:attrNameLst>
                                          <p:attrName>style.visibility</p:attrName>
                                        </p:attrNameLst>
                                      </p:cBhvr>
                                      <p:to>
                                        <p:strVal val="hidden"/>
                                      </p:to>
                                    </p:set>
                                  </p:subTnLst>
                                </p:cTn>
                              </p:par>
                            </p:childTnLst>
                          </p:cTn>
                        </p:par>
                        <p:par>
                          <p:cTn id="77" fill="hold" nodeType="afterGroup">
                            <p:stCondLst>
                              <p:cond delay="3500"/>
                            </p:stCondLst>
                            <p:childTnLst>
                              <p:par>
                                <p:cTn id="78" presetID="17" presetClass="entr" presetSubtype="1" fill="hold" grpId="0" nodeType="afterEffect">
                                  <p:stCondLst>
                                    <p:cond delay="0"/>
                                  </p:stCondLst>
                                  <p:childTnLst>
                                    <p:set>
                                      <p:cBhvr>
                                        <p:cTn id="79" dur="1" fill="hold">
                                          <p:stCondLst>
                                            <p:cond delay="0"/>
                                          </p:stCondLst>
                                        </p:cTn>
                                        <p:tgtEl>
                                          <p:spTgt spid="1006606"/>
                                        </p:tgtEl>
                                        <p:attrNameLst>
                                          <p:attrName>style.visibility</p:attrName>
                                        </p:attrNameLst>
                                      </p:cBhvr>
                                      <p:to>
                                        <p:strVal val="visible"/>
                                      </p:to>
                                    </p:set>
                                    <p:anim calcmode="lin" valueType="num">
                                      <p:cBhvr>
                                        <p:cTn id="80" dur="500" fill="hold"/>
                                        <p:tgtEl>
                                          <p:spTgt spid="1006606"/>
                                        </p:tgtEl>
                                        <p:attrNameLst>
                                          <p:attrName>ppt_x</p:attrName>
                                        </p:attrNameLst>
                                      </p:cBhvr>
                                      <p:tavLst>
                                        <p:tav tm="0">
                                          <p:val>
                                            <p:strVal val="#ppt_x"/>
                                          </p:val>
                                        </p:tav>
                                        <p:tav tm="100000">
                                          <p:val>
                                            <p:strVal val="#ppt_x"/>
                                          </p:val>
                                        </p:tav>
                                      </p:tavLst>
                                    </p:anim>
                                    <p:anim calcmode="lin" valueType="num">
                                      <p:cBhvr>
                                        <p:cTn id="81" dur="500" fill="hold"/>
                                        <p:tgtEl>
                                          <p:spTgt spid="1006606"/>
                                        </p:tgtEl>
                                        <p:attrNameLst>
                                          <p:attrName>ppt_y</p:attrName>
                                        </p:attrNameLst>
                                      </p:cBhvr>
                                      <p:tavLst>
                                        <p:tav tm="0">
                                          <p:val>
                                            <p:strVal val="#ppt_y-#ppt_h/2"/>
                                          </p:val>
                                        </p:tav>
                                        <p:tav tm="100000">
                                          <p:val>
                                            <p:strVal val="#ppt_y"/>
                                          </p:val>
                                        </p:tav>
                                      </p:tavLst>
                                    </p:anim>
                                    <p:anim calcmode="lin" valueType="num">
                                      <p:cBhvr>
                                        <p:cTn id="82" dur="500" fill="hold"/>
                                        <p:tgtEl>
                                          <p:spTgt spid="1006606"/>
                                        </p:tgtEl>
                                        <p:attrNameLst>
                                          <p:attrName>ppt_w</p:attrName>
                                        </p:attrNameLst>
                                      </p:cBhvr>
                                      <p:tavLst>
                                        <p:tav tm="0">
                                          <p:val>
                                            <p:strVal val="#ppt_w"/>
                                          </p:val>
                                        </p:tav>
                                        <p:tav tm="100000">
                                          <p:val>
                                            <p:strVal val="#ppt_w"/>
                                          </p:val>
                                        </p:tav>
                                      </p:tavLst>
                                    </p:anim>
                                    <p:anim calcmode="lin" valueType="num">
                                      <p:cBhvr>
                                        <p:cTn id="83" dur="500" fill="hold"/>
                                        <p:tgtEl>
                                          <p:spTgt spid="1006606"/>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78"/>
                                            </p:cond>
                                          </p:stCondLst>
                                        </p:cTn>
                                        <p:tgtEl>
                                          <p:spTgt spid="1006606"/>
                                        </p:tgtEl>
                                        <p:attrNameLst>
                                          <p:attrName>style.visibility</p:attrName>
                                        </p:attrNameLst>
                                      </p:cBhvr>
                                      <p:to>
                                        <p:strVal val="hidden"/>
                                      </p:to>
                                    </p:set>
                                  </p:subTnLst>
                                </p:cTn>
                              </p:par>
                            </p:childTnLst>
                          </p:cTn>
                        </p:par>
                        <p:par>
                          <p:cTn id="84" fill="hold" nodeType="afterGroup">
                            <p:stCondLst>
                              <p:cond delay="4000"/>
                            </p:stCondLst>
                            <p:childTnLst>
                              <p:par>
                                <p:cTn id="85" presetID="17" presetClass="entr" presetSubtype="1" fill="hold" grpId="0" nodeType="afterEffect">
                                  <p:stCondLst>
                                    <p:cond delay="0"/>
                                  </p:stCondLst>
                                  <p:childTnLst>
                                    <p:set>
                                      <p:cBhvr>
                                        <p:cTn id="86" dur="1" fill="hold">
                                          <p:stCondLst>
                                            <p:cond delay="0"/>
                                          </p:stCondLst>
                                        </p:cTn>
                                        <p:tgtEl>
                                          <p:spTgt spid="1006607"/>
                                        </p:tgtEl>
                                        <p:attrNameLst>
                                          <p:attrName>style.visibility</p:attrName>
                                        </p:attrNameLst>
                                      </p:cBhvr>
                                      <p:to>
                                        <p:strVal val="visible"/>
                                      </p:to>
                                    </p:set>
                                    <p:anim calcmode="lin" valueType="num">
                                      <p:cBhvr>
                                        <p:cTn id="87" dur="500" fill="hold"/>
                                        <p:tgtEl>
                                          <p:spTgt spid="1006607"/>
                                        </p:tgtEl>
                                        <p:attrNameLst>
                                          <p:attrName>ppt_x</p:attrName>
                                        </p:attrNameLst>
                                      </p:cBhvr>
                                      <p:tavLst>
                                        <p:tav tm="0">
                                          <p:val>
                                            <p:strVal val="#ppt_x"/>
                                          </p:val>
                                        </p:tav>
                                        <p:tav tm="100000">
                                          <p:val>
                                            <p:strVal val="#ppt_x"/>
                                          </p:val>
                                        </p:tav>
                                      </p:tavLst>
                                    </p:anim>
                                    <p:anim calcmode="lin" valueType="num">
                                      <p:cBhvr>
                                        <p:cTn id="88" dur="500" fill="hold"/>
                                        <p:tgtEl>
                                          <p:spTgt spid="1006607"/>
                                        </p:tgtEl>
                                        <p:attrNameLst>
                                          <p:attrName>ppt_y</p:attrName>
                                        </p:attrNameLst>
                                      </p:cBhvr>
                                      <p:tavLst>
                                        <p:tav tm="0">
                                          <p:val>
                                            <p:strVal val="#ppt_y-#ppt_h/2"/>
                                          </p:val>
                                        </p:tav>
                                        <p:tav tm="100000">
                                          <p:val>
                                            <p:strVal val="#ppt_y"/>
                                          </p:val>
                                        </p:tav>
                                      </p:tavLst>
                                    </p:anim>
                                    <p:anim calcmode="lin" valueType="num">
                                      <p:cBhvr>
                                        <p:cTn id="89" dur="500" fill="hold"/>
                                        <p:tgtEl>
                                          <p:spTgt spid="1006607"/>
                                        </p:tgtEl>
                                        <p:attrNameLst>
                                          <p:attrName>ppt_w</p:attrName>
                                        </p:attrNameLst>
                                      </p:cBhvr>
                                      <p:tavLst>
                                        <p:tav tm="0">
                                          <p:val>
                                            <p:strVal val="#ppt_w"/>
                                          </p:val>
                                        </p:tav>
                                        <p:tav tm="100000">
                                          <p:val>
                                            <p:strVal val="#ppt_w"/>
                                          </p:val>
                                        </p:tav>
                                      </p:tavLst>
                                    </p:anim>
                                    <p:anim calcmode="lin" valueType="num">
                                      <p:cBhvr>
                                        <p:cTn id="90" dur="500" fill="hold"/>
                                        <p:tgtEl>
                                          <p:spTgt spid="1006607"/>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85"/>
                                            </p:cond>
                                          </p:stCondLst>
                                        </p:cTn>
                                        <p:tgtEl>
                                          <p:spTgt spid="1006607"/>
                                        </p:tgtEl>
                                        <p:attrNameLst>
                                          <p:attrName>style.visibility</p:attrName>
                                        </p:attrNameLst>
                                      </p:cBhvr>
                                      <p:to>
                                        <p:strVal val="hidden"/>
                                      </p:to>
                                    </p:set>
                                  </p:subTnLst>
                                </p:cTn>
                              </p:par>
                            </p:childTnLst>
                          </p:cTn>
                        </p:par>
                        <p:par>
                          <p:cTn id="91" fill="hold" nodeType="afterGroup">
                            <p:stCondLst>
                              <p:cond delay="4500"/>
                            </p:stCondLst>
                            <p:childTnLst>
                              <p:par>
                                <p:cTn id="92" presetID="17" presetClass="entr" presetSubtype="1" fill="hold" grpId="0" nodeType="afterEffect">
                                  <p:stCondLst>
                                    <p:cond delay="0"/>
                                  </p:stCondLst>
                                  <p:childTnLst>
                                    <p:set>
                                      <p:cBhvr>
                                        <p:cTn id="93" dur="1" fill="hold">
                                          <p:stCondLst>
                                            <p:cond delay="0"/>
                                          </p:stCondLst>
                                        </p:cTn>
                                        <p:tgtEl>
                                          <p:spTgt spid="1006608"/>
                                        </p:tgtEl>
                                        <p:attrNameLst>
                                          <p:attrName>style.visibility</p:attrName>
                                        </p:attrNameLst>
                                      </p:cBhvr>
                                      <p:to>
                                        <p:strVal val="visible"/>
                                      </p:to>
                                    </p:set>
                                    <p:anim calcmode="lin" valueType="num">
                                      <p:cBhvr>
                                        <p:cTn id="94" dur="500" fill="hold"/>
                                        <p:tgtEl>
                                          <p:spTgt spid="1006608"/>
                                        </p:tgtEl>
                                        <p:attrNameLst>
                                          <p:attrName>ppt_x</p:attrName>
                                        </p:attrNameLst>
                                      </p:cBhvr>
                                      <p:tavLst>
                                        <p:tav tm="0">
                                          <p:val>
                                            <p:strVal val="#ppt_x"/>
                                          </p:val>
                                        </p:tav>
                                        <p:tav tm="100000">
                                          <p:val>
                                            <p:strVal val="#ppt_x"/>
                                          </p:val>
                                        </p:tav>
                                      </p:tavLst>
                                    </p:anim>
                                    <p:anim calcmode="lin" valueType="num">
                                      <p:cBhvr>
                                        <p:cTn id="95" dur="500" fill="hold"/>
                                        <p:tgtEl>
                                          <p:spTgt spid="1006608"/>
                                        </p:tgtEl>
                                        <p:attrNameLst>
                                          <p:attrName>ppt_y</p:attrName>
                                        </p:attrNameLst>
                                      </p:cBhvr>
                                      <p:tavLst>
                                        <p:tav tm="0">
                                          <p:val>
                                            <p:strVal val="#ppt_y-#ppt_h/2"/>
                                          </p:val>
                                        </p:tav>
                                        <p:tav tm="100000">
                                          <p:val>
                                            <p:strVal val="#ppt_y"/>
                                          </p:val>
                                        </p:tav>
                                      </p:tavLst>
                                    </p:anim>
                                    <p:anim calcmode="lin" valueType="num">
                                      <p:cBhvr>
                                        <p:cTn id="96" dur="500" fill="hold"/>
                                        <p:tgtEl>
                                          <p:spTgt spid="1006608"/>
                                        </p:tgtEl>
                                        <p:attrNameLst>
                                          <p:attrName>ppt_w</p:attrName>
                                        </p:attrNameLst>
                                      </p:cBhvr>
                                      <p:tavLst>
                                        <p:tav tm="0">
                                          <p:val>
                                            <p:strVal val="#ppt_w"/>
                                          </p:val>
                                        </p:tav>
                                        <p:tav tm="100000">
                                          <p:val>
                                            <p:strVal val="#ppt_w"/>
                                          </p:val>
                                        </p:tav>
                                      </p:tavLst>
                                    </p:anim>
                                    <p:anim calcmode="lin" valueType="num">
                                      <p:cBhvr>
                                        <p:cTn id="97" dur="500" fill="hold"/>
                                        <p:tgtEl>
                                          <p:spTgt spid="1006608"/>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92"/>
                                            </p:cond>
                                          </p:stCondLst>
                                        </p:cTn>
                                        <p:tgtEl>
                                          <p:spTgt spid="1006608"/>
                                        </p:tgtEl>
                                        <p:attrNameLst>
                                          <p:attrName>style.visibility</p:attrName>
                                        </p:attrNameLst>
                                      </p:cBhvr>
                                      <p:to>
                                        <p:strVal val="hidden"/>
                                      </p:to>
                                    </p:set>
                                  </p:subTnLst>
                                </p:cTn>
                              </p:par>
                            </p:childTnLst>
                          </p:cTn>
                        </p:par>
                        <p:par>
                          <p:cTn id="98" fill="hold" nodeType="afterGroup">
                            <p:stCondLst>
                              <p:cond delay="5000"/>
                            </p:stCondLst>
                            <p:childTnLst>
                              <p:par>
                                <p:cTn id="99" presetID="17" presetClass="entr" presetSubtype="1" fill="hold" grpId="0" nodeType="afterEffect">
                                  <p:stCondLst>
                                    <p:cond delay="0"/>
                                  </p:stCondLst>
                                  <p:childTnLst>
                                    <p:set>
                                      <p:cBhvr>
                                        <p:cTn id="100" dur="1" fill="hold">
                                          <p:stCondLst>
                                            <p:cond delay="0"/>
                                          </p:stCondLst>
                                        </p:cTn>
                                        <p:tgtEl>
                                          <p:spTgt spid="1006609"/>
                                        </p:tgtEl>
                                        <p:attrNameLst>
                                          <p:attrName>style.visibility</p:attrName>
                                        </p:attrNameLst>
                                      </p:cBhvr>
                                      <p:to>
                                        <p:strVal val="visible"/>
                                      </p:to>
                                    </p:set>
                                    <p:anim calcmode="lin" valueType="num">
                                      <p:cBhvr>
                                        <p:cTn id="101" dur="500" fill="hold"/>
                                        <p:tgtEl>
                                          <p:spTgt spid="1006609"/>
                                        </p:tgtEl>
                                        <p:attrNameLst>
                                          <p:attrName>ppt_x</p:attrName>
                                        </p:attrNameLst>
                                      </p:cBhvr>
                                      <p:tavLst>
                                        <p:tav tm="0">
                                          <p:val>
                                            <p:strVal val="#ppt_x"/>
                                          </p:val>
                                        </p:tav>
                                        <p:tav tm="100000">
                                          <p:val>
                                            <p:strVal val="#ppt_x"/>
                                          </p:val>
                                        </p:tav>
                                      </p:tavLst>
                                    </p:anim>
                                    <p:anim calcmode="lin" valueType="num">
                                      <p:cBhvr>
                                        <p:cTn id="102" dur="500" fill="hold"/>
                                        <p:tgtEl>
                                          <p:spTgt spid="1006609"/>
                                        </p:tgtEl>
                                        <p:attrNameLst>
                                          <p:attrName>ppt_y</p:attrName>
                                        </p:attrNameLst>
                                      </p:cBhvr>
                                      <p:tavLst>
                                        <p:tav tm="0">
                                          <p:val>
                                            <p:strVal val="#ppt_y-#ppt_h/2"/>
                                          </p:val>
                                        </p:tav>
                                        <p:tav tm="100000">
                                          <p:val>
                                            <p:strVal val="#ppt_y"/>
                                          </p:val>
                                        </p:tav>
                                      </p:tavLst>
                                    </p:anim>
                                    <p:anim calcmode="lin" valueType="num">
                                      <p:cBhvr>
                                        <p:cTn id="103" dur="500" fill="hold"/>
                                        <p:tgtEl>
                                          <p:spTgt spid="1006609"/>
                                        </p:tgtEl>
                                        <p:attrNameLst>
                                          <p:attrName>ppt_w</p:attrName>
                                        </p:attrNameLst>
                                      </p:cBhvr>
                                      <p:tavLst>
                                        <p:tav tm="0">
                                          <p:val>
                                            <p:strVal val="#ppt_w"/>
                                          </p:val>
                                        </p:tav>
                                        <p:tav tm="100000">
                                          <p:val>
                                            <p:strVal val="#ppt_w"/>
                                          </p:val>
                                        </p:tav>
                                      </p:tavLst>
                                    </p:anim>
                                    <p:anim calcmode="lin" valueType="num">
                                      <p:cBhvr>
                                        <p:cTn id="104" dur="500" fill="hold"/>
                                        <p:tgtEl>
                                          <p:spTgt spid="1006609"/>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99"/>
                                            </p:cond>
                                          </p:stCondLst>
                                        </p:cTn>
                                        <p:tgtEl>
                                          <p:spTgt spid="1006609"/>
                                        </p:tgtEl>
                                        <p:attrNameLst>
                                          <p:attrName>style.visibility</p:attrName>
                                        </p:attrNameLst>
                                      </p:cBhvr>
                                      <p:to>
                                        <p:strVal val="hidden"/>
                                      </p:to>
                                    </p:set>
                                  </p:subTnLst>
                                </p:cTn>
                              </p:par>
                            </p:childTnLst>
                          </p:cTn>
                        </p:par>
                        <p:par>
                          <p:cTn id="105" fill="hold" nodeType="afterGroup">
                            <p:stCondLst>
                              <p:cond delay="5500"/>
                            </p:stCondLst>
                            <p:childTnLst>
                              <p:par>
                                <p:cTn id="106" presetID="17" presetClass="entr" presetSubtype="1" fill="hold" grpId="0" nodeType="afterEffect">
                                  <p:stCondLst>
                                    <p:cond delay="0"/>
                                  </p:stCondLst>
                                  <p:childTnLst>
                                    <p:set>
                                      <p:cBhvr>
                                        <p:cTn id="107" dur="1" fill="hold">
                                          <p:stCondLst>
                                            <p:cond delay="0"/>
                                          </p:stCondLst>
                                        </p:cTn>
                                        <p:tgtEl>
                                          <p:spTgt spid="1006610"/>
                                        </p:tgtEl>
                                        <p:attrNameLst>
                                          <p:attrName>style.visibility</p:attrName>
                                        </p:attrNameLst>
                                      </p:cBhvr>
                                      <p:to>
                                        <p:strVal val="visible"/>
                                      </p:to>
                                    </p:set>
                                    <p:anim calcmode="lin" valueType="num">
                                      <p:cBhvr>
                                        <p:cTn id="108" dur="500" fill="hold"/>
                                        <p:tgtEl>
                                          <p:spTgt spid="1006610"/>
                                        </p:tgtEl>
                                        <p:attrNameLst>
                                          <p:attrName>ppt_x</p:attrName>
                                        </p:attrNameLst>
                                      </p:cBhvr>
                                      <p:tavLst>
                                        <p:tav tm="0">
                                          <p:val>
                                            <p:strVal val="#ppt_x"/>
                                          </p:val>
                                        </p:tav>
                                        <p:tav tm="100000">
                                          <p:val>
                                            <p:strVal val="#ppt_x"/>
                                          </p:val>
                                        </p:tav>
                                      </p:tavLst>
                                    </p:anim>
                                    <p:anim calcmode="lin" valueType="num">
                                      <p:cBhvr>
                                        <p:cTn id="109" dur="500" fill="hold"/>
                                        <p:tgtEl>
                                          <p:spTgt spid="1006610"/>
                                        </p:tgtEl>
                                        <p:attrNameLst>
                                          <p:attrName>ppt_y</p:attrName>
                                        </p:attrNameLst>
                                      </p:cBhvr>
                                      <p:tavLst>
                                        <p:tav tm="0">
                                          <p:val>
                                            <p:strVal val="#ppt_y-#ppt_h/2"/>
                                          </p:val>
                                        </p:tav>
                                        <p:tav tm="100000">
                                          <p:val>
                                            <p:strVal val="#ppt_y"/>
                                          </p:val>
                                        </p:tav>
                                      </p:tavLst>
                                    </p:anim>
                                    <p:anim calcmode="lin" valueType="num">
                                      <p:cBhvr>
                                        <p:cTn id="110" dur="500" fill="hold"/>
                                        <p:tgtEl>
                                          <p:spTgt spid="1006610"/>
                                        </p:tgtEl>
                                        <p:attrNameLst>
                                          <p:attrName>ppt_w</p:attrName>
                                        </p:attrNameLst>
                                      </p:cBhvr>
                                      <p:tavLst>
                                        <p:tav tm="0">
                                          <p:val>
                                            <p:strVal val="#ppt_w"/>
                                          </p:val>
                                        </p:tav>
                                        <p:tav tm="100000">
                                          <p:val>
                                            <p:strVal val="#ppt_w"/>
                                          </p:val>
                                        </p:tav>
                                      </p:tavLst>
                                    </p:anim>
                                    <p:anim calcmode="lin" valueType="num">
                                      <p:cBhvr>
                                        <p:cTn id="111" dur="500" fill="hold"/>
                                        <p:tgtEl>
                                          <p:spTgt spid="1006610"/>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06"/>
                                            </p:cond>
                                          </p:stCondLst>
                                        </p:cTn>
                                        <p:tgtEl>
                                          <p:spTgt spid="1006610"/>
                                        </p:tgtEl>
                                        <p:attrNameLst>
                                          <p:attrName>style.visibility</p:attrName>
                                        </p:attrNameLst>
                                      </p:cBhvr>
                                      <p:to>
                                        <p:strVal val="hidden"/>
                                      </p:to>
                                    </p:set>
                                  </p:subTnLst>
                                </p:cTn>
                              </p:par>
                            </p:childTnLst>
                          </p:cTn>
                        </p:par>
                        <p:par>
                          <p:cTn id="112" fill="hold" nodeType="afterGroup">
                            <p:stCondLst>
                              <p:cond delay="6000"/>
                            </p:stCondLst>
                            <p:childTnLst>
                              <p:par>
                                <p:cTn id="113" presetID="17" presetClass="entr" presetSubtype="1" fill="hold" grpId="0" nodeType="afterEffect">
                                  <p:stCondLst>
                                    <p:cond delay="0"/>
                                  </p:stCondLst>
                                  <p:childTnLst>
                                    <p:set>
                                      <p:cBhvr>
                                        <p:cTn id="114" dur="1" fill="hold">
                                          <p:stCondLst>
                                            <p:cond delay="0"/>
                                          </p:stCondLst>
                                        </p:cTn>
                                        <p:tgtEl>
                                          <p:spTgt spid="1006611"/>
                                        </p:tgtEl>
                                        <p:attrNameLst>
                                          <p:attrName>style.visibility</p:attrName>
                                        </p:attrNameLst>
                                      </p:cBhvr>
                                      <p:to>
                                        <p:strVal val="visible"/>
                                      </p:to>
                                    </p:set>
                                    <p:anim calcmode="lin" valueType="num">
                                      <p:cBhvr>
                                        <p:cTn id="115" dur="500" fill="hold"/>
                                        <p:tgtEl>
                                          <p:spTgt spid="1006611"/>
                                        </p:tgtEl>
                                        <p:attrNameLst>
                                          <p:attrName>ppt_x</p:attrName>
                                        </p:attrNameLst>
                                      </p:cBhvr>
                                      <p:tavLst>
                                        <p:tav tm="0">
                                          <p:val>
                                            <p:strVal val="#ppt_x"/>
                                          </p:val>
                                        </p:tav>
                                        <p:tav tm="100000">
                                          <p:val>
                                            <p:strVal val="#ppt_x"/>
                                          </p:val>
                                        </p:tav>
                                      </p:tavLst>
                                    </p:anim>
                                    <p:anim calcmode="lin" valueType="num">
                                      <p:cBhvr>
                                        <p:cTn id="116" dur="500" fill="hold"/>
                                        <p:tgtEl>
                                          <p:spTgt spid="1006611"/>
                                        </p:tgtEl>
                                        <p:attrNameLst>
                                          <p:attrName>ppt_y</p:attrName>
                                        </p:attrNameLst>
                                      </p:cBhvr>
                                      <p:tavLst>
                                        <p:tav tm="0">
                                          <p:val>
                                            <p:strVal val="#ppt_y-#ppt_h/2"/>
                                          </p:val>
                                        </p:tav>
                                        <p:tav tm="100000">
                                          <p:val>
                                            <p:strVal val="#ppt_y"/>
                                          </p:val>
                                        </p:tav>
                                      </p:tavLst>
                                    </p:anim>
                                    <p:anim calcmode="lin" valueType="num">
                                      <p:cBhvr>
                                        <p:cTn id="117" dur="500" fill="hold"/>
                                        <p:tgtEl>
                                          <p:spTgt spid="1006611"/>
                                        </p:tgtEl>
                                        <p:attrNameLst>
                                          <p:attrName>ppt_w</p:attrName>
                                        </p:attrNameLst>
                                      </p:cBhvr>
                                      <p:tavLst>
                                        <p:tav tm="0">
                                          <p:val>
                                            <p:strVal val="#ppt_w"/>
                                          </p:val>
                                        </p:tav>
                                        <p:tav tm="100000">
                                          <p:val>
                                            <p:strVal val="#ppt_w"/>
                                          </p:val>
                                        </p:tav>
                                      </p:tavLst>
                                    </p:anim>
                                    <p:anim calcmode="lin" valueType="num">
                                      <p:cBhvr>
                                        <p:cTn id="118" dur="500" fill="hold"/>
                                        <p:tgtEl>
                                          <p:spTgt spid="1006611"/>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13"/>
                                            </p:cond>
                                          </p:stCondLst>
                                        </p:cTn>
                                        <p:tgtEl>
                                          <p:spTgt spid="1006611"/>
                                        </p:tgtEl>
                                        <p:attrNameLst>
                                          <p:attrName>style.visibility</p:attrName>
                                        </p:attrNameLst>
                                      </p:cBhvr>
                                      <p:to>
                                        <p:strVal val="hidden"/>
                                      </p:to>
                                    </p:set>
                                  </p:subTnLst>
                                </p:cTn>
                              </p:par>
                            </p:childTnLst>
                          </p:cTn>
                        </p:par>
                        <p:par>
                          <p:cTn id="119" fill="hold" nodeType="afterGroup">
                            <p:stCondLst>
                              <p:cond delay="6500"/>
                            </p:stCondLst>
                            <p:childTnLst>
                              <p:par>
                                <p:cTn id="120" presetID="17" presetClass="entr" presetSubtype="1" fill="hold" grpId="0" nodeType="afterEffect">
                                  <p:stCondLst>
                                    <p:cond delay="0"/>
                                  </p:stCondLst>
                                  <p:childTnLst>
                                    <p:set>
                                      <p:cBhvr>
                                        <p:cTn id="121" dur="1" fill="hold">
                                          <p:stCondLst>
                                            <p:cond delay="0"/>
                                          </p:stCondLst>
                                        </p:cTn>
                                        <p:tgtEl>
                                          <p:spTgt spid="1006612"/>
                                        </p:tgtEl>
                                        <p:attrNameLst>
                                          <p:attrName>style.visibility</p:attrName>
                                        </p:attrNameLst>
                                      </p:cBhvr>
                                      <p:to>
                                        <p:strVal val="visible"/>
                                      </p:to>
                                    </p:set>
                                    <p:anim calcmode="lin" valueType="num">
                                      <p:cBhvr>
                                        <p:cTn id="122" dur="500" fill="hold"/>
                                        <p:tgtEl>
                                          <p:spTgt spid="1006612"/>
                                        </p:tgtEl>
                                        <p:attrNameLst>
                                          <p:attrName>ppt_x</p:attrName>
                                        </p:attrNameLst>
                                      </p:cBhvr>
                                      <p:tavLst>
                                        <p:tav tm="0">
                                          <p:val>
                                            <p:strVal val="#ppt_x"/>
                                          </p:val>
                                        </p:tav>
                                        <p:tav tm="100000">
                                          <p:val>
                                            <p:strVal val="#ppt_x"/>
                                          </p:val>
                                        </p:tav>
                                      </p:tavLst>
                                    </p:anim>
                                    <p:anim calcmode="lin" valueType="num">
                                      <p:cBhvr>
                                        <p:cTn id="123" dur="500" fill="hold"/>
                                        <p:tgtEl>
                                          <p:spTgt spid="1006612"/>
                                        </p:tgtEl>
                                        <p:attrNameLst>
                                          <p:attrName>ppt_y</p:attrName>
                                        </p:attrNameLst>
                                      </p:cBhvr>
                                      <p:tavLst>
                                        <p:tav tm="0">
                                          <p:val>
                                            <p:strVal val="#ppt_y-#ppt_h/2"/>
                                          </p:val>
                                        </p:tav>
                                        <p:tav tm="100000">
                                          <p:val>
                                            <p:strVal val="#ppt_y"/>
                                          </p:val>
                                        </p:tav>
                                      </p:tavLst>
                                    </p:anim>
                                    <p:anim calcmode="lin" valueType="num">
                                      <p:cBhvr>
                                        <p:cTn id="124" dur="500" fill="hold"/>
                                        <p:tgtEl>
                                          <p:spTgt spid="1006612"/>
                                        </p:tgtEl>
                                        <p:attrNameLst>
                                          <p:attrName>ppt_w</p:attrName>
                                        </p:attrNameLst>
                                      </p:cBhvr>
                                      <p:tavLst>
                                        <p:tav tm="0">
                                          <p:val>
                                            <p:strVal val="#ppt_w"/>
                                          </p:val>
                                        </p:tav>
                                        <p:tav tm="100000">
                                          <p:val>
                                            <p:strVal val="#ppt_w"/>
                                          </p:val>
                                        </p:tav>
                                      </p:tavLst>
                                    </p:anim>
                                    <p:anim calcmode="lin" valueType="num">
                                      <p:cBhvr>
                                        <p:cTn id="125" dur="500" fill="hold"/>
                                        <p:tgtEl>
                                          <p:spTgt spid="1006612"/>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20"/>
                                            </p:cond>
                                          </p:stCondLst>
                                        </p:cTn>
                                        <p:tgtEl>
                                          <p:spTgt spid="1006612"/>
                                        </p:tgtEl>
                                        <p:attrNameLst>
                                          <p:attrName>style.visibility</p:attrName>
                                        </p:attrNameLst>
                                      </p:cBhvr>
                                      <p:to>
                                        <p:strVal val="hidden"/>
                                      </p:to>
                                    </p:set>
                                  </p:subTnLst>
                                </p:cTn>
                              </p:par>
                            </p:childTnLst>
                          </p:cTn>
                        </p:par>
                        <p:par>
                          <p:cTn id="126" fill="hold" nodeType="afterGroup">
                            <p:stCondLst>
                              <p:cond delay="7000"/>
                            </p:stCondLst>
                            <p:childTnLst>
                              <p:par>
                                <p:cTn id="127" presetID="17" presetClass="entr" presetSubtype="1" fill="hold" grpId="0" nodeType="afterEffect">
                                  <p:stCondLst>
                                    <p:cond delay="0"/>
                                  </p:stCondLst>
                                  <p:childTnLst>
                                    <p:set>
                                      <p:cBhvr>
                                        <p:cTn id="128" dur="1" fill="hold">
                                          <p:stCondLst>
                                            <p:cond delay="0"/>
                                          </p:stCondLst>
                                        </p:cTn>
                                        <p:tgtEl>
                                          <p:spTgt spid="1006613"/>
                                        </p:tgtEl>
                                        <p:attrNameLst>
                                          <p:attrName>style.visibility</p:attrName>
                                        </p:attrNameLst>
                                      </p:cBhvr>
                                      <p:to>
                                        <p:strVal val="visible"/>
                                      </p:to>
                                    </p:set>
                                    <p:anim calcmode="lin" valueType="num">
                                      <p:cBhvr>
                                        <p:cTn id="129" dur="500" fill="hold"/>
                                        <p:tgtEl>
                                          <p:spTgt spid="1006613"/>
                                        </p:tgtEl>
                                        <p:attrNameLst>
                                          <p:attrName>ppt_x</p:attrName>
                                        </p:attrNameLst>
                                      </p:cBhvr>
                                      <p:tavLst>
                                        <p:tav tm="0">
                                          <p:val>
                                            <p:strVal val="#ppt_x"/>
                                          </p:val>
                                        </p:tav>
                                        <p:tav tm="100000">
                                          <p:val>
                                            <p:strVal val="#ppt_x"/>
                                          </p:val>
                                        </p:tav>
                                      </p:tavLst>
                                    </p:anim>
                                    <p:anim calcmode="lin" valueType="num">
                                      <p:cBhvr>
                                        <p:cTn id="130" dur="500" fill="hold"/>
                                        <p:tgtEl>
                                          <p:spTgt spid="1006613"/>
                                        </p:tgtEl>
                                        <p:attrNameLst>
                                          <p:attrName>ppt_y</p:attrName>
                                        </p:attrNameLst>
                                      </p:cBhvr>
                                      <p:tavLst>
                                        <p:tav tm="0">
                                          <p:val>
                                            <p:strVal val="#ppt_y-#ppt_h/2"/>
                                          </p:val>
                                        </p:tav>
                                        <p:tav tm="100000">
                                          <p:val>
                                            <p:strVal val="#ppt_y"/>
                                          </p:val>
                                        </p:tav>
                                      </p:tavLst>
                                    </p:anim>
                                    <p:anim calcmode="lin" valueType="num">
                                      <p:cBhvr>
                                        <p:cTn id="131" dur="500" fill="hold"/>
                                        <p:tgtEl>
                                          <p:spTgt spid="1006613"/>
                                        </p:tgtEl>
                                        <p:attrNameLst>
                                          <p:attrName>ppt_w</p:attrName>
                                        </p:attrNameLst>
                                      </p:cBhvr>
                                      <p:tavLst>
                                        <p:tav tm="0">
                                          <p:val>
                                            <p:strVal val="#ppt_w"/>
                                          </p:val>
                                        </p:tav>
                                        <p:tav tm="100000">
                                          <p:val>
                                            <p:strVal val="#ppt_w"/>
                                          </p:val>
                                        </p:tav>
                                      </p:tavLst>
                                    </p:anim>
                                    <p:anim calcmode="lin" valueType="num">
                                      <p:cBhvr>
                                        <p:cTn id="132" dur="500" fill="hold"/>
                                        <p:tgtEl>
                                          <p:spTgt spid="1006613"/>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27"/>
                                            </p:cond>
                                          </p:stCondLst>
                                        </p:cTn>
                                        <p:tgtEl>
                                          <p:spTgt spid="1006613"/>
                                        </p:tgtEl>
                                        <p:attrNameLst>
                                          <p:attrName>style.visibility</p:attrName>
                                        </p:attrNameLst>
                                      </p:cBhvr>
                                      <p:to>
                                        <p:strVal val="hidden"/>
                                      </p:to>
                                    </p:set>
                                  </p:subTnLst>
                                </p:cTn>
                              </p:par>
                            </p:childTnLst>
                          </p:cTn>
                        </p:par>
                        <p:par>
                          <p:cTn id="133" fill="hold" nodeType="afterGroup">
                            <p:stCondLst>
                              <p:cond delay="7500"/>
                            </p:stCondLst>
                            <p:childTnLst>
                              <p:par>
                                <p:cTn id="134" presetID="17" presetClass="entr" presetSubtype="1" fill="hold" grpId="0" nodeType="afterEffect">
                                  <p:stCondLst>
                                    <p:cond delay="0"/>
                                  </p:stCondLst>
                                  <p:childTnLst>
                                    <p:set>
                                      <p:cBhvr>
                                        <p:cTn id="135" dur="1" fill="hold">
                                          <p:stCondLst>
                                            <p:cond delay="0"/>
                                          </p:stCondLst>
                                        </p:cTn>
                                        <p:tgtEl>
                                          <p:spTgt spid="1006614"/>
                                        </p:tgtEl>
                                        <p:attrNameLst>
                                          <p:attrName>style.visibility</p:attrName>
                                        </p:attrNameLst>
                                      </p:cBhvr>
                                      <p:to>
                                        <p:strVal val="visible"/>
                                      </p:to>
                                    </p:set>
                                    <p:anim calcmode="lin" valueType="num">
                                      <p:cBhvr>
                                        <p:cTn id="136" dur="500" fill="hold"/>
                                        <p:tgtEl>
                                          <p:spTgt spid="1006614"/>
                                        </p:tgtEl>
                                        <p:attrNameLst>
                                          <p:attrName>ppt_x</p:attrName>
                                        </p:attrNameLst>
                                      </p:cBhvr>
                                      <p:tavLst>
                                        <p:tav tm="0">
                                          <p:val>
                                            <p:strVal val="#ppt_x"/>
                                          </p:val>
                                        </p:tav>
                                        <p:tav tm="100000">
                                          <p:val>
                                            <p:strVal val="#ppt_x"/>
                                          </p:val>
                                        </p:tav>
                                      </p:tavLst>
                                    </p:anim>
                                    <p:anim calcmode="lin" valueType="num">
                                      <p:cBhvr>
                                        <p:cTn id="137" dur="500" fill="hold"/>
                                        <p:tgtEl>
                                          <p:spTgt spid="1006614"/>
                                        </p:tgtEl>
                                        <p:attrNameLst>
                                          <p:attrName>ppt_y</p:attrName>
                                        </p:attrNameLst>
                                      </p:cBhvr>
                                      <p:tavLst>
                                        <p:tav tm="0">
                                          <p:val>
                                            <p:strVal val="#ppt_y-#ppt_h/2"/>
                                          </p:val>
                                        </p:tav>
                                        <p:tav tm="100000">
                                          <p:val>
                                            <p:strVal val="#ppt_y"/>
                                          </p:val>
                                        </p:tav>
                                      </p:tavLst>
                                    </p:anim>
                                    <p:anim calcmode="lin" valueType="num">
                                      <p:cBhvr>
                                        <p:cTn id="138" dur="500" fill="hold"/>
                                        <p:tgtEl>
                                          <p:spTgt spid="1006614"/>
                                        </p:tgtEl>
                                        <p:attrNameLst>
                                          <p:attrName>ppt_w</p:attrName>
                                        </p:attrNameLst>
                                      </p:cBhvr>
                                      <p:tavLst>
                                        <p:tav tm="0">
                                          <p:val>
                                            <p:strVal val="#ppt_w"/>
                                          </p:val>
                                        </p:tav>
                                        <p:tav tm="100000">
                                          <p:val>
                                            <p:strVal val="#ppt_w"/>
                                          </p:val>
                                        </p:tav>
                                      </p:tavLst>
                                    </p:anim>
                                    <p:anim calcmode="lin" valueType="num">
                                      <p:cBhvr>
                                        <p:cTn id="139" dur="500" fill="hold"/>
                                        <p:tgtEl>
                                          <p:spTgt spid="1006614"/>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34"/>
                                            </p:cond>
                                          </p:stCondLst>
                                        </p:cTn>
                                        <p:tgtEl>
                                          <p:spTgt spid="1006614"/>
                                        </p:tgtEl>
                                        <p:attrNameLst>
                                          <p:attrName>style.visibility</p:attrName>
                                        </p:attrNameLst>
                                      </p:cBhvr>
                                      <p:to>
                                        <p:strVal val="hidden"/>
                                      </p:to>
                                    </p:set>
                                  </p:subTnLst>
                                </p:cTn>
                              </p:par>
                            </p:childTnLst>
                          </p:cTn>
                        </p:par>
                        <p:par>
                          <p:cTn id="140" fill="hold" nodeType="afterGroup">
                            <p:stCondLst>
                              <p:cond delay="8000"/>
                            </p:stCondLst>
                            <p:childTnLst>
                              <p:par>
                                <p:cTn id="141" presetID="17" presetClass="entr" presetSubtype="1" fill="hold" grpId="0" nodeType="afterEffect">
                                  <p:stCondLst>
                                    <p:cond delay="0"/>
                                  </p:stCondLst>
                                  <p:childTnLst>
                                    <p:set>
                                      <p:cBhvr>
                                        <p:cTn id="142" dur="1" fill="hold">
                                          <p:stCondLst>
                                            <p:cond delay="0"/>
                                          </p:stCondLst>
                                        </p:cTn>
                                        <p:tgtEl>
                                          <p:spTgt spid="1006615"/>
                                        </p:tgtEl>
                                        <p:attrNameLst>
                                          <p:attrName>style.visibility</p:attrName>
                                        </p:attrNameLst>
                                      </p:cBhvr>
                                      <p:to>
                                        <p:strVal val="visible"/>
                                      </p:to>
                                    </p:set>
                                    <p:anim calcmode="lin" valueType="num">
                                      <p:cBhvr>
                                        <p:cTn id="143" dur="500" fill="hold"/>
                                        <p:tgtEl>
                                          <p:spTgt spid="1006615"/>
                                        </p:tgtEl>
                                        <p:attrNameLst>
                                          <p:attrName>ppt_x</p:attrName>
                                        </p:attrNameLst>
                                      </p:cBhvr>
                                      <p:tavLst>
                                        <p:tav tm="0">
                                          <p:val>
                                            <p:strVal val="#ppt_x"/>
                                          </p:val>
                                        </p:tav>
                                        <p:tav tm="100000">
                                          <p:val>
                                            <p:strVal val="#ppt_x"/>
                                          </p:val>
                                        </p:tav>
                                      </p:tavLst>
                                    </p:anim>
                                    <p:anim calcmode="lin" valueType="num">
                                      <p:cBhvr>
                                        <p:cTn id="144" dur="500" fill="hold"/>
                                        <p:tgtEl>
                                          <p:spTgt spid="1006615"/>
                                        </p:tgtEl>
                                        <p:attrNameLst>
                                          <p:attrName>ppt_y</p:attrName>
                                        </p:attrNameLst>
                                      </p:cBhvr>
                                      <p:tavLst>
                                        <p:tav tm="0">
                                          <p:val>
                                            <p:strVal val="#ppt_y-#ppt_h/2"/>
                                          </p:val>
                                        </p:tav>
                                        <p:tav tm="100000">
                                          <p:val>
                                            <p:strVal val="#ppt_y"/>
                                          </p:val>
                                        </p:tav>
                                      </p:tavLst>
                                    </p:anim>
                                    <p:anim calcmode="lin" valueType="num">
                                      <p:cBhvr>
                                        <p:cTn id="145" dur="500" fill="hold"/>
                                        <p:tgtEl>
                                          <p:spTgt spid="1006615"/>
                                        </p:tgtEl>
                                        <p:attrNameLst>
                                          <p:attrName>ppt_w</p:attrName>
                                        </p:attrNameLst>
                                      </p:cBhvr>
                                      <p:tavLst>
                                        <p:tav tm="0">
                                          <p:val>
                                            <p:strVal val="#ppt_w"/>
                                          </p:val>
                                        </p:tav>
                                        <p:tav tm="100000">
                                          <p:val>
                                            <p:strVal val="#ppt_w"/>
                                          </p:val>
                                        </p:tav>
                                      </p:tavLst>
                                    </p:anim>
                                    <p:anim calcmode="lin" valueType="num">
                                      <p:cBhvr>
                                        <p:cTn id="146" dur="500" fill="hold"/>
                                        <p:tgtEl>
                                          <p:spTgt spid="1006615"/>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41"/>
                                            </p:cond>
                                          </p:stCondLst>
                                        </p:cTn>
                                        <p:tgtEl>
                                          <p:spTgt spid="1006615"/>
                                        </p:tgtEl>
                                        <p:attrNameLst>
                                          <p:attrName>style.visibility</p:attrName>
                                        </p:attrNameLst>
                                      </p:cBhvr>
                                      <p:to>
                                        <p:strVal val="hidden"/>
                                      </p:to>
                                    </p:set>
                                  </p:subTnLst>
                                </p:cTn>
                              </p:par>
                            </p:childTnLst>
                          </p:cTn>
                        </p:par>
                        <p:par>
                          <p:cTn id="147" fill="hold" nodeType="afterGroup">
                            <p:stCondLst>
                              <p:cond delay="8500"/>
                            </p:stCondLst>
                            <p:childTnLst>
                              <p:par>
                                <p:cTn id="148" presetID="17" presetClass="entr" presetSubtype="1" fill="hold" grpId="0" nodeType="afterEffect">
                                  <p:stCondLst>
                                    <p:cond delay="0"/>
                                  </p:stCondLst>
                                  <p:childTnLst>
                                    <p:set>
                                      <p:cBhvr>
                                        <p:cTn id="149" dur="1" fill="hold">
                                          <p:stCondLst>
                                            <p:cond delay="0"/>
                                          </p:stCondLst>
                                        </p:cTn>
                                        <p:tgtEl>
                                          <p:spTgt spid="1006616"/>
                                        </p:tgtEl>
                                        <p:attrNameLst>
                                          <p:attrName>style.visibility</p:attrName>
                                        </p:attrNameLst>
                                      </p:cBhvr>
                                      <p:to>
                                        <p:strVal val="visible"/>
                                      </p:to>
                                    </p:set>
                                    <p:anim calcmode="lin" valueType="num">
                                      <p:cBhvr>
                                        <p:cTn id="150" dur="500" fill="hold"/>
                                        <p:tgtEl>
                                          <p:spTgt spid="1006616"/>
                                        </p:tgtEl>
                                        <p:attrNameLst>
                                          <p:attrName>ppt_x</p:attrName>
                                        </p:attrNameLst>
                                      </p:cBhvr>
                                      <p:tavLst>
                                        <p:tav tm="0">
                                          <p:val>
                                            <p:strVal val="#ppt_x"/>
                                          </p:val>
                                        </p:tav>
                                        <p:tav tm="100000">
                                          <p:val>
                                            <p:strVal val="#ppt_x"/>
                                          </p:val>
                                        </p:tav>
                                      </p:tavLst>
                                    </p:anim>
                                    <p:anim calcmode="lin" valueType="num">
                                      <p:cBhvr>
                                        <p:cTn id="151" dur="500" fill="hold"/>
                                        <p:tgtEl>
                                          <p:spTgt spid="1006616"/>
                                        </p:tgtEl>
                                        <p:attrNameLst>
                                          <p:attrName>ppt_y</p:attrName>
                                        </p:attrNameLst>
                                      </p:cBhvr>
                                      <p:tavLst>
                                        <p:tav tm="0">
                                          <p:val>
                                            <p:strVal val="#ppt_y-#ppt_h/2"/>
                                          </p:val>
                                        </p:tav>
                                        <p:tav tm="100000">
                                          <p:val>
                                            <p:strVal val="#ppt_y"/>
                                          </p:val>
                                        </p:tav>
                                      </p:tavLst>
                                    </p:anim>
                                    <p:anim calcmode="lin" valueType="num">
                                      <p:cBhvr>
                                        <p:cTn id="152" dur="500" fill="hold"/>
                                        <p:tgtEl>
                                          <p:spTgt spid="1006616"/>
                                        </p:tgtEl>
                                        <p:attrNameLst>
                                          <p:attrName>ppt_w</p:attrName>
                                        </p:attrNameLst>
                                      </p:cBhvr>
                                      <p:tavLst>
                                        <p:tav tm="0">
                                          <p:val>
                                            <p:strVal val="#ppt_w"/>
                                          </p:val>
                                        </p:tav>
                                        <p:tav tm="100000">
                                          <p:val>
                                            <p:strVal val="#ppt_w"/>
                                          </p:val>
                                        </p:tav>
                                      </p:tavLst>
                                    </p:anim>
                                    <p:anim calcmode="lin" valueType="num">
                                      <p:cBhvr>
                                        <p:cTn id="153" dur="500" fill="hold"/>
                                        <p:tgtEl>
                                          <p:spTgt spid="1006616"/>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48"/>
                                            </p:cond>
                                          </p:stCondLst>
                                        </p:cTn>
                                        <p:tgtEl>
                                          <p:spTgt spid="1006616"/>
                                        </p:tgtEl>
                                        <p:attrNameLst>
                                          <p:attrName>style.visibility</p:attrName>
                                        </p:attrNameLst>
                                      </p:cBhvr>
                                      <p:to>
                                        <p:strVal val="hidden"/>
                                      </p:to>
                                    </p:set>
                                  </p:subTnLst>
                                </p:cTn>
                              </p:par>
                            </p:childTnLst>
                          </p:cTn>
                        </p:par>
                        <p:par>
                          <p:cTn id="154" fill="hold" nodeType="afterGroup">
                            <p:stCondLst>
                              <p:cond delay="9000"/>
                            </p:stCondLst>
                            <p:childTnLst>
                              <p:par>
                                <p:cTn id="155" presetID="1" presetClass="entr" presetSubtype="0" fill="hold" nodeType="afterEffect">
                                  <p:stCondLst>
                                    <p:cond delay="0"/>
                                  </p:stCondLst>
                                  <p:childTnLst>
                                    <p:set>
                                      <p:cBhvr>
                                        <p:cTn id="15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597" grpId="0" animBg="1" autoUpdateAnimBg="0"/>
      <p:bldP spid="1006598" grpId="0" animBg="1" autoUpdateAnimBg="0"/>
      <p:bldP spid="1006599" grpId="0" animBg="1"/>
      <p:bldP spid="1006600" grpId="0" animBg="1"/>
      <p:bldP spid="1006601" grpId="0" animBg="1"/>
      <p:bldP spid="1006602" grpId="0" animBg="1"/>
      <p:bldP spid="1006603" grpId="0" animBg="1"/>
      <p:bldP spid="1006604" grpId="0" animBg="1"/>
      <p:bldP spid="1006605" grpId="0" animBg="1"/>
      <p:bldP spid="1006606" grpId="0" animBg="1"/>
      <p:bldP spid="1006607" grpId="0" animBg="1"/>
      <p:bldP spid="1006608" grpId="0" animBg="1"/>
      <p:bldP spid="1006609" grpId="0" animBg="1"/>
      <p:bldP spid="1006610" grpId="0" animBg="1"/>
      <p:bldP spid="1006611" grpId="0" animBg="1"/>
      <p:bldP spid="1006612" grpId="0" animBg="1"/>
      <p:bldP spid="1006613" grpId="0" animBg="1"/>
      <p:bldP spid="1006614" grpId="0" animBg="1"/>
      <p:bldP spid="1006615" grpId="0" animBg="1"/>
      <p:bldP spid="1006616" grpId="0" animBg="1"/>
      <p:bldP spid="10066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23850" y="26695"/>
            <a:ext cx="8569325" cy="954033"/>
          </a:xfrm>
          <a:solidFill>
            <a:schemeClr val="accent1">
              <a:lumMod val="90000"/>
            </a:schemeClr>
          </a:solidFill>
        </p:spPr>
        <p:txBody>
          <a:bodyPr/>
          <a:lstStyle/>
          <a:p>
            <a:pPr eaLnBrk="1" hangingPunct="1">
              <a:defRPr/>
            </a:pPr>
            <a:r>
              <a:rPr lang="en-GB" sz="2400" dirty="0" smtClean="0">
                <a:latin typeface="Georgia" pitchFamily="18" charset="0"/>
              </a:rPr>
              <a:t>Quantitative Approaches for Drought Monitoring and Prediction</a:t>
            </a:r>
            <a:endParaRPr lang="en-GB" sz="2400" dirty="0" smtClean="0">
              <a:latin typeface="Georgia" pitchFamily="18" charset="0"/>
              <a:ea typeface="??" charset="-122"/>
            </a:endParaRPr>
          </a:p>
        </p:txBody>
      </p:sp>
      <p:sp>
        <p:nvSpPr>
          <p:cNvPr id="16387" name="Rectangle 3"/>
          <p:cNvSpPr>
            <a:spLocks noChangeArrowheads="1"/>
          </p:cNvSpPr>
          <p:nvPr/>
        </p:nvSpPr>
        <p:spPr bwMode="auto">
          <a:xfrm>
            <a:off x="395288" y="1268760"/>
            <a:ext cx="8204200"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en-GB" altLang="en-US" sz="2400" dirty="0">
                <a:latin typeface="Comic Sans MS" panose="030F0702030302020204" pitchFamily="66" charset="0"/>
                <a:ea typeface="??" charset="-122"/>
              </a:rPr>
              <a:t>Approach 1: Surface Energy Balance</a:t>
            </a:r>
          </a:p>
          <a:p>
            <a:pPr lvl="1" eaLnBrk="1" hangingPunct="1">
              <a:spcBef>
                <a:spcPct val="20000"/>
              </a:spcBef>
              <a:buFontTx/>
              <a:buChar char="–"/>
            </a:pPr>
            <a:r>
              <a:rPr lang="en-GB" altLang="en-US" sz="2000" dirty="0">
                <a:latin typeface="Comic Sans MS" panose="030F0702030302020204" pitchFamily="66" charset="0"/>
                <a:ea typeface="??" charset="-122"/>
              </a:rPr>
              <a:t>To derive relative evaporation &amp; relative soil moisture in the root zone from land surface energy balance</a:t>
            </a:r>
          </a:p>
          <a:p>
            <a:pPr lvl="1" eaLnBrk="1" hangingPunct="1">
              <a:spcBef>
                <a:spcPct val="20000"/>
              </a:spcBef>
              <a:buFontTx/>
              <a:buChar char="–"/>
            </a:pPr>
            <a:r>
              <a:rPr lang="en-GB" altLang="en-US" sz="2000" dirty="0">
                <a:latin typeface="Comic Sans MS" panose="030F0702030302020204" pitchFamily="66" charset="0"/>
                <a:ea typeface="??" charset="-122"/>
              </a:rPr>
              <a:t>To define a quantitative drought severity index (</a:t>
            </a:r>
            <a:r>
              <a:rPr lang="en-GB" altLang="en-US" sz="2000" dirty="0" err="1">
                <a:latin typeface="Comic Sans MS" panose="030F0702030302020204" pitchFamily="66" charset="0"/>
                <a:ea typeface="??" charset="-122"/>
              </a:rPr>
              <a:t>DSI</a:t>
            </a:r>
            <a:r>
              <a:rPr lang="en-GB" altLang="en-US" sz="2000" dirty="0">
                <a:latin typeface="Comic Sans MS" panose="030F0702030302020204" pitchFamily="66" charset="0"/>
                <a:ea typeface="??" charset="-122"/>
              </a:rPr>
              <a:t>) for large scale drought monitoring</a:t>
            </a:r>
          </a:p>
          <a:p>
            <a:pPr eaLnBrk="1" hangingPunct="1">
              <a:spcBef>
                <a:spcPct val="20000"/>
              </a:spcBef>
              <a:buFontTx/>
              <a:buChar char="•"/>
            </a:pPr>
            <a:endParaRPr lang="en-GB" altLang="en-US" sz="2400" dirty="0" smtClean="0">
              <a:latin typeface="Comic Sans MS" panose="030F0702030302020204" pitchFamily="66" charset="0"/>
              <a:ea typeface="??" charset="-122"/>
            </a:endParaRPr>
          </a:p>
          <a:p>
            <a:pPr eaLnBrk="1" hangingPunct="1">
              <a:spcBef>
                <a:spcPct val="20000"/>
              </a:spcBef>
              <a:buFontTx/>
              <a:buChar char="•"/>
            </a:pPr>
            <a:r>
              <a:rPr lang="en-GB" altLang="en-US" sz="2400" dirty="0" smtClean="0">
                <a:latin typeface="Comic Sans MS" panose="030F0702030302020204" pitchFamily="66" charset="0"/>
                <a:ea typeface="??" charset="-122"/>
              </a:rPr>
              <a:t>Approach </a:t>
            </a:r>
            <a:r>
              <a:rPr lang="en-GB" altLang="en-US" sz="2400" dirty="0">
                <a:latin typeface="Comic Sans MS" panose="030F0702030302020204" pitchFamily="66" charset="0"/>
                <a:ea typeface="??" charset="-122"/>
              </a:rPr>
              <a:t>2: Soil Moisture Retrieval</a:t>
            </a:r>
          </a:p>
          <a:p>
            <a:pPr lvl="1" eaLnBrk="1" hangingPunct="1">
              <a:spcBef>
                <a:spcPct val="20000"/>
              </a:spcBef>
              <a:buFontTx/>
              <a:buChar char="–"/>
            </a:pPr>
            <a:r>
              <a:rPr lang="en-GB" altLang="en-US" sz="2000" dirty="0">
                <a:latin typeface="Comic Sans MS" panose="030F0702030302020204" pitchFamily="66" charset="0"/>
                <a:ea typeface="??" charset="-122"/>
              </a:rPr>
              <a:t>To determine surface soil moisture</a:t>
            </a:r>
          </a:p>
          <a:p>
            <a:pPr lvl="1" eaLnBrk="1" hangingPunct="1">
              <a:spcBef>
                <a:spcPct val="20000"/>
              </a:spcBef>
              <a:buFontTx/>
              <a:buChar char="–"/>
            </a:pPr>
            <a:r>
              <a:rPr lang="en-GB" altLang="en-US" sz="2000" dirty="0">
                <a:latin typeface="Comic Sans MS" panose="030F0702030302020204" pitchFamily="66" charset="0"/>
                <a:ea typeface="??" charset="-122"/>
              </a:rPr>
              <a:t>To assimilate surface SM into a hydrological model to derive root zone soil </a:t>
            </a:r>
            <a:r>
              <a:rPr lang="en-GB" altLang="en-US" sz="2000" dirty="0" smtClean="0">
                <a:latin typeface="Comic Sans MS" panose="030F0702030302020204" pitchFamily="66" charset="0"/>
                <a:ea typeface="??" charset="-122"/>
              </a:rPr>
              <a:t>moisture</a:t>
            </a:r>
          </a:p>
          <a:p>
            <a:pPr eaLnBrk="1" hangingPunct="1">
              <a:spcBef>
                <a:spcPct val="20000"/>
              </a:spcBef>
              <a:buFontTx/>
              <a:buChar char="•"/>
            </a:pPr>
            <a:endParaRPr lang="en-GB" altLang="en-US" sz="2400" dirty="0" smtClean="0">
              <a:latin typeface="Comic Sans MS" panose="030F0702030302020204" pitchFamily="66" charset="0"/>
              <a:ea typeface="??" charset="-122"/>
            </a:endParaRPr>
          </a:p>
          <a:p>
            <a:pPr eaLnBrk="1" hangingPunct="1">
              <a:spcBef>
                <a:spcPct val="20000"/>
              </a:spcBef>
              <a:buFontTx/>
              <a:buChar char="•"/>
            </a:pPr>
            <a:r>
              <a:rPr lang="en-GB" altLang="en-US" sz="2400" dirty="0" smtClean="0">
                <a:latin typeface="Comic Sans MS" panose="030F0702030302020204" pitchFamily="66" charset="0"/>
                <a:ea typeface="??" charset="-122"/>
              </a:rPr>
              <a:t>Approach 3: Total water budget </a:t>
            </a:r>
            <a:endParaRPr lang="en-GB" altLang="en-US" sz="2400" dirty="0">
              <a:latin typeface="Comic Sans MS" panose="030F0702030302020204" pitchFamily="66" charset="0"/>
              <a:ea typeface="??"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GMS_China200210032032"/>
          <p:cNvSpPr>
            <a:spLocks noChangeArrowheads="1"/>
          </p:cNvSpPr>
          <p:nvPr/>
        </p:nvSpPr>
        <p:spPr bwMode="auto">
          <a:xfrm>
            <a:off x="3708400" y="1035050"/>
            <a:ext cx="2376488" cy="1230313"/>
          </a:xfrm>
          <a:prstGeom prst="flowChartInputOutput">
            <a:avLst/>
          </a:prstGeom>
          <a:blipFill dpi="0" rotWithShape="0">
            <a:blip r:embed="rId3"/>
            <a:srcRect/>
            <a:stretch>
              <a:fillRect/>
            </a:stretch>
          </a:blipFill>
          <a:ln w="9525">
            <a:solidFill>
              <a:schemeClr val="accent2"/>
            </a:solidFill>
            <a:miter lim="800000"/>
            <a:headEnd/>
            <a:tailEnd/>
          </a:ln>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b="1">
                <a:solidFill>
                  <a:srgbClr val="FFFF00"/>
                </a:solidFill>
                <a:latin typeface="Times New Roman" panose="02020603050405020304" pitchFamily="18" charset="0"/>
                <a:sym typeface="Symbol" panose="05050102010706020507" pitchFamily="18" charset="2"/>
              </a:rPr>
              <a:t>Climate &amp; Satellite Information System</a:t>
            </a:r>
            <a:r>
              <a:rPr lang="en-GB" altLang="en-US" sz="2000" b="1">
                <a:solidFill>
                  <a:srgbClr val="FFFF00"/>
                </a:solidFill>
                <a:latin typeface="Times New Roman" panose="02020603050405020304" pitchFamily="18" charset="0"/>
                <a:sym typeface="Symbol" panose="05050102010706020507" pitchFamily="18" charset="2"/>
              </a:rPr>
              <a:t> </a:t>
            </a:r>
            <a:endParaRPr lang="en-GB" altLang="en-US" sz="1400" b="1">
              <a:solidFill>
                <a:srgbClr val="FFFF00"/>
              </a:solidFill>
              <a:latin typeface="Times New Roman" panose="02020603050405020304" pitchFamily="18" charset="0"/>
              <a:sym typeface="Symbol" panose="05050102010706020507" pitchFamily="18" charset="2"/>
            </a:endParaRPr>
          </a:p>
        </p:txBody>
      </p:sp>
      <p:sp>
        <p:nvSpPr>
          <p:cNvPr id="26627" name="Text Box 3"/>
          <p:cNvSpPr txBox="1">
            <a:spLocks noChangeArrowheads="1"/>
          </p:cNvSpPr>
          <p:nvPr/>
        </p:nvSpPr>
        <p:spPr bwMode="auto">
          <a:xfrm>
            <a:off x="0" y="107950"/>
            <a:ext cx="9144000" cy="584200"/>
          </a:xfrm>
          <a:prstGeom prst="rect">
            <a:avLst/>
          </a:prstGeom>
          <a:solidFill>
            <a:schemeClr val="accent1">
              <a:lumMod val="90000"/>
            </a:schemeClr>
          </a:solidFill>
          <a:ln w="9525">
            <a:noFill/>
            <a:miter lim="800000"/>
            <a:headEnd type="none" w="sm" len="sm"/>
            <a:tailEnd type="none" w="sm" len="sm"/>
          </a:ln>
        </p:spPr>
        <p:txBody>
          <a:bodyPr anchor="ctr">
            <a:spAutoFit/>
          </a:bodyPr>
          <a:lstStyle/>
          <a:p>
            <a:pPr algn="ctr" eaLnBrk="0" fontAlgn="auto" hangingPunct="0">
              <a:spcBef>
                <a:spcPts val="0"/>
              </a:spcBef>
              <a:spcAft>
                <a:spcPts val="0"/>
              </a:spcAft>
              <a:defRPr/>
            </a:pPr>
            <a:r>
              <a:rPr lang="en-GB" sz="3200">
                <a:latin typeface="Georgia" pitchFamily="18" charset="0"/>
                <a:sym typeface="Symbol" pitchFamily="18" charset="2"/>
              </a:rPr>
              <a:t>Drought Monitoring &amp; Prediction</a:t>
            </a:r>
          </a:p>
        </p:txBody>
      </p:sp>
      <p:sp>
        <p:nvSpPr>
          <p:cNvPr id="1010692" name="AutoShape 4"/>
          <p:cNvSpPr>
            <a:spLocks noChangeArrowheads="1"/>
          </p:cNvSpPr>
          <p:nvPr/>
        </p:nvSpPr>
        <p:spPr bwMode="auto">
          <a:xfrm>
            <a:off x="7239000" y="5238750"/>
            <a:ext cx="1597025" cy="711200"/>
          </a:xfrm>
          <a:prstGeom prst="flowChartPredefinedProcess">
            <a:avLst/>
          </a:prstGeom>
          <a:solidFill>
            <a:srgbClr val="FFFF00"/>
          </a:solidFill>
          <a:ln w="9525">
            <a:solidFill>
              <a:srgbClr val="333399"/>
            </a:solidFill>
            <a:miter lim="800000"/>
            <a:headEnd/>
            <a:tailEnd/>
          </a:ln>
          <a:effectLst/>
        </p:spPr>
        <p:txBody>
          <a:bodyPr anchor="ctr">
            <a:spAutoFit/>
          </a:bodyPr>
          <a:lstStyle/>
          <a:p>
            <a:pPr algn="ctr" eaLnBrk="0" fontAlgn="auto" hangingPunct="0">
              <a:spcBef>
                <a:spcPts val="0"/>
              </a:spcBef>
              <a:spcAft>
                <a:spcPts val="0"/>
              </a:spcAft>
              <a:defRPr/>
            </a:pPr>
            <a:r>
              <a:rPr lang="en-GB" sz="2000">
                <a:effectLst>
                  <a:outerShdw blurRad="38100" dist="38100" dir="2700000" algn="tl">
                    <a:srgbClr val="FFFFFF"/>
                  </a:outerShdw>
                </a:effectLst>
                <a:latin typeface="Times New Roman" pitchFamily="18" charset="0"/>
                <a:sym typeface="Symbol" pitchFamily="18" charset="2"/>
              </a:rPr>
              <a:t>Decision Makers</a:t>
            </a:r>
          </a:p>
        </p:txBody>
      </p:sp>
      <p:grpSp>
        <p:nvGrpSpPr>
          <p:cNvPr id="17413" name="Group 5"/>
          <p:cNvGrpSpPr>
            <a:grpSpLocks/>
          </p:cNvGrpSpPr>
          <p:nvPr/>
        </p:nvGrpSpPr>
        <p:grpSpPr bwMode="auto">
          <a:xfrm>
            <a:off x="223838" y="998538"/>
            <a:ext cx="2919412" cy="1223962"/>
            <a:chOff x="96" y="576"/>
            <a:chExt cx="1776" cy="1553"/>
          </a:xfrm>
        </p:grpSpPr>
        <p:pic>
          <p:nvPicPr>
            <p:cNvPr id="17432" name="Picture 6" descr="qixiangzh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 y="576"/>
              <a:ext cx="1776" cy="1440"/>
            </a:xfrm>
            <a:prstGeom prst="rect">
              <a:avLst/>
            </a:prstGeom>
            <a:solidFill>
              <a:srgbClr val="FFFF99"/>
            </a:solidFill>
            <a:ln w="9525">
              <a:solidFill>
                <a:srgbClr val="FFFF00"/>
              </a:solidFill>
              <a:miter lim="800000"/>
              <a:headEnd/>
              <a:tailEnd/>
            </a:ln>
          </p:spPr>
        </p:pic>
        <p:sp>
          <p:nvSpPr>
            <p:cNvPr id="1010695" name="AutoShape 7"/>
            <p:cNvSpPr>
              <a:spLocks noChangeArrowheads="1"/>
            </p:cNvSpPr>
            <p:nvPr/>
          </p:nvSpPr>
          <p:spPr bwMode="auto">
            <a:xfrm>
              <a:off x="96" y="1303"/>
              <a:ext cx="1725" cy="826"/>
            </a:xfrm>
            <a:prstGeom prst="flowChartPreparation">
              <a:avLst/>
            </a:prstGeom>
            <a:solidFill>
              <a:srgbClr val="FFFF99"/>
            </a:solidFill>
            <a:ln w="9525">
              <a:solidFill>
                <a:srgbClr val="FF9900"/>
              </a:solidFill>
              <a:miter lim="800000"/>
              <a:headEnd/>
              <a:tailEnd/>
            </a:ln>
            <a:effectLst/>
          </p:spPr>
          <p:txBody>
            <a:bodyPr anchor="ctr">
              <a:spAutoFit/>
            </a:bodyPr>
            <a:lstStyle/>
            <a:p>
              <a:pPr algn="ctr" eaLnBrk="0" hangingPunct="0">
                <a:defRPr/>
              </a:pPr>
              <a:r>
                <a:rPr lang="en-GB">
                  <a:effectLst>
                    <a:outerShdw blurRad="38100" dist="38100" dir="2700000" algn="tl">
                      <a:srgbClr val="FFFFFF"/>
                    </a:outerShdw>
                  </a:effectLst>
                  <a:latin typeface="Times New Roman" pitchFamily="18" charset="0"/>
                  <a:sym typeface="Symbol" pitchFamily="18" charset="2"/>
                </a:rPr>
                <a:t>Meteorological Data</a:t>
              </a:r>
              <a:endParaRPr lang="en-GB" b="1">
                <a:effectLst>
                  <a:outerShdw blurRad="38100" dist="38100" dir="2700000" algn="tl">
                    <a:srgbClr val="FFFFFF"/>
                  </a:outerShdw>
                </a:effectLst>
                <a:latin typeface="Times New Roman" pitchFamily="18" charset="0"/>
                <a:sym typeface="Symbol" pitchFamily="18" charset="2"/>
              </a:endParaRPr>
            </a:p>
          </p:txBody>
        </p:sp>
      </p:grpSp>
      <p:sp>
        <p:nvSpPr>
          <p:cNvPr id="1010696" name="AutoShape 8"/>
          <p:cNvSpPr>
            <a:spLocks noChangeArrowheads="1"/>
          </p:cNvSpPr>
          <p:nvPr/>
        </p:nvSpPr>
        <p:spPr bwMode="auto">
          <a:xfrm>
            <a:off x="611188" y="2700338"/>
            <a:ext cx="3743325" cy="1016000"/>
          </a:xfrm>
          <a:prstGeom prst="downArrowCallout">
            <a:avLst>
              <a:gd name="adj1" fmla="val 92109"/>
              <a:gd name="adj2" fmla="val 92109"/>
              <a:gd name="adj3" fmla="val 16667"/>
              <a:gd name="adj4" fmla="val 66667"/>
            </a:avLst>
          </a:prstGeom>
          <a:solidFill>
            <a:srgbClr val="FFFF99"/>
          </a:solidFill>
          <a:ln w="9525">
            <a:solidFill>
              <a:srgbClr val="FF9900"/>
            </a:solidFill>
            <a:miter lim="800000"/>
            <a:headEnd/>
            <a:tailEnd/>
          </a:ln>
          <a:effectLst/>
        </p:spPr>
        <p:txBody>
          <a:bodyPr anchor="ctr">
            <a:spAutoFit/>
          </a:bodyPr>
          <a:lstStyle/>
          <a:p>
            <a:pPr algn="ctr" eaLnBrk="0" fontAlgn="auto" hangingPunct="0">
              <a:spcBef>
                <a:spcPts val="0"/>
              </a:spcBef>
              <a:spcAft>
                <a:spcPts val="0"/>
              </a:spcAft>
              <a:defRPr/>
            </a:pPr>
            <a:r>
              <a:rPr lang="en-GB" sz="2000">
                <a:effectLst>
                  <a:outerShdw blurRad="38100" dist="38100" dir="2700000" algn="tl">
                    <a:srgbClr val="FFFFFF"/>
                  </a:outerShdw>
                </a:effectLst>
                <a:latin typeface="Times New Roman" pitchFamily="18" charset="0"/>
                <a:sym typeface="Symbol" pitchFamily="18" charset="2"/>
              </a:rPr>
              <a:t>Surface Energy Balance System (SEBS)</a:t>
            </a:r>
          </a:p>
        </p:txBody>
      </p:sp>
      <p:sp>
        <p:nvSpPr>
          <p:cNvPr id="17415" name="AutoShape 9" descr="shanxi"/>
          <p:cNvSpPr>
            <a:spLocks noChangeArrowheads="1"/>
          </p:cNvSpPr>
          <p:nvPr/>
        </p:nvSpPr>
        <p:spPr bwMode="auto">
          <a:xfrm>
            <a:off x="2771775" y="4581525"/>
            <a:ext cx="4240213" cy="1755775"/>
          </a:xfrm>
          <a:prstGeom prst="flowChartMultidocument">
            <a:avLst/>
          </a:prstGeom>
          <a:blipFill dpi="0" rotWithShape="0">
            <a:blip r:embed="rId5"/>
            <a:srcRect/>
            <a:stretch>
              <a:fillRect/>
            </a:stretch>
          </a:blipFill>
          <a:ln w="9525">
            <a:solidFill>
              <a:srgbClr val="FF9900"/>
            </a:solidFill>
            <a:miter lim="800000"/>
            <a:headEnd/>
            <a:tailEnd/>
          </a:ln>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b="1">
                <a:solidFill>
                  <a:srgbClr val="000066"/>
                </a:solidFill>
                <a:latin typeface="Times New Roman" panose="02020603050405020304" pitchFamily="18" charset="0"/>
                <a:sym typeface="Symbol" panose="05050102010706020507" pitchFamily="18" charset="2"/>
              </a:rPr>
              <a:t>Drought Information System</a:t>
            </a:r>
          </a:p>
          <a:p>
            <a:r>
              <a:rPr lang="en-GB" altLang="en-US" b="1">
                <a:solidFill>
                  <a:srgbClr val="000066"/>
                </a:solidFill>
                <a:latin typeface="Times New Roman" panose="02020603050405020304" pitchFamily="18" charset="0"/>
                <a:sym typeface="Symbol" panose="05050102010706020507" pitchFamily="18" charset="2"/>
              </a:rPr>
              <a:t>(Drought Severity Distribution)</a:t>
            </a:r>
          </a:p>
          <a:p>
            <a:endParaRPr lang="en-GB" altLang="en-US" b="1">
              <a:solidFill>
                <a:srgbClr val="000066"/>
              </a:solidFill>
              <a:latin typeface="Times New Roman" panose="02020603050405020304" pitchFamily="18" charset="0"/>
              <a:sym typeface="Symbol" panose="05050102010706020507" pitchFamily="18" charset="2"/>
            </a:endParaRPr>
          </a:p>
          <a:p>
            <a:endParaRPr lang="en-GB" altLang="en-US" b="1">
              <a:solidFill>
                <a:srgbClr val="000066"/>
              </a:solidFill>
              <a:latin typeface="Times New Roman" panose="02020603050405020304" pitchFamily="18" charset="0"/>
              <a:sym typeface="Symbol" panose="05050102010706020507" pitchFamily="18" charset="2"/>
            </a:endParaRPr>
          </a:p>
        </p:txBody>
      </p:sp>
      <p:cxnSp>
        <p:nvCxnSpPr>
          <p:cNvPr id="17416" name="AutoShape 10"/>
          <p:cNvCxnSpPr>
            <a:cxnSpLocks noChangeShapeType="1"/>
            <a:stCxn id="17410" idx="5"/>
          </p:cNvCxnSpPr>
          <p:nvPr/>
        </p:nvCxnSpPr>
        <p:spPr bwMode="auto">
          <a:xfrm flipV="1">
            <a:off x="5846763" y="1597025"/>
            <a:ext cx="1030287" cy="53975"/>
          </a:xfrm>
          <a:prstGeom prst="curvedConnector3">
            <a:avLst>
              <a:gd name="adj1" fmla="val 50000"/>
            </a:avLst>
          </a:prstGeom>
          <a:noFill/>
          <a:ln w="38100">
            <a:solidFill>
              <a:srgbClr val="FF9900"/>
            </a:solidFill>
            <a:round/>
            <a:headEnd type="triangle" w="med" len="med"/>
            <a:tailEnd/>
          </a:ln>
          <a:extLst>
            <a:ext uri="{909E8E84-426E-40DD-AFC4-6F175D3DCCD1}">
              <a14:hiddenFill xmlns:a14="http://schemas.microsoft.com/office/drawing/2010/main">
                <a:noFill/>
              </a14:hiddenFill>
            </a:ext>
          </a:extLst>
        </p:spPr>
      </p:cxnSp>
      <p:cxnSp>
        <p:nvCxnSpPr>
          <p:cNvPr id="17417" name="AutoShape 11"/>
          <p:cNvCxnSpPr>
            <a:cxnSpLocks noChangeShapeType="1"/>
            <a:stCxn id="17410" idx="3"/>
            <a:endCxn id="1010696" idx="0"/>
          </p:cNvCxnSpPr>
          <p:nvPr/>
        </p:nvCxnSpPr>
        <p:spPr bwMode="auto">
          <a:xfrm rot="5400000">
            <a:off x="3353594" y="1394619"/>
            <a:ext cx="434975" cy="2176463"/>
          </a:xfrm>
          <a:prstGeom prst="straightConnector1">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cxnSp>
      <p:cxnSp>
        <p:nvCxnSpPr>
          <p:cNvPr id="17418" name="AutoShape 12"/>
          <p:cNvCxnSpPr>
            <a:cxnSpLocks noChangeShapeType="1"/>
            <a:endCxn id="17410" idx="2"/>
          </p:cNvCxnSpPr>
          <p:nvPr/>
        </p:nvCxnSpPr>
        <p:spPr bwMode="auto">
          <a:xfrm>
            <a:off x="2843213" y="1566863"/>
            <a:ext cx="1103312" cy="84137"/>
          </a:xfrm>
          <a:prstGeom prst="curvedConnector3">
            <a:avLst>
              <a:gd name="adj1" fmla="val 50000"/>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cxnSp>
      <p:pic>
        <p:nvPicPr>
          <p:cNvPr id="1741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24400"/>
            <a:ext cx="24384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0" name="Group 14"/>
          <p:cNvGrpSpPr>
            <a:grpSpLocks/>
          </p:cNvGrpSpPr>
          <p:nvPr/>
        </p:nvGrpSpPr>
        <p:grpSpPr bwMode="auto">
          <a:xfrm>
            <a:off x="2438400" y="5008563"/>
            <a:ext cx="5599113" cy="1095375"/>
            <a:chOff x="1536" y="3155"/>
            <a:chExt cx="3527" cy="690"/>
          </a:xfrm>
        </p:grpSpPr>
        <p:cxnSp>
          <p:nvCxnSpPr>
            <p:cNvPr id="17429" name="AutoShape 15"/>
            <p:cNvCxnSpPr>
              <a:cxnSpLocks noChangeShapeType="1"/>
              <a:stCxn id="1010692" idx="2"/>
            </p:cNvCxnSpPr>
            <p:nvPr/>
          </p:nvCxnSpPr>
          <p:spPr bwMode="auto">
            <a:xfrm rot="5400000">
              <a:off x="3257" y="2039"/>
              <a:ext cx="85" cy="3527"/>
            </a:xfrm>
            <a:prstGeom prst="curvedConnector2">
              <a:avLst/>
            </a:prstGeom>
            <a:noFill/>
            <a:ln w="38100">
              <a:solidFill>
                <a:srgbClr val="FF99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7430" name="AutoShape 16"/>
            <p:cNvCxnSpPr>
              <a:cxnSpLocks noChangeShapeType="1"/>
              <a:stCxn id="1010692" idx="0"/>
              <a:endCxn id="17415" idx="3"/>
            </p:cNvCxnSpPr>
            <p:nvPr/>
          </p:nvCxnSpPr>
          <p:spPr bwMode="auto">
            <a:xfrm rot="5400000" flipH="1">
              <a:off x="4661" y="2910"/>
              <a:ext cx="157" cy="647"/>
            </a:xfrm>
            <a:prstGeom prst="curvedConnector2">
              <a:avLst/>
            </a:prstGeom>
            <a:noFill/>
            <a:ln w="38100">
              <a:solidFill>
                <a:srgbClr val="FF99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7431" name="AutoShape 17"/>
            <p:cNvCxnSpPr>
              <a:cxnSpLocks noChangeShapeType="1"/>
              <a:endCxn id="17415" idx="2"/>
            </p:cNvCxnSpPr>
            <p:nvPr/>
          </p:nvCxnSpPr>
          <p:spPr bwMode="auto">
            <a:xfrm flipV="1">
              <a:off x="1536" y="3668"/>
              <a:ext cx="1584" cy="177"/>
            </a:xfrm>
            <a:prstGeom prst="curvedConnector2">
              <a:avLst/>
            </a:prstGeom>
            <a:noFill/>
            <a:ln w="38100">
              <a:solidFill>
                <a:srgbClr val="FF9900"/>
              </a:solidFill>
              <a:round/>
              <a:headEnd type="triangle" w="med" len="med"/>
              <a:tailEnd type="oval" w="med" len="med"/>
            </a:ln>
            <a:extLst>
              <a:ext uri="{909E8E84-426E-40DD-AFC4-6F175D3DCCD1}">
                <a14:hiddenFill xmlns:a14="http://schemas.microsoft.com/office/drawing/2010/main">
                  <a:noFill/>
                </a14:hiddenFill>
              </a:ext>
            </a:extLst>
          </p:spPr>
        </p:cxnSp>
      </p:grpSp>
      <p:sp>
        <p:nvSpPr>
          <p:cNvPr id="1010706" name="Text Box 18"/>
          <p:cNvSpPr txBox="1">
            <a:spLocks noChangeArrowheads="1"/>
          </p:cNvSpPr>
          <p:nvPr/>
        </p:nvSpPr>
        <p:spPr bwMode="auto">
          <a:xfrm>
            <a:off x="5265738" y="5911850"/>
            <a:ext cx="1120775" cy="366713"/>
          </a:xfrm>
          <a:prstGeom prst="rect">
            <a:avLst/>
          </a:prstGeom>
          <a:noFill/>
          <a:ln w="9525">
            <a:noFill/>
            <a:miter lim="800000"/>
            <a:headEnd/>
            <a:tailEnd/>
          </a:ln>
          <a:effectLst/>
        </p:spPr>
        <p:txBody>
          <a:bodyPr wrap="none" anchor="ctr">
            <a:spAutoFit/>
          </a:bodyPr>
          <a:lstStyle/>
          <a:p>
            <a:pPr algn="ctr" eaLnBrk="0" fontAlgn="auto" hangingPunct="0">
              <a:spcBef>
                <a:spcPts val="0"/>
              </a:spcBef>
              <a:spcAft>
                <a:spcPts val="0"/>
              </a:spcAft>
              <a:defRPr/>
            </a:pPr>
            <a:r>
              <a:rPr lang="en-GB">
                <a:effectLst>
                  <a:outerShdw blurRad="38100" dist="38100" dir="2700000" algn="tl">
                    <a:srgbClr val="C0C0C0"/>
                  </a:outerShdw>
                </a:effectLst>
                <a:latin typeface="Verdana" pitchFamily="34" charset="0"/>
                <a:sym typeface="Symbol" pitchFamily="18" charset="2"/>
              </a:rPr>
              <a:t>Internet</a:t>
            </a:r>
          </a:p>
        </p:txBody>
      </p:sp>
      <p:sp>
        <p:nvSpPr>
          <p:cNvPr id="1010708" name="AutoShape 20"/>
          <p:cNvSpPr>
            <a:spLocks noChangeArrowheads="1"/>
          </p:cNvSpPr>
          <p:nvPr/>
        </p:nvSpPr>
        <p:spPr bwMode="auto">
          <a:xfrm>
            <a:off x="4959350" y="2700338"/>
            <a:ext cx="3429000" cy="1016000"/>
          </a:xfrm>
          <a:prstGeom prst="downArrowCallout">
            <a:avLst>
              <a:gd name="adj1" fmla="val 84375"/>
              <a:gd name="adj2" fmla="val 84375"/>
              <a:gd name="adj3" fmla="val 16667"/>
              <a:gd name="adj4" fmla="val 66667"/>
            </a:avLst>
          </a:prstGeom>
          <a:solidFill>
            <a:srgbClr val="FFFF99"/>
          </a:solidFill>
          <a:ln w="9525">
            <a:solidFill>
              <a:srgbClr val="FF9900"/>
            </a:solidFill>
            <a:miter lim="800000"/>
            <a:headEnd/>
            <a:tailEnd/>
          </a:ln>
          <a:effectLst/>
        </p:spPr>
        <p:txBody>
          <a:bodyPr anchor="ctr">
            <a:spAutoFit/>
          </a:bodyPr>
          <a:lstStyle/>
          <a:p>
            <a:pPr algn="ctr" eaLnBrk="0" hangingPunct="0">
              <a:defRPr/>
            </a:pPr>
            <a:r>
              <a:rPr lang="en-GB" sz="2000">
                <a:effectLst>
                  <a:outerShdw blurRad="38100" dist="38100" dir="2700000" algn="tl">
                    <a:srgbClr val="FFFFFF"/>
                  </a:outerShdw>
                </a:effectLst>
                <a:latin typeface="Times New Roman" pitchFamily="18" charset="0"/>
                <a:sym typeface="Symbol" pitchFamily="18" charset="2"/>
              </a:rPr>
              <a:t>Surface Soil Moisture</a:t>
            </a:r>
          </a:p>
          <a:p>
            <a:pPr algn="ctr" eaLnBrk="0" hangingPunct="0">
              <a:defRPr/>
            </a:pPr>
            <a:endParaRPr lang="en-GB" sz="2000">
              <a:effectLst>
                <a:outerShdw blurRad="38100" dist="38100" dir="2700000" algn="tl">
                  <a:srgbClr val="FFFFFF"/>
                </a:outerShdw>
              </a:effectLst>
              <a:latin typeface="Times New Roman" pitchFamily="18" charset="0"/>
              <a:sym typeface="Symbol" pitchFamily="18" charset="2"/>
            </a:endParaRPr>
          </a:p>
        </p:txBody>
      </p:sp>
      <p:cxnSp>
        <p:nvCxnSpPr>
          <p:cNvPr id="17423" name="AutoShape 21"/>
          <p:cNvCxnSpPr>
            <a:cxnSpLocks noChangeShapeType="1"/>
            <a:stCxn id="17410" idx="3"/>
            <a:endCxn id="1010708" idx="0"/>
          </p:cNvCxnSpPr>
          <p:nvPr/>
        </p:nvCxnSpPr>
        <p:spPr bwMode="auto">
          <a:xfrm rot="16200000" flipH="1">
            <a:off x="5449094" y="1475582"/>
            <a:ext cx="434975" cy="2014537"/>
          </a:xfrm>
          <a:prstGeom prst="straightConnector1">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cxnSp>
      <p:sp>
        <p:nvSpPr>
          <p:cNvPr id="1010710" name="AutoShape 22"/>
          <p:cNvSpPr>
            <a:spLocks noChangeArrowheads="1"/>
          </p:cNvSpPr>
          <p:nvPr/>
        </p:nvSpPr>
        <p:spPr bwMode="auto">
          <a:xfrm>
            <a:off x="3348038" y="3659188"/>
            <a:ext cx="2520950" cy="1473200"/>
          </a:xfrm>
          <a:prstGeom prst="downArrowCallout">
            <a:avLst>
              <a:gd name="adj1" fmla="val 42780"/>
              <a:gd name="adj2" fmla="val 42780"/>
              <a:gd name="adj3" fmla="val 16667"/>
              <a:gd name="adj4" fmla="val 66667"/>
            </a:avLst>
          </a:prstGeom>
          <a:solidFill>
            <a:srgbClr val="FFFF99"/>
          </a:solidFill>
          <a:ln w="9525">
            <a:solidFill>
              <a:srgbClr val="FF9900"/>
            </a:solidFill>
            <a:miter lim="800000"/>
            <a:headEnd/>
            <a:tailEnd/>
          </a:ln>
          <a:effectLst/>
        </p:spPr>
        <p:txBody>
          <a:bodyPr anchor="ctr">
            <a:spAutoFit/>
          </a:bodyPr>
          <a:lstStyle/>
          <a:p>
            <a:pPr algn="ctr" eaLnBrk="0" fontAlgn="auto" hangingPunct="0">
              <a:spcBef>
                <a:spcPts val="0"/>
              </a:spcBef>
              <a:spcAft>
                <a:spcPts val="0"/>
              </a:spcAft>
              <a:defRPr/>
            </a:pPr>
            <a:r>
              <a:rPr lang="en-GB" sz="2000">
                <a:effectLst>
                  <a:outerShdw blurRad="38100" dist="38100" dir="2700000" algn="tl">
                    <a:srgbClr val="FFFFFF"/>
                  </a:outerShdw>
                </a:effectLst>
                <a:latin typeface="Times New Roman" pitchFamily="18" charset="0"/>
                <a:sym typeface="Symbol" pitchFamily="18" charset="2"/>
              </a:rPr>
              <a:t>Data Assimilation</a:t>
            </a:r>
          </a:p>
          <a:p>
            <a:pPr algn="ctr" eaLnBrk="0" fontAlgn="auto" hangingPunct="0">
              <a:spcBef>
                <a:spcPts val="0"/>
              </a:spcBef>
              <a:spcAft>
                <a:spcPts val="0"/>
              </a:spcAft>
              <a:defRPr/>
            </a:pPr>
            <a:r>
              <a:rPr lang="en-GB" sz="2000">
                <a:effectLst>
                  <a:outerShdw blurRad="38100" dist="38100" dir="2700000" algn="tl">
                    <a:srgbClr val="FFFFFF"/>
                  </a:outerShdw>
                </a:effectLst>
                <a:latin typeface="Times New Roman" pitchFamily="18" charset="0"/>
                <a:sym typeface="Symbol" pitchFamily="18" charset="2"/>
              </a:rPr>
              <a:t>(to infer root zone water availability)</a:t>
            </a:r>
          </a:p>
        </p:txBody>
      </p:sp>
      <p:cxnSp>
        <p:nvCxnSpPr>
          <p:cNvPr id="17425" name="AutoShape 23"/>
          <p:cNvCxnSpPr>
            <a:cxnSpLocks noChangeShapeType="1"/>
            <a:stCxn id="1010708" idx="2"/>
            <a:endCxn id="1010710" idx="3"/>
          </p:cNvCxnSpPr>
          <p:nvPr/>
        </p:nvCxnSpPr>
        <p:spPr bwMode="auto">
          <a:xfrm flipH="1">
            <a:off x="5868988" y="3716338"/>
            <a:ext cx="804862" cy="433387"/>
          </a:xfrm>
          <a:prstGeom prst="straightConnector1">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cxnSp>
      <p:cxnSp>
        <p:nvCxnSpPr>
          <p:cNvPr id="17426" name="AutoShape 24"/>
          <p:cNvCxnSpPr>
            <a:cxnSpLocks noChangeShapeType="1"/>
            <a:stCxn id="1010696" idx="2"/>
            <a:endCxn id="1010710" idx="1"/>
          </p:cNvCxnSpPr>
          <p:nvPr/>
        </p:nvCxnSpPr>
        <p:spPr bwMode="auto">
          <a:xfrm>
            <a:off x="2482850" y="3716338"/>
            <a:ext cx="865188" cy="433387"/>
          </a:xfrm>
          <a:prstGeom prst="straightConnector1">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cxnSp>
      <p:cxnSp>
        <p:nvCxnSpPr>
          <p:cNvPr id="17427" name="AutoShape 25"/>
          <p:cNvCxnSpPr>
            <a:cxnSpLocks noChangeShapeType="1"/>
            <a:stCxn id="17410" idx="3"/>
            <a:endCxn id="1010710" idx="0"/>
          </p:cNvCxnSpPr>
          <p:nvPr/>
        </p:nvCxnSpPr>
        <p:spPr bwMode="auto">
          <a:xfrm rot="5400000">
            <a:off x="3937000" y="2936876"/>
            <a:ext cx="1393825" cy="50800"/>
          </a:xfrm>
          <a:prstGeom prst="straightConnector1">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cxnSp>
      <p:pic>
        <p:nvPicPr>
          <p:cNvPr id="17428" name="Picture 26" descr="Envisat, Es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025" y="1036638"/>
            <a:ext cx="20161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7554" name="Rectangle 2"/>
          <p:cNvSpPr>
            <a:spLocks noGrp="1" noChangeArrowheads="1"/>
          </p:cNvSpPr>
          <p:nvPr>
            <p:ph type="title"/>
          </p:nvPr>
        </p:nvSpPr>
        <p:spPr>
          <a:xfrm>
            <a:off x="468313" y="164753"/>
            <a:ext cx="8229600" cy="815975"/>
          </a:xfrm>
          <a:solidFill>
            <a:schemeClr val="accent1">
              <a:lumMod val="90000"/>
            </a:schemeClr>
          </a:solidFill>
        </p:spPr>
        <p:txBody>
          <a:bodyPr/>
          <a:lstStyle/>
          <a:p>
            <a:pPr eaLnBrk="1" hangingPunct="1">
              <a:defRPr/>
            </a:pPr>
            <a:r>
              <a:rPr lang="en-GB" sz="2800" smtClean="0">
                <a:solidFill>
                  <a:schemeClr val="tx1"/>
                </a:solidFill>
                <a:latin typeface="Georgia" pitchFamily="18" charset="0"/>
              </a:rPr>
              <a:t>From Energy Balance to Water Balance</a:t>
            </a:r>
            <a:endParaRPr lang="en-GB" smtClean="0">
              <a:solidFill>
                <a:schemeClr val="tx1"/>
              </a:solidFill>
              <a:latin typeface="Georgia" pitchFamily="18" charset="0"/>
            </a:endParaRPr>
          </a:p>
        </p:txBody>
      </p:sp>
      <p:graphicFrame>
        <p:nvGraphicFramePr>
          <p:cNvPr id="1047555" name="Object 3"/>
          <p:cNvGraphicFramePr>
            <a:graphicFrameLocks noChangeAspect="1"/>
          </p:cNvGraphicFramePr>
          <p:nvPr/>
        </p:nvGraphicFramePr>
        <p:xfrm>
          <a:off x="2624138" y="3594100"/>
          <a:ext cx="4972050" cy="966788"/>
        </p:xfrm>
        <a:graphic>
          <a:graphicData uri="http://schemas.openxmlformats.org/presentationml/2006/ole">
            <mc:AlternateContent xmlns:mc="http://schemas.openxmlformats.org/markup-compatibility/2006">
              <mc:Choice xmlns:v="urn:schemas-microsoft-com:vml" Requires="v">
                <p:oleObj spid="_x0000_s2610" name="Equation" r:id="rId4" imgW="2108200" imgH="457200" progId="Equation.3">
                  <p:embed/>
                </p:oleObj>
              </mc:Choice>
              <mc:Fallback>
                <p:oleObj name="Equation" r:id="rId4" imgW="21082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4138" y="3594100"/>
                        <a:ext cx="4972050" cy="966788"/>
                      </a:xfrm>
                      <a:prstGeom prst="rect">
                        <a:avLst/>
                      </a:prstGeom>
                      <a:noFill/>
                      <a:ln w="38100">
                        <a:solidFill>
                          <a:schemeClr val="tx2"/>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7556" name="Object 4"/>
          <p:cNvGraphicFramePr>
            <a:graphicFrameLocks noChangeAspect="1"/>
          </p:cNvGraphicFramePr>
          <p:nvPr/>
        </p:nvGraphicFramePr>
        <p:xfrm>
          <a:off x="2046288" y="2443163"/>
          <a:ext cx="1776412" cy="671512"/>
        </p:xfrm>
        <a:graphic>
          <a:graphicData uri="http://schemas.openxmlformats.org/presentationml/2006/ole">
            <mc:AlternateContent xmlns:mc="http://schemas.openxmlformats.org/markup-compatibility/2006">
              <mc:Choice xmlns:v="urn:schemas-microsoft-com:vml" Requires="v">
                <p:oleObj spid="_x0000_s2611" name="Equation" r:id="rId6" imgW="634725" imgH="241195" progId="Equation.3">
                  <p:embed/>
                </p:oleObj>
              </mc:Choice>
              <mc:Fallback>
                <p:oleObj name="Equation" r:id="rId6" imgW="634725" imgH="241195"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6288" y="2443163"/>
                        <a:ext cx="1776412" cy="671512"/>
                      </a:xfrm>
                      <a:prstGeom prst="rect">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7557" name="Object 5"/>
          <p:cNvGraphicFramePr>
            <a:graphicFrameLocks noChangeAspect="1"/>
          </p:cNvGraphicFramePr>
          <p:nvPr/>
        </p:nvGraphicFramePr>
        <p:xfrm>
          <a:off x="6070600" y="2392363"/>
          <a:ext cx="1868488" cy="660400"/>
        </p:xfrm>
        <a:graphic>
          <a:graphicData uri="http://schemas.openxmlformats.org/presentationml/2006/ole">
            <mc:AlternateContent xmlns:mc="http://schemas.openxmlformats.org/markup-compatibility/2006">
              <mc:Choice xmlns:v="urn:schemas-microsoft-com:vml" Requires="v">
                <p:oleObj spid="_x0000_s2612" name="Equation" r:id="rId8" imgW="647700" imgH="228600" progId="Equation.3">
                  <p:embed/>
                </p:oleObj>
              </mc:Choice>
              <mc:Fallback>
                <p:oleObj name="Equation" r:id="rId8" imgW="6477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0600" y="2392363"/>
                        <a:ext cx="1868488" cy="660400"/>
                      </a:xfrm>
                      <a:prstGeom prst="rect">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7558" name="Object 6"/>
          <p:cNvGraphicFramePr>
            <a:graphicFrameLocks noChangeAspect="1"/>
          </p:cNvGraphicFramePr>
          <p:nvPr/>
        </p:nvGraphicFramePr>
        <p:xfrm>
          <a:off x="2743200" y="1706563"/>
          <a:ext cx="4673600" cy="592137"/>
        </p:xfrm>
        <a:graphic>
          <a:graphicData uri="http://schemas.openxmlformats.org/presentationml/2006/ole">
            <mc:AlternateContent xmlns:mc="http://schemas.openxmlformats.org/markup-compatibility/2006">
              <mc:Choice xmlns:v="urn:schemas-microsoft-com:vml" Requires="v">
                <p:oleObj spid="_x0000_s2613" name="Equation" r:id="rId10" imgW="1803400" imgH="228600" progId="Equation.3">
                  <p:embed/>
                </p:oleObj>
              </mc:Choice>
              <mc:Fallback>
                <p:oleObj name="Equation" r:id="rId10" imgW="180340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3200" y="1706563"/>
                        <a:ext cx="4673600" cy="592137"/>
                      </a:xfrm>
                      <a:prstGeom prst="rect">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047559" name="AutoShape 7"/>
          <p:cNvCxnSpPr>
            <a:cxnSpLocks noChangeShapeType="1"/>
          </p:cNvCxnSpPr>
          <p:nvPr/>
        </p:nvCxnSpPr>
        <p:spPr bwMode="auto">
          <a:xfrm>
            <a:off x="5080000" y="2298700"/>
            <a:ext cx="30163" cy="1276350"/>
          </a:xfrm>
          <a:prstGeom prst="straightConnector1">
            <a:avLst/>
          </a:prstGeom>
          <a:noFill/>
          <a:ln w="76200">
            <a:solidFill>
              <a:srgbClr val="FF9900"/>
            </a:solidFill>
            <a:round/>
            <a:headEnd type="none" w="sm" len="sm"/>
            <a:tailEnd type="triangle" w="sm" len="sm"/>
          </a:ln>
          <a:extLst>
            <a:ext uri="{909E8E84-426E-40DD-AFC4-6F175D3DCCD1}">
              <a14:hiddenFill xmlns:a14="http://schemas.microsoft.com/office/drawing/2010/main">
                <a:noFill/>
              </a14:hiddenFill>
            </a:ext>
          </a:extLst>
        </p:spPr>
      </p:cxnSp>
      <p:cxnSp>
        <p:nvCxnSpPr>
          <p:cNvPr id="1047560" name="AutoShape 8"/>
          <p:cNvCxnSpPr>
            <a:cxnSpLocks noChangeShapeType="1"/>
          </p:cNvCxnSpPr>
          <p:nvPr/>
        </p:nvCxnSpPr>
        <p:spPr bwMode="auto">
          <a:xfrm rot="10800000" flipH="1" flipV="1">
            <a:off x="2046288" y="2779713"/>
            <a:ext cx="558800" cy="1298575"/>
          </a:xfrm>
          <a:prstGeom prst="bentConnector3">
            <a:avLst>
              <a:gd name="adj1" fmla="val -40907"/>
            </a:avLst>
          </a:prstGeom>
          <a:noFill/>
          <a:ln w="76200">
            <a:solidFill>
              <a:srgbClr val="66FF66"/>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047561" name="AutoShape 9"/>
          <p:cNvCxnSpPr>
            <a:cxnSpLocks noChangeShapeType="1"/>
          </p:cNvCxnSpPr>
          <p:nvPr/>
        </p:nvCxnSpPr>
        <p:spPr bwMode="auto">
          <a:xfrm flipH="1">
            <a:off x="7615238" y="2722563"/>
            <a:ext cx="323850" cy="1355725"/>
          </a:xfrm>
          <a:prstGeom prst="bentConnector3">
            <a:avLst>
              <a:gd name="adj1" fmla="val -70097"/>
            </a:avLst>
          </a:prstGeom>
          <a:noFill/>
          <a:ln w="76200">
            <a:solidFill>
              <a:srgbClr val="66FF66"/>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047562" name="AutoShape 10"/>
          <p:cNvCxnSpPr>
            <a:cxnSpLocks noChangeShapeType="1"/>
          </p:cNvCxnSpPr>
          <p:nvPr/>
        </p:nvCxnSpPr>
        <p:spPr bwMode="auto">
          <a:xfrm flipH="1">
            <a:off x="2935288" y="2298700"/>
            <a:ext cx="2144712" cy="144463"/>
          </a:xfrm>
          <a:prstGeom prst="straightConnector1">
            <a:avLst/>
          </a:prstGeom>
          <a:noFill/>
          <a:ln w="76200">
            <a:solidFill>
              <a:schemeClr val="tx2"/>
            </a:solidFill>
            <a:round/>
            <a:headEnd type="none" w="sm" len="sm"/>
            <a:tailEnd type="triangle" w="sm" len="sm"/>
          </a:ln>
          <a:extLst>
            <a:ext uri="{909E8E84-426E-40DD-AFC4-6F175D3DCCD1}">
              <a14:hiddenFill xmlns:a14="http://schemas.microsoft.com/office/drawing/2010/main">
                <a:noFill/>
              </a14:hiddenFill>
            </a:ext>
          </a:extLst>
        </p:spPr>
      </p:cxnSp>
      <p:cxnSp>
        <p:nvCxnSpPr>
          <p:cNvPr id="1047563" name="AutoShape 11"/>
          <p:cNvCxnSpPr>
            <a:cxnSpLocks noChangeShapeType="1"/>
          </p:cNvCxnSpPr>
          <p:nvPr/>
        </p:nvCxnSpPr>
        <p:spPr bwMode="auto">
          <a:xfrm>
            <a:off x="5080000" y="2298700"/>
            <a:ext cx="1925638" cy="93663"/>
          </a:xfrm>
          <a:prstGeom prst="straightConnector1">
            <a:avLst/>
          </a:prstGeom>
          <a:noFill/>
          <a:ln w="76200">
            <a:solidFill>
              <a:schemeClr val="tx2"/>
            </a:solidFill>
            <a:round/>
            <a:headEnd type="none" w="sm" len="sm"/>
            <a:tailEnd type="triangle" w="sm" len="sm"/>
          </a:ln>
          <a:extLst>
            <a:ext uri="{909E8E84-426E-40DD-AFC4-6F175D3DCCD1}">
              <a14:hiddenFill xmlns:a14="http://schemas.microsoft.com/office/drawing/2010/main">
                <a:noFill/>
              </a14:hiddenFill>
            </a:ext>
          </a:extLst>
        </p:spPr>
      </p:cxnSp>
      <p:cxnSp>
        <p:nvCxnSpPr>
          <p:cNvPr id="1047564" name="AutoShape 12"/>
          <p:cNvCxnSpPr>
            <a:cxnSpLocks noChangeShapeType="1"/>
          </p:cNvCxnSpPr>
          <p:nvPr/>
        </p:nvCxnSpPr>
        <p:spPr bwMode="auto">
          <a:xfrm>
            <a:off x="5110163" y="4579938"/>
            <a:ext cx="1587" cy="292100"/>
          </a:xfrm>
          <a:prstGeom prst="straightConnector1">
            <a:avLst/>
          </a:prstGeom>
          <a:noFill/>
          <a:ln w="76200">
            <a:solidFill>
              <a:schemeClr val="accent2"/>
            </a:solidFill>
            <a:round/>
            <a:headEnd type="none" w="sm" len="sm"/>
            <a:tailEnd type="triangle" w="sm" len="sm"/>
          </a:ln>
          <a:extLst>
            <a:ext uri="{909E8E84-426E-40DD-AFC4-6F175D3DCCD1}">
              <a14:hiddenFill xmlns:a14="http://schemas.microsoft.com/office/drawing/2010/main">
                <a:noFill/>
              </a14:hiddenFill>
            </a:ext>
          </a:extLst>
        </p:spPr>
      </p:cxnSp>
      <p:graphicFrame>
        <p:nvGraphicFramePr>
          <p:cNvPr id="1047565" name="Object 13"/>
          <p:cNvGraphicFramePr>
            <a:graphicFrameLocks noChangeAspect="1"/>
          </p:cNvGraphicFramePr>
          <p:nvPr/>
        </p:nvGraphicFramePr>
        <p:xfrm>
          <a:off x="3146425" y="4891088"/>
          <a:ext cx="3930650" cy="938212"/>
        </p:xfrm>
        <a:graphic>
          <a:graphicData uri="http://schemas.openxmlformats.org/presentationml/2006/ole">
            <mc:AlternateContent xmlns:mc="http://schemas.openxmlformats.org/markup-compatibility/2006">
              <mc:Choice xmlns:v="urn:schemas-microsoft-com:vml" Requires="v">
                <p:oleObj spid="_x0000_s2614" name="Equation" r:id="rId12" imgW="1586811" imgH="444307" progId="Equation.3">
                  <p:embed/>
                </p:oleObj>
              </mc:Choice>
              <mc:Fallback>
                <p:oleObj name="Equation" r:id="rId12" imgW="1586811" imgH="444307"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46425" y="4891088"/>
                        <a:ext cx="3930650" cy="938212"/>
                      </a:xfrm>
                      <a:prstGeom prst="rect">
                        <a:avLst/>
                      </a:prstGeom>
                      <a:noFill/>
                      <a:ln w="38100">
                        <a:solidFill>
                          <a:schemeClr val="tx2"/>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8" name="Text Box 14"/>
          <p:cNvSpPr txBox="1">
            <a:spLocks noChangeArrowheads="1"/>
          </p:cNvSpPr>
          <p:nvPr/>
        </p:nvSpPr>
        <p:spPr bwMode="auto">
          <a:xfrm>
            <a:off x="1764556" y="5826125"/>
            <a:ext cx="6119812"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30000"/>
              </a:lnSpc>
            </a:pPr>
            <a:r>
              <a:rPr kumimoji="1" lang="en-GB" altLang="en-US" sz="1600" dirty="0">
                <a:latin typeface="Comic Sans MS" panose="030F0702030302020204" pitchFamily="66" charset="0"/>
              </a:rPr>
              <a:t>R: Relative Plant Available Soil Water Content</a:t>
            </a:r>
          </a:p>
          <a:p>
            <a:pPr>
              <a:lnSpc>
                <a:spcPct val="130000"/>
              </a:lnSpc>
            </a:pPr>
            <a:r>
              <a:rPr kumimoji="1" lang="en-GB" altLang="en-US" sz="1600" dirty="0">
                <a:latin typeface="Comic Sans MS" panose="030F0702030302020204" pitchFamily="66" charset="0"/>
              </a:rPr>
              <a:t>DSI: Drought Severity Index</a:t>
            </a:r>
          </a:p>
        </p:txBody>
      </p:sp>
      <p:sp>
        <p:nvSpPr>
          <p:cNvPr id="2" name="TextBox 1"/>
          <p:cNvSpPr txBox="1"/>
          <p:nvPr/>
        </p:nvSpPr>
        <p:spPr>
          <a:xfrm>
            <a:off x="7077075" y="6381328"/>
            <a:ext cx="1650195" cy="369332"/>
          </a:xfrm>
          <a:prstGeom prst="rect">
            <a:avLst/>
          </a:prstGeom>
          <a:noFill/>
        </p:spPr>
        <p:txBody>
          <a:bodyPr wrap="none" rtlCol="0">
            <a:spAutoFit/>
          </a:bodyPr>
          <a:lstStyle/>
          <a:p>
            <a:r>
              <a:rPr lang="en-US" dirty="0" smtClean="0"/>
              <a:t>(Su et al., 2003)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Effect transition="in" filter="box(out)">
                                      <p:cBhvr>
                                        <p:cTn id="7" dur="500"/>
                                        <p:tgtEl>
                                          <p:spTgt spid="1047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047558"/>
                                        </p:tgtEl>
                                        <p:attrNameLst>
                                          <p:attrName>style.visibility</p:attrName>
                                        </p:attrNameLst>
                                      </p:cBhvr>
                                      <p:to>
                                        <p:strVal val="visible"/>
                                      </p:to>
                                    </p:set>
                                    <p:anim calcmode="lin" valueType="num">
                                      <p:cBhvr>
                                        <p:cTn id="12" dur="500" fill="hold"/>
                                        <p:tgtEl>
                                          <p:spTgt spid="1047558"/>
                                        </p:tgtEl>
                                        <p:attrNameLst>
                                          <p:attrName>ppt_w</p:attrName>
                                        </p:attrNameLst>
                                      </p:cBhvr>
                                      <p:tavLst>
                                        <p:tav tm="0">
                                          <p:val>
                                            <p:fltVal val="0"/>
                                          </p:val>
                                        </p:tav>
                                        <p:tav tm="100000">
                                          <p:val>
                                            <p:strVal val="#ppt_w"/>
                                          </p:val>
                                        </p:tav>
                                      </p:tavLst>
                                    </p:anim>
                                    <p:anim calcmode="lin" valueType="num">
                                      <p:cBhvr>
                                        <p:cTn id="13" dur="500" fill="hold"/>
                                        <p:tgtEl>
                                          <p:spTgt spid="1047558"/>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1047562"/>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1047556"/>
                                        </p:tgtEl>
                                        <p:attrNameLst>
                                          <p:attrName>style.visibility</p:attrName>
                                        </p:attrNameLst>
                                      </p:cBhvr>
                                      <p:to>
                                        <p:strVal val="visible"/>
                                      </p:to>
                                    </p:set>
                                    <p:anim calcmode="lin" valueType="num">
                                      <p:cBhvr>
                                        <p:cTn id="22" dur="500" fill="hold"/>
                                        <p:tgtEl>
                                          <p:spTgt spid="1047556"/>
                                        </p:tgtEl>
                                        <p:attrNameLst>
                                          <p:attrName>ppt_w</p:attrName>
                                        </p:attrNameLst>
                                      </p:cBhvr>
                                      <p:tavLst>
                                        <p:tav tm="0">
                                          <p:val>
                                            <p:fltVal val="0"/>
                                          </p:val>
                                        </p:tav>
                                        <p:tav tm="100000">
                                          <p:val>
                                            <p:strVal val="#ppt_w"/>
                                          </p:val>
                                        </p:tav>
                                      </p:tavLst>
                                    </p:anim>
                                    <p:anim calcmode="lin" valueType="num">
                                      <p:cBhvr>
                                        <p:cTn id="23" dur="500" fill="hold"/>
                                        <p:tgtEl>
                                          <p:spTgt spid="1047556"/>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499"/>
                                          </p:stCondLst>
                                        </p:cTn>
                                        <p:tgtEl>
                                          <p:spTgt spid="1047563"/>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1047557"/>
                                        </p:tgtEl>
                                        <p:attrNameLst>
                                          <p:attrName>style.visibility</p:attrName>
                                        </p:attrNameLst>
                                      </p:cBhvr>
                                      <p:to>
                                        <p:strVal val="visible"/>
                                      </p:to>
                                    </p:set>
                                    <p:anim calcmode="lin" valueType="num">
                                      <p:cBhvr>
                                        <p:cTn id="32" dur="500" fill="hold"/>
                                        <p:tgtEl>
                                          <p:spTgt spid="1047557"/>
                                        </p:tgtEl>
                                        <p:attrNameLst>
                                          <p:attrName>ppt_w</p:attrName>
                                        </p:attrNameLst>
                                      </p:cBhvr>
                                      <p:tavLst>
                                        <p:tav tm="0">
                                          <p:val>
                                            <p:fltVal val="0"/>
                                          </p:val>
                                        </p:tav>
                                        <p:tav tm="100000">
                                          <p:val>
                                            <p:strVal val="#ppt_w"/>
                                          </p:val>
                                        </p:tav>
                                      </p:tavLst>
                                    </p:anim>
                                    <p:anim calcmode="lin" valueType="num">
                                      <p:cBhvr>
                                        <p:cTn id="33" dur="500" fill="hold"/>
                                        <p:tgtEl>
                                          <p:spTgt spid="1047557"/>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499"/>
                                          </p:stCondLst>
                                        </p:cTn>
                                        <p:tgtEl>
                                          <p:spTgt spid="1047559"/>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499"/>
                                          </p:stCondLst>
                                        </p:cTn>
                                        <p:tgtEl>
                                          <p:spTgt spid="104756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nodeType="clickEffect">
                                  <p:stCondLst>
                                    <p:cond delay="0"/>
                                  </p:stCondLst>
                                  <p:childTnLst>
                                    <p:set>
                                      <p:cBhvr>
                                        <p:cTn id="45" dur="1" fill="hold">
                                          <p:stCondLst>
                                            <p:cond delay="499"/>
                                          </p:stCondLst>
                                        </p:cTn>
                                        <p:tgtEl>
                                          <p:spTgt spid="1047561"/>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16" fill="hold" nodeType="clickEffect">
                                  <p:stCondLst>
                                    <p:cond delay="0"/>
                                  </p:stCondLst>
                                  <p:childTnLst>
                                    <p:set>
                                      <p:cBhvr>
                                        <p:cTn id="49" dur="1" fill="hold">
                                          <p:stCondLst>
                                            <p:cond delay="0"/>
                                          </p:stCondLst>
                                        </p:cTn>
                                        <p:tgtEl>
                                          <p:spTgt spid="1047555"/>
                                        </p:tgtEl>
                                        <p:attrNameLst>
                                          <p:attrName>style.visibility</p:attrName>
                                        </p:attrNameLst>
                                      </p:cBhvr>
                                      <p:to>
                                        <p:strVal val="visible"/>
                                      </p:to>
                                    </p:set>
                                    <p:anim calcmode="lin" valueType="num">
                                      <p:cBhvr>
                                        <p:cTn id="50" dur="500" fill="hold"/>
                                        <p:tgtEl>
                                          <p:spTgt spid="1047555"/>
                                        </p:tgtEl>
                                        <p:attrNameLst>
                                          <p:attrName>ppt_w</p:attrName>
                                        </p:attrNameLst>
                                      </p:cBhvr>
                                      <p:tavLst>
                                        <p:tav tm="0">
                                          <p:val>
                                            <p:fltVal val="0"/>
                                          </p:val>
                                        </p:tav>
                                        <p:tav tm="100000">
                                          <p:val>
                                            <p:strVal val="#ppt_w"/>
                                          </p:val>
                                        </p:tav>
                                      </p:tavLst>
                                    </p:anim>
                                    <p:anim calcmode="lin" valueType="num">
                                      <p:cBhvr>
                                        <p:cTn id="51" dur="500" fill="hold"/>
                                        <p:tgtEl>
                                          <p:spTgt spid="1047555"/>
                                        </p:tgtEl>
                                        <p:attrNameLst>
                                          <p:attrName>ppt_h</p:attrName>
                                        </p:attrNameLst>
                                      </p:cBhvr>
                                      <p:tavLst>
                                        <p:tav tm="0">
                                          <p:val>
                                            <p:fltVal val="0"/>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2" fill="hold" nodeType="clickEffect">
                                  <p:stCondLst>
                                    <p:cond delay="0"/>
                                  </p:stCondLst>
                                  <p:childTnLst>
                                    <p:set>
                                      <p:cBhvr>
                                        <p:cTn id="55" dur="1" fill="hold">
                                          <p:stCondLst>
                                            <p:cond delay="0"/>
                                          </p:stCondLst>
                                        </p:cTn>
                                        <p:tgtEl>
                                          <p:spTgt spid="1047564"/>
                                        </p:tgtEl>
                                        <p:attrNameLst>
                                          <p:attrName>style.visibility</p:attrName>
                                        </p:attrNameLst>
                                      </p:cBhvr>
                                      <p:to>
                                        <p:strVal val="visible"/>
                                      </p:to>
                                    </p:set>
                                    <p:anim calcmode="lin" valueType="num">
                                      <p:cBhvr additive="base">
                                        <p:cTn id="56" dur="500" fill="hold"/>
                                        <p:tgtEl>
                                          <p:spTgt spid="1047564"/>
                                        </p:tgtEl>
                                        <p:attrNameLst>
                                          <p:attrName>ppt_x</p:attrName>
                                        </p:attrNameLst>
                                      </p:cBhvr>
                                      <p:tavLst>
                                        <p:tav tm="0">
                                          <p:val>
                                            <p:strVal val="1+#ppt_w/2"/>
                                          </p:val>
                                        </p:tav>
                                        <p:tav tm="100000">
                                          <p:val>
                                            <p:strVal val="#ppt_x"/>
                                          </p:val>
                                        </p:tav>
                                      </p:tavLst>
                                    </p:anim>
                                    <p:anim calcmode="lin" valueType="num">
                                      <p:cBhvr additive="base">
                                        <p:cTn id="57" dur="500" fill="hold"/>
                                        <p:tgtEl>
                                          <p:spTgt spid="1047564"/>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16" fill="hold" nodeType="clickEffect">
                                  <p:stCondLst>
                                    <p:cond delay="0"/>
                                  </p:stCondLst>
                                  <p:childTnLst>
                                    <p:set>
                                      <p:cBhvr>
                                        <p:cTn id="61" dur="1" fill="hold">
                                          <p:stCondLst>
                                            <p:cond delay="0"/>
                                          </p:stCondLst>
                                        </p:cTn>
                                        <p:tgtEl>
                                          <p:spTgt spid="1047565"/>
                                        </p:tgtEl>
                                        <p:attrNameLst>
                                          <p:attrName>style.visibility</p:attrName>
                                        </p:attrNameLst>
                                      </p:cBhvr>
                                      <p:to>
                                        <p:strVal val="visible"/>
                                      </p:to>
                                    </p:set>
                                    <p:anim calcmode="lin" valueType="num">
                                      <p:cBhvr>
                                        <p:cTn id="62" dur="500" fill="hold"/>
                                        <p:tgtEl>
                                          <p:spTgt spid="1047565"/>
                                        </p:tgtEl>
                                        <p:attrNameLst>
                                          <p:attrName>ppt_w</p:attrName>
                                        </p:attrNameLst>
                                      </p:cBhvr>
                                      <p:tavLst>
                                        <p:tav tm="0">
                                          <p:val>
                                            <p:fltVal val="0"/>
                                          </p:val>
                                        </p:tav>
                                        <p:tav tm="100000">
                                          <p:val>
                                            <p:strVal val="#ppt_w"/>
                                          </p:val>
                                        </p:tav>
                                      </p:tavLst>
                                    </p:anim>
                                    <p:anim calcmode="lin" valueType="num">
                                      <p:cBhvr>
                                        <p:cTn id="63" dur="500" fill="hold"/>
                                        <p:tgtEl>
                                          <p:spTgt spid="10475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447745" y="3429000"/>
            <a:ext cx="4362450" cy="2543175"/>
            <a:chOff x="4447745" y="3429000"/>
            <a:chExt cx="4362450" cy="2543175"/>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7745" y="3429000"/>
              <a:ext cx="4362450" cy="2543175"/>
            </a:xfrm>
            <a:prstGeom prst="rect">
              <a:avLst/>
            </a:prstGeom>
          </p:spPr>
        </p:pic>
        <p:cxnSp>
          <p:nvCxnSpPr>
            <p:cNvPr id="5" name="Straight Connector 4"/>
            <p:cNvCxnSpPr/>
            <p:nvPr/>
          </p:nvCxnSpPr>
          <p:spPr>
            <a:xfrm flipV="1">
              <a:off x="5940152" y="3717032"/>
              <a:ext cx="1656184" cy="18002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sp>
        <p:nvSpPr>
          <p:cNvPr id="27650" name="Rectangle 2"/>
          <p:cNvSpPr>
            <a:spLocks noGrp="1" noChangeArrowheads="1"/>
          </p:cNvSpPr>
          <p:nvPr>
            <p:ph type="title"/>
          </p:nvPr>
        </p:nvSpPr>
        <p:spPr>
          <a:xfrm>
            <a:off x="250825" y="-27384"/>
            <a:ext cx="8569325" cy="1096963"/>
          </a:xfrm>
          <a:solidFill>
            <a:schemeClr val="accent1">
              <a:lumMod val="90000"/>
            </a:schemeClr>
          </a:solidFill>
        </p:spPr>
        <p:txBody>
          <a:bodyPr/>
          <a:lstStyle/>
          <a:p>
            <a:pPr eaLnBrk="1" hangingPunct="1">
              <a:defRPr/>
            </a:pPr>
            <a:r>
              <a:rPr lang="en-US" sz="2400" dirty="0" smtClean="0">
                <a:latin typeface="Georgia" pitchFamily="18" charset="0"/>
              </a:rPr>
              <a:t>Relationship of evaporative fraction to surface variables </a:t>
            </a:r>
            <a:br>
              <a:rPr lang="en-US" sz="2400" dirty="0" smtClean="0">
                <a:latin typeface="Georgia" pitchFamily="18" charset="0"/>
              </a:rPr>
            </a:br>
            <a:r>
              <a:rPr lang="en-US" sz="2400" dirty="0" smtClean="0">
                <a:latin typeface="Georgia" pitchFamily="18" charset="0"/>
              </a:rPr>
              <a:t>(</a:t>
            </a:r>
            <a:r>
              <a:rPr lang="en-US" sz="2400" dirty="0" err="1" smtClean="0">
                <a:latin typeface="Georgia" pitchFamily="18" charset="0"/>
              </a:rPr>
              <a:t>albedo</a:t>
            </a:r>
            <a:r>
              <a:rPr lang="en-US" sz="2400" dirty="0" smtClean="0">
                <a:latin typeface="Georgia" pitchFamily="18" charset="0"/>
              </a:rPr>
              <a:t>, fractional vegetation coverage and surface temperature) </a:t>
            </a:r>
          </a:p>
        </p:txBody>
      </p:sp>
      <p:sp>
        <p:nvSpPr>
          <p:cNvPr id="18435" name="Rectangle 3"/>
          <p:cNvSpPr>
            <a:spLocks noGrp="1" noChangeArrowheads="1"/>
          </p:cNvSpPr>
          <p:nvPr>
            <p:ph idx="1"/>
          </p:nvPr>
        </p:nvSpPr>
        <p:spPr>
          <a:xfrm>
            <a:off x="221362" y="1445643"/>
            <a:ext cx="8229600" cy="3733800"/>
          </a:xfrm>
        </p:spPr>
        <p:txBody>
          <a:bodyPr/>
          <a:lstStyle/>
          <a:p>
            <a:pPr eaLnBrk="1" hangingPunct="1"/>
            <a:r>
              <a:rPr lang="en-US" altLang="en-US" sz="2000" dirty="0" smtClean="0"/>
              <a:t>The relative evaporation is given as</a:t>
            </a:r>
          </a:p>
        </p:txBody>
      </p:sp>
      <p:graphicFrame>
        <p:nvGraphicFramePr>
          <p:cNvPr id="7" name="Object 3"/>
          <p:cNvGraphicFramePr>
            <a:graphicFrameLocks noChangeAspect="1"/>
          </p:cNvGraphicFramePr>
          <p:nvPr>
            <p:extLst>
              <p:ext uri="{D42A27DB-BD31-4B8C-83A1-F6EECF244321}">
                <p14:modId xmlns:p14="http://schemas.microsoft.com/office/powerpoint/2010/main" val="737147987"/>
              </p:ext>
            </p:extLst>
          </p:nvPr>
        </p:nvGraphicFramePr>
        <p:xfrm>
          <a:off x="1066800" y="1944688"/>
          <a:ext cx="3773488" cy="1074737"/>
        </p:xfrm>
        <a:graphic>
          <a:graphicData uri="http://schemas.openxmlformats.org/presentationml/2006/ole">
            <mc:AlternateContent xmlns:mc="http://schemas.openxmlformats.org/markup-compatibility/2006">
              <mc:Choice xmlns:v="urn:schemas-microsoft-com:vml" Requires="v">
                <p:oleObj spid="_x0000_s4282" name="Equation" r:id="rId5" imgW="1600200" imgH="507960" progId="Equation.3">
                  <p:embed/>
                </p:oleObj>
              </mc:Choice>
              <mc:Fallback>
                <p:oleObj name="Equation" r:id="rId5" imgW="1600200" imgH="507960" progId="Equation.3">
                  <p:embed/>
                  <p:pic>
                    <p:nvPicPr>
                      <p:cNvPr id="0" name=""/>
                      <p:cNvPicPr>
                        <a:picLocks noChangeAspect="1" noChangeArrowheads="1"/>
                      </p:cNvPicPr>
                      <p:nvPr/>
                    </p:nvPicPr>
                    <p:blipFill>
                      <a:blip r:embed="rId6"/>
                      <a:srcRect/>
                      <a:stretch>
                        <a:fillRect/>
                      </a:stretch>
                    </p:blipFill>
                    <p:spPr bwMode="auto">
                      <a:xfrm>
                        <a:off x="1066800" y="1944688"/>
                        <a:ext cx="3773488" cy="1074737"/>
                      </a:xfrm>
                      <a:prstGeom prst="rect">
                        <a:avLst/>
                      </a:prstGeom>
                      <a:noFill/>
                      <a:ln w="38100">
                        <a:solidFill>
                          <a:schemeClr val="tx2"/>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3"/>
          <p:cNvGraphicFramePr>
            <a:graphicFrameLocks noChangeAspect="1"/>
          </p:cNvGraphicFramePr>
          <p:nvPr>
            <p:extLst>
              <p:ext uri="{D42A27DB-BD31-4B8C-83A1-F6EECF244321}">
                <p14:modId xmlns:p14="http://schemas.microsoft.com/office/powerpoint/2010/main" val="2826798465"/>
              </p:ext>
            </p:extLst>
          </p:nvPr>
        </p:nvGraphicFramePr>
        <p:xfrm>
          <a:off x="836613" y="4054475"/>
          <a:ext cx="3294062" cy="995363"/>
        </p:xfrm>
        <a:graphic>
          <a:graphicData uri="http://schemas.openxmlformats.org/presentationml/2006/ole">
            <mc:AlternateContent xmlns:mc="http://schemas.openxmlformats.org/markup-compatibility/2006">
              <mc:Choice xmlns:v="urn:schemas-microsoft-com:vml" Requires="v">
                <p:oleObj spid="_x0000_s4283" name="Equation" r:id="rId7" imgW="1396800" imgH="469800" progId="Equation.3">
                  <p:embed/>
                </p:oleObj>
              </mc:Choice>
              <mc:Fallback>
                <p:oleObj name="Equation" r:id="rId7" imgW="1396800" imgH="469800" progId="Equation.3">
                  <p:embed/>
                  <p:pic>
                    <p:nvPicPr>
                      <p:cNvPr id="0" name=""/>
                      <p:cNvPicPr>
                        <a:picLocks noChangeAspect="1" noChangeArrowheads="1"/>
                      </p:cNvPicPr>
                      <p:nvPr/>
                    </p:nvPicPr>
                    <p:blipFill>
                      <a:blip r:embed="rId8"/>
                      <a:srcRect/>
                      <a:stretch>
                        <a:fillRect/>
                      </a:stretch>
                    </p:blipFill>
                    <p:spPr bwMode="auto">
                      <a:xfrm>
                        <a:off x="836613" y="4054475"/>
                        <a:ext cx="3294062" cy="995363"/>
                      </a:xfrm>
                      <a:prstGeom prst="rect">
                        <a:avLst/>
                      </a:prstGeom>
                      <a:solidFill>
                        <a:srgbClr val="00B0F0"/>
                      </a:solidFill>
                      <a:ln w="38100">
                        <a:solidFill>
                          <a:schemeClr val="tx2"/>
                        </a:solidFill>
                        <a:miter lim="800000"/>
                        <a:headEnd type="none" w="sm" len="sm"/>
                        <a:tailEnd type="none" w="sm" len="sm"/>
                      </a:ln>
                      <a:effectLst/>
                      <a:extLst/>
                    </p:spPr>
                  </p:pic>
                </p:oleObj>
              </mc:Fallback>
            </mc:AlternateContent>
          </a:graphicData>
        </a:graphic>
      </p:graphicFrame>
      <p:sp>
        <p:nvSpPr>
          <p:cNvPr id="12" name="Rectangle 52"/>
          <p:cNvSpPr>
            <a:spLocks noChangeArrowheads="1"/>
          </p:cNvSpPr>
          <p:nvPr/>
        </p:nvSpPr>
        <p:spPr bwMode="auto">
          <a:xfrm>
            <a:off x="5211825" y="38520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2909168788"/>
              </p:ext>
            </p:extLst>
          </p:nvPr>
        </p:nvGraphicFramePr>
        <p:xfrm>
          <a:off x="4836578" y="3541570"/>
          <a:ext cx="1895662" cy="1039558"/>
        </p:xfrm>
        <a:graphic>
          <a:graphicData uri="http://schemas.openxmlformats.org/presentationml/2006/ole">
            <mc:AlternateContent xmlns:mc="http://schemas.openxmlformats.org/markup-compatibility/2006">
              <mc:Choice xmlns:v="urn:schemas-microsoft-com:vml" Requires="v">
                <p:oleObj spid="_x0000_s4284" name="Equation" r:id="rId9" imgW="736280" imgH="406224" progId="Equation.3">
                  <p:embed/>
                </p:oleObj>
              </mc:Choice>
              <mc:Fallback>
                <p:oleObj name="Equation" r:id="rId9" imgW="736280" imgH="406224" progId="Equation.3">
                  <p:embed/>
                  <p:pic>
                    <p:nvPicPr>
                      <p:cNvPr id="0" name="Object 5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36578" y="3541570"/>
                        <a:ext cx="1895662" cy="1039558"/>
                      </a:xfrm>
                      <a:prstGeom prst="rect">
                        <a:avLst/>
                      </a:prstGeom>
                      <a:noFill/>
                    </p:spPr>
                  </p:pic>
                </p:oleObj>
              </mc:Fallback>
            </mc:AlternateContent>
          </a:graphicData>
        </a:graphic>
      </p:graphicFrame>
      <p:sp>
        <p:nvSpPr>
          <p:cNvPr id="15" name="Rectangle 53"/>
          <p:cNvSpPr>
            <a:spLocks noChangeArrowheads="1"/>
          </p:cNvSpPr>
          <p:nvPr/>
        </p:nvSpPr>
        <p:spPr bwMode="auto">
          <a:xfrm>
            <a:off x="5211825" y="425688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ctrTitle"/>
          </p:nvPr>
        </p:nvSpPr>
        <p:spPr bwMode="auto">
          <a:xfrm>
            <a:off x="1115616" y="1052513"/>
            <a:ext cx="7560840" cy="1655762"/>
          </a:xfrm>
          <a:solidFill>
            <a:schemeClr val="bg1">
              <a:lumMod val="65000"/>
            </a:schemeClr>
          </a:solidFill>
        </p:spPr>
        <p:txBody>
          <a:bodyPr vert="horz" wrap="square" tIns="45720" rIns="91440" bIns="45720" numCol="1" compatLnSpc="1">
            <a:prstTxWarp prst="textNoShape">
              <a:avLst/>
            </a:prstTxWarp>
          </a:bodyPr>
          <a:lstStyle/>
          <a:p>
            <a:pPr eaLnBrk="1" hangingPunct="1">
              <a:lnSpc>
                <a:spcPct val="150000"/>
              </a:lnSpc>
              <a:defRPr/>
            </a:pPr>
            <a:r>
              <a:rPr lang="en-US" altLang="en-US" sz="3600" cap="none" dirty="0" smtClean="0"/>
              <a:t> </a:t>
            </a:r>
            <a:r>
              <a:rPr lang="en-US" sz="4000" cap="none" dirty="0" smtClean="0"/>
              <a:t>Drought Monitoring and Assessment</a:t>
            </a:r>
            <a:endParaRPr lang="en-US" altLang="en-US" sz="4000" cap="none" dirty="0" smtClean="0">
              <a:solidFill>
                <a:srgbClr val="FF0000"/>
              </a:solidFill>
            </a:endParaRPr>
          </a:p>
        </p:txBody>
      </p:sp>
      <p:sp>
        <p:nvSpPr>
          <p:cNvPr id="1159172" name="Rectangle 4"/>
          <p:cNvSpPr>
            <a:spLocks noGrp="1" noChangeArrowheads="1"/>
          </p:cNvSpPr>
          <p:nvPr>
            <p:ph type="subTitle" idx="1"/>
          </p:nvPr>
        </p:nvSpPr>
        <p:spPr>
          <a:xfrm>
            <a:off x="1187450" y="3284538"/>
            <a:ext cx="6697663" cy="1800225"/>
          </a:xfrm>
        </p:spPr>
        <p:txBody>
          <a:bodyPr rtlCol="0">
            <a:noAutofit/>
          </a:bodyPr>
          <a:lstStyle/>
          <a:p>
            <a:pPr algn="ctr" eaLnBrk="1" fontAlgn="auto" hangingPunct="1">
              <a:lnSpc>
                <a:spcPct val="90000"/>
              </a:lnSpc>
              <a:spcAft>
                <a:spcPts val="0"/>
              </a:spcAft>
              <a:defRPr/>
            </a:pPr>
            <a:r>
              <a:rPr lang="en-US" sz="3600" b="1" cap="none" dirty="0" smtClean="0">
                <a:solidFill>
                  <a:srgbClr val="FFFF00"/>
                </a:solidFill>
                <a:effectLst>
                  <a:outerShdw blurRad="38100" dist="38100" dir="2700000" algn="tl">
                    <a:srgbClr val="000000">
                      <a:alpha val="43137"/>
                    </a:srgbClr>
                  </a:outerShdw>
                </a:effectLst>
                <a:latin typeface="+mj-lt"/>
              </a:rPr>
              <a:t>Z. (Bob) Su</a:t>
            </a:r>
            <a:r>
              <a:rPr lang="en-US" sz="2000" b="1" cap="none" dirty="0" smtClean="0">
                <a:solidFill>
                  <a:srgbClr val="FFFF00"/>
                </a:solidFill>
                <a:effectLst>
                  <a:outerShdw blurRad="38100" dist="38100" dir="2700000" algn="tl">
                    <a:srgbClr val="000000">
                      <a:alpha val="43137"/>
                    </a:srgbClr>
                  </a:outerShdw>
                </a:effectLst>
                <a:latin typeface="+mj-lt"/>
              </a:rPr>
              <a:t/>
            </a:r>
            <a:br>
              <a:rPr lang="en-US" sz="2000" b="1" cap="none" dirty="0" smtClean="0">
                <a:solidFill>
                  <a:srgbClr val="FFFF00"/>
                </a:solidFill>
                <a:effectLst>
                  <a:outerShdw blurRad="38100" dist="38100" dir="2700000" algn="tl">
                    <a:srgbClr val="000000">
                      <a:alpha val="43137"/>
                    </a:srgbClr>
                  </a:outerShdw>
                </a:effectLst>
                <a:latin typeface="+mj-lt"/>
              </a:rPr>
            </a:br>
            <a:r>
              <a:rPr lang="en-US" sz="2000" b="1" cap="none" dirty="0" smtClean="0">
                <a:solidFill>
                  <a:srgbClr val="FFFF00"/>
                </a:solidFill>
                <a:effectLst>
                  <a:outerShdw blurRad="38100" dist="38100" dir="2700000" algn="tl">
                    <a:srgbClr val="000000">
                      <a:alpha val="43137"/>
                    </a:srgbClr>
                  </a:outerShdw>
                </a:effectLst>
                <a:latin typeface="+mj-lt"/>
              </a:rPr>
              <a:t>ITC, University of Twente</a:t>
            </a:r>
            <a:br>
              <a:rPr lang="en-US" sz="2000" b="1" cap="none" dirty="0" smtClean="0">
                <a:solidFill>
                  <a:srgbClr val="FFFF00"/>
                </a:solidFill>
                <a:effectLst>
                  <a:outerShdw blurRad="38100" dist="38100" dir="2700000" algn="tl">
                    <a:srgbClr val="000000">
                      <a:alpha val="43137"/>
                    </a:srgbClr>
                  </a:outerShdw>
                </a:effectLst>
                <a:latin typeface="+mj-lt"/>
              </a:rPr>
            </a:br>
            <a:r>
              <a:rPr lang="en-US" sz="2000" b="1" cap="none" dirty="0" smtClean="0">
                <a:solidFill>
                  <a:srgbClr val="FFFF00"/>
                </a:solidFill>
                <a:effectLst>
                  <a:outerShdw blurRad="38100" dist="38100" dir="2700000" algn="tl">
                    <a:srgbClr val="000000">
                      <a:alpha val="43137"/>
                    </a:srgbClr>
                  </a:outerShdw>
                </a:effectLst>
                <a:latin typeface="+mj-lt"/>
              </a:rPr>
              <a:t>The Netherlands</a:t>
            </a:r>
          </a:p>
          <a:p>
            <a:pPr algn="ctr" eaLnBrk="1" fontAlgn="auto" hangingPunct="1">
              <a:lnSpc>
                <a:spcPct val="90000"/>
              </a:lnSpc>
              <a:spcAft>
                <a:spcPts val="0"/>
              </a:spcAft>
              <a:defRPr/>
            </a:pPr>
            <a:r>
              <a:rPr lang="en-GB" sz="2000" b="1" cap="none" dirty="0" smtClean="0">
                <a:solidFill>
                  <a:srgbClr val="FFFF00"/>
                </a:solidFill>
                <a:effectLst>
                  <a:outerShdw blurRad="38100" dist="38100" dir="2700000" algn="tl">
                    <a:srgbClr val="000000">
                      <a:alpha val="43137"/>
                    </a:srgbClr>
                  </a:outerShdw>
                </a:effectLst>
                <a:latin typeface="+mj-lt"/>
                <a:sym typeface="Symbol" pitchFamily="18" charset="2"/>
              </a:rPr>
              <a:t>z.su@utwente.nl</a:t>
            </a:r>
          </a:p>
          <a:p>
            <a:pPr algn="ctr" eaLnBrk="1" fontAlgn="auto" hangingPunct="1">
              <a:lnSpc>
                <a:spcPct val="90000"/>
              </a:lnSpc>
              <a:spcAft>
                <a:spcPts val="0"/>
              </a:spcAft>
              <a:defRPr/>
            </a:pPr>
            <a:r>
              <a:rPr lang="en-GB" sz="2000" b="1" cap="none" dirty="0" smtClean="0">
                <a:solidFill>
                  <a:srgbClr val="FFFF00"/>
                </a:solidFill>
                <a:effectLst>
                  <a:outerShdw blurRad="38100" dist="38100" dir="2700000" algn="tl">
                    <a:srgbClr val="000000">
                      <a:alpha val="43137"/>
                    </a:srgbClr>
                  </a:outerShdw>
                </a:effectLst>
                <a:latin typeface="+mj-lt"/>
                <a:sym typeface="Symbol" pitchFamily="18" charset="2"/>
              </a:rPr>
              <a:t>www.itc.nl/wrs</a:t>
            </a:r>
            <a:endParaRPr lang="en-US" sz="2000" b="1" cap="none" dirty="0">
              <a:solidFill>
                <a:srgbClr val="FFFF00"/>
              </a:solidFill>
              <a:effectLst>
                <a:outerShdw blurRad="38100" dist="38100" dir="2700000" algn="tl">
                  <a:srgbClr val="000000">
                    <a:alpha val="43137"/>
                  </a:srgbClr>
                </a:outerShdw>
              </a:effectLst>
              <a:latin typeface="+mj-lt"/>
              <a:sym typeface="Symbol" pitchFamily="18" charset="2"/>
            </a:endParaRPr>
          </a:p>
        </p:txBody>
      </p:sp>
    </p:spTree>
    <p:extLst>
      <p:ext uri="{BB962C8B-B14F-4D97-AF65-F5344CB8AC3E}">
        <p14:creationId xmlns:p14="http://schemas.microsoft.com/office/powerpoint/2010/main" val="35673293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50825" y="-27384"/>
            <a:ext cx="8569325" cy="1096963"/>
          </a:xfrm>
          <a:solidFill>
            <a:schemeClr val="accent1">
              <a:lumMod val="90000"/>
            </a:schemeClr>
          </a:solidFill>
        </p:spPr>
        <p:txBody>
          <a:bodyPr/>
          <a:lstStyle/>
          <a:p>
            <a:pPr eaLnBrk="1" hangingPunct="1">
              <a:defRPr/>
            </a:pPr>
            <a:r>
              <a:rPr lang="en-US" sz="2400" dirty="0" smtClean="0">
                <a:latin typeface="Georgia" pitchFamily="18" charset="0"/>
              </a:rPr>
              <a:t>Relationship of evaporative fraction to surface variables </a:t>
            </a:r>
            <a:br>
              <a:rPr lang="en-US" sz="2400" dirty="0" smtClean="0">
                <a:latin typeface="Georgia" pitchFamily="18" charset="0"/>
              </a:rPr>
            </a:br>
            <a:r>
              <a:rPr lang="en-US" sz="2400" dirty="0" smtClean="0">
                <a:latin typeface="Georgia" pitchFamily="18" charset="0"/>
              </a:rPr>
              <a:t>(</a:t>
            </a:r>
            <a:r>
              <a:rPr lang="en-US" sz="2400" dirty="0" err="1" smtClean="0">
                <a:latin typeface="Georgia" pitchFamily="18" charset="0"/>
              </a:rPr>
              <a:t>albedo</a:t>
            </a:r>
            <a:r>
              <a:rPr lang="en-US" sz="2400" dirty="0" smtClean="0">
                <a:latin typeface="Georgia" pitchFamily="18" charset="0"/>
              </a:rPr>
              <a:t>, fractional vegetation coverage and surface temperature) </a:t>
            </a:r>
          </a:p>
        </p:txBody>
      </p:sp>
      <p:sp>
        <p:nvSpPr>
          <p:cNvPr id="18435" name="Rectangle 3"/>
          <p:cNvSpPr>
            <a:spLocks noGrp="1" noChangeArrowheads="1"/>
          </p:cNvSpPr>
          <p:nvPr>
            <p:ph idx="1"/>
          </p:nvPr>
        </p:nvSpPr>
        <p:spPr>
          <a:xfrm>
            <a:off x="221362" y="1445643"/>
            <a:ext cx="8229600" cy="3733800"/>
          </a:xfrm>
        </p:spPr>
        <p:txBody>
          <a:bodyPr/>
          <a:lstStyle/>
          <a:p>
            <a:pPr eaLnBrk="1" hangingPunct="1"/>
            <a:r>
              <a:rPr lang="en-US" altLang="en-US" sz="2000" dirty="0" smtClean="0"/>
              <a:t>The relative evaporation is given as</a:t>
            </a:r>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878894"/>
            <a:ext cx="26384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621" y="2996952"/>
            <a:ext cx="41338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
        <p:nvSpPr>
          <p:cNvPr id="3" name="TextBox 2"/>
          <p:cNvSpPr txBox="1"/>
          <p:nvPr/>
        </p:nvSpPr>
        <p:spPr>
          <a:xfrm>
            <a:off x="4788024" y="4797152"/>
            <a:ext cx="2997937" cy="369332"/>
          </a:xfrm>
          <a:prstGeom prst="rect">
            <a:avLst/>
          </a:prstGeom>
          <a:noFill/>
          <a:ln>
            <a:solidFill>
              <a:schemeClr val="accent1"/>
            </a:solidFill>
          </a:ln>
        </p:spPr>
        <p:txBody>
          <a:bodyPr wrap="none" rtlCol="0">
            <a:spAutoFit/>
          </a:bodyPr>
          <a:lstStyle/>
          <a:p>
            <a:r>
              <a:rPr lang="en-US" dirty="0" smtClean="0"/>
              <a:t>The SEBS algorithm (Su, 2002)</a:t>
            </a:r>
            <a:endParaRPr lang="en-US" dirty="0"/>
          </a:p>
        </p:txBody>
      </p:sp>
    </p:spTree>
    <p:extLst>
      <p:ext uri="{BB962C8B-B14F-4D97-AF65-F5344CB8AC3E}">
        <p14:creationId xmlns:p14="http://schemas.microsoft.com/office/powerpoint/2010/main" val="19070476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576388"/>
            <a:ext cx="78549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1945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3709988"/>
            <a:ext cx="37147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1946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8538" y="5302250"/>
            <a:ext cx="304958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
        <p:nvSpPr>
          <p:cNvPr id="7" name="Rectangle 2"/>
          <p:cNvSpPr>
            <a:spLocks noGrp="1" noChangeArrowheads="1"/>
          </p:cNvSpPr>
          <p:nvPr>
            <p:ph type="title"/>
          </p:nvPr>
        </p:nvSpPr>
        <p:spPr>
          <a:xfrm>
            <a:off x="250825" y="-27384"/>
            <a:ext cx="8569325" cy="1020763"/>
          </a:xfrm>
          <a:solidFill>
            <a:schemeClr val="accent1">
              <a:lumMod val="90000"/>
            </a:schemeClr>
          </a:solidFill>
        </p:spPr>
        <p:txBody>
          <a:bodyPr>
            <a:normAutofit fontScale="90000"/>
          </a:bodyPr>
          <a:lstStyle/>
          <a:p>
            <a:pPr eaLnBrk="1" hangingPunct="1">
              <a:defRPr/>
            </a:pPr>
            <a:r>
              <a:rPr lang="en-US" sz="2400" dirty="0" smtClean="0">
                <a:latin typeface="Georgia" pitchFamily="18" charset="0"/>
              </a:rPr>
              <a:t>Relationship of evaporative fraction to surface variables </a:t>
            </a:r>
            <a:br>
              <a:rPr lang="en-US" sz="2400" dirty="0" smtClean="0">
                <a:latin typeface="Georgia" pitchFamily="18" charset="0"/>
              </a:rPr>
            </a:br>
            <a:r>
              <a:rPr lang="en-US" sz="2400" dirty="0" smtClean="0">
                <a:latin typeface="Georgia" pitchFamily="18" charset="0"/>
              </a:rPr>
              <a:t>(</a:t>
            </a:r>
            <a:r>
              <a:rPr lang="en-US" sz="2400" dirty="0" err="1" smtClean="0">
                <a:latin typeface="Georgia" pitchFamily="18" charset="0"/>
              </a:rPr>
              <a:t>albedo</a:t>
            </a:r>
            <a:r>
              <a:rPr lang="en-US" sz="2400" dirty="0" smtClean="0">
                <a:latin typeface="Georgia" pitchFamily="18" charset="0"/>
              </a:rPr>
              <a:t>, fractional vegetation coverage and surface temperature) </a:t>
            </a:r>
          </a:p>
        </p:txBody>
      </p:sp>
      <p:sp>
        <p:nvSpPr>
          <p:cNvPr id="2" name="Rectangle 1"/>
          <p:cNvSpPr/>
          <p:nvPr/>
        </p:nvSpPr>
        <p:spPr>
          <a:xfrm>
            <a:off x="395288" y="1412776"/>
            <a:ext cx="8209160" cy="4680520"/>
          </a:xfrm>
          <a:prstGeom prst="rect">
            <a:avLst/>
          </a:prstGeom>
          <a:blipFill>
            <a:blip r:embed="rId6"/>
            <a:tile tx="0" ty="0" sx="100000" sy="100000" flip="none" algn="tl"/>
          </a:blipFill>
        </p:spPr>
        <p:txBody>
          <a:bodyPr wrap="square">
            <a:spAutoFit/>
          </a:bodyPr>
          <a:lstStyle/>
          <a:p>
            <a:endParaRPr lang="en-US" sz="3600" i="1" dirty="0" smtClean="0">
              <a:latin typeface="Calibri" panose="020F0502020204030204" pitchFamily="34" charset="0"/>
              <a:ea typeface="Calibri" panose="020F0502020204030204" pitchFamily="34" charset="0"/>
              <a:cs typeface="Times New Roman" panose="02020603050405020304" pitchFamily="18" charset="0"/>
            </a:endParaRPr>
          </a:p>
          <a:p>
            <a:endParaRPr lang="en-US" sz="3600" i="1" dirty="0">
              <a:latin typeface="Calibri" panose="020F0502020204030204" pitchFamily="34" charset="0"/>
              <a:ea typeface="Calibri" panose="020F0502020204030204" pitchFamily="34" charset="0"/>
              <a:cs typeface="Times New Roman" panose="02020603050405020304" pitchFamily="18" charset="0"/>
            </a:endParaRPr>
          </a:p>
          <a:p>
            <a:r>
              <a:rPr lang="en-US" sz="3600" i="1" dirty="0" smtClean="0">
                <a:latin typeface="Calibri" panose="020F0502020204030204" pitchFamily="34" charset="0"/>
                <a:ea typeface="Calibri" panose="020F0502020204030204" pitchFamily="34" charset="0"/>
                <a:cs typeface="Times New Roman" panose="02020603050405020304" pitchFamily="18" charset="0"/>
              </a:rPr>
              <a:t>Q&amp;A</a:t>
            </a:r>
            <a:r>
              <a:rPr lang="en-US" sz="3600" i="1" dirty="0">
                <a:latin typeface="Calibri" panose="020F0502020204030204" pitchFamily="34" charset="0"/>
                <a:ea typeface="Calibri" panose="020F0502020204030204" pitchFamily="34" charset="0"/>
                <a:cs typeface="Times New Roman" panose="02020603050405020304" pitchFamily="18" charset="0"/>
              </a:rPr>
              <a:t>:</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r>
              <a:rPr lang="en-US" sz="3600" i="1" dirty="0">
                <a:latin typeface="Calibri" panose="020F0502020204030204" pitchFamily="34" charset="0"/>
                <a:ea typeface="Calibri" panose="020F0502020204030204" pitchFamily="34" charset="0"/>
                <a:cs typeface="Times New Roman" panose="02020603050405020304" pitchFamily="18" charset="0"/>
              </a:rPr>
              <a:t>What else shall we do?</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r>
              <a:rPr lang="en-US" sz="3600" i="1" dirty="0">
                <a:latin typeface="Calibri" panose="020F0502020204030204" pitchFamily="34" charset="0"/>
                <a:ea typeface="Calibri" panose="020F0502020204030204" pitchFamily="34" charset="0"/>
                <a:cs typeface="Times New Roman" panose="02020603050405020304" pitchFamily="18" charset="0"/>
              </a:rPr>
              <a:t>What other information can we use</a:t>
            </a:r>
            <a:r>
              <a:rPr lang="en-US" sz="3600" i="1" dirty="0" smtClean="0">
                <a:latin typeface="Calibri" panose="020F0502020204030204" pitchFamily="34" charset="0"/>
                <a:ea typeface="Calibri" panose="020F0502020204030204" pitchFamily="34" charset="0"/>
                <a:cs typeface="Times New Roman" panose="02020603050405020304" pitchFamily="18" charset="0"/>
              </a:rPr>
              <a:t>?</a:t>
            </a:r>
          </a:p>
          <a:p>
            <a:endParaRPr lang="en-US" sz="3600" i="1" dirty="0" smtClean="0">
              <a:latin typeface="Calibri" panose="020F0502020204030204" pitchFamily="34" charset="0"/>
              <a:cs typeface="Times New Roman" panose="02020603050405020304" pitchFamily="18" charset="0"/>
            </a:endParaRPr>
          </a:p>
          <a:p>
            <a:endParaRPr lang="en-US" sz="3600" i="1" dirty="0">
              <a:latin typeface="Calibri" panose="020F0502020204030204" pitchFamily="34" charset="0"/>
              <a:cs typeface="Times New Roman" panose="02020603050405020304" pitchFamily="18" charset="0"/>
            </a:endParaRPr>
          </a:p>
          <a:p>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88640"/>
            <a:ext cx="8229600" cy="706438"/>
          </a:xfrm>
          <a:solidFill>
            <a:schemeClr val="accent1">
              <a:lumMod val="90000"/>
            </a:schemeClr>
          </a:solidFill>
        </p:spPr>
        <p:txBody>
          <a:bodyPr>
            <a:normAutofit fontScale="90000"/>
          </a:bodyPr>
          <a:lstStyle/>
          <a:p>
            <a:pPr eaLnBrk="1" hangingPunct="1">
              <a:defRPr/>
            </a:pPr>
            <a:r>
              <a:rPr lang="en-US" sz="2400" smtClean="0">
                <a:latin typeface="Georgia" pitchFamily="18" charset="0"/>
              </a:rPr>
              <a:t>Relation of evaporative fraction to surface variables </a:t>
            </a:r>
            <a:br>
              <a:rPr lang="en-US" sz="2400" smtClean="0">
                <a:latin typeface="Georgia" pitchFamily="18" charset="0"/>
              </a:rPr>
            </a:br>
            <a:r>
              <a:rPr lang="en-US" sz="2400" smtClean="0">
                <a:latin typeface="Georgia" pitchFamily="18" charset="0"/>
              </a:rPr>
              <a:t>(an example) </a:t>
            </a:r>
          </a:p>
        </p:txBody>
      </p:sp>
      <p:pic>
        <p:nvPicPr>
          <p:cNvPr id="2048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243428" y="1882246"/>
            <a:ext cx="6657143" cy="4238095"/>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188640"/>
            <a:ext cx="8229600" cy="777875"/>
          </a:xfrm>
          <a:solidFill>
            <a:schemeClr val="accent1">
              <a:lumMod val="90000"/>
            </a:schemeClr>
          </a:solidFill>
        </p:spPr>
        <p:txBody>
          <a:bodyPr/>
          <a:lstStyle/>
          <a:p>
            <a:pPr eaLnBrk="1" hangingPunct="1">
              <a:defRPr/>
            </a:pPr>
            <a:r>
              <a:rPr lang="en-US" sz="2800" smtClean="0">
                <a:latin typeface="Georgia" pitchFamily="18" charset="0"/>
              </a:rPr>
              <a:t>Normalized temperature difference versus albedo</a:t>
            </a:r>
            <a:endParaRPr lang="en-US" sz="2000" smtClean="0">
              <a:latin typeface="Georgia" pitchFamily="18" charset="0"/>
            </a:endParaRPr>
          </a:p>
        </p:txBody>
      </p:sp>
      <p:pic>
        <p:nvPicPr>
          <p:cNvPr id="2150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628650" y="1908478"/>
            <a:ext cx="7886700" cy="4185632"/>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188565"/>
            <a:ext cx="8229600" cy="792163"/>
          </a:xfrm>
          <a:solidFill>
            <a:schemeClr val="accent1">
              <a:lumMod val="90000"/>
            </a:schemeClr>
          </a:solidFill>
        </p:spPr>
        <p:txBody>
          <a:bodyPr/>
          <a:lstStyle/>
          <a:p>
            <a:pPr eaLnBrk="1" hangingPunct="1">
              <a:defRPr/>
            </a:pPr>
            <a:r>
              <a:rPr lang="en-US" sz="2400" smtClean="0">
                <a:latin typeface="Georgia" pitchFamily="18" charset="0"/>
              </a:rPr>
              <a:t>Normalized temperature difference versus albedo</a:t>
            </a:r>
            <a:endParaRPr lang="en-US" sz="1800" smtClean="0">
              <a:latin typeface="Georgia" pitchFamily="18" charset="0"/>
            </a:endParaRPr>
          </a:p>
        </p:txBody>
      </p:sp>
      <p:pic>
        <p:nvPicPr>
          <p:cNvPr id="2253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628650" y="2804543"/>
            <a:ext cx="7886700" cy="2393502"/>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117128"/>
            <a:ext cx="8229600" cy="863600"/>
          </a:xfrm>
          <a:solidFill>
            <a:schemeClr val="accent1">
              <a:lumMod val="90000"/>
            </a:schemeClr>
          </a:solidFill>
        </p:spPr>
        <p:txBody>
          <a:bodyPr/>
          <a:lstStyle/>
          <a:p>
            <a:pPr eaLnBrk="1" hangingPunct="1">
              <a:defRPr/>
            </a:pPr>
            <a:r>
              <a:rPr lang="en-US" sz="2400" smtClean="0"/>
              <a:t>Normalized temperature difference versus albedo</a:t>
            </a:r>
            <a:endParaRPr lang="en-US" sz="1800" smtClean="0"/>
          </a:p>
        </p:txBody>
      </p:sp>
      <p:pic>
        <p:nvPicPr>
          <p:cNvPr id="2355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628650" y="2814138"/>
            <a:ext cx="7886700" cy="2374311"/>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8034" name="Picture 2" descr="shanx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635227"/>
            <a:ext cx="9136062"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3"/>
          <p:cNvSpPr txBox="1">
            <a:spLocks noChangeArrowheads="1"/>
          </p:cNvSpPr>
          <p:nvPr/>
        </p:nvSpPr>
        <p:spPr bwMode="auto">
          <a:xfrm>
            <a:off x="-44450" y="83326"/>
            <a:ext cx="9144000" cy="707886"/>
          </a:xfrm>
          <a:prstGeom prst="rect">
            <a:avLst/>
          </a:prstGeom>
          <a:solidFill>
            <a:schemeClr val="accent1">
              <a:lumMod val="90000"/>
            </a:schemeClr>
          </a:solidFill>
          <a:ln w="9525">
            <a:noFill/>
            <a:miter lim="800000"/>
            <a:headEnd type="none" w="sm" len="sm"/>
            <a:tailEnd type="none" w="sm" len="sm"/>
          </a:ln>
        </p:spPr>
        <p:txBody>
          <a:bodyPr anchor="ctr">
            <a:spAutoFit/>
          </a:bodyPr>
          <a:lstStyle/>
          <a:p>
            <a:pPr algn="ctr" eaLnBrk="0" fontAlgn="auto" hangingPunct="0">
              <a:spcBef>
                <a:spcPts val="0"/>
              </a:spcBef>
              <a:spcAft>
                <a:spcPts val="0"/>
              </a:spcAft>
              <a:defRPr/>
            </a:pPr>
            <a:r>
              <a:rPr lang="en-GB" sz="2000" b="1" dirty="0">
                <a:latin typeface="Georgia" pitchFamily="18" charset="0"/>
                <a:sym typeface="Symbol" pitchFamily="18" charset="2"/>
              </a:rPr>
              <a:t>Comparison to Soil Moisture Measurements  </a:t>
            </a:r>
            <a:endParaRPr lang="en-GB" sz="2000" b="1" dirty="0" smtClean="0">
              <a:latin typeface="Georgia" pitchFamily="18" charset="0"/>
              <a:sym typeface="Symbol" pitchFamily="18" charset="2"/>
            </a:endParaRPr>
          </a:p>
          <a:p>
            <a:pPr algn="ctr" eaLnBrk="0" fontAlgn="auto" hangingPunct="0">
              <a:spcBef>
                <a:spcPts val="0"/>
              </a:spcBef>
              <a:spcAft>
                <a:spcPts val="0"/>
              </a:spcAft>
              <a:defRPr/>
            </a:pPr>
            <a:r>
              <a:rPr lang="en-GB" sz="2000" b="1" dirty="0" smtClean="0">
                <a:latin typeface="Georgia" pitchFamily="18" charset="0"/>
                <a:sym typeface="Symbol" pitchFamily="18" charset="2"/>
              </a:rPr>
              <a:t> </a:t>
            </a:r>
            <a:endParaRPr lang="en-GB" sz="2000" b="1" dirty="0">
              <a:latin typeface="Georgia" pitchFamily="18" charset="0"/>
              <a:sym typeface="Symbol" pitchFamily="18" charset="2"/>
            </a:endParaRPr>
          </a:p>
        </p:txBody>
      </p:sp>
      <p:grpSp>
        <p:nvGrpSpPr>
          <p:cNvPr id="2" name="Group 4"/>
          <p:cNvGrpSpPr>
            <a:grpSpLocks/>
          </p:cNvGrpSpPr>
          <p:nvPr/>
        </p:nvGrpSpPr>
        <p:grpSpPr bwMode="auto">
          <a:xfrm>
            <a:off x="293688" y="1676400"/>
            <a:ext cx="8770937" cy="1828800"/>
            <a:chOff x="185" y="1056"/>
            <a:chExt cx="5525" cy="1152"/>
          </a:xfrm>
        </p:grpSpPr>
        <p:graphicFrame>
          <p:nvGraphicFramePr>
            <p:cNvPr id="2050" name="Object 5"/>
            <p:cNvGraphicFramePr>
              <a:graphicFrameLocks noChangeAspect="1"/>
            </p:cNvGraphicFramePr>
            <p:nvPr/>
          </p:nvGraphicFramePr>
          <p:xfrm>
            <a:off x="3792" y="1056"/>
            <a:ext cx="1918" cy="1152"/>
          </p:xfrm>
          <a:graphic>
            <a:graphicData uri="http://schemas.openxmlformats.org/presentationml/2006/ole">
              <mc:AlternateContent xmlns:mc="http://schemas.openxmlformats.org/markup-compatibility/2006">
                <mc:Choice xmlns:v="urn:schemas-microsoft-com:vml" Requires="v">
                  <p:oleObj spid="_x0000_s3407" name="Chart" r:id="rId5" imgW="4545000" imgH="2778840" progId="Excel.Sheet.8">
                    <p:embed/>
                  </p:oleObj>
                </mc:Choice>
                <mc:Fallback>
                  <p:oleObj name="Chart" r:id="rId5" imgW="4545000" imgH="277884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 y="1056"/>
                          <a:ext cx="1918"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1" name="Object 6"/>
            <p:cNvGraphicFramePr>
              <a:graphicFrameLocks noChangeAspect="1"/>
            </p:cNvGraphicFramePr>
            <p:nvPr/>
          </p:nvGraphicFramePr>
          <p:xfrm>
            <a:off x="2016" y="1056"/>
            <a:ext cx="1824" cy="1152"/>
          </p:xfrm>
          <a:graphic>
            <a:graphicData uri="http://schemas.openxmlformats.org/presentationml/2006/ole">
              <mc:AlternateContent xmlns:mc="http://schemas.openxmlformats.org/markup-compatibility/2006">
                <mc:Choice xmlns:v="urn:schemas-microsoft-com:vml" Requires="v">
                  <p:oleObj spid="_x0000_s3408" name="Chart" r:id="rId7" imgW="4545000" imgH="2913840" progId="Excel.Sheet.8">
                    <p:embed/>
                  </p:oleObj>
                </mc:Choice>
                <mc:Fallback>
                  <p:oleObj name="Chart" r:id="rId7" imgW="4545000" imgH="2913840" progId="Excel.Shee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6" y="1056"/>
                          <a:ext cx="1824"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2" name="Object 7"/>
            <p:cNvGraphicFramePr>
              <a:graphicFrameLocks noChangeAspect="1"/>
            </p:cNvGraphicFramePr>
            <p:nvPr/>
          </p:nvGraphicFramePr>
          <p:xfrm>
            <a:off x="185" y="1056"/>
            <a:ext cx="1879" cy="1152"/>
          </p:xfrm>
          <a:graphic>
            <a:graphicData uri="http://schemas.openxmlformats.org/presentationml/2006/ole">
              <mc:AlternateContent xmlns:mc="http://schemas.openxmlformats.org/markup-compatibility/2006">
                <mc:Choice xmlns:v="urn:schemas-microsoft-com:vml" Requires="v">
                  <p:oleObj spid="_x0000_s3409" name="Chart" r:id="rId9" imgW="4545000" imgH="2711160" progId="Excel.Sheet.8">
                    <p:embed/>
                  </p:oleObj>
                </mc:Choice>
                <mc:Fallback>
                  <p:oleObj name="Chart" r:id="rId9" imgW="4545000" imgH="2711160" progId="Excel.Shee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5" y="1056"/>
                          <a:ext cx="1879"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068040" name="Text Box 8"/>
          <p:cNvSpPr txBox="1">
            <a:spLocks noChangeArrowheads="1"/>
          </p:cNvSpPr>
          <p:nvPr/>
        </p:nvSpPr>
        <p:spPr bwMode="auto">
          <a:xfrm>
            <a:off x="2147888" y="1143000"/>
            <a:ext cx="5272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GB" altLang="en-US" sz="2000"/>
              <a:t>Relative evaporation vs relative soil moisture</a:t>
            </a:r>
            <a:r>
              <a:rPr kumimoji="1" lang="en-GB" altLang="en-US" sz="2000">
                <a:latin typeface="Times New Roman" panose="02020603050405020304" pitchFamily="18" charset="0"/>
              </a:rPr>
              <a:t> </a:t>
            </a:r>
          </a:p>
        </p:txBody>
      </p:sp>
      <p:sp>
        <p:nvSpPr>
          <p:cNvPr id="1068041" name="Text Box 9"/>
          <p:cNvSpPr txBox="1">
            <a:spLocks noChangeArrowheads="1"/>
          </p:cNvSpPr>
          <p:nvPr/>
        </p:nvSpPr>
        <p:spPr bwMode="auto">
          <a:xfrm>
            <a:off x="2492375" y="3611563"/>
            <a:ext cx="4471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GB" altLang="en-US" sz="2000"/>
              <a:t>Time Series of Drought Severity Index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068034"/>
                                        </p:tgtEl>
                                        <p:attrNameLst>
                                          <p:attrName>style.visibility</p:attrName>
                                        </p:attrNameLst>
                                      </p:cBhvr>
                                      <p:to>
                                        <p:strVal val="visible"/>
                                      </p:to>
                                    </p:set>
                                    <p:animEffect transition="in" filter="box(out)">
                                      <p:cBhvr>
                                        <p:cTn id="7" dur="500"/>
                                        <p:tgtEl>
                                          <p:spTgt spid="1068034"/>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10680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out)">
                                      <p:cBhvr>
                                        <p:cTn id="15" dur="500"/>
                                        <p:tgtEl>
                                          <p:spTgt spid="2"/>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40" grpId="0" autoUpdateAnimBg="0"/>
      <p:bldP spid="1068041"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bwMode="auto">
          <a:xfrm>
            <a:off x="457200" y="115888"/>
            <a:ext cx="8229600" cy="1143000"/>
          </a:xfrm>
          <a:solidFill>
            <a:srgbClr val="92D050"/>
          </a:solidFill>
        </p:spPr>
        <p:txBody>
          <a:bodyPr vert="horz" wrap="square" lIns="91440" tIns="45720" rIns="91440" bIns="45720" numCol="1" anchor="t" anchorCtr="0" compatLnSpc="1">
            <a:prstTxWarp prst="textNoShape">
              <a:avLst/>
            </a:prstTxWarp>
          </a:bodyPr>
          <a:lstStyle/>
          <a:p>
            <a:pPr algn="ctr"/>
            <a:r>
              <a:rPr lang="en-US" altLang="en-US" sz="2000" smtClean="0">
                <a:latin typeface="Verdana" panose="020B0604030504040204" pitchFamily="34" charset="0"/>
                <a:ea typeface="Verdana" panose="020B0604030504040204" pitchFamily="34" charset="0"/>
                <a:cs typeface="Verdana" panose="020B0604030504040204" pitchFamily="34" charset="0"/>
              </a:rPr>
              <a:t>Tibetan Plateau observatory of plateau scale soil moisture and soil temperature (Tibet-Obs) </a:t>
            </a:r>
            <a:endParaRPr lang="en-US" altLang="en-US" sz="2000" smtClean="0"/>
          </a:p>
        </p:txBody>
      </p:sp>
      <p:pic>
        <p:nvPicPr>
          <p:cNvPr id="27651" name="Picture 2" descr="C:\Users\b_su.AD\AppData\Local\Temp\msohtmlclip1\01\clip_image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981075"/>
            <a:ext cx="90805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3"/>
          <p:cNvSpPr>
            <a:spLocks noChangeArrowheads="1"/>
          </p:cNvSpPr>
          <p:nvPr/>
        </p:nvSpPr>
        <p:spPr bwMode="auto">
          <a:xfrm>
            <a:off x="3563938" y="6088063"/>
            <a:ext cx="558006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1pPr>
            <a:lvl2pPr marL="742950" indent="-28575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4pPr>
            <a:lvl5pPr marL="20574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9pPr>
          </a:lstStyle>
          <a:p>
            <a:pPr algn="r" eaLnBrk="1" hangingPunct="1">
              <a:lnSpc>
                <a:spcPct val="150000"/>
              </a:lnSpc>
              <a:spcBef>
                <a:spcPct val="0"/>
              </a:spcBef>
              <a:buFont typeface="Wingdings" panose="05000000000000000000" pitchFamily="2" charset="2"/>
              <a:buNone/>
            </a:pPr>
            <a:r>
              <a:rPr lang="en-US" altLang="en-US" sz="1400" i="1" dirty="0">
                <a:latin typeface="Verdana" panose="020B0604030504040204" pitchFamily="34" charset="0"/>
              </a:rPr>
              <a:t>Su, Z., et al. 2011, </a:t>
            </a:r>
            <a:r>
              <a:rPr lang="en-US" altLang="en-US" sz="1400" i="1" dirty="0" err="1">
                <a:latin typeface="Verdana" panose="020B0604030504040204" pitchFamily="34" charset="0"/>
              </a:rPr>
              <a:t>Hydrol</a:t>
            </a:r>
            <a:r>
              <a:rPr lang="en-US" altLang="en-US" sz="1400" i="1" dirty="0">
                <a:latin typeface="Verdana" panose="020B0604030504040204" pitchFamily="34" charset="0"/>
              </a:rPr>
              <a:t>. Earth Syst. Sci</a:t>
            </a:r>
            <a:r>
              <a:rPr lang="en-US" altLang="en-US" sz="1400" i="1" dirty="0" smtClean="0">
                <a:latin typeface="Verdana" panose="020B0604030504040204" pitchFamily="34" charset="0"/>
              </a:rPr>
              <a:t>.</a:t>
            </a:r>
          </a:p>
          <a:p>
            <a:pPr algn="r" eaLnBrk="1" hangingPunct="1">
              <a:lnSpc>
                <a:spcPct val="150000"/>
              </a:lnSpc>
              <a:spcBef>
                <a:spcPct val="0"/>
              </a:spcBef>
              <a:buFont typeface="Wingdings" panose="05000000000000000000" pitchFamily="2" charset="2"/>
              <a:buNone/>
            </a:pPr>
            <a:r>
              <a:rPr lang="en-US" altLang="en-US" sz="1400" i="1" u="sng" dirty="0" smtClean="0">
                <a:latin typeface="Verdana" panose="020B0604030504040204" pitchFamily="34" charset="0"/>
                <a:hlinkClick r:id="rId3"/>
              </a:rPr>
              <a:t>www.hydrol-earth-syst-sci.net/15/2303/2011</a:t>
            </a:r>
            <a:r>
              <a:rPr lang="en-US" altLang="en-US" sz="1400" i="1" u="sng" dirty="0">
                <a:latin typeface="Verdana" panose="020B0604030504040204" pitchFamily="34" charset="0"/>
                <a:hlinkClick r:id="rId3"/>
              </a:rPr>
              <a:t>/</a:t>
            </a:r>
            <a:endParaRPr lang="en-US" altLang="en-US" sz="1400" i="1" dirty="0">
              <a:latin typeface="Verdana" panose="020B0604030504040204" pitchFamily="34" charset="0"/>
            </a:endParaRPr>
          </a:p>
        </p:txBody>
      </p:sp>
      <p:sp>
        <p:nvSpPr>
          <p:cNvPr id="27653" name="Text Box 4"/>
          <p:cNvSpPr txBox="1">
            <a:spLocks noChangeArrowheads="1"/>
          </p:cNvSpPr>
          <p:nvPr/>
        </p:nvSpPr>
        <p:spPr bwMode="auto">
          <a:xfrm>
            <a:off x="5005388" y="5300663"/>
            <a:ext cx="4103687" cy="771525"/>
          </a:xfrm>
          <a:prstGeom prst="rect">
            <a:avLst/>
          </a:prstGeom>
          <a:solidFill>
            <a:srgbClr val="FFFF00"/>
          </a:solidFill>
          <a:ln w="9525" algn="ctr">
            <a:solidFill>
              <a:schemeClr val="tx2"/>
            </a:solidFill>
            <a:miter lim="800000"/>
            <a:headEnd/>
            <a:tailEnd/>
          </a:ln>
        </p:spPr>
        <p:txBody>
          <a:bodyPr>
            <a:spAutoFit/>
          </a:bodyPr>
          <a:lstStyle>
            <a:lvl1pPr marL="4572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1pPr>
            <a:lvl2pPr marL="742950" indent="-28575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4pPr>
            <a:lvl5pPr marL="20574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r-FR" altLang="en-US" sz="2000"/>
              <a:t>ESA Dragon programme</a:t>
            </a:r>
          </a:p>
          <a:p>
            <a:pPr eaLnBrk="1" hangingPunct="1">
              <a:lnSpc>
                <a:spcPct val="100000"/>
              </a:lnSpc>
              <a:spcBef>
                <a:spcPct val="0"/>
              </a:spcBef>
              <a:buFontTx/>
              <a:buNone/>
            </a:pPr>
            <a:r>
              <a:rPr lang="fr-FR" altLang="en-US" sz="2000"/>
              <a:t>EU FP7 CEOP-AEGIS project</a:t>
            </a:r>
          </a:p>
        </p:txBody>
      </p:sp>
      <p:sp>
        <p:nvSpPr>
          <p:cNvPr id="6" name="TextBox 5"/>
          <p:cNvSpPr txBox="1"/>
          <p:nvPr/>
        </p:nvSpPr>
        <p:spPr>
          <a:xfrm>
            <a:off x="6372200" y="4931876"/>
            <a:ext cx="2736304" cy="369332"/>
          </a:xfrm>
          <a:prstGeom prst="rect">
            <a:avLst/>
          </a:prstGeom>
          <a:solidFill>
            <a:srgbClr val="FFC000"/>
          </a:solidFill>
        </p:spPr>
        <p:txBody>
          <a:bodyPr wrap="square" rtlCol="0">
            <a:spAutoFit/>
          </a:bodyPr>
          <a:lstStyle/>
          <a:p>
            <a:r>
              <a:rPr lang="en-US" dirty="0" smtClean="0"/>
              <a:t>(Su et al., 2011, HESS)</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12" name="Picture 8"/>
          <p:cNvPicPr>
            <a:picLocks noChangeAspect="1" noChangeArrowheads="1"/>
          </p:cNvPicPr>
          <p:nvPr/>
        </p:nvPicPr>
        <p:blipFill>
          <a:blip r:embed="rId3">
            <a:extLst>
              <a:ext uri="{28A0092B-C50C-407E-A947-70E740481C1C}">
                <a14:useLocalDpi xmlns:a14="http://schemas.microsoft.com/office/drawing/2010/main" val="0"/>
              </a:ext>
            </a:extLst>
          </a:blip>
          <a:srcRect l="983" t="20744" r="11789" b="1596"/>
          <a:stretch>
            <a:fillRect/>
          </a:stretch>
        </p:blipFill>
        <p:spPr bwMode="auto">
          <a:xfrm>
            <a:off x="342900" y="1322388"/>
            <a:ext cx="8116888"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3" name="Picture 9"/>
          <p:cNvPicPr>
            <a:picLocks noChangeAspect="1" noChangeArrowheads="1"/>
          </p:cNvPicPr>
          <p:nvPr/>
        </p:nvPicPr>
        <p:blipFill>
          <a:blip r:embed="rId4">
            <a:extLst>
              <a:ext uri="{28A0092B-C50C-407E-A947-70E740481C1C}">
                <a14:useLocalDpi xmlns:a14="http://schemas.microsoft.com/office/drawing/2010/main" val="0"/>
              </a:ext>
            </a:extLst>
          </a:blip>
          <a:srcRect l="983" t="15958" r="11789" b="1596"/>
          <a:stretch>
            <a:fillRect/>
          </a:stretch>
        </p:blipFill>
        <p:spPr bwMode="auto">
          <a:xfrm>
            <a:off x="372391" y="1165226"/>
            <a:ext cx="81168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1403350" y="5751513"/>
            <a:ext cx="4102100" cy="366712"/>
            <a:chOff x="884" y="3838"/>
            <a:chExt cx="2584" cy="231"/>
          </a:xfrm>
        </p:grpSpPr>
        <p:sp>
          <p:nvSpPr>
            <p:cNvPr id="37901" name="Line 10"/>
            <p:cNvSpPr>
              <a:spLocks noChangeShapeType="1"/>
            </p:cNvSpPr>
            <p:nvPr/>
          </p:nvSpPr>
          <p:spPr bwMode="auto">
            <a:xfrm>
              <a:off x="884" y="3974"/>
              <a:ext cx="22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02" name="Text Box 11"/>
            <p:cNvSpPr txBox="1">
              <a:spLocks noChangeArrowheads="1"/>
            </p:cNvSpPr>
            <p:nvPr/>
          </p:nvSpPr>
          <p:spPr bwMode="auto">
            <a:xfrm>
              <a:off x="1144" y="3838"/>
              <a:ext cx="23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Mean sm at Maqu site (depth of 5 cm)</a:t>
              </a:r>
            </a:p>
          </p:txBody>
        </p:sp>
      </p:grpSp>
      <p:grpSp>
        <p:nvGrpSpPr>
          <p:cNvPr id="3" name="Group 15"/>
          <p:cNvGrpSpPr>
            <a:grpSpLocks/>
          </p:cNvGrpSpPr>
          <p:nvPr/>
        </p:nvGrpSpPr>
        <p:grpSpPr bwMode="auto">
          <a:xfrm>
            <a:off x="1403350" y="6034088"/>
            <a:ext cx="3975100" cy="366712"/>
            <a:chOff x="884" y="4016"/>
            <a:chExt cx="2504" cy="231"/>
          </a:xfrm>
        </p:grpSpPr>
        <p:sp>
          <p:nvSpPr>
            <p:cNvPr id="37899" name="Line 12"/>
            <p:cNvSpPr>
              <a:spLocks noChangeShapeType="1"/>
            </p:cNvSpPr>
            <p:nvPr/>
          </p:nvSpPr>
          <p:spPr bwMode="auto">
            <a:xfrm>
              <a:off x="884" y="4156"/>
              <a:ext cx="22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00" name="Text Box 13"/>
            <p:cNvSpPr txBox="1">
              <a:spLocks noChangeArrowheads="1"/>
            </p:cNvSpPr>
            <p:nvPr/>
          </p:nvSpPr>
          <p:spPr bwMode="auto">
            <a:xfrm>
              <a:off x="1144" y="4016"/>
              <a:ext cx="22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VUA-NASA sm from AMSR-E data</a:t>
              </a:r>
            </a:p>
          </p:txBody>
        </p:sp>
      </p:grpSp>
      <p:grpSp>
        <p:nvGrpSpPr>
          <p:cNvPr id="4" name="Group 19"/>
          <p:cNvGrpSpPr>
            <a:grpSpLocks/>
          </p:cNvGrpSpPr>
          <p:nvPr/>
        </p:nvGrpSpPr>
        <p:grpSpPr bwMode="auto">
          <a:xfrm>
            <a:off x="3492500" y="2511425"/>
            <a:ext cx="5472113" cy="3965575"/>
            <a:chOff x="2200" y="1797"/>
            <a:chExt cx="3447" cy="2498"/>
          </a:xfrm>
        </p:grpSpPr>
        <p:sp>
          <p:nvSpPr>
            <p:cNvPr id="37896" name="Text Box 16"/>
            <p:cNvSpPr txBox="1">
              <a:spLocks noChangeArrowheads="1"/>
            </p:cNvSpPr>
            <p:nvPr/>
          </p:nvSpPr>
          <p:spPr bwMode="auto">
            <a:xfrm>
              <a:off x="4295" y="3777"/>
              <a:ext cx="135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Organic soils</a:t>
              </a:r>
            </a:p>
            <a:p>
              <a:pPr eaLnBrk="1" hangingPunct="1"/>
              <a:r>
                <a:rPr lang="en-US" altLang="en-US"/>
                <a:t>Sandy loam soil</a:t>
              </a:r>
            </a:p>
          </p:txBody>
        </p:sp>
        <p:sp>
          <p:nvSpPr>
            <p:cNvPr id="37897" name="Line 17"/>
            <p:cNvSpPr>
              <a:spLocks noChangeShapeType="1"/>
            </p:cNvSpPr>
            <p:nvPr/>
          </p:nvSpPr>
          <p:spPr bwMode="auto">
            <a:xfrm flipH="1" flipV="1">
              <a:off x="2925" y="1797"/>
              <a:ext cx="1361" cy="2041"/>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898" name="Line 18"/>
            <p:cNvSpPr>
              <a:spLocks noChangeShapeType="1"/>
            </p:cNvSpPr>
            <p:nvPr/>
          </p:nvSpPr>
          <p:spPr bwMode="auto">
            <a:xfrm flipH="1" flipV="1">
              <a:off x="2200" y="2931"/>
              <a:ext cx="2086" cy="1134"/>
            </a:xfrm>
            <a:prstGeom prst="line">
              <a:avLst/>
            </a:prstGeom>
            <a:noFill/>
            <a:ln w="38100">
              <a:solidFill>
                <a:srgbClr val="3366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58370" name="Rectangle 4"/>
          <p:cNvSpPr>
            <a:spLocks noGrp="1" noChangeArrowheads="1"/>
          </p:cNvSpPr>
          <p:nvPr>
            <p:ph type="title"/>
          </p:nvPr>
        </p:nvSpPr>
        <p:spPr>
          <a:xfrm>
            <a:off x="395288" y="365125"/>
            <a:ext cx="8424862" cy="706438"/>
          </a:xfrm>
          <a:solidFill>
            <a:schemeClr val="accent1">
              <a:lumMod val="90000"/>
            </a:schemeClr>
          </a:solidFill>
        </p:spPr>
        <p:txBody>
          <a:bodyPr/>
          <a:lstStyle/>
          <a:p>
            <a:pPr eaLnBrk="1" hangingPunct="1">
              <a:defRPr/>
            </a:pPr>
            <a:r>
              <a:rPr lang="en-US" sz="3200" dirty="0" smtClean="0">
                <a:latin typeface="Georgia" pitchFamily="18" charset="0"/>
              </a:rPr>
              <a:t>Preliminary validation results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75113"/>
                                        </p:tgtEl>
                                        <p:attrNameLst>
                                          <p:attrName>style.visibility</p:attrName>
                                        </p:attrNameLst>
                                      </p:cBhvr>
                                      <p:to>
                                        <p:strVal val="visible"/>
                                      </p:to>
                                    </p:set>
                                    <p:animEffect transition="in" filter="fade">
                                      <p:cBhvr>
                                        <p:cTn id="20" dur="1000"/>
                                        <p:tgtEl>
                                          <p:spTgt spid="175113"/>
                                        </p:tgtEl>
                                      </p:cBhvr>
                                    </p:animEffect>
                                    <p:anim calcmode="lin" valueType="num">
                                      <p:cBhvr>
                                        <p:cTn id="21" dur="1000" fill="hold"/>
                                        <p:tgtEl>
                                          <p:spTgt spid="175113"/>
                                        </p:tgtEl>
                                        <p:attrNameLst>
                                          <p:attrName>ppt_x</p:attrName>
                                        </p:attrNameLst>
                                      </p:cBhvr>
                                      <p:tavLst>
                                        <p:tav tm="0">
                                          <p:val>
                                            <p:strVal val="#ppt_x"/>
                                          </p:val>
                                        </p:tav>
                                        <p:tav tm="100000">
                                          <p:val>
                                            <p:strVal val="#ppt_x"/>
                                          </p:val>
                                        </p:tav>
                                      </p:tavLst>
                                    </p:anim>
                                    <p:anim calcmode="lin" valueType="num">
                                      <p:cBhvr>
                                        <p:cTn id="22" dur="1000" fill="hold"/>
                                        <p:tgtEl>
                                          <p:spTgt spid="1751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250825" y="260350"/>
            <a:ext cx="8642350" cy="742950"/>
          </a:xfrm>
          <a:prstGeom prst="rect">
            <a:avLst/>
          </a:prstGeom>
        </p:spPr>
        <p:txBody>
          <a:bodyPr/>
          <a:lstStyle/>
          <a:p>
            <a:pPr fontAlgn="auto">
              <a:spcAft>
                <a:spcPts val="0"/>
              </a:spcAft>
              <a:defRPr/>
            </a:pPr>
            <a:r>
              <a:rPr lang="en-US" sz="2400" dirty="0">
                <a:latin typeface="+mj-lt"/>
                <a:ea typeface="+mj-ea"/>
                <a:cs typeface="+mj-cs"/>
              </a:rPr>
              <a:t>Quantification of uncertainties in global products</a:t>
            </a:r>
            <a:br>
              <a:rPr lang="en-US" sz="2400" dirty="0">
                <a:latin typeface="+mj-lt"/>
                <a:ea typeface="+mj-ea"/>
                <a:cs typeface="+mj-cs"/>
              </a:rPr>
            </a:br>
            <a:endParaRPr lang="en-US" sz="2400" dirty="0">
              <a:latin typeface="+mj-lt"/>
              <a:ea typeface="+mj-ea"/>
              <a:cs typeface="+mj-cs"/>
            </a:endParaRPr>
          </a:p>
        </p:txBody>
      </p:sp>
      <p:sp>
        <p:nvSpPr>
          <p:cNvPr id="30723" name="TextBox 4"/>
          <p:cNvSpPr txBox="1">
            <a:spLocks noChangeArrowheads="1"/>
          </p:cNvSpPr>
          <p:nvPr/>
        </p:nvSpPr>
        <p:spPr bwMode="auto">
          <a:xfrm>
            <a:off x="6804025" y="333375"/>
            <a:ext cx="187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1pPr>
            <a:lvl2pPr marL="742950" indent="-28575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4pPr>
            <a:lvl5pPr marL="20574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a:t>(Su, et al., 2011)</a:t>
            </a:r>
          </a:p>
        </p:txBody>
      </p:sp>
      <p:pic>
        <p:nvPicPr>
          <p:cNvPr id="30724" name="Picture 5" descr="Fig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8700"/>
            <a:ext cx="7524750"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44208" y="3212976"/>
            <a:ext cx="2736304" cy="369332"/>
          </a:xfrm>
          <a:prstGeom prst="rect">
            <a:avLst/>
          </a:prstGeom>
          <a:noFill/>
        </p:spPr>
        <p:txBody>
          <a:bodyPr wrap="square" rtlCol="0">
            <a:spAutoFit/>
          </a:bodyPr>
          <a:lstStyle/>
          <a:p>
            <a:r>
              <a:rPr lang="en-US" dirty="0" smtClean="0"/>
              <a:t>(Su et al., 2011, HESS)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27384"/>
            <a:ext cx="9180512" cy="1008112"/>
          </a:xfrm>
          <a:solidFill>
            <a:schemeClr val="accent1">
              <a:lumMod val="90000"/>
            </a:schemeClr>
          </a:solidFill>
        </p:spPr>
        <p:txBody>
          <a:bodyPr/>
          <a:lstStyle/>
          <a:p>
            <a:pPr eaLnBrk="1" hangingPunct="1">
              <a:defRPr/>
            </a:pPr>
            <a:r>
              <a:rPr lang="en-US" sz="3200" smtClean="0"/>
              <a:t>What is the difference?</a:t>
            </a:r>
          </a:p>
        </p:txBody>
      </p:sp>
      <p:pic>
        <p:nvPicPr>
          <p:cNvPr id="10243" name="Picture 3" descr="DSC088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314700"/>
            <a:ext cx="5040313"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DSC088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908050"/>
            <a:ext cx="4935538"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457200" y="1066726"/>
            <a:ext cx="8229600" cy="850106"/>
          </a:xfrm>
          <a:solidFill>
            <a:srgbClr val="66FF66"/>
          </a:solidFill>
          <a:ln>
            <a:miter lim="800000"/>
            <a:headEnd/>
            <a:tailEnd/>
          </a:ln>
        </p:spPr>
        <p:txBody>
          <a:bodyPr vert="horz" wrap="square" lIns="91440" tIns="45720" rIns="91440" bIns="45720" numCol="1" anchor="t" anchorCtr="0" compatLnSpc="1">
            <a:prstTxWarp prst="textNoShape">
              <a:avLst/>
            </a:prstTxWarp>
            <a:normAutofit/>
          </a:bodyPr>
          <a:lstStyle/>
          <a:p>
            <a:r>
              <a:rPr lang="en-US" sz="1800" b="1" dirty="0" err="1" smtClean="0"/>
              <a:t>Maqu</a:t>
            </a:r>
            <a:r>
              <a:rPr lang="en-US" sz="1800" b="1" dirty="0" smtClean="0"/>
              <a:t> SMST Network – validation results</a:t>
            </a:r>
          </a:p>
        </p:txBody>
      </p:sp>
      <p:pic>
        <p:nvPicPr>
          <p:cNvPr id="23555" name="Picture 5" descr="MaquPlot_2010.eps"/>
          <p:cNvPicPr>
            <a:picLocks noChangeAspect="1" noChangeArrowheads="1"/>
          </p:cNvPicPr>
          <p:nvPr/>
        </p:nvPicPr>
        <p:blipFill>
          <a:blip r:embed="rId2" cstate="print"/>
          <a:srcRect/>
          <a:stretch>
            <a:fillRect/>
          </a:stretch>
        </p:blipFill>
        <p:spPr bwMode="auto">
          <a:xfrm>
            <a:off x="0" y="1546225"/>
            <a:ext cx="9180513" cy="5759450"/>
          </a:xfrm>
          <a:prstGeom prst="rect">
            <a:avLst/>
          </a:prstGeom>
          <a:noFill/>
          <a:ln w="9525">
            <a:noFill/>
            <a:miter lim="800000"/>
            <a:headEnd/>
            <a:tailEnd/>
          </a:ln>
        </p:spPr>
      </p:pic>
      <p:pic>
        <p:nvPicPr>
          <p:cNvPr id="23556" name="Picture 5" descr="MaquBoxPlot_2010.eps"/>
          <p:cNvPicPr>
            <a:picLocks noChangeAspect="1" noChangeArrowheads="1"/>
          </p:cNvPicPr>
          <p:nvPr/>
        </p:nvPicPr>
        <p:blipFill>
          <a:blip r:embed="rId3" cstate="print"/>
          <a:srcRect/>
          <a:stretch>
            <a:fillRect/>
          </a:stretch>
        </p:blipFill>
        <p:spPr bwMode="auto">
          <a:xfrm>
            <a:off x="762000" y="2616200"/>
            <a:ext cx="2449512" cy="172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xfrm>
            <a:off x="457200" y="980728"/>
            <a:ext cx="8229600" cy="1143000"/>
          </a:xfrm>
          <a:solidFill>
            <a:srgbClr val="66FF66"/>
          </a:solidFill>
          <a:ln>
            <a:miter lim="800000"/>
            <a:headEnd/>
            <a:tailEnd/>
          </a:ln>
        </p:spPr>
        <p:txBody>
          <a:bodyPr vert="horz" wrap="square" lIns="91440" tIns="45720" rIns="91440" bIns="45720" numCol="1" anchor="t" anchorCtr="0" compatLnSpc="1">
            <a:prstTxWarp prst="textNoShape">
              <a:avLst/>
            </a:prstTxWarp>
            <a:normAutofit/>
          </a:bodyPr>
          <a:lstStyle/>
          <a:p>
            <a:r>
              <a:rPr lang="en-US" sz="1800" b="1" dirty="0" err="1" smtClean="0"/>
              <a:t>Ngari</a:t>
            </a:r>
            <a:r>
              <a:rPr lang="en-US" sz="1800" b="1" dirty="0" smtClean="0"/>
              <a:t> SMST Network – validation results</a:t>
            </a:r>
          </a:p>
        </p:txBody>
      </p:sp>
      <p:pic>
        <p:nvPicPr>
          <p:cNvPr id="24579" name="Picture 4" descr="Ngari_plot_2010.eps"/>
          <p:cNvPicPr>
            <a:picLocks noChangeAspect="1" noChangeArrowheads="1"/>
          </p:cNvPicPr>
          <p:nvPr/>
        </p:nvPicPr>
        <p:blipFill>
          <a:blip r:embed="rId2" cstate="print"/>
          <a:srcRect/>
          <a:stretch>
            <a:fillRect/>
          </a:stretch>
        </p:blipFill>
        <p:spPr bwMode="auto">
          <a:xfrm>
            <a:off x="0" y="1295400"/>
            <a:ext cx="9144000" cy="6021387"/>
          </a:xfrm>
          <a:prstGeom prst="rect">
            <a:avLst/>
          </a:prstGeom>
          <a:noFill/>
          <a:ln w="9525">
            <a:noFill/>
            <a:miter lim="800000"/>
            <a:headEnd/>
            <a:tailEnd/>
          </a:ln>
        </p:spPr>
      </p:pic>
      <p:pic>
        <p:nvPicPr>
          <p:cNvPr id="24580" name="Picture 3" descr="Ngari_Boxplot_2010.eps"/>
          <p:cNvPicPr>
            <a:picLocks noChangeAspect="1" noChangeArrowheads="1"/>
          </p:cNvPicPr>
          <p:nvPr/>
        </p:nvPicPr>
        <p:blipFill>
          <a:blip r:embed="rId3" cstate="print"/>
          <a:srcRect/>
          <a:stretch>
            <a:fillRect/>
          </a:stretch>
        </p:blipFill>
        <p:spPr bwMode="auto">
          <a:xfrm>
            <a:off x="838200" y="2590800"/>
            <a:ext cx="2428875" cy="1728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ctrTitle"/>
          </p:nvPr>
        </p:nvSpPr>
        <p:spPr>
          <a:xfrm>
            <a:off x="685800" y="2057400"/>
            <a:ext cx="7772400" cy="2362200"/>
          </a:xfrm>
        </p:spPr>
        <p:txBody>
          <a:bodyPr/>
          <a:lstStyle/>
          <a:p>
            <a:pPr eaLnBrk="1" hangingPunct="1"/>
            <a:r>
              <a:rPr lang="en-US" altLang="en-US" sz="4000" smtClean="0">
                <a:solidFill>
                  <a:srgbClr val="FF0000"/>
                </a:solidFill>
                <a:latin typeface="Georgia" panose="02040502050405020303" pitchFamily="18" charset="0"/>
              </a:rPr>
              <a:t>How can we use this information for drought monitoring and prediction? </a:t>
            </a:r>
          </a:p>
        </p:txBody>
      </p:sp>
      <p:sp>
        <p:nvSpPr>
          <p:cNvPr id="2" name="Rectangle 1"/>
          <p:cNvSpPr/>
          <p:nvPr/>
        </p:nvSpPr>
        <p:spPr>
          <a:xfrm>
            <a:off x="827584" y="1568818"/>
            <a:ext cx="7932813" cy="584775"/>
          </a:xfrm>
          <a:prstGeom prst="rect">
            <a:avLst/>
          </a:prstGeom>
        </p:spPr>
        <p:txBody>
          <a:bodyPr wrap="none">
            <a:spAutoFit/>
          </a:bodyPr>
          <a:lstStyle/>
          <a:p>
            <a:r>
              <a:rPr lang="en-US" sz="3200" b="1" dirty="0">
                <a:latin typeface="Calibri" panose="020F0502020204030204" pitchFamily="34" charset="0"/>
                <a:ea typeface="Calibri" panose="020F0502020204030204" pitchFamily="34" charset="0"/>
                <a:cs typeface="Times New Roman" panose="02020603050405020304" pitchFamily="18" charset="0"/>
              </a:rPr>
              <a:t>Q/A: any other way to combine information? </a:t>
            </a:r>
            <a:endParaRPr lang="en-US" sz="32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wacmos.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57975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4"/>
          <p:cNvSpPr txBox="1">
            <a:spLocks noChangeArrowheads="1"/>
          </p:cNvSpPr>
          <p:nvPr/>
        </p:nvSpPr>
        <p:spPr bwMode="auto">
          <a:xfrm>
            <a:off x="6516688" y="4149725"/>
            <a:ext cx="2087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WACMOS.org</a:t>
            </a:r>
          </a:p>
        </p:txBody>
      </p:sp>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652963"/>
            <a:ext cx="25955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val 4"/>
          <p:cNvSpPr>
            <a:spLocks noChangeArrowheads="1"/>
          </p:cNvSpPr>
          <p:nvPr/>
        </p:nvSpPr>
        <p:spPr bwMode="auto">
          <a:xfrm>
            <a:off x="1476375" y="3644900"/>
            <a:ext cx="3382963" cy="431800"/>
          </a:xfrm>
          <a:prstGeom prst="ellipse">
            <a:avLst/>
          </a:prstGeom>
          <a:solidFill>
            <a:srgbClr val="FFCC00"/>
          </a:solidFill>
          <a:ln w="9525">
            <a:solidFill>
              <a:schemeClr val="tx1"/>
            </a:solidFill>
            <a:round/>
            <a:headEnd/>
            <a:tailEnd/>
          </a:ln>
        </p:spPr>
        <p:txBody>
          <a:bodyPr wrap="none" anchor="ctr"/>
          <a:lstStyle/>
          <a:p>
            <a:pPr algn="ctr"/>
            <a:r>
              <a:rPr lang="en-US" altLang="zh-CN"/>
              <a:t>Land  Surface &amp; Water Use</a:t>
            </a:r>
          </a:p>
        </p:txBody>
      </p:sp>
      <p:grpSp>
        <p:nvGrpSpPr>
          <p:cNvPr id="2" name="Group 21"/>
          <p:cNvGrpSpPr>
            <a:grpSpLocks/>
          </p:cNvGrpSpPr>
          <p:nvPr/>
        </p:nvGrpSpPr>
        <p:grpSpPr bwMode="auto">
          <a:xfrm>
            <a:off x="7343775" y="5486400"/>
            <a:ext cx="1800225" cy="647700"/>
            <a:chOff x="4286" y="2886"/>
            <a:chExt cx="1089" cy="408"/>
          </a:xfrm>
        </p:grpSpPr>
        <p:sp>
          <p:nvSpPr>
            <p:cNvPr id="25620" name="Rectangle 11"/>
            <p:cNvSpPr>
              <a:spLocks noChangeArrowheads="1"/>
            </p:cNvSpPr>
            <p:nvPr/>
          </p:nvSpPr>
          <p:spPr bwMode="auto">
            <a:xfrm>
              <a:off x="4286" y="2886"/>
              <a:ext cx="1089" cy="408"/>
            </a:xfrm>
            <a:prstGeom prst="rect">
              <a:avLst/>
            </a:prstGeom>
            <a:solidFill>
              <a:srgbClr val="CCFFCC"/>
            </a:solidFill>
            <a:ln w="9525">
              <a:solidFill>
                <a:schemeClr val="tx1"/>
              </a:solidFill>
              <a:miter lim="800000"/>
              <a:headEnd/>
              <a:tailEnd/>
            </a:ln>
          </p:spPr>
          <p:txBody>
            <a:bodyPr wrap="none" anchor="ctr"/>
            <a:lstStyle/>
            <a:p>
              <a:pPr algn="ctr"/>
              <a:endParaRPr lang="en-US"/>
            </a:p>
          </p:txBody>
        </p:sp>
        <p:sp>
          <p:nvSpPr>
            <p:cNvPr id="25621" name="Text Box 12"/>
            <p:cNvSpPr txBox="1">
              <a:spLocks noChangeArrowheads="1"/>
            </p:cNvSpPr>
            <p:nvPr/>
          </p:nvSpPr>
          <p:spPr bwMode="auto">
            <a:xfrm>
              <a:off x="4377" y="2976"/>
              <a:ext cx="952" cy="231"/>
            </a:xfrm>
            <a:prstGeom prst="rect">
              <a:avLst/>
            </a:prstGeom>
            <a:noFill/>
            <a:ln w="9525">
              <a:noFill/>
              <a:miter lim="800000"/>
              <a:headEnd/>
              <a:tailEnd/>
            </a:ln>
          </p:spPr>
          <p:txBody>
            <a:bodyPr>
              <a:spAutoFit/>
            </a:bodyPr>
            <a:lstStyle/>
            <a:p>
              <a:pPr algn="ctr">
                <a:spcBef>
                  <a:spcPct val="50000"/>
                </a:spcBef>
              </a:pPr>
              <a:r>
                <a:rPr lang="en-US" altLang="zh-CN">
                  <a:solidFill>
                    <a:srgbClr val="000000"/>
                  </a:solidFill>
                </a:rPr>
                <a:t>River Outflow</a:t>
              </a:r>
            </a:p>
          </p:txBody>
        </p:sp>
      </p:grpSp>
      <p:sp>
        <p:nvSpPr>
          <p:cNvPr id="25604" name="Oval 14"/>
          <p:cNvSpPr>
            <a:spLocks noChangeArrowheads="1"/>
          </p:cNvSpPr>
          <p:nvPr/>
        </p:nvSpPr>
        <p:spPr bwMode="auto">
          <a:xfrm>
            <a:off x="1908175" y="5156200"/>
            <a:ext cx="2665413" cy="649288"/>
          </a:xfrm>
          <a:prstGeom prst="ellipse">
            <a:avLst/>
          </a:prstGeom>
          <a:solidFill>
            <a:srgbClr val="FFFF99"/>
          </a:solidFill>
          <a:ln w="9525">
            <a:solidFill>
              <a:schemeClr val="tx1"/>
            </a:solidFill>
            <a:round/>
            <a:headEnd/>
            <a:tailEnd/>
          </a:ln>
        </p:spPr>
        <p:txBody>
          <a:bodyPr wrap="none" anchor="ctr"/>
          <a:lstStyle/>
          <a:p>
            <a:endParaRPr lang="en-US"/>
          </a:p>
        </p:txBody>
      </p:sp>
      <p:sp>
        <p:nvSpPr>
          <p:cNvPr id="25605" name="Text Box 15"/>
          <p:cNvSpPr txBox="1">
            <a:spLocks noChangeArrowheads="1"/>
          </p:cNvSpPr>
          <p:nvPr/>
        </p:nvSpPr>
        <p:spPr bwMode="auto">
          <a:xfrm>
            <a:off x="2484438" y="5300663"/>
            <a:ext cx="1511300" cy="366712"/>
          </a:xfrm>
          <a:prstGeom prst="rect">
            <a:avLst/>
          </a:prstGeom>
          <a:noFill/>
          <a:ln w="9525">
            <a:noFill/>
            <a:miter lim="800000"/>
            <a:headEnd/>
            <a:tailEnd/>
          </a:ln>
        </p:spPr>
        <p:txBody>
          <a:bodyPr>
            <a:spAutoFit/>
          </a:bodyPr>
          <a:lstStyle/>
          <a:p>
            <a:pPr algn="ctr">
              <a:spcBef>
                <a:spcPct val="50000"/>
              </a:spcBef>
            </a:pPr>
            <a:r>
              <a:rPr lang="en-US" altLang="zh-CN">
                <a:solidFill>
                  <a:srgbClr val="000000"/>
                </a:solidFill>
              </a:rPr>
              <a:t>Groundwater</a:t>
            </a:r>
          </a:p>
        </p:txBody>
      </p:sp>
      <p:sp>
        <p:nvSpPr>
          <p:cNvPr id="25606" name="AutoShape 17"/>
          <p:cNvSpPr>
            <a:spLocks noChangeArrowheads="1"/>
          </p:cNvSpPr>
          <p:nvPr/>
        </p:nvSpPr>
        <p:spPr bwMode="auto">
          <a:xfrm rot="-2706063">
            <a:off x="4566444" y="2556669"/>
            <a:ext cx="2016125" cy="649287"/>
          </a:xfrm>
          <a:prstGeom prst="notchedRightArrow">
            <a:avLst>
              <a:gd name="adj1" fmla="val 61102"/>
              <a:gd name="adj2" fmla="val 101952"/>
            </a:avLst>
          </a:prstGeom>
          <a:solidFill>
            <a:srgbClr val="FF0000"/>
          </a:solidFill>
          <a:ln w="9525">
            <a:solidFill>
              <a:schemeClr val="tx1"/>
            </a:solidFill>
            <a:miter lim="800000"/>
            <a:headEnd/>
            <a:tailEnd/>
          </a:ln>
        </p:spPr>
        <p:txBody>
          <a:bodyPr wrap="none" anchor="ctr"/>
          <a:lstStyle/>
          <a:p>
            <a:pPr algn="ctr"/>
            <a:endParaRPr lang="en-US"/>
          </a:p>
        </p:txBody>
      </p:sp>
      <p:sp>
        <p:nvSpPr>
          <p:cNvPr id="25607" name="AutoShape 18"/>
          <p:cNvSpPr>
            <a:spLocks noChangeArrowheads="1"/>
          </p:cNvSpPr>
          <p:nvPr/>
        </p:nvSpPr>
        <p:spPr bwMode="auto">
          <a:xfrm rot="5400000">
            <a:off x="2736850" y="4256088"/>
            <a:ext cx="1008063" cy="649287"/>
          </a:xfrm>
          <a:prstGeom prst="notchedRightArrow">
            <a:avLst>
              <a:gd name="adj1" fmla="val 61102"/>
              <a:gd name="adj2" fmla="val 50976"/>
            </a:avLst>
          </a:prstGeom>
          <a:solidFill>
            <a:srgbClr val="FF0000"/>
          </a:solidFill>
          <a:ln w="9525">
            <a:solidFill>
              <a:schemeClr val="tx1"/>
            </a:solidFill>
            <a:miter lim="800000"/>
            <a:headEnd/>
            <a:tailEnd/>
          </a:ln>
        </p:spPr>
        <p:txBody>
          <a:bodyPr rot="10800000" vert="eaVert" wrap="none" anchor="ctr"/>
          <a:lstStyle/>
          <a:p>
            <a:pPr algn="ctr"/>
            <a:endParaRPr lang="en-US"/>
          </a:p>
        </p:txBody>
      </p:sp>
      <p:sp>
        <p:nvSpPr>
          <p:cNvPr id="25608" name="AutoShape 19"/>
          <p:cNvSpPr>
            <a:spLocks noChangeArrowheads="1"/>
          </p:cNvSpPr>
          <p:nvPr/>
        </p:nvSpPr>
        <p:spPr bwMode="auto">
          <a:xfrm rot="-2263682">
            <a:off x="4435475" y="4848225"/>
            <a:ext cx="1143000" cy="504825"/>
          </a:xfrm>
          <a:prstGeom prst="notchedRightArrow">
            <a:avLst>
              <a:gd name="adj1" fmla="val 61102"/>
              <a:gd name="adj2" fmla="val 74340"/>
            </a:avLst>
          </a:prstGeom>
          <a:solidFill>
            <a:srgbClr val="FF0000"/>
          </a:solidFill>
          <a:ln w="9525">
            <a:solidFill>
              <a:schemeClr val="tx1"/>
            </a:solidFill>
            <a:miter lim="800000"/>
            <a:headEnd/>
            <a:tailEnd/>
          </a:ln>
        </p:spPr>
        <p:txBody>
          <a:bodyPr wrap="none" anchor="ctr"/>
          <a:lstStyle/>
          <a:p>
            <a:pPr algn="ctr"/>
            <a:endParaRPr lang="en-US"/>
          </a:p>
        </p:txBody>
      </p:sp>
      <p:sp>
        <p:nvSpPr>
          <p:cNvPr id="25609" name="AutoShape 20"/>
          <p:cNvSpPr>
            <a:spLocks noChangeArrowheads="1"/>
          </p:cNvSpPr>
          <p:nvPr/>
        </p:nvSpPr>
        <p:spPr bwMode="auto">
          <a:xfrm rot="3071741">
            <a:off x="6731794" y="5085556"/>
            <a:ext cx="1022350" cy="433388"/>
          </a:xfrm>
          <a:prstGeom prst="notchedRightArrow">
            <a:avLst>
              <a:gd name="adj1" fmla="val 61102"/>
              <a:gd name="adj2" fmla="val 77453"/>
            </a:avLst>
          </a:prstGeom>
          <a:solidFill>
            <a:srgbClr val="FF0000"/>
          </a:solidFill>
          <a:ln w="9525">
            <a:solidFill>
              <a:schemeClr val="tx1"/>
            </a:solidFill>
            <a:miter lim="800000"/>
            <a:headEnd/>
            <a:tailEnd/>
          </a:ln>
        </p:spPr>
        <p:txBody>
          <a:bodyPr wrap="none" anchor="ctr"/>
          <a:lstStyle/>
          <a:p>
            <a:endParaRPr lang="en-US"/>
          </a:p>
        </p:txBody>
      </p:sp>
      <p:sp>
        <p:nvSpPr>
          <p:cNvPr id="25610" name="Rectangle 24"/>
          <p:cNvSpPr>
            <a:spLocks noGrp="1" noChangeArrowheads="1"/>
          </p:cNvSpPr>
          <p:nvPr>
            <p:ph type="title" idx="4294967295"/>
          </p:nvPr>
        </p:nvSpPr>
        <p:spPr bwMode="auto">
          <a:xfrm>
            <a:off x="1" y="750888"/>
            <a:ext cx="3995738" cy="544512"/>
          </a:xfrm>
          <a:prstGeom prst="rect">
            <a:avLst/>
          </a:prstGeom>
          <a:solidFill>
            <a:srgbClr val="92D050"/>
          </a:solidFill>
          <a:ln>
            <a:miter lim="800000"/>
            <a:headEnd/>
            <a:tailEnd/>
          </a:ln>
        </p:spPr>
        <p:txBody>
          <a:bodyPr>
            <a:normAutofit/>
          </a:bodyPr>
          <a:lstStyle/>
          <a:p>
            <a:r>
              <a:rPr lang="en-US" altLang="zh-CN" sz="2800" dirty="0" smtClean="0">
                <a:ea typeface="SimSun" pitchFamily="2" charset="-122"/>
              </a:rPr>
              <a:t>Water Budget Closure</a:t>
            </a:r>
          </a:p>
        </p:txBody>
      </p:sp>
      <p:grpSp>
        <p:nvGrpSpPr>
          <p:cNvPr id="3" name="Group 34"/>
          <p:cNvGrpSpPr>
            <a:grpSpLocks/>
          </p:cNvGrpSpPr>
          <p:nvPr/>
        </p:nvGrpSpPr>
        <p:grpSpPr bwMode="auto">
          <a:xfrm>
            <a:off x="2268538" y="1341438"/>
            <a:ext cx="1779587" cy="792162"/>
            <a:chOff x="1565" y="709"/>
            <a:chExt cx="1121" cy="499"/>
          </a:xfrm>
          <a:noFill/>
        </p:grpSpPr>
        <p:sp>
          <p:nvSpPr>
            <p:cNvPr id="4122" name="Oval 26"/>
            <p:cNvSpPr>
              <a:spLocks noChangeArrowheads="1"/>
            </p:cNvSpPr>
            <p:nvPr/>
          </p:nvSpPr>
          <p:spPr bwMode="auto">
            <a:xfrm>
              <a:off x="1565" y="755"/>
              <a:ext cx="577" cy="453"/>
            </a:xfrm>
            <a:prstGeom prst="ellipse">
              <a:avLst/>
            </a:prstGeom>
            <a:grpFill/>
            <a:ln w="9525">
              <a:solidFill>
                <a:schemeClr val="tx1"/>
              </a:solidFill>
              <a:round/>
              <a:headEnd/>
              <a:tailEnd/>
            </a:ln>
            <a:effectLst/>
          </p:spPr>
          <p:txBody>
            <a:bodyPr wrap="none" anchor="ctr"/>
            <a:lstStyle/>
            <a:p>
              <a:pPr algn="ctr">
                <a:defRPr/>
              </a:pPr>
              <a:r>
                <a:rPr lang="en-US" altLang="zh-CN" sz="2400">
                  <a:solidFill>
                    <a:srgbClr val="000000"/>
                  </a:solidFill>
                </a:rPr>
                <a:t>Rain</a:t>
              </a:r>
            </a:p>
          </p:txBody>
        </p:sp>
        <p:sp>
          <p:nvSpPr>
            <p:cNvPr id="4123" name="Oval 27"/>
            <p:cNvSpPr>
              <a:spLocks noChangeArrowheads="1"/>
            </p:cNvSpPr>
            <p:nvPr/>
          </p:nvSpPr>
          <p:spPr bwMode="auto">
            <a:xfrm>
              <a:off x="2109" y="709"/>
              <a:ext cx="577" cy="454"/>
            </a:xfrm>
            <a:prstGeom prst="ellipse">
              <a:avLst/>
            </a:prstGeom>
            <a:grpFill/>
            <a:ln w="9525">
              <a:solidFill>
                <a:schemeClr val="tx2"/>
              </a:solidFill>
              <a:round/>
              <a:headEnd/>
              <a:tailEnd/>
            </a:ln>
            <a:effectLst/>
          </p:spPr>
          <p:txBody>
            <a:bodyPr wrap="none" anchor="ctr"/>
            <a:lstStyle/>
            <a:p>
              <a:pPr algn="ctr">
                <a:defRPr/>
              </a:pPr>
              <a:r>
                <a:rPr lang="en-US" altLang="zh-CN" sz="2400">
                  <a:solidFill>
                    <a:srgbClr val="000000"/>
                  </a:solidFill>
                </a:rPr>
                <a:t>Snow</a:t>
              </a:r>
            </a:p>
          </p:txBody>
        </p:sp>
      </p:grpSp>
      <p:sp>
        <p:nvSpPr>
          <p:cNvPr id="25612" name="Oval 29"/>
          <p:cNvSpPr>
            <a:spLocks noChangeArrowheads="1"/>
          </p:cNvSpPr>
          <p:nvPr/>
        </p:nvSpPr>
        <p:spPr bwMode="auto">
          <a:xfrm>
            <a:off x="6156325" y="1341438"/>
            <a:ext cx="1800225" cy="863600"/>
          </a:xfrm>
          <a:prstGeom prst="ellipse">
            <a:avLst/>
          </a:prstGeom>
          <a:noFill/>
          <a:ln w="9525">
            <a:solidFill>
              <a:schemeClr val="tx1"/>
            </a:solidFill>
            <a:round/>
            <a:headEnd/>
            <a:tailEnd/>
          </a:ln>
        </p:spPr>
        <p:txBody>
          <a:bodyPr wrap="none" anchor="ctr"/>
          <a:lstStyle/>
          <a:p>
            <a:pPr algn="ctr"/>
            <a:r>
              <a:rPr lang="en-US" altLang="zh-CN" sz="2400">
                <a:solidFill>
                  <a:srgbClr val="000000"/>
                </a:solidFill>
              </a:rPr>
              <a:t>evaporation</a:t>
            </a:r>
          </a:p>
        </p:txBody>
      </p:sp>
      <p:sp>
        <p:nvSpPr>
          <p:cNvPr id="25613" name="Oval 30"/>
          <p:cNvSpPr>
            <a:spLocks noChangeArrowheads="1"/>
          </p:cNvSpPr>
          <p:nvPr/>
        </p:nvSpPr>
        <p:spPr bwMode="auto">
          <a:xfrm>
            <a:off x="5435600" y="4365625"/>
            <a:ext cx="1800225" cy="503238"/>
          </a:xfrm>
          <a:prstGeom prst="ellipse">
            <a:avLst/>
          </a:prstGeom>
          <a:solidFill>
            <a:srgbClr val="00FFFF"/>
          </a:solidFill>
          <a:ln w="9525">
            <a:solidFill>
              <a:schemeClr val="tx1"/>
            </a:solidFill>
            <a:round/>
            <a:headEnd/>
            <a:tailEnd/>
          </a:ln>
        </p:spPr>
        <p:txBody>
          <a:bodyPr wrap="none" anchor="ctr"/>
          <a:lstStyle/>
          <a:p>
            <a:pPr algn="ctr"/>
            <a:r>
              <a:rPr lang="en-US" altLang="zh-CN">
                <a:solidFill>
                  <a:srgbClr val="000000"/>
                </a:solidFill>
              </a:rPr>
              <a:t>Surface Water</a:t>
            </a:r>
          </a:p>
        </p:txBody>
      </p:sp>
      <p:sp>
        <p:nvSpPr>
          <p:cNvPr id="25614" name="AutoShape 31"/>
          <p:cNvSpPr>
            <a:spLocks noChangeArrowheads="1"/>
          </p:cNvSpPr>
          <p:nvPr/>
        </p:nvSpPr>
        <p:spPr bwMode="auto">
          <a:xfrm rot="2383978">
            <a:off x="4738688" y="3940175"/>
            <a:ext cx="865187" cy="490538"/>
          </a:xfrm>
          <a:prstGeom prst="notchedRightArrow">
            <a:avLst>
              <a:gd name="adj1" fmla="val 61102"/>
              <a:gd name="adj2" fmla="val 57910"/>
            </a:avLst>
          </a:prstGeom>
          <a:solidFill>
            <a:srgbClr val="FF0000"/>
          </a:solidFill>
          <a:ln w="9525">
            <a:solidFill>
              <a:schemeClr val="tx1"/>
            </a:solidFill>
            <a:miter lim="800000"/>
            <a:headEnd/>
            <a:tailEnd/>
          </a:ln>
        </p:spPr>
        <p:txBody>
          <a:bodyPr wrap="none" anchor="ctr"/>
          <a:lstStyle/>
          <a:p>
            <a:pPr algn="ctr"/>
            <a:endParaRPr lang="en-US"/>
          </a:p>
        </p:txBody>
      </p:sp>
      <p:sp>
        <p:nvSpPr>
          <p:cNvPr id="25615" name="AutoShape 32"/>
          <p:cNvSpPr>
            <a:spLocks noChangeArrowheads="1"/>
          </p:cNvSpPr>
          <p:nvPr/>
        </p:nvSpPr>
        <p:spPr bwMode="auto">
          <a:xfrm rot="-5400000">
            <a:off x="5810251" y="3054350"/>
            <a:ext cx="1820862" cy="554037"/>
          </a:xfrm>
          <a:prstGeom prst="notchedRightArrow">
            <a:avLst>
              <a:gd name="adj1" fmla="val 61102"/>
              <a:gd name="adj2" fmla="val 107908"/>
            </a:avLst>
          </a:prstGeom>
          <a:solidFill>
            <a:srgbClr val="FF0000"/>
          </a:solidFill>
          <a:ln w="9525">
            <a:solidFill>
              <a:schemeClr val="tx1"/>
            </a:solidFill>
            <a:miter lim="800000"/>
            <a:headEnd/>
            <a:tailEnd/>
          </a:ln>
        </p:spPr>
        <p:txBody>
          <a:bodyPr wrap="none" anchor="ctr"/>
          <a:lstStyle/>
          <a:p>
            <a:pPr algn="ctr"/>
            <a:endParaRPr lang="en-US"/>
          </a:p>
        </p:txBody>
      </p:sp>
      <p:sp>
        <p:nvSpPr>
          <p:cNvPr id="25616" name="Oval 33"/>
          <p:cNvSpPr>
            <a:spLocks noChangeArrowheads="1"/>
          </p:cNvSpPr>
          <p:nvPr/>
        </p:nvSpPr>
        <p:spPr bwMode="auto">
          <a:xfrm>
            <a:off x="971550" y="2276475"/>
            <a:ext cx="6553200" cy="4176713"/>
          </a:xfrm>
          <a:prstGeom prst="ellipse">
            <a:avLst/>
          </a:prstGeom>
          <a:noFill/>
          <a:ln w="9525">
            <a:solidFill>
              <a:schemeClr val="tx1"/>
            </a:solidFill>
            <a:round/>
            <a:headEnd/>
            <a:tailEnd/>
          </a:ln>
        </p:spPr>
        <p:txBody>
          <a:bodyPr wrap="none" anchor="ctr"/>
          <a:lstStyle/>
          <a:p>
            <a:endParaRPr lang="en-US"/>
          </a:p>
        </p:txBody>
      </p:sp>
      <p:grpSp>
        <p:nvGrpSpPr>
          <p:cNvPr id="4" name="Group 36"/>
          <p:cNvGrpSpPr>
            <a:grpSpLocks/>
          </p:cNvGrpSpPr>
          <p:nvPr/>
        </p:nvGrpSpPr>
        <p:grpSpPr bwMode="auto">
          <a:xfrm>
            <a:off x="2951163" y="1881188"/>
            <a:ext cx="576262" cy="1763712"/>
            <a:chOff x="1859" y="1185"/>
            <a:chExt cx="363" cy="1134"/>
          </a:xfrm>
        </p:grpSpPr>
        <p:sp>
          <p:nvSpPr>
            <p:cNvPr id="25618" name="AutoShape 16"/>
            <p:cNvSpPr>
              <a:spLocks noChangeArrowheads="1"/>
            </p:cNvSpPr>
            <p:nvPr/>
          </p:nvSpPr>
          <p:spPr bwMode="auto">
            <a:xfrm rot="5400000">
              <a:off x="1474" y="1570"/>
              <a:ext cx="1134" cy="363"/>
            </a:xfrm>
            <a:prstGeom prst="notchedRightArrow">
              <a:avLst>
                <a:gd name="adj1" fmla="val 61102"/>
                <a:gd name="adj2" fmla="val 102570"/>
              </a:avLst>
            </a:prstGeom>
            <a:solidFill>
              <a:srgbClr val="FF0000"/>
            </a:solidFill>
            <a:ln w="9525">
              <a:solidFill>
                <a:schemeClr val="tx1"/>
              </a:solidFill>
              <a:miter lim="800000"/>
              <a:headEnd/>
              <a:tailEnd/>
            </a:ln>
          </p:spPr>
          <p:txBody>
            <a:bodyPr rot="10800000" vert="eaVert" wrap="none" anchor="ctr"/>
            <a:lstStyle/>
            <a:p>
              <a:pPr algn="ctr"/>
              <a:endParaRPr lang="en-US" altLang="zh-CN"/>
            </a:p>
            <a:p>
              <a:pPr algn="ctr"/>
              <a:endParaRPr lang="en-US" altLang="zh-CN"/>
            </a:p>
          </p:txBody>
        </p:sp>
        <p:sp>
          <p:nvSpPr>
            <p:cNvPr id="25619" name="Text Box 35"/>
            <p:cNvSpPr txBox="1">
              <a:spLocks noChangeArrowheads="1"/>
            </p:cNvSpPr>
            <p:nvPr/>
          </p:nvSpPr>
          <p:spPr bwMode="auto">
            <a:xfrm rot="5400000">
              <a:off x="1819" y="1542"/>
              <a:ext cx="448" cy="231"/>
            </a:xfrm>
            <a:prstGeom prst="rect">
              <a:avLst/>
            </a:prstGeom>
            <a:noFill/>
            <a:ln w="9525">
              <a:noFill/>
              <a:miter lim="800000"/>
              <a:headEnd/>
              <a:tailEnd/>
            </a:ln>
          </p:spPr>
          <p:txBody>
            <a:bodyPr>
              <a:spAutoFit/>
            </a:bodyPr>
            <a:lstStyle/>
            <a:p>
              <a:endParaRPr lang="en-US"/>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val 4"/>
          <p:cNvSpPr>
            <a:spLocks noChangeArrowheads="1"/>
          </p:cNvSpPr>
          <p:nvPr/>
        </p:nvSpPr>
        <p:spPr bwMode="auto">
          <a:xfrm>
            <a:off x="1476375" y="3644900"/>
            <a:ext cx="3382963" cy="431800"/>
          </a:xfrm>
          <a:prstGeom prst="ellipse">
            <a:avLst/>
          </a:prstGeom>
          <a:solidFill>
            <a:srgbClr val="FFCC00"/>
          </a:solidFill>
          <a:ln w="9525">
            <a:solidFill>
              <a:schemeClr val="tx1"/>
            </a:solidFill>
            <a:round/>
            <a:headEnd/>
            <a:tailEnd/>
          </a:ln>
        </p:spPr>
        <p:txBody>
          <a:bodyPr wrap="none" anchor="ctr"/>
          <a:lstStyle/>
          <a:p>
            <a:pPr algn="ctr"/>
            <a:r>
              <a:rPr lang="en-US" altLang="zh-CN"/>
              <a:t>Land  Surface &amp; Water Use</a:t>
            </a:r>
          </a:p>
        </p:txBody>
      </p:sp>
      <p:grpSp>
        <p:nvGrpSpPr>
          <p:cNvPr id="2" name="Group 21"/>
          <p:cNvGrpSpPr>
            <a:grpSpLocks/>
          </p:cNvGrpSpPr>
          <p:nvPr/>
        </p:nvGrpSpPr>
        <p:grpSpPr bwMode="auto">
          <a:xfrm>
            <a:off x="6660232" y="5805264"/>
            <a:ext cx="1539847" cy="748659"/>
            <a:chOff x="4286" y="2886"/>
            <a:chExt cx="1089" cy="408"/>
          </a:xfrm>
        </p:grpSpPr>
        <p:sp>
          <p:nvSpPr>
            <p:cNvPr id="25620" name="Rectangle 11"/>
            <p:cNvSpPr>
              <a:spLocks noChangeArrowheads="1"/>
            </p:cNvSpPr>
            <p:nvPr/>
          </p:nvSpPr>
          <p:spPr bwMode="auto">
            <a:xfrm>
              <a:off x="4286" y="2886"/>
              <a:ext cx="1089" cy="408"/>
            </a:xfrm>
            <a:prstGeom prst="rect">
              <a:avLst/>
            </a:prstGeom>
            <a:solidFill>
              <a:srgbClr val="CCFFCC"/>
            </a:solidFill>
            <a:ln w="9525">
              <a:solidFill>
                <a:schemeClr val="tx1"/>
              </a:solidFill>
              <a:miter lim="800000"/>
              <a:headEnd/>
              <a:tailEnd/>
            </a:ln>
          </p:spPr>
          <p:txBody>
            <a:bodyPr wrap="none" anchor="ctr"/>
            <a:lstStyle/>
            <a:p>
              <a:pPr algn="ctr"/>
              <a:endParaRPr lang="en-US"/>
            </a:p>
          </p:txBody>
        </p:sp>
        <p:sp>
          <p:nvSpPr>
            <p:cNvPr id="25621" name="Text Box 12"/>
            <p:cNvSpPr txBox="1">
              <a:spLocks noChangeArrowheads="1"/>
            </p:cNvSpPr>
            <p:nvPr/>
          </p:nvSpPr>
          <p:spPr bwMode="auto">
            <a:xfrm>
              <a:off x="4377" y="2976"/>
              <a:ext cx="952" cy="231"/>
            </a:xfrm>
            <a:prstGeom prst="rect">
              <a:avLst/>
            </a:prstGeom>
            <a:noFill/>
            <a:ln w="9525">
              <a:noFill/>
              <a:miter lim="800000"/>
              <a:headEnd/>
              <a:tailEnd/>
            </a:ln>
          </p:spPr>
          <p:txBody>
            <a:bodyPr>
              <a:spAutoFit/>
            </a:bodyPr>
            <a:lstStyle/>
            <a:p>
              <a:pPr algn="ctr">
                <a:spcBef>
                  <a:spcPct val="50000"/>
                </a:spcBef>
              </a:pPr>
              <a:r>
                <a:rPr lang="en-US" altLang="zh-CN" dirty="0">
                  <a:solidFill>
                    <a:srgbClr val="000000"/>
                  </a:solidFill>
                </a:rPr>
                <a:t>River Outflow</a:t>
              </a:r>
            </a:p>
          </p:txBody>
        </p:sp>
      </p:grpSp>
      <p:sp>
        <p:nvSpPr>
          <p:cNvPr id="25604" name="Oval 14"/>
          <p:cNvSpPr>
            <a:spLocks noChangeArrowheads="1"/>
          </p:cNvSpPr>
          <p:nvPr/>
        </p:nvSpPr>
        <p:spPr bwMode="auto">
          <a:xfrm>
            <a:off x="1908175" y="5156200"/>
            <a:ext cx="2665413" cy="649288"/>
          </a:xfrm>
          <a:prstGeom prst="ellipse">
            <a:avLst/>
          </a:prstGeom>
          <a:solidFill>
            <a:srgbClr val="FFFF99"/>
          </a:solidFill>
          <a:ln w="9525">
            <a:solidFill>
              <a:schemeClr val="tx1"/>
            </a:solidFill>
            <a:round/>
            <a:headEnd/>
            <a:tailEnd/>
          </a:ln>
        </p:spPr>
        <p:txBody>
          <a:bodyPr wrap="none" anchor="ctr"/>
          <a:lstStyle/>
          <a:p>
            <a:endParaRPr lang="en-US"/>
          </a:p>
        </p:txBody>
      </p:sp>
      <p:sp>
        <p:nvSpPr>
          <p:cNvPr id="25605" name="Text Box 15"/>
          <p:cNvSpPr txBox="1">
            <a:spLocks noChangeArrowheads="1"/>
          </p:cNvSpPr>
          <p:nvPr/>
        </p:nvSpPr>
        <p:spPr bwMode="auto">
          <a:xfrm>
            <a:off x="2484438" y="5300663"/>
            <a:ext cx="1511300" cy="366712"/>
          </a:xfrm>
          <a:prstGeom prst="rect">
            <a:avLst/>
          </a:prstGeom>
          <a:noFill/>
          <a:ln w="9525">
            <a:noFill/>
            <a:miter lim="800000"/>
            <a:headEnd/>
            <a:tailEnd/>
          </a:ln>
        </p:spPr>
        <p:txBody>
          <a:bodyPr>
            <a:spAutoFit/>
          </a:bodyPr>
          <a:lstStyle/>
          <a:p>
            <a:pPr algn="ctr">
              <a:spcBef>
                <a:spcPct val="50000"/>
              </a:spcBef>
            </a:pPr>
            <a:r>
              <a:rPr lang="en-US" altLang="zh-CN">
                <a:solidFill>
                  <a:srgbClr val="000000"/>
                </a:solidFill>
              </a:rPr>
              <a:t>Groundwater</a:t>
            </a:r>
          </a:p>
        </p:txBody>
      </p:sp>
      <p:sp>
        <p:nvSpPr>
          <p:cNvPr id="25606" name="AutoShape 17"/>
          <p:cNvSpPr>
            <a:spLocks noChangeArrowheads="1"/>
          </p:cNvSpPr>
          <p:nvPr/>
        </p:nvSpPr>
        <p:spPr bwMode="auto">
          <a:xfrm rot="-2706063">
            <a:off x="4566444" y="2556669"/>
            <a:ext cx="2016125" cy="649287"/>
          </a:xfrm>
          <a:prstGeom prst="notchedRightArrow">
            <a:avLst>
              <a:gd name="adj1" fmla="val 61102"/>
              <a:gd name="adj2" fmla="val 101952"/>
            </a:avLst>
          </a:prstGeom>
          <a:solidFill>
            <a:srgbClr val="FF0000"/>
          </a:solidFill>
          <a:ln w="9525">
            <a:solidFill>
              <a:schemeClr val="tx1"/>
            </a:solidFill>
            <a:miter lim="800000"/>
            <a:headEnd/>
            <a:tailEnd/>
          </a:ln>
        </p:spPr>
        <p:txBody>
          <a:bodyPr wrap="none" anchor="ctr"/>
          <a:lstStyle/>
          <a:p>
            <a:pPr algn="ctr"/>
            <a:endParaRPr lang="en-US"/>
          </a:p>
        </p:txBody>
      </p:sp>
      <p:sp>
        <p:nvSpPr>
          <p:cNvPr id="25607" name="AutoShape 18"/>
          <p:cNvSpPr>
            <a:spLocks noChangeArrowheads="1"/>
          </p:cNvSpPr>
          <p:nvPr/>
        </p:nvSpPr>
        <p:spPr bwMode="auto">
          <a:xfrm rot="5400000">
            <a:off x="2736850" y="4256088"/>
            <a:ext cx="1008063" cy="649287"/>
          </a:xfrm>
          <a:prstGeom prst="notchedRightArrow">
            <a:avLst>
              <a:gd name="adj1" fmla="val 61102"/>
              <a:gd name="adj2" fmla="val 50976"/>
            </a:avLst>
          </a:prstGeom>
          <a:solidFill>
            <a:srgbClr val="FF0000"/>
          </a:solidFill>
          <a:ln w="9525">
            <a:solidFill>
              <a:schemeClr val="tx1"/>
            </a:solidFill>
            <a:miter lim="800000"/>
            <a:headEnd/>
            <a:tailEnd/>
          </a:ln>
        </p:spPr>
        <p:txBody>
          <a:bodyPr rot="10800000" vert="eaVert" wrap="none" anchor="ctr"/>
          <a:lstStyle/>
          <a:p>
            <a:pPr algn="ctr"/>
            <a:endParaRPr lang="en-US"/>
          </a:p>
        </p:txBody>
      </p:sp>
      <p:sp>
        <p:nvSpPr>
          <p:cNvPr id="25608" name="AutoShape 19"/>
          <p:cNvSpPr>
            <a:spLocks noChangeArrowheads="1"/>
          </p:cNvSpPr>
          <p:nvPr/>
        </p:nvSpPr>
        <p:spPr bwMode="auto">
          <a:xfrm rot="-2263682">
            <a:off x="4435475" y="4848225"/>
            <a:ext cx="1143000" cy="504825"/>
          </a:xfrm>
          <a:prstGeom prst="notchedRightArrow">
            <a:avLst>
              <a:gd name="adj1" fmla="val 61102"/>
              <a:gd name="adj2" fmla="val 74340"/>
            </a:avLst>
          </a:prstGeom>
          <a:solidFill>
            <a:srgbClr val="FF0000"/>
          </a:solidFill>
          <a:ln w="9525">
            <a:solidFill>
              <a:schemeClr val="tx1"/>
            </a:solidFill>
            <a:miter lim="800000"/>
            <a:headEnd/>
            <a:tailEnd/>
          </a:ln>
        </p:spPr>
        <p:txBody>
          <a:bodyPr wrap="none" anchor="ctr"/>
          <a:lstStyle/>
          <a:p>
            <a:pPr algn="ctr"/>
            <a:endParaRPr lang="en-US"/>
          </a:p>
        </p:txBody>
      </p:sp>
      <p:sp>
        <p:nvSpPr>
          <p:cNvPr id="25609" name="AutoShape 20"/>
          <p:cNvSpPr>
            <a:spLocks noChangeArrowheads="1"/>
          </p:cNvSpPr>
          <p:nvPr/>
        </p:nvSpPr>
        <p:spPr bwMode="auto">
          <a:xfrm rot="3071741">
            <a:off x="6731794" y="5085556"/>
            <a:ext cx="1022350" cy="433388"/>
          </a:xfrm>
          <a:prstGeom prst="notchedRightArrow">
            <a:avLst>
              <a:gd name="adj1" fmla="val 61102"/>
              <a:gd name="adj2" fmla="val 77453"/>
            </a:avLst>
          </a:prstGeom>
          <a:solidFill>
            <a:srgbClr val="FF0000"/>
          </a:solidFill>
          <a:ln w="9525">
            <a:solidFill>
              <a:schemeClr val="tx1"/>
            </a:solidFill>
            <a:miter lim="800000"/>
            <a:headEnd/>
            <a:tailEnd/>
          </a:ln>
        </p:spPr>
        <p:txBody>
          <a:bodyPr wrap="none" anchor="ctr"/>
          <a:lstStyle/>
          <a:p>
            <a:endParaRPr lang="en-US"/>
          </a:p>
        </p:txBody>
      </p:sp>
      <p:sp>
        <p:nvSpPr>
          <p:cNvPr id="25610" name="Rectangle 24"/>
          <p:cNvSpPr>
            <a:spLocks noGrp="1" noChangeArrowheads="1"/>
          </p:cNvSpPr>
          <p:nvPr>
            <p:ph type="title" idx="4294967295"/>
          </p:nvPr>
        </p:nvSpPr>
        <p:spPr bwMode="auto">
          <a:xfrm>
            <a:off x="1" y="750888"/>
            <a:ext cx="3995738" cy="544512"/>
          </a:xfrm>
          <a:prstGeom prst="rect">
            <a:avLst/>
          </a:prstGeom>
          <a:solidFill>
            <a:srgbClr val="92D050"/>
          </a:solidFill>
          <a:ln>
            <a:miter lim="800000"/>
            <a:headEnd/>
            <a:tailEnd/>
          </a:ln>
        </p:spPr>
        <p:txBody>
          <a:bodyPr>
            <a:normAutofit/>
          </a:bodyPr>
          <a:lstStyle/>
          <a:p>
            <a:r>
              <a:rPr lang="en-US" altLang="zh-CN" sz="2800" dirty="0" smtClean="0">
                <a:ea typeface="SimSun" pitchFamily="2" charset="-122"/>
              </a:rPr>
              <a:t>Water Budget Closure</a:t>
            </a:r>
          </a:p>
        </p:txBody>
      </p:sp>
      <p:grpSp>
        <p:nvGrpSpPr>
          <p:cNvPr id="3" name="Group 34"/>
          <p:cNvGrpSpPr>
            <a:grpSpLocks/>
          </p:cNvGrpSpPr>
          <p:nvPr/>
        </p:nvGrpSpPr>
        <p:grpSpPr bwMode="auto">
          <a:xfrm>
            <a:off x="2268538" y="1341438"/>
            <a:ext cx="1779587" cy="792162"/>
            <a:chOff x="1565" y="709"/>
            <a:chExt cx="1121" cy="499"/>
          </a:xfrm>
          <a:noFill/>
        </p:grpSpPr>
        <p:sp>
          <p:nvSpPr>
            <p:cNvPr id="4122" name="Oval 26"/>
            <p:cNvSpPr>
              <a:spLocks noChangeArrowheads="1"/>
            </p:cNvSpPr>
            <p:nvPr/>
          </p:nvSpPr>
          <p:spPr bwMode="auto">
            <a:xfrm>
              <a:off x="1565" y="755"/>
              <a:ext cx="577" cy="453"/>
            </a:xfrm>
            <a:prstGeom prst="ellipse">
              <a:avLst/>
            </a:prstGeom>
            <a:grpFill/>
            <a:ln w="9525">
              <a:solidFill>
                <a:schemeClr val="tx1"/>
              </a:solidFill>
              <a:round/>
              <a:headEnd/>
              <a:tailEnd/>
            </a:ln>
            <a:effectLst/>
          </p:spPr>
          <p:txBody>
            <a:bodyPr wrap="none" anchor="ctr"/>
            <a:lstStyle/>
            <a:p>
              <a:pPr algn="ctr">
                <a:defRPr/>
              </a:pPr>
              <a:r>
                <a:rPr lang="en-US" altLang="zh-CN" sz="2400">
                  <a:solidFill>
                    <a:srgbClr val="000000"/>
                  </a:solidFill>
                </a:rPr>
                <a:t>Rain</a:t>
              </a:r>
            </a:p>
          </p:txBody>
        </p:sp>
        <p:sp>
          <p:nvSpPr>
            <p:cNvPr id="4123" name="Oval 27"/>
            <p:cNvSpPr>
              <a:spLocks noChangeArrowheads="1"/>
            </p:cNvSpPr>
            <p:nvPr/>
          </p:nvSpPr>
          <p:spPr bwMode="auto">
            <a:xfrm>
              <a:off x="2109" y="709"/>
              <a:ext cx="577" cy="454"/>
            </a:xfrm>
            <a:prstGeom prst="ellipse">
              <a:avLst/>
            </a:prstGeom>
            <a:grpFill/>
            <a:ln w="9525">
              <a:solidFill>
                <a:schemeClr val="tx2"/>
              </a:solidFill>
              <a:round/>
              <a:headEnd/>
              <a:tailEnd/>
            </a:ln>
            <a:effectLst/>
          </p:spPr>
          <p:txBody>
            <a:bodyPr wrap="none" anchor="ctr"/>
            <a:lstStyle/>
            <a:p>
              <a:pPr algn="ctr">
                <a:defRPr/>
              </a:pPr>
              <a:r>
                <a:rPr lang="en-US" altLang="zh-CN" sz="2400">
                  <a:solidFill>
                    <a:srgbClr val="000000"/>
                  </a:solidFill>
                </a:rPr>
                <a:t>Snow</a:t>
              </a:r>
            </a:p>
          </p:txBody>
        </p:sp>
      </p:grpSp>
      <p:sp>
        <p:nvSpPr>
          <p:cNvPr id="25612" name="Oval 29"/>
          <p:cNvSpPr>
            <a:spLocks noChangeArrowheads="1"/>
          </p:cNvSpPr>
          <p:nvPr/>
        </p:nvSpPr>
        <p:spPr bwMode="auto">
          <a:xfrm>
            <a:off x="6156325" y="1341438"/>
            <a:ext cx="1800225" cy="863600"/>
          </a:xfrm>
          <a:prstGeom prst="ellipse">
            <a:avLst/>
          </a:prstGeom>
          <a:noFill/>
          <a:ln w="9525">
            <a:solidFill>
              <a:schemeClr val="tx1"/>
            </a:solidFill>
            <a:round/>
            <a:headEnd/>
            <a:tailEnd/>
          </a:ln>
        </p:spPr>
        <p:txBody>
          <a:bodyPr wrap="none" anchor="ctr"/>
          <a:lstStyle/>
          <a:p>
            <a:pPr algn="ctr"/>
            <a:r>
              <a:rPr lang="en-US" altLang="zh-CN" sz="2400">
                <a:solidFill>
                  <a:srgbClr val="000000"/>
                </a:solidFill>
              </a:rPr>
              <a:t>evaporation</a:t>
            </a:r>
          </a:p>
        </p:txBody>
      </p:sp>
      <p:sp>
        <p:nvSpPr>
          <p:cNvPr id="25613" name="Oval 30"/>
          <p:cNvSpPr>
            <a:spLocks noChangeArrowheads="1"/>
          </p:cNvSpPr>
          <p:nvPr/>
        </p:nvSpPr>
        <p:spPr bwMode="auto">
          <a:xfrm>
            <a:off x="5435600" y="4365625"/>
            <a:ext cx="1800225" cy="503238"/>
          </a:xfrm>
          <a:prstGeom prst="ellipse">
            <a:avLst/>
          </a:prstGeom>
          <a:solidFill>
            <a:srgbClr val="00FFFF"/>
          </a:solidFill>
          <a:ln w="9525">
            <a:solidFill>
              <a:schemeClr val="tx1"/>
            </a:solidFill>
            <a:round/>
            <a:headEnd/>
            <a:tailEnd/>
          </a:ln>
        </p:spPr>
        <p:txBody>
          <a:bodyPr wrap="none" anchor="ctr"/>
          <a:lstStyle/>
          <a:p>
            <a:pPr algn="ctr"/>
            <a:r>
              <a:rPr lang="en-US" altLang="zh-CN">
                <a:solidFill>
                  <a:srgbClr val="000000"/>
                </a:solidFill>
              </a:rPr>
              <a:t>Surface Water</a:t>
            </a:r>
          </a:p>
        </p:txBody>
      </p:sp>
      <p:sp>
        <p:nvSpPr>
          <p:cNvPr id="25614" name="AutoShape 31"/>
          <p:cNvSpPr>
            <a:spLocks noChangeArrowheads="1"/>
          </p:cNvSpPr>
          <p:nvPr/>
        </p:nvSpPr>
        <p:spPr bwMode="auto">
          <a:xfrm rot="2383978">
            <a:off x="4738688" y="3940175"/>
            <a:ext cx="865187" cy="490538"/>
          </a:xfrm>
          <a:prstGeom prst="notchedRightArrow">
            <a:avLst>
              <a:gd name="adj1" fmla="val 61102"/>
              <a:gd name="adj2" fmla="val 57910"/>
            </a:avLst>
          </a:prstGeom>
          <a:solidFill>
            <a:srgbClr val="FF0000"/>
          </a:solidFill>
          <a:ln w="9525">
            <a:solidFill>
              <a:schemeClr val="tx1"/>
            </a:solidFill>
            <a:miter lim="800000"/>
            <a:headEnd/>
            <a:tailEnd/>
          </a:ln>
        </p:spPr>
        <p:txBody>
          <a:bodyPr wrap="none" anchor="ctr"/>
          <a:lstStyle/>
          <a:p>
            <a:pPr algn="ctr"/>
            <a:endParaRPr lang="en-US"/>
          </a:p>
        </p:txBody>
      </p:sp>
      <p:sp>
        <p:nvSpPr>
          <p:cNvPr id="25615" name="AutoShape 32"/>
          <p:cNvSpPr>
            <a:spLocks noChangeArrowheads="1"/>
          </p:cNvSpPr>
          <p:nvPr/>
        </p:nvSpPr>
        <p:spPr bwMode="auto">
          <a:xfrm rot="-5400000">
            <a:off x="5810251" y="3054350"/>
            <a:ext cx="1820862" cy="554037"/>
          </a:xfrm>
          <a:prstGeom prst="notchedRightArrow">
            <a:avLst>
              <a:gd name="adj1" fmla="val 61102"/>
              <a:gd name="adj2" fmla="val 107908"/>
            </a:avLst>
          </a:prstGeom>
          <a:solidFill>
            <a:srgbClr val="FF0000"/>
          </a:solidFill>
          <a:ln w="9525">
            <a:solidFill>
              <a:schemeClr val="tx1"/>
            </a:solidFill>
            <a:miter lim="800000"/>
            <a:headEnd/>
            <a:tailEnd/>
          </a:ln>
        </p:spPr>
        <p:txBody>
          <a:bodyPr wrap="none" anchor="ctr"/>
          <a:lstStyle/>
          <a:p>
            <a:pPr algn="ctr"/>
            <a:endParaRPr lang="en-US"/>
          </a:p>
        </p:txBody>
      </p:sp>
      <p:sp>
        <p:nvSpPr>
          <p:cNvPr id="25616" name="Oval 33"/>
          <p:cNvSpPr>
            <a:spLocks noChangeArrowheads="1"/>
          </p:cNvSpPr>
          <p:nvPr/>
        </p:nvSpPr>
        <p:spPr bwMode="auto">
          <a:xfrm>
            <a:off x="971550" y="2276475"/>
            <a:ext cx="6553200" cy="4176713"/>
          </a:xfrm>
          <a:prstGeom prst="ellipse">
            <a:avLst/>
          </a:prstGeom>
          <a:noFill/>
          <a:ln w="9525">
            <a:solidFill>
              <a:schemeClr val="tx1"/>
            </a:solidFill>
            <a:round/>
            <a:headEnd/>
            <a:tailEnd/>
          </a:ln>
        </p:spPr>
        <p:txBody>
          <a:bodyPr wrap="none" anchor="ctr"/>
          <a:lstStyle/>
          <a:p>
            <a:endParaRPr lang="en-US"/>
          </a:p>
        </p:txBody>
      </p:sp>
      <p:sp>
        <p:nvSpPr>
          <p:cNvPr id="25618" name="AutoShape 16"/>
          <p:cNvSpPr>
            <a:spLocks noChangeArrowheads="1"/>
          </p:cNvSpPr>
          <p:nvPr/>
        </p:nvSpPr>
        <p:spPr bwMode="auto">
          <a:xfrm rot="5400000">
            <a:off x="2358232" y="2474135"/>
            <a:ext cx="1763712" cy="576262"/>
          </a:xfrm>
          <a:prstGeom prst="notchedRightArrow">
            <a:avLst>
              <a:gd name="adj1" fmla="val 61102"/>
              <a:gd name="adj2" fmla="val 102570"/>
            </a:avLst>
          </a:prstGeom>
          <a:solidFill>
            <a:srgbClr val="FF0000"/>
          </a:solidFill>
          <a:ln w="9525">
            <a:solidFill>
              <a:schemeClr val="tx1"/>
            </a:solidFill>
            <a:miter lim="800000"/>
            <a:headEnd/>
            <a:tailEnd/>
          </a:ln>
        </p:spPr>
        <p:txBody>
          <a:bodyPr rot="10800000" vert="eaVert" wrap="none" anchor="ctr"/>
          <a:lstStyle/>
          <a:p>
            <a:pPr algn="ctr"/>
            <a:endParaRPr lang="en-US" altLang="zh-CN"/>
          </a:p>
          <a:p>
            <a:pPr algn="ctr"/>
            <a:endParaRPr lang="en-US" altLang="zh-CN"/>
          </a:p>
        </p:txBody>
      </p:sp>
      <p:sp>
        <p:nvSpPr>
          <p:cNvPr id="5" name="TextBox 4"/>
          <p:cNvSpPr txBox="1"/>
          <p:nvPr/>
        </p:nvSpPr>
        <p:spPr>
          <a:xfrm>
            <a:off x="8240854" y="1684614"/>
            <a:ext cx="478016" cy="369332"/>
          </a:xfrm>
          <a:prstGeom prst="rect">
            <a:avLst/>
          </a:prstGeom>
          <a:noFill/>
        </p:spPr>
        <p:txBody>
          <a:bodyPr wrap="none" rtlCol="0">
            <a:spAutoFit/>
          </a:bodyPr>
          <a:lstStyle/>
          <a:p>
            <a:r>
              <a:rPr lang="en-US" b="1" dirty="0" smtClean="0"/>
              <a:t>SPI</a:t>
            </a:r>
            <a:endParaRPr lang="en-US" b="1" dirty="0"/>
          </a:p>
        </p:txBody>
      </p:sp>
      <p:sp>
        <p:nvSpPr>
          <p:cNvPr id="25" name="TextBox 24"/>
          <p:cNvSpPr txBox="1"/>
          <p:nvPr/>
        </p:nvSpPr>
        <p:spPr>
          <a:xfrm>
            <a:off x="7873147" y="3143796"/>
            <a:ext cx="1172117" cy="646331"/>
          </a:xfrm>
          <a:prstGeom prst="rect">
            <a:avLst/>
          </a:prstGeom>
          <a:noFill/>
        </p:spPr>
        <p:txBody>
          <a:bodyPr wrap="none" rtlCol="0">
            <a:spAutoFit/>
          </a:bodyPr>
          <a:lstStyle/>
          <a:p>
            <a:pPr algn="ctr"/>
            <a:r>
              <a:rPr lang="en-US" b="1" dirty="0" smtClean="0"/>
              <a:t>SPEI,</a:t>
            </a:r>
          </a:p>
          <a:p>
            <a:pPr algn="ctr"/>
            <a:r>
              <a:rPr lang="en-US" b="1" dirty="0" smtClean="0"/>
              <a:t>SDSI-ETDI,</a:t>
            </a:r>
          </a:p>
        </p:txBody>
      </p:sp>
      <p:sp>
        <p:nvSpPr>
          <p:cNvPr id="26" name="TextBox 25"/>
          <p:cNvSpPr txBox="1"/>
          <p:nvPr/>
        </p:nvSpPr>
        <p:spPr>
          <a:xfrm>
            <a:off x="8100392" y="5298043"/>
            <a:ext cx="783997" cy="369332"/>
          </a:xfrm>
          <a:prstGeom prst="rect">
            <a:avLst/>
          </a:prstGeom>
          <a:noFill/>
        </p:spPr>
        <p:txBody>
          <a:bodyPr wrap="none" rtlCol="0">
            <a:spAutoFit/>
          </a:bodyPr>
          <a:lstStyle/>
          <a:p>
            <a:r>
              <a:rPr lang="en-US" b="1" dirty="0" smtClean="0"/>
              <a:t>STWSI</a:t>
            </a:r>
            <a:endParaRPr lang="en-US" b="1" dirty="0"/>
          </a:p>
        </p:txBody>
      </p:sp>
      <p:sp>
        <p:nvSpPr>
          <p:cNvPr id="27" name="TextBox 26"/>
          <p:cNvSpPr txBox="1"/>
          <p:nvPr/>
        </p:nvSpPr>
        <p:spPr>
          <a:xfrm>
            <a:off x="8172400" y="4323759"/>
            <a:ext cx="606576" cy="369332"/>
          </a:xfrm>
          <a:prstGeom prst="rect">
            <a:avLst/>
          </a:prstGeom>
          <a:noFill/>
        </p:spPr>
        <p:txBody>
          <a:bodyPr wrap="none" rtlCol="0">
            <a:spAutoFit/>
          </a:bodyPr>
          <a:lstStyle/>
          <a:p>
            <a:r>
              <a:rPr lang="en-US" b="1" dirty="0" smtClean="0"/>
              <a:t>SVCI</a:t>
            </a:r>
            <a:endParaRPr lang="en-US" b="1" dirty="0"/>
          </a:p>
        </p:txBody>
      </p:sp>
      <p:cxnSp>
        <p:nvCxnSpPr>
          <p:cNvPr id="7" name="Straight Arrow Connector 6"/>
          <p:cNvCxnSpPr>
            <a:stCxn id="5" idx="2"/>
          </p:cNvCxnSpPr>
          <p:nvPr/>
        </p:nvCxnSpPr>
        <p:spPr>
          <a:xfrm flipH="1">
            <a:off x="8474251" y="2053946"/>
            <a:ext cx="5611" cy="10898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8460432" y="3755365"/>
            <a:ext cx="4483" cy="60973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8494034" y="4693091"/>
            <a:ext cx="1" cy="604952"/>
          </a:xfrm>
          <a:prstGeom prst="straightConnector1">
            <a:avLst/>
          </a:prstGeom>
          <a:ln w="28575">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34696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err="1" smtClean="0"/>
              <a:t>Standardised</a:t>
            </a:r>
            <a:r>
              <a:rPr lang="en-US" b="1" cap="none" dirty="0" smtClean="0"/>
              <a:t> Indices</a:t>
            </a:r>
            <a:endParaRPr lang="en-US" b="1" cap="none" dirty="0"/>
          </a:p>
        </p:txBody>
      </p:sp>
      <p:sp>
        <p:nvSpPr>
          <p:cNvPr id="3" name="Content Placeholder 2"/>
          <p:cNvSpPr>
            <a:spLocks noGrp="1"/>
          </p:cNvSpPr>
          <p:nvPr>
            <p:ph idx="1"/>
          </p:nvPr>
        </p:nvSpPr>
        <p:spPr/>
        <p:txBody>
          <a:bodyPr>
            <a:normAutofit/>
          </a:bodyPr>
          <a:lstStyle/>
          <a:p>
            <a:r>
              <a:rPr lang="en-US" dirty="0" smtClean="0"/>
              <a:t>SPI: </a:t>
            </a:r>
            <a:r>
              <a:rPr lang="en-US" dirty="0" err="1"/>
              <a:t>Standardised</a:t>
            </a:r>
            <a:r>
              <a:rPr lang="en-US" dirty="0"/>
              <a:t> Precipitation Index, </a:t>
            </a:r>
            <a:endParaRPr lang="en-US" dirty="0" smtClean="0"/>
          </a:p>
          <a:p>
            <a:r>
              <a:rPr lang="en-US" dirty="0" smtClean="0"/>
              <a:t>SPEI: </a:t>
            </a:r>
            <a:r>
              <a:rPr lang="en-US" dirty="0" err="1" smtClean="0"/>
              <a:t>Standardised</a:t>
            </a:r>
            <a:r>
              <a:rPr lang="en-US" dirty="0" smtClean="0"/>
              <a:t> </a:t>
            </a:r>
            <a:r>
              <a:rPr lang="en-US" dirty="0"/>
              <a:t>Precipitation Evaporation Index, </a:t>
            </a:r>
            <a:endParaRPr lang="en-US" dirty="0" smtClean="0"/>
          </a:p>
          <a:p>
            <a:r>
              <a:rPr lang="en-US" dirty="0" smtClean="0"/>
              <a:t>SDSI-ETDI: </a:t>
            </a:r>
            <a:r>
              <a:rPr lang="en-US" dirty="0"/>
              <a:t>the </a:t>
            </a:r>
            <a:r>
              <a:rPr lang="en-US" dirty="0" err="1"/>
              <a:t>Standardised</a:t>
            </a:r>
            <a:r>
              <a:rPr lang="en-US" dirty="0"/>
              <a:t> Drought </a:t>
            </a:r>
            <a:r>
              <a:rPr lang="en-US" dirty="0" smtClean="0"/>
              <a:t>Severity Index-Evapotranspiration </a:t>
            </a:r>
            <a:r>
              <a:rPr lang="en-US" dirty="0"/>
              <a:t>Deficit Index, </a:t>
            </a:r>
            <a:endParaRPr lang="en-US" dirty="0" smtClean="0"/>
          </a:p>
          <a:p>
            <a:r>
              <a:rPr lang="en-US" dirty="0" smtClean="0"/>
              <a:t>SVCI: </a:t>
            </a:r>
            <a:r>
              <a:rPr lang="en-US" dirty="0" err="1" smtClean="0"/>
              <a:t>Standardised</a:t>
            </a:r>
            <a:r>
              <a:rPr lang="en-US" dirty="0" smtClean="0"/>
              <a:t> </a:t>
            </a:r>
            <a:r>
              <a:rPr lang="en-US" dirty="0"/>
              <a:t>Vegetation Condition Index, </a:t>
            </a:r>
            <a:endParaRPr lang="en-US" dirty="0" smtClean="0"/>
          </a:p>
          <a:p>
            <a:r>
              <a:rPr lang="en-US" dirty="0" smtClean="0"/>
              <a:t>STWSI: the </a:t>
            </a:r>
            <a:r>
              <a:rPr lang="en-US" dirty="0" err="1"/>
              <a:t>Standardised</a:t>
            </a:r>
            <a:r>
              <a:rPr lang="en-US" dirty="0"/>
              <a:t> Terrestrial Water Storage Index, </a:t>
            </a:r>
            <a:endParaRPr lang="en-US" dirty="0" smtClean="0"/>
          </a:p>
          <a:p>
            <a:pPr lvl="1"/>
            <a:r>
              <a:rPr lang="en-US" dirty="0" smtClean="0"/>
              <a:t>all </a:t>
            </a:r>
            <a:r>
              <a:rPr lang="en-US" dirty="0"/>
              <a:t>calculated on weekly or monthly </a:t>
            </a:r>
            <a:r>
              <a:rPr lang="en-US" dirty="0" smtClean="0"/>
              <a:t>time interval </a:t>
            </a:r>
            <a:r>
              <a:rPr lang="en-US" dirty="0"/>
              <a:t>from 1 to N time intervals (e.g. for 48 months) (i.e. as anomalies and </a:t>
            </a:r>
            <a:r>
              <a:rPr lang="en-US" dirty="0" smtClean="0"/>
              <a:t>cumulative anomalies</a:t>
            </a:r>
            <a:r>
              <a:rPr lang="en-US" dirty="0"/>
              <a:t>)</a:t>
            </a:r>
          </a:p>
        </p:txBody>
      </p:sp>
    </p:spTree>
    <p:extLst>
      <p:ext uri="{BB962C8B-B14F-4D97-AF65-F5344CB8AC3E}">
        <p14:creationId xmlns:p14="http://schemas.microsoft.com/office/powerpoint/2010/main" val="9565776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179388" y="332656"/>
            <a:ext cx="8713092" cy="1267544"/>
          </a:xfrm>
          <a:solidFill>
            <a:srgbClr val="92D050"/>
          </a:solidFill>
          <a:ln>
            <a:miter lim="800000"/>
            <a:headEnd/>
            <a:tailEnd/>
          </a:ln>
        </p:spPr>
        <p:txBody>
          <a:bodyPr vert="horz" wrap="square" lIns="91440" tIns="45720" rIns="91440" bIns="45720" numCol="1" anchor="t" anchorCtr="0" compatLnSpc="1">
            <a:prstTxWarp prst="textNoShape">
              <a:avLst/>
            </a:prstTxWarp>
            <a:noAutofit/>
          </a:bodyPr>
          <a:lstStyle/>
          <a:p>
            <a:r>
              <a:rPr lang="en-US" sz="2800" b="1" dirty="0" smtClean="0"/>
              <a:t>Consistency </a:t>
            </a:r>
            <a:r>
              <a:rPr lang="en-US" sz="2800" b="1" dirty="0"/>
              <a:t>among different physically interrelated </a:t>
            </a:r>
            <a:r>
              <a:rPr lang="en-US" sz="2800" b="1" dirty="0" smtClean="0"/>
              <a:t>variables </a:t>
            </a:r>
            <a:r>
              <a:rPr lang="en-US" sz="2800" b="1" dirty="0"/>
              <a:t/>
            </a:r>
            <a:br>
              <a:rPr lang="en-US" sz="2800" b="1" dirty="0"/>
            </a:br>
            <a:r>
              <a:rPr lang="en-US" sz="2800" b="1" dirty="0" smtClean="0"/>
              <a:t>(Spatial Water budget of the Yangtze River Basin)</a:t>
            </a:r>
            <a:br>
              <a:rPr lang="en-US" sz="2800" b="1" dirty="0" smtClean="0"/>
            </a:br>
            <a:endParaRPr lang="en-US" sz="2800" b="1" dirty="0" smtClean="0"/>
          </a:p>
        </p:txBody>
      </p:sp>
      <p:sp>
        <p:nvSpPr>
          <p:cNvPr id="19459" name="Slide Number Placeholder 11"/>
          <p:cNvSpPr>
            <a:spLocks noGrp="1"/>
          </p:cNvSpPr>
          <p:nvPr>
            <p:ph type="sldNum" sz="quarter" idx="12"/>
          </p:nvPr>
        </p:nvSpPr>
        <p:spPr>
          <a:xfrm>
            <a:off x="3124200" y="6356350"/>
            <a:ext cx="2895600" cy="365125"/>
          </a:xfrm>
          <a:noFill/>
        </p:spPr>
        <p:txBody>
          <a:bodyPr/>
          <a:lstStyle/>
          <a:p>
            <a:pPr algn="ctr"/>
            <a:fld id="{72686DFC-7844-4568-ACDA-A1F03CEA2246}" type="slidenum">
              <a:rPr lang="en-US" smtClean="0">
                <a:latin typeface="Arial" pitchFamily="34" charset="0"/>
              </a:rPr>
              <a:pPr algn="ctr"/>
              <a:t>37</a:t>
            </a:fld>
            <a:endParaRPr lang="en-US" smtClean="0">
              <a:latin typeface="Arial" pitchFamily="34" charset="0"/>
            </a:endParaRPr>
          </a:p>
        </p:txBody>
      </p:sp>
      <p:grpSp>
        <p:nvGrpSpPr>
          <p:cNvPr id="2" name="Group 12"/>
          <p:cNvGrpSpPr>
            <a:grpSpLocks/>
          </p:cNvGrpSpPr>
          <p:nvPr/>
        </p:nvGrpSpPr>
        <p:grpSpPr bwMode="auto">
          <a:xfrm>
            <a:off x="1219200" y="2438400"/>
            <a:ext cx="7019925" cy="4392612"/>
            <a:chOff x="5219700" y="1916113"/>
            <a:chExt cx="3924300" cy="3457575"/>
          </a:xfrm>
        </p:grpSpPr>
        <p:pic>
          <p:nvPicPr>
            <p:cNvPr id="19461" name="Picture 4" descr="water_cycl2"/>
            <p:cNvPicPr>
              <a:picLocks noChangeAspect="1" noChangeArrowheads="1"/>
            </p:cNvPicPr>
            <p:nvPr/>
          </p:nvPicPr>
          <p:blipFill>
            <a:blip r:embed="rId3" cstate="print">
              <a:lum bright="6000"/>
            </a:blip>
            <a:srcRect t="3500" r="3999"/>
            <a:stretch>
              <a:fillRect/>
            </a:stretch>
          </p:blipFill>
          <p:spPr bwMode="auto">
            <a:xfrm>
              <a:off x="5219700" y="1916113"/>
              <a:ext cx="3924300" cy="3457575"/>
            </a:xfrm>
            <a:prstGeom prst="rect">
              <a:avLst/>
            </a:prstGeom>
            <a:noFill/>
            <a:ln w="9525">
              <a:noFill/>
              <a:miter lim="800000"/>
              <a:headEnd/>
              <a:tailEnd/>
            </a:ln>
          </p:spPr>
        </p:pic>
        <p:sp>
          <p:nvSpPr>
            <p:cNvPr id="19462" name="Line 5"/>
            <p:cNvSpPr>
              <a:spLocks noChangeShapeType="1"/>
            </p:cNvSpPr>
            <p:nvPr/>
          </p:nvSpPr>
          <p:spPr bwMode="auto">
            <a:xfrm flipV="1">
              <a:off x="7380288" y="2565400"/>
              <a:ext cx="0" cy="1008063"/>
            </a:xfrm>
            <a:prstGeom prst="line">
              <a:avLst/>
            </a:prstGeom>
            <a:noFill/>
            <a:ln w="76200">
              <a:solidFill>
                <a:srgbClr val="FFFF00"/>
              </a:solidFill>
              <a:round/>
              <a:headEnd/>
              <a:tailEnd type="triangle" w="med" len="med"/>
            </a:ln>
          </p:spPr>
          <p:txBody>
            <a:bodyPr/>
            <a:lstStyle/>
            <a:p>
              <a:endParaRPr lang="en-US"/>
            </a:p>
          </p:txBody>
        </p:sp>
        <p:sp>
          <p:nvSpPr>
            <p:cNvPr id="19463" name="Line 6"/>
            <p:cNvSpPr>
              <a:spLocks noChangeShapeType="1"/>
            </p:cNvSpPr>
            <p:nvPr/>
          </p:nvSpPr>
          <p:spPr bwMode="auto">
            <a:xfrm>
              <a:off x="6156325" y="2276475"/>
              <a:ext cx="0" cy="647700"/>
            </a:xfrm>
            <a:prstGeom prst="line">
              <a:avLst/>
            </a:prstGeom>
            <a:noFill/>
            <a:ln w="57150">
              <a:solidFill>
                <a:srgbClr val="FF9900"/>
              </a:solidFill>
              <a:round/>
              <a:headEnd/>
              <a:tailEnd type="triangle" w="med" len="med"/>
            </a:ln>
          </p:spPr>
          <p:txBody>
            <a:bodyPr/>
            <a:lstStyle/>
            <a:p>
              <a:endParaRPr lang="en-US"/>
            </a:p>
          </p:txBody>
        </p:sp>
        <p:sp>
          <p:nvSpPr>
            <p:cNvPr id="19464" name="Line 8"/>
            <p:cNvSpPr>
              <a:spLocks noChangeShapeType="1"/>
            </p:cNvSpPr>
            <p:nvPr/>
          </p:nvSpPr>
          <p:spPr bwMode="auto">
            <a:xfrm>
              <a:off x="6300788" y="2349500"/>
              <a:ext cx="0" cy="647700"/>
            </a:xfrm>
            <a:prstGeom prst="line">
              <a:avLst/>
            </a:prstGeom>
            <a:noFill/>
            <a:ln w="57150">
              <a:solidFill>
                <a:srgbClr val="800080"/>
              </a:solidFill>
              <a:round/>
              <a:headEnd/>
              <a:tailEnd type="triangle" w="med" len="med"/>
            </a:ln>
          </p:spPr>
          <p:txBody>
            <a:bodyPr/>
            <a:lstStyle/>
            <a:p>
              <a:endParaRPr lang="en-US"/>
            </a:p>
          </p:txBody>
        </p:sp>
        <p:sp>
          <p:nvSpPr>
            <p:cNvPr id="19465" name="Line 10"/>
            <p:cNvSpPr>
              <a:spLocks noChangeShapeType="1"/>
            </p:cNvSpPr>
            <p:nvPr/>
          </p:nvSpPr>
          <p:spPr bwMode="auto">
            <a:xfrm>
              <a:off x="6300788" y="2997200"/>
              <a:ext cx="647700" cy="647700"/>
            </a:xfrm>
            <a:prstGeom prst="line">
              <a:avLst/>
            </a:prstGeom>
            <a:noFill/>
            <a:ln w="57150">
              <a:solidFill>
                <a:srgbClr val="00FF00"/>
              </a:solidFill>
              <a:round/>
              <a:headEnd/>
              <a:tailEnd type="triangle" w="med" len="med"/>
            </a:ln>
          </p:spPr>
          <p:txBody>
            <a:bodyPr/>
            <a:lstStyle/>
            <a:p>
              <a:endParaRPr lang="en-US"/>
            </a:p>
          </p:txBody>
        </p:sp>
        <p:sp>
          <p:nvSpPr>
            <p:cNvPr id="19466" name="Line 11"/>
            <p:cNvSpPr>
              <a:spLocks noChangeShapeType="1"/>
            </p:cNvSpPr>
            <p:nvPr/>
          </p:nvSpPr>
          <p:spPr bwMode="auto">
            <a:xfrm>
              <a:off x="6300788" y="4076700"/>
              <a:ext cx="792162" cy="576263"/>
            </a:xfrm>
            <a:prstGeom prst="line">
              <a:avLst/>
            </a:prstGeom>
            <a:noFill/>
            <a:ln w="57150">
              <a:solidFill>
                <a:srgbClr val="0000FF"/>
              </a:solidFill>
              <a:round/>
              <a:headEnd/>
              <a:tailEnd type="triangle" w="med" len="med"/>
            </a:ln>
          </p:spPr>
          <p:txBody>
            <a:bodyPr/>
            <a:lstStyle/>
            <a:p>
              <a:endParaRPr lang="en-US"/>
            </a:p>
          </p:txBody>
        </p:sp>
        <p:sp>
          <p:nvSpPr>
            <p:cNvPr id="19467" name="AutoShape 12"/>
            <p:cNvSpPr>
              <a:spLocks noChangeArrowheads="1"/>
            </p:cNvSpPr>
            <p:nvPr/>
          </p:nvSpPr>
          <p:spPr bwMode="auto">
            <a:xfrm>
              <a:off x="5437188" y="3502025"/>
              <a:ext cx="647700" cy="2873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lgn="ctr">
              <a:solidFill>
                <a:srgbClr val="009999"/>
              </a:solidFill>
              <a:miter lim="800000"/>
              <a:headEnd/>
              <a:tailEnd/>
            </a:ln>
          </p:spPr>
          <p:txBody>
            <a:bodyPr wrap="none" anchor="ctr"/>
            <a:lstStyle/>
            <a:p>
              <a:endParaRPr lang="en-US"/>
            </a:p>
          </p:txBody>
        </p:sp>
        <p:sp>
          <p:nvSpPr>
            <p:cNvPr id="19468" name="Text Box 13"/>
            <p:cNvSpPr txBox="1">
              <a:spLocks noChangeArrowheads="1"/>
            </p:cNvSpPr>
            <p:nvPr/>
          </p:nvSpPr>
          <p:spPr bwMode="auto">
            <a:xfrm>
              <a:off x="5470525" y="3452813"/>
              <a:ext cx="614363" cy="336550"/>
            </a:xfrm>
            <a:prstGeom prst="rect">
              <a:avLst/>
            </a:prstGeom>
            <a:noFill/>
            <a:ln w="9525" algn="ctr">
              <a:noFill/>
              <a:miter lim="800000"/>
              <a:headEnd/>
              <a:tailEnd/>
            </a:ln>
          </p:spPr>
          <p:txBody>
            <a:bodyPr wrap="none">
              <a:spAutoFit/>
            </a:bodyPr>
            <a:lstStyle/>
            <a:p>
              <a:r>
                <a:rPr lang="en-US">
                  <a:solidFill>
                    <a:schemeClr val="bg1"/>
                  </a:solidFill>
                </a:rPr>
                <a:t>dS/dt</a:t>
              </a: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79388" y="914400"/>
            <a:ext cx="8507412" cy="457200"/>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eaLnBrk="1" hangingPunct="1"/>
            <a:r>
              <a:rPr lang="en-US" sz="2800" dirty="0" smtClean="0"/>
              <a:t>Yangtze River Basin</a:t>
            </a:r>
          </a:p>
        </p:txBody>
      </p:sp>
      <p:sp>
        <p:nvSpPr>
          <p:cNvPr id="13315" name="Slide Number Placeholder 11"/>
          <p:cNvSpPr>
            <a:spLocks noGrp="1"/>
          </p:cNvSpPr>
          <p:nvPr>
            <p:ph type="sldNum" sz="quarter" idx="12"/>
          </p:nvPr>
        </p:nvSpPr>
        <p:spPr>
          <a:xfrm>
            <a:off x="3124200" y="6356350"/>
            <a:ext cx="2895600" cy="365125"/>
          </a:xfrm>
          <a:noFill/>
        </p:spPr>
        <p:txBody>
          <a:bodyPr/>
          <a:lstStyle/>
          <a:p>
            <a:pPr algn="ctr"/>
            <a:fld id="{473395BA-ABA4-41F8-9D3F-B0E857A7FA34}" type="slidenum">
              <a:rPr lang="en-US" smtClean="0">
                <a:latin typeface="Arial" pitchFamily="34" charset="0"/>
              </a:rPr>
              <a:pPr algn="ctr"/>
              <a:t>38</a:t>
            </a:fld>
            <a:endParaRPr lang="en-US" smtClean="0">
              <a:latin typeface="Arial" pitchFamily="34" charset="0"/>
            </a:endParaRPr>
          </a:p>
        </p:txBody>
      </p:sp>
      <p:pic>
        <p:nvPicPr>
          <p:cNvPr id="13316" name="Picture 3"/>
          <p:cNvPicPr>
            <a:picLocks noChangeAspect="1" noChangeArrowheads="1"/>
          </p:cNvPicPr>
          <p:nvPr/>
        </p:nvPicPr>
        <p:blipFill>
          <a:blip r:embed="rId3" cstate="print"/>
          <a:srcRect/>
          <a:stretch>
            <a:fillRect/>
          </a:stretch>
        </p:blipFill>
        <p:spPr bwMode="auto">
          <a:xfrm>
            <a:off x="266700" y="1368425"/>
            <a:ext cx="8626475" cy="3889375"/>
          </a:xfrm>
          <a:prstGeom prst="rect">
            <a:avLst/>
          </a:prstGeom>
          <a:noFill/>
          <a:ln w="9525">
            <a:noFill/>
            <a:miter lim="800000"/>
            <a:headEnd/>
            <a:tailEnd/>
          </a:ln>
        </p:spPr>
      </p:pic>
      <p:sp>
        <p:nvSpPr>
          <p:cNvPr id="13317" name="Rectangle 14"/>
          <p:cNvSpPr>
            <a:spLocks noChangeArrowheads="1"/>
          </p:cNvSpPr>
          <p:nvPr/>
        </p:nvSpPr>
        <p:spPr bwMode="auto">
          <a:xfrm>
            <a:off x="1143000" y="5137150"/>
            <a:ext cx="7380288" cy="1323439"/>
          </a:xfrm>
          <a:prstGeom prst="rect">
            <a:avLst/>
          </a:prstGeom>
          <a:noFill/>
          <a:ln w="9525">
            <a:solidFill>
              <a:schemeClr val="bg1"/>
            </a:solidFill>
            <a:miter lim="800000"/>
            <a:headEnd/>
            <a:tailEnd/>
          </a:ln>
        </p:spPr>
        <p:txBody>
          <a:bodyPr>
            <a:spAutoFit/>
          </a:bodyPr>
          <a:lstStyle/>
          <a:p>
            <a:pPr>
              <a:buFont typeface="Arial" pitchFamily="34" charset="0"/>
              <a:buChar char="•"/>
            </a:pPr>
            <a:r>
              <a:rPr lang="en-US" sz="1600" dirty="0"/>
              <a:t>Upper Yangtze reach, from </a:t>
            </a:r>
            <a:r>
              <a:rPr lang="en-US" sz="1600" dirty="0" err="1"/>
              <a:t>Tuotuohe</a:t>
            </a:r>
            <a:r>
              <a:rPr lang="en-US" sz="1600" dirty="0"/>
              <a:t>, to </a:t>
            </a:r>
            <a:r>
              <a:rPr lang="en-US" sz="1600" dirty="0" err="1"/>
              <a:t>Yichang</a:t>
            </a:r>
            <a:r>
              <a:rPr lang="en-US" sz="1600" dirty="0"/>
              <a:t>. </a:t>
            </a:r>
          </a:p>
          <a:p>
            <a:pPr>
              <a:buFont typeface="Arial" pitchFamily="34" charset="0"/>
              <a:buChar char="•"/>
            </a:pPr>
            <a:r>
              <a:rPr lang="en-US" sz="1600" dirty="0"/>
              <a:t>Middle reach from </a:t>
            </a:r>
            <a:r>
              <a:rPr lang="en-US" sz="1600" dirty="0" err="1"/>
              <a:t>Yichang</a:t>
            </a:r>
            <a:r>
              <a:rPr lang="en-US" sz="1600" dirty="0"/>
              <a:t> to </a:t>
            </a:r>
            <a:r>
              <a:rPr lang="en-US" sz="1600" dirty="0" err="1"/>
              <a:t>Hukou</a:t>
            </a:r>
            <a:r>
              <a:rPr lang="en-US" sz="1600" dirty="0"/>
              <a:t>.  </a:t>
            </a:r>
          </a:p>
          <a:p>
            <a:pPr>
              <a:buFont typeface="Arial" pitchFamily="34" charset="0"/>
              <a:buChar char="•"/>
            </a:pPr>
            <a:r>
              <a:rPr lang="en-US" sz="1600" dirty="0"/>
              <a:t>Lower reach extends from </a:t>
            </a:r>
            <a:r>
              <a:rPr lang="en-US" sz="1600" dirty="0" err="1"/>
              <a:t>Hukou</a:t>
            </a:r>
            <a:r>
              <a:rPr lang="en-US" sz="1600" dirty="0"/>
              <a:t> to the river mouth near Shanghai. </a:t>
            </a:r>
          </a:p>
          <a:p>
            <a:pPr>
              <a:buFont typeface="Arial" pitchFamily="34" charset="0"/>
              <a:buChar char="•"/>
            </a:pPr>
            <a:r>
              <a:rPr lang="en-US" sz="1600" dirty="0" err="1" smtClean="0"/>
              <a:t>Cuntan</a:t>
            </a:r>
            <a:r>
              <a:rPr lang="en-US" sz="1600" dirty="0"/>
              <a:t>, Yichang, Hankou, and Datong are four gauging stations located along the mainstream of the Yangtze.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8200" y="1066800"/>
            <a:ext cx="7772400" cy="369332"/>
          </a:xfrm>
          <a:prstGeom prst="rect">
            <a:avLst/>
          </a:prstGeom>
          <a:noFill/>
        </p:spPr>
        <p:txBody>
          <a:bodyPr wrap="square" rtlCol="0">
            <a:spAutoFit/>
          </a:bodyPr>
          <a:lstStyle/>
          <a:p>
            <a:r>
              <a:rPr lang="en-US" dirty="0" smtClean="0"/>
              <a:t>Closure of Water Cycle over </a:t>
            </a:r>
            <a:r>
              <a:rPr lang="en-US" dirty="0"/>
              <a:t>a</a:t>
            </a:r>
            <a:r>
              <a:rPr lang="en-US" dirty="0" smtClean="0"/>
              <a:t> river basin</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86000"/>
            <a:ext cx="5181600"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592925"/>
            <a:ext cx="4876800" cy="265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46629" y="1673423"/>
            <a:ext cx="2819400" cy="30777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dirty="0" smtClean="0"/>
              <a:t>Total water Storage(TWS)</a:t>
            </a:r>
            <a:endParaRPr lang="en-US" sz="1400" dirty="0"/>
          </a:p>
        </p:txBody>
      </p:sp>
      <p:sp>
        <p:nvSpPr>
          <p:cNvPr id="7" name="Rectangle 6"/>
          <p:cNvSpPr/>
          <p:nvPr/>
        </p:nvSpPr>
        <p:spPr>
          <a:xfrm>
            <a:off x="990600" y="4114800"/>
            <a:ext cx="4648200"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7" idx="3"/>
          </p:cNvCxnSpPr>
          <p:nvPr/>
        </p:nvCxnSpPr>
        <p:spPr>
          <a:xfrm flipV="1">
            <a:off x="5638800" y="4495800"/>
            <a:ext cx="533400" cy="1143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172200" y="4311134"/>
            <a:ext cx="2667000"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dirty="0" smtClean="0"/>
              <a:t>In-situ &amp; satellite  Observations</a:t>
            </a:r>
            <a:endParaRPr lang="en-US" dirty="0"/>
          </a:p>
        </p:txBody>
      </p:sp>
      <p:cxnSp>
        <p:nvCxnSpPr>
          <p:cNvPr id="14" name="Straight Arrow Connector 13"/>
          <p:cNvCxnSpPr/>
          <p:nvPr/>
        </p:nvCxnSpPr>
        <p:spPr>
          <a:xfrm flipV="1">
            <a:off x="4907643" y="5292745"/>
            <a:ext cx="1264557" cy="10475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192767" y="5108079"/>
            <a:ext cx="1645557"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dirty="0" smtClean="0"/>
              <a:t>Reanalysis</a:t>
            </a:r>
            <a:endParaRPr lang="en-US" dirty="0"/>
          </a:p>
        </p:txBody>
      </p:sp>
      <p:cxnSp>
        <p:nvCxnSpPr>
          <p:cNvPr id="16" name="Straight Arrow Connector 15"/>
          <p:cNvCxnSpPr/>
          <p:nvPr/>
        </p:nvCxnSpPr>
        <p:spPr>
          <a:xfrm flipV="1">
            <a:off x="4907643" y="5979095"/>
            <a:ext cx="1264557" cy="571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92767" y="5771634"/>
            <a:ext cx="2204357"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dirty="0" smtClean="0"/>
              <a:t>Satellite Observations</a:t>
            </a:r>
            <a:endParaRPr lang="en-US" dirty="0"/>
          </a:p>
        </p:txBody>
      </p:sp>
    </p:spTree>
    <p:extLst>
      <p:ext uri="{BB962C8B-B14F-4D97-AF65-F5344CB8AC3E}">
        <p14:creationId xmlns:p14="http://schemas.microsoft.com/office/powerpoint/2010/main" val="42140808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67544" y="404664"/>
            <a:ext cx="8676456" cy="5357812"/>
          </a:xfrm>
        </p:spPr>
        <p:txBody>
          <a:bodyPr/>
          <a:lstStyle/>
          <a:p>
            <a:pPr eaLnBrk="1" hangingPunct="1">
              <a:lnSpc>
                <a:spcPct val="150000"/>
              </a:lnSpc>
              <a:spcBef>
                <a:spcPct val="20000"/>
              </a:spcBef>
            </a:pPr>
            <a:r>
              <a:rPr lang="en-US" altLang="en-US" sz="2800" b="1" dirty="0" smtClean="0">
                <a:solidFill>
                  <a:schemeClr val="tx1"/>
                </a:solidFill>
              </a:rPr>
              <a:t>Learning Objectives</a:t>
            </a:r>
            <a:br>
              <a:rPr lang="en-US" altLang="en-US" sz="2800" b="1" dirty="0" smtClean="0">
                <a:solidFill>
                  <a:schemeClr val="tx1"/>
                </a:solidFill>
              </a:rPr>
            </a:br>
            <a:r>
              <a:rPr lang="en-US" altLang="en-US" sz="2800" dirty="0" smtClean="0">
                <a:solidFill>
                  <a:schemeClr val="tx1"/>
                </a:solidFill>
              </a:rPr>
              <a:t/>
            </a:r>
            <a:br>
              <a:rPr lang="en-US" altLang="en-US" sz="2800" dirty="0" smtClean="0">
                <a:solidFill>
                  <a:schemeClr val="tx1"/>
                </a:solidFill>
              </a:rPr>
            </a:br>
            <a:r>
              <a:rPr lang="en-US" altLang="en-US" sz="2800" dirty="0" smtClean="0">
                <a:solidFill>
                  <a:schemeClr val="tx1"/>
                </a:solidFill>
              </a:rPr>
              <a:t>1. Understand basic ideas for estimating water availability</a:t>
            </a:r>
            <a:br>
              <a:rPr lang="en-US" altLang="en-US" sz="2800" dirty="0" smtClean="0">
                <a:solidFill>
                  <a:schemeClr val="tx1"/>
                </a:solidFill>
              </a:rPr>
            </a:br>
            <a:r>
              <a:rPr lang="en-US" altLang="en-US" sz="2800" dirty="0" smtClean="0">
                <a:solidFill>
                  <a:schemeClr val="tx1"/>
                </a:solidFill>
              </a:rPr>
              <a:t>2. Be able to identify methods &amp; data products for deriving different water availability terms</a:t>
            </a:r>
            <a:br>
              <a:rPr lang="en-US" altLang="en-US" sz="2800" dirty="0" smtClean="0">
                <a:solidFill>
                  <a:schemeClr val="tx1"/>
                </a:solidFill>
              </a:rPr>
            </a:br>
            <a:r>
              <a:rPr lang="en-US" altLang="en-US" sz="2800" dirty="0" smtClean="0">
                <a:solidFill>
                  <a:schemeClr val="tx1"/>
                </a:solidFill>
              </a:rPr>
              <a:t>3. Familiarize with the applications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25"/>
            <a:ext cx="9144000" cy="973526"/>
          </a:xfrm>
          <a:gradFill>
            <a:gsLst>
              <a:gs pos="0">
                <a:srgbClr val="0070C0"/>
              </a:gs>
              <a:gs pos="50000">
                <a:schemeClr val="accent1">
                  <a:tint val="44500"/>
                  <a:satMod val="160000"/>
                </a:schemeClr>
              </a:gs>
              <a:gs pos="100000">
                <a:schemeClr val="accent1">
                  <a:tint val="23500"/>
                  <a:satMod val="160000"/>
                </a:schemeClr>
              </a:gs>
            </a:gsLst>
            <a:path path="circle">
              <a:fillToRect l="100000" t="100000"/>
            </a:path>
          </a:gradFill>
        </p:spPr>
        <p:txBody>
          <a:bodyPr>
            <a:normAutofit/>
          </a:bodyPr>
          <a:lstStyle/>
          <a:p>
            <a:pPr algn="ctr">
              <a:defRPr/>
            </a:pPr>
            <a:r>
              <a:rPr lang="en-US" sz="2400" b="0" dirty="0" smtClean="0"/>
              <a:t>Seasonal average maps of sensible heat flux (H)</a:t>
            </a:r>
            <a:r>
              <a:rPr lang="en-US" sz="2000" b="0" dirty="0" smtClean="0"/>
              <a:t/>
            </a:r>
            <a:br>
              <a:rPr lang="en-US" sz="2000" b="0" dirty="0" smtClean="0"/>
            </a:br>
            <a:r>
              <a:rPr lang="en-US" sz="2000" b="0" dirty="0" smtClean="0"/>
              <a:t>(a) Mar-May, (b) Jun-Aug,(c) Sep-Nov, (d) Dec-Feb</a:t>
            </a:r>
            <a:endParaRPr lang="en-US" sz="2000" b="0" dirty="0"/>
          </a:p>
        </p:txBody>
      </p:sp>
      <p:pic>
        <p:nvPicPr>
          <p:cNvPr id="43013" name="Picture 3" descr="China 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5363"/>
            <a:ext cx="8686800" cy="586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424648"/>
            <a:ext cx="8042476" cy="4373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 y="22185"/>
            <a:ext cx="5871741" cy="2616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538709" y="2673392"/>
            <a:ext cx="3376191"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b="1" dirty="0" smtClean="0">
                <a:solidFill>
                  <a:srgbClr val="0033CC"/>
                </a:solidFill>
              </a:rPr>
              <a:t>TWS Anomaly (Yichang)</a:t>
            </a:r>
            <a:endParaRPr lang="en-US" b="1" dirty="0">
              <a:solidFill>
                <a:srgbClr val="0033CC"/>
              </a:solidFill>
            </a:endParaRPr>
          </a:p>
        </p:txBody>
      </p:sp>
      <p:cxnSp>
        <p:nvCxnSpPr>
          <p:cNvPr id="3" name="Straight Arrow Connector 2"/>
          <p:cNvCxnSpPr/>
          <p:nvPr/>
        </p:nvCxnSpPr>
        <p:spPr>
          <a:xfrm>
            <a:off x="3810000" y="1066800"/>
            <a:ext cx="304800" cy="2438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8365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62088"/>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itle 1"/>
          <p:cNvSpPr>
            <a:spLocks noGrp="1"/>
          </p:cNvSpPr>
          <p:nvPr>
            <p:ph type="title"/>
          </p:nvPr>
        </p:nvSpPr>
        <p:spPr bwMode="auto">
          <a:xfrm>
            <a:off x="1828800" y="95250"/>
            <a:ext cx="5399087" cy="895350"/>
          </a:xfrm>
          <a:solidFill>
            <a:schemeClr val="bg1"/>
          </a:solidFill>
        </p:spPr>
        <p:txBody>
          <a:bodyPr vert="horz" wrap="square" lIns="91440" tIns="45720" rIns="91440" bIns="45720" numCol="1" anchor="t" anchorCtr="0" compatLnSpc="1">
            <a:prstTxWarp prst="textNoShape">
              <a:avLst/>
            </a:prstTxWarp>
          </a:bodyPr>
          <a:lstStyle/>
          <a:p>
            <a:pPr algn="ctr"/>
            <a:r>
              <a:rPr lang="en-US" altLang="en-US" sz="2800" dirty="0" smtClean="0"/>
              <a:t>Upper reach </a:t>
            </a:r>
            <a:r>
              <a:rPr lang="en-US" altLang="en-US" sz="2800" dirty="0" err="1" smtClean="0"/>
              <a:t>TWS</a:t>
            </a:r>
            <a:r>
              <a:rPr lang="en-US" altLang="en-US" sz="2800" dirty="0" smtClean="0"/>
              <a:t> anomaly</a:t>
            </a:r>
          </a:p>
        </p:txBody>
      </p:sp>
      <p:pic>
        <p:nvPicPr>
          <p:cNvPr id="53252" name="Picture 3" descr="upper_reaches_TWS_anomaly.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463" y="658813"/>
            <a:ext cx="3419475"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6"/>
          <p:cNvSpPr>
            <a:spLocks noChangeArrowheads="1"/>
          </p:cNvSpPr>
          <p:nvPr/>
        </p:nvSpPr>
        <p:spPr bwMode="auto">
          <a:xfrm>
            <a:off x="1270000" y="1989138"/>
            <a:ext cx="22605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1pPr>
            <a:lvl2pPr marL="742950" indent="-28575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4pPr>
            <a:lvl5pPr marL="20574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GB" altLang="en-US" sz="1600" dirty="0"/>
              <a:t>(</a:t>
            </a:r>
            <a:r>
              <a:rPr lang="en-GB" altLang="en-US" sz="1600" dirty="0" err="1" smtClean="0"/>
              <a:t>ver</a:t>
            </a:r>
            <a:r>
              <a:rPr lang="en-GB" altLang="en-US" sz="1600" dirty="0" smtClean="0"/>
              <a:t>: </a:t>
            </a:r>
            <a:r>
              <a:rPr lang="en-GB" altLang="en-US" sz="1600" dirty="0"/>
              <a:t>RL04 ssv201008)</a:t>
            </a:r>
            <a:endParaRPr lang="en-US" altLang="en-US" sz="1600" dirty="0"/>
          </a:p>
        </p:txBody>
      </p:sp>
      <p:sp>
        <p:nvSpPr>
          <p:cNvPr id="6" name="Rectangle 5"/>
          <p:cNvSpPr>
            <a:spLocks noChangeArrowheads="1"/>
          </p:cNvSpPr>
          <p:nvPr/>
        </p:nvSpPr>
        <p:spPr bwMode="auto">
          <a:xfrm>
            <a:off x="6096000" y="6197600"/>
            <a:ext cx="304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1pPr>
            <a:lvl2pPr marL="742950" indent="-28575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4pPr>
            <a:lvl5pPr marL="20574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1600" dirty="0"/>
              <a:t>GRACE data</a:t>
            </a:r>
          </a:p>
          <a:p>
            <a:pPr eaLnBrk="1" hangingPunct="1">
              <a:lnSpc>
                <a:spcPct val="100000"/>
              </a:lnSpc>
              <a:spcBef>
                <a:spcPct val="0"/>
              </a:spcBef>
              <a:buFontTx/>
              <a:buNone/>
            </a:pPr>
            <a:r>
              <a:rPr lang="en-US" altLang="en-US" sz="1600" dirty="0"/>
              <a:t> </a:t>
            </a:r>
            <a:r>
              <a:rPr lang="en-US" altLang="en-US" sz="1600" dirty="0" smtClean="0"/>
              <a:t>(</a:t>
            </a:r>
            <a:r>
              <a:rPr lang="en-US" altLang="en-US" sz="1600" dirty="0" err="1" smtClean="0"/>
              <a:t>ver</a:t>
            </a:r>
            <a:r>
              <a:rPr lang="en-US" altLang="en-US" sz="1600" dirty="0" smtClean="0"/>
              <a:t>: </a:t>
            </a:r>
            <a:r>
              <a:rPr lang="en-US" altLang="en-US" sz="1600" dirty="0"/>
              <a:t>RL05.DSTvSCS1401)</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Yicahang_cumulative_anomalies_graceRL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03968"/>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itle 1"/>
          <p:cNvSpPr>
            <a:spLocks noGrp="1"/>
          </p:cNvSpPr>
          <p:nvPr>
            <p:ph type="title"/>
          </p:nvPr>
        </p:nvSpPr>
        <p:spPr bwMode="auto">
          <a:xfrm>
            <a:off x="179512" y="198438"/>
            <a:ext cx="8686800" cy="639762"/>
          </a:xfrm>
          <a:solidFill>
            <a:schemeClr val="bg1"/>
          </a:solidFill>
        </p:spPr>
        <p:txBody>
          <a:bodyPr vert="horz" wrap="square" lIns="91440" tIns="45720" rIns="91440" bIns="45720" numCol="1" anchor="t" anchorCtr="0" compatLnSpc="1">
            <a:prstTxWarp prst="textNoShape">
              <a:avLst/>
            </a:prstTxWarp>
          </a:bodyPr>
          <a:lstStyle/>
          <a:p>
            <a:pPr algn="ctr"/>
            <a:r>
              <a:rPr lang="en-US" altLang="en-US" sz="2400" dirty="0" smtClean="0"/>
              <a:t>Cumulative </a:t>
            </a:r>
            <a:r>
              <a:rPr lang="en-US" altLang="en-US" sz="2400" dirty="0" err="1" smtClean="0"/>
              <a:t>TWS</a:t>
            </a:r>
            <a:r>
              <a:rPr lang="en-US" altLang="en-US" sz="2400" dirty="0" smtClean="0"/>
              <a:t> anomaly at Upper Reach (Yichang station)</a:t>
            </a:r>
          </a:p>
        </p:txBody>
      </p:sp>
      <p:pic>
        <p:nvPicPr>
          <p:cNvPr id="54276" name="Picture 3" descr="Yichang_cumulative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92150"/>
            <a:ext cx="3429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5"/>
          <p:cNvSpPr>
            <a:spLocks noChangeArrowheads="1"/>
          </p:cNvSpPr>
          <p:nvPr/>
        </p:nvSpPr>
        <p:spPr bwMode="auto">
          <a:xfrm>
            <a:off x="6096000" y="6197600"/>
            <a:ext cx="304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1pPr>
            <a:lvl2pPr marL="742950" indent="-28575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4pPr>
            <a:lvl5pPr marL="20574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1600" dirty="0"/>
              <a:t>GRACE data</a:t>
            </a:r>
          </a:p>
          <a:p>
            <a:pPr eaLnBrk="1" hangingPunct="1">
              <a:lnSpc>
                <a:spcPct val="100000"/>
              </a:lnSpc>
              <a:spcBef>
                <a:spcPct val="0"/>
              </a:spcBef>
              <a:buFontTx/>
              <a:buNone/>
            </a:pPr>
            <a:r>
              <a:rPr lang="en-US" altLang="en-US" sz="1600" dirty="0"/>
              <a:t> </a:t>
            </a:r>
            <a:r>
              <a:rPr lang="en-US" altLang="en-US" sz="1600" dirty="0" smtClean="0"/>
              <a:t>(</a:t>
            </a:r>
            <a:r>
              <a:rPr lang="en-US" altLang="en-US" sz="1600" dirty="0" err="1" smtClean="0"/>
              <a:t>ver</a:t>
            </a:r>
            <a:r>
              <a:rPr lang="en-US" altLang="en-US" sz="1600" dirty="0" smtClean="0"/>
              <a:t>: </a:t>
            </a:r>
            <a:r>
              <a:rPr lang="en-US" altLang="en-US" sz="1600" dirty="0"/>
              <a:t>RL05.DSTvSCS1401)</a:t>
            </a:r>
          </a:p>
        </p:txBody>
      </p:sp>
      <p:sp>
        <p:nvSpPr>
          <p:cNvPr id="54278" name="Rectangle 6"/>
          <p:cNvSpPr>
            <a:spLocks noChangeArrowheads="1"/>
          </p:cNvSpPr>
          <p:nvPr/>
        </p:nvSpPr>
        <p:spPr bwMode="auto">
          <a:xfrm>
            <a:off x="971550" y="1219200"/>
            <a:ext cx="22605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1pPr>
            <a:lvl2pPr marL="742950" indent="-28575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4pPr>
            <a:lvl5pPr marL="20574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GB" altLang="en-US" sz="1600" dirty="0"/>
              <a:t>(</a:t>
            </a:r>
            <a:r>
              <a:rPr lang="en-GB" altLang="en-US" sz="1600" dirty="0" err="1" smtClean="0"/>
              <a:t>ver</a:t>
            </a:r>
            <a:r>
              <a:rPr lang="en-GB" altLang="en-US" sz="1600" dirty="0" smtClean="0"/>
              <a:t>: </a:t>
            </a:r>
            <a:r>
              <a:rPr lang="en-GB" altLang="en-US" sz="1600" dirty="0"/>
              <a:t>RL04 ssv201008)</a:t>
            </a:r>
            <a:endParaRPr lang="en-US" altLang="en-US" sz="16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5616" y="1412776"/>
            <a:ext cx="6984776" cy="2800767"/>
          </a:xfrm>
          <a:prstGeom prst="rect">
            <a:avLst/>
          </a:prstGeom>
        </p:spPr>
        <p:txBody>
          <a:bodyPr wrap="square">
            <a:spAutoFit/>
          </a:bodyPr>
          <a:lstStyle/>
          <a:p>
            <a:r>
              <a:rPr lang="en-US" sz="4400" i="1" dirty="0">
                <a:latin typeface="Calibri" panose="020F0502020204030204" pitchFamily="34" charset="0"/>
                <a:ea typeface="Calibri" panose="020F0502020204030204" pitchFamily="34" charset="0"/>
                <a:cs typeface="Times New Roman" panose="02020603050405020304" pitchFamily="18" charset="0"/>
              </a:rPr>
              <a:t>Q/A: how to put up a real time system? </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r>
              <a:rPr lang="en-US" sz="4400" i="1" dirty="0">
                <a:latin typeface="Calibri" panose="020F0502020204030204" pitchFamily="34" charset="0"/>
                <a:ea typeface="Calibri" panose="020F0502020204030204" pitchFamily="34" charset="0"/>
                <a:cs typeface="Times New Roman" panose="02020603050405020304" pitchFamily="18" charset="0"/>
              </a:rPr>
              <a:t>How do we decide if there is a drought? </a:t>
            </a:r>
            <a:endParaRPr lang="en-US" sz="4400" dirty="0"/>
          </a:p>
        </p:txBody>
      </p:sp>
    </p:spTree>
    <p:extLst>
      <p:ext uri="{BB962C8B-B14F-4D97-AF65-F5344CB8AC3E}">
        <p14:creationId xmlns:p14="http://schemas.microsoft.com/office/powerpoint/2010/main" val="22535212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0" y="0"/>
            <a:ext cx="9144000" cy="1143000"/>
          </a:xfrm>
          <a:solidFill>
            <a:schemeClr val="accent1">
              <a:lumMod val="75000"/>
            </a:schemeClr>
          </a:solidFill>
        </p:spPr>
        <p:txBody>
          <a:bodyPr anchor="t">
            <a:normAutofit fontScale="90000"/>
          </a:bodyPr>
          <a:lstStyle/>
          <a:p>
            <a:pPr eaLnBrk="1" hangingPunct="1">
              <a:defRPr/>
            </a:pPr>
            <a:r>
              <a:rPr lang="en-US" sz="2800" b="1" smtClean="0">
                <a:latin typeface="Georgia" pitchFamily="18" charset="0"/>
              </a:rPr>
              <a:t>Continental scale simulations</a:t>
            </a:r>
            <a:r>
              <a:rPr lang="en-US" sz="2800" smtClean="0">
                <a:latin typeface="Georgia" pitchFamily="18" charset="0"/>
              </a:rPr>
              <a:t> </a:t>
            </a:r>
            <a:br>
              <a:rPr lang="en-US" sz="2800" smtClean="0">
                <a:latin typeface="Georgia" pitchFamily="18" charset="0"/>
              </a:rPr>
            </a:br>
            <a:r>
              <a:rPr lang="en-US" sz="1600" smtClean="0">
                <a:latin typeface="Georgia" pitchFamily="18" charset="0"/>
              </a:rPr>
              <a:t>1 Jan – 9 Dec 2009, grid resolution 25 KM</a:t>
            </a:r>
            <a:r>
              <a:rPr lang="en-US" sz="2800" smtClean="0">
                <a:latin typeface="Georgia" pitchFamily="18" charset="0"/>
              </a:rPr>
              <a:t> </a:t>
            </a:r>
            <a:br>
              <a:rPr lang="en-US" sz="2800" smtClean="0">
                <a:latin typeface="Georgia" pitchFamily="18" charset="0"/>
              </a:rPr>
            </a:br>
            <a:endParaRPr lang="en-US" sz="2800" smtClean="0">
              <a:latin typeface="Georgia" pitchFamily="18" charset="0"/>
            </a:endParaRPr>
          </a:p>
        </p:txBody>
      </p:sp>
      <p:pic>
        <p:nvPicPr>
          <p:cNvPr id="4" name="TSK_China.avi">
            <a:hlinkClick r:id="" action="ppaction://media"/>
          </p:cNvPr>
          <p:cNvPicPr>
            <a:picLocks noRot="1" noChangeAspect="1"/>
          </p:cNvPicPr>
          <p:nvPr>
            <a:videoFile r:link="rId1"/>
          </p:nvPr>
        </p:nvPicPr>
        <p:blipFill>
          <a:blip r:embed="rId8">
            <a:extLst>
              <a:ext uri="{28A0092B-C50C-407E-A947-70E740481C1C}">
                <a14:useLocalDpi xmlns:a14="http://schemas.microsoft.com/office/drawing/2010/main" val="0"/>
              </a:ext>
            </a:extLst>
          </a:blip>
          <a:srcRect/>
          <a:stretch>
            <a:fillRect/>
          </a:stretch>
        </p:blipFill>
        <p:spPr bwMode="auto">
          <a:xfrm>
            <a:off x="0" y="2132856"/>
            <a:ext cx="30480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AIN_China.avi">
            <a:hlinkClick r:id="" action="ppaction://media"/>
          </p:cNvPr>
          <p:cNvPicPr>
            <a:picLocks noRot="1" noChangeAspect="1"/>
          </p:cNvPicPr>
          <p:nvPr>
            <a:videoFile r:link="rId2"/>
          </p:nvPr>
        </p:nvPicPr>
        <p:blipFill>
          <a:blip r:embed="rId9">
            <a:extLst>
              <a:ext uri="{28A0092B-C50C-407E-A947-70E740481C1C}">
                <a14:useLocalDpi xmlns:a14="http://schemas.microsoft.com/office/drawing/2010/main" val="0"/>
              </a:ext>
            </a:extLst>
          </a:blip>
          <a:srcRect/>
          <a:stretch>
            <a:fillRect/>
          </a:stretch>
        </p:blipFill>
        <p:spPr bwMode="auto">
          <a:xfrm>
            <a:off x="3024188" y="2132856"/>
            <a:ext cx="30480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LH_China.avi">
            <a:hlinkClick r:id="" action="ppaction://media"/>
          </p:cNvPr>
          <p:cNvPicPr>
            <a:picLocks noRot="1" noChangeAspect="1"/>
          </p:cNvPicPr>
          <p:nvPr>
            <a:videoFile r:link="rId3"/>
          </p:nvPr>
        </p:nvPicPr>
        <p:blipFill>
          <a:blip r:embed="rId10">
            <a:extLst>
              <a:ext uri="{28A0092B-C50C-407E-A947-70E740481C1C}">
                <a14:useLocalDpi xmlns:a14="http://schemas.microsoft.com/office/drawing/2010/main" val="0"/>
              </a:ext>
            </a:extLst>
          </a:blip>
          <a:srcRect/>
          <a:stretch>
            <a:fillRect/>
          </a:stretch>
        </p:blipFill>
        <p:spPr bwMode="auto">
          <a:xfrm>
            <a:off x="6072188" y="2132856"/>
            <a:ext cx="30480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OILM1_China.avi">
            <a:hlinkClick r:id="" action="ppaction://media"/>
          </p:cNvPr>
          <p:cNvPicPr>
            <a:picLocks noRot="1" noChangeAspect="1"/>
          </p:cNvPicPr>
          <p:nvPr>
            <a:videoFile r:link="rId4"/>
          </p:nvPr>
        </p:nvPicPr>
        <p:blipFill>
          <a:blip r:embed="rId11">
            <a:extLst>
              <a:ext uri="{28A0092B-C50C-407E-A947-70E740481C1C}">
                <a14:useLocalDpi xmlns:a14="http://schemas.microsoft.com/office/drawing/2010/main" val="0"/>
              </a:ext>
            </a:extLst>
          </a:blip>
          <a:srcRect/>
          <a:stretch>
            <a:fillRect/>
          </a:stretch>
        </p:blipFill>
        <p:spPr bwMode="auto">
          <a:xfrm>
            <a:off x="1381125" y="4309319"/>
            <a:ext cx="30480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OILM2_China.avi">
            <a:hlinkClick r:id="" action="ppaction://media"/>
          </p:cNvPr>
          <p:cNvPicPr>
            <a:picLocks noRot="1" noChangeAspect="1"/>
          </p:cNvPicPr>
          <p:nvPr>
            <a:videoFile r:link="rId5"/>
          </p:nvPr>
        </p:nvPicPr>
        <p:blipFill>
          <a:blip r:embed="rId12">
            <a:extLst>
              <a:ext uri="{28A0092B-C50C-407E-A947-70E740481C1C}">
                <a14:useLocalDpi xmlns:a14="http://schemas.microsoft.com/office/drawing/2010/main" val="0"/>
              </a:ext>
            </a:extLst>
          </a:blip>
          <a:srcRect/>
          <a:stretch>
            <a:fillRect/>
          </a:stretch>
        </p:blipFill>
        <p:spPr bwMode="auto">
          <a:xfrm>
            <a:off x="4381500" y="4309319"/>
            <a:ext cx="30480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Table 8"/>
          <p:cNvGraphicFramePr>
            <a:graphicFrameLocks noGrp="1"/>
          </p:cNvGraphicFramePr>
          <p:nvPr/>
        </p:nvGraphicFramePr>
        <p:xfrm>
          <a:off x="142875" y="1214438"/>
          <a:ext cx="8501063" cy="822696"/>
        </p:xfrm>
        <a:graphic>
          <a:graphicData uri="http://schemas.openxmlformats.org/drawingml/2006/table">
            <a:tbl>
              <a:tblPr/>
              <a:tblGrid>
                <a:gridCol w="2833688"/>
                <a:gridCol w="1416050"/>
                <a:gridCol w="1295400"/>
                <a:gridCol w="2955925"/>
              </a:tblGrid>
              <a:tr h="5177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400" b="0" i="0" u="none" strike="noStrike" cap="none" normalizeH="0" baseline="0" smtClean="0">
                          <a:ln>
                            <a:noFill/>
                          </a:ln>
                          <a:solidFill>
                            <a:srgbClr val="0000FF"/>
                          </a:solidFill>
                          <a:effectLst/>
                          <a:latin typeface="Arial" pitchFamily="34" charset="0"/>
                          <a:cs typeface="Times New Roman" pitchFamily="18" charset="0"/>
                        </a:rPr>
                        <a:t>Skin temperature</a:t>
                      </a:r>
                      <a:endParaRPr kumimoji="0" lang="en-US" sz="1400" b="1" i="0" u="none" strike="noStrike" cap="none" normalizeH="0" baseline="0" smtClean="0">
                        <a:ln>
                          <a:noFill/>
                        </a:ln>
                        <a:solidFill>
                          <a:srgbClr val="FFFFFF"/>
                        </a:solidFill>
                        <a:effectLst/>
                        <a:latin typeface="Trebuchet MS" pitchFamily="34" charset="0"/>
                        <a:cs typeface="Times New Roman" pitchFamily="18" charset="0"/>
                      </a:endParaRPr>
                    </a:p>
                  </a:txBody>
                  <a:tcPr marT="45654" marB="456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400" b="0" i="0" u="none" strike="noStrike" cap="none" normalizeH="0" baseline="0" smtClean="0">
                          <a:ln>
                            <a:noFill/>
                          </a:ln>
                          <a:solidFill>
                            <a:srgbClr val="0000FF"/>
                          </a:solidFill>
                          <a:effectLst/>
                          <a:latin typeface="Arial" pitchFamily="34" charset="0"/>
                          <a:cs typeface="Times New Roman" pitchFamily="18" charset="0"/>
                        </a:rPr>
                        <a:t>Precipitation</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sz="1400" b="0" i="0" u="none" strike="noStrike" cap="none" normalizeH="0" baseline="0" smtClean="0">
                          <a:ln>
                            <a:noFill/>
                          </a:ln>
                          <a:solidFill>
                            <a:srgbClr val="0000FF"/>
                          </a:solidFill>
                          <a:effectLst/>
                          <a:latin typeface="Arial" pitchFamily="34" charset="0"/>
                          <a:cs typeface="Times New Roman" pitchFamily="18" charset="0"/>
                        </a:rPr>
                        <a:t>(convective + non-convective)</a:t>
                      </a:r>
                      <a:endParaRPr kumimoji="0" lang="en-US" sz="1400" b="1" i="0" u="none" strike="noStrike" cap="none" normalizeH="0" baseline="0" smtClean="0">
                        <a:ln>
                          <a:noFill/>
                        </a:ln>
                        <a:solidFill>
                          <a:srgbClr val="FFFFFF"/>
                        </a:solidFill>
                        <a:effectLst/>
                        <a:latin typeface="Trebuchet MS" pitchFamily="34" charset="0"/>
                        <a:cs typeface="Times New Roman" pitchFamily="18" charset="0"/>
                      </a:endParaRPr>
                    </a:p>
                  </a:txBody>
                  <a:tcPr marT="45654" marB="456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400" b="0" i="0" u="none" strike="noStrike" cap="none" normalizeH="0" baseline="0" smtClean="0">
                          <a:ln>
                            <a:noFill/>
                          </a:ln>
                          <a:solidFill>
                            <a:srgbClr val="0000FF"/>
                          </a:solidFill>
                          <a:effectLst/>
                          <a:latin typeface="Arial" pitchFamily="34" charset="0"/>
                          <a:cs typeface="Times New Roman" pitchFamily="18" charset="0"/>
                        </a:rPr>
                        <a:t>Latent heat flux (Evaporation/transpiration)</a:t>
                      </a:r>
                      <a:endParaRPr kumimoji="0" lang="en-US" sz="1400" b="1" i="0" u="none" strike="noStrike" cap="none" normalizeH="0" baseline="0" smtClean="0">
                        <a:ln>
                          <a:noFill/>
                        </a:ln>
                        <a:solidFill>
                          <a:srgbClr val="FFFFFF"/>
                        </a:solidFill>
                        <a:effectLst/>
                        <a:latin typeface="Trebuchet MS" pitchFamily="34" charset="0"/>
                        <a:cs typeface="Times New Roman" pitchFamily="18" charset="0"/>
                      </a:endParaRPr>
                    </a:p>
                  </a:txBody>
                  <a:tcPr marT="45654" marB="456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0459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400" b="0" i="0" u="none" strike="noStrike" cap="none" normalizeH="0" baseline="0" smtClean="0">
                          <a:ln>
                            <a:noFill/>
                          </a:ln>
                          <a:solidFill>
                            <a:srgbClr val="0000FF"/>
                          </a:solidFill>
                          <a:effectLst/>
                          <a:latin typeface="Arial" pitchFamily="34" charset="0"/>
                          <a:cs typeface="Times New Roman" pitchFamily="18" charset="0"/>
                        </a:rPr>
                        <a:t>Soil moisture of top layer </a:t>
                      </a:r>
                      <a:endParaRPr kumimoji="0" lang="en-US" sz="1400" b="0" i="0" u="none" strike="noStrike" cap="none" normalizeH="0" baseline="0" smtClean="0">
                        <a:ln>
                          <a:noFill/>
                        </a:ln>
                        <a:solidFill>
                          <a:srgbClr val="000000"/>
                        </a:solidFill>
                        <a:effectLst/>
                        <a:latin typeface="Trebuchet MS" pitchFamily="34" charset="0"/>
                        <a:cs typeface="Times New Roman" pitchFamily="18" charset="0"/>
                      </a:endParaRPr>
                    </a:p>
                  </a:txBody>
                  <a:tcPr marT="45654" marB="456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sz="1400" b="0" i="0" u="none" strike="noStrike" cap="none" normalizeH="0" baseline="0" smtClean="0">
                          <a:ln>
                            <a:noFill/>
                          </a:ln>
                          <a:solidFill>
                            <a:srgbClr val="0000FF"/>
                          </a:solidFill>
                          <a:effectLst/>
                          <a:latin typeface="Arial" pitchFamily="34" charset="0"/>
                          <a:cs typeface="Times New Roman" pitchFamily="18" charset="0"/>
                        </a:rPr>
                        <a:t>Soil moisture  of second layer</a:t>
                      </a:r>
                      <a:endParaRPr kumimoji="0" lang="en-US" sz="1400" b="0" i="0" u="none" strike="noStrike" cap="none" normalizeH="0" baseline="0" smtClean="0">
                        <a:ln>
                          <a:noFill/>
                        </a:ln>
                        <a:solidFill>
                          <a:srgbClr val="000000"/>
                        </a:solidFill>
                        <a:effectLst/>
                        <a:latin typeface="Trebuchet MS" pitchFamily="34" charset="0"/>
                        <a:cs typeface="Times New Roman" pitchFamily="18" charset="0"/>
                      </a:endParaRPr>
                    </a:p>
                  </a:txBody>
                  <a:tcPr marT="45654" marB="456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r>
            </a:tbl>
          </a:graphicData>
        </a:graphic>
      </p:graphicFrame>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p:cTn id="13" fill="hold" display="0">
                  <p:stCondLst>
                    <p:cond delay="indefinite"/>
                  </p:stCondLst>
                  <p:endCondLst>
                    <p:cond evt="onNext" delay="0">
                      <p:tgtEl>
                        <p:sldTgt/>
                      </p:tgtEl>
                    </p:cond>
                    <p:cond evt="onPrev" delay="0">
                      <p:tgtEl>
                        <p:sldTgt/>
                      </p:tgtEl>
                    </p:cond>
                  </p:endCondLst>
                </p:cTn>
                <p:tgtEl>
                  <p:spTgt spid="5"/>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p:cTn id="19" fill="hold" display="0">
                  <p:stCondLst>
                    <p:cond delay="indefinite"/>
                  </p:stCondLst>
                  <p:endCondLst>
                    <p:cond evt="onNext" delay="0">
                      <p:tgtEl>
                        <p:sldTgt/>
                      </p:tgtEl>
                    </p:cond>
                    <p:cond evt="onPrev" delay="0">
                      <p:tgtEl>
                        <p:sldTgt/>
                      </p:tgtEl>
                    </p:cond>
                  </p:endCondLst>
                </p:cTn>
                <p:tgtEl>
                  <p:spTgt spid="6"/>
                </p:tgtEl>
              </p:cMediaNode>
            </p:video>
            <p:seq concurrent="1" nextAc="seek">
              <p:cTn id="20" restart="whenNotActive" fill="hold" evtFilter="cancelBubble" nodeType="interactiveSeq">
                <p:stCondLst>
                  <p:cond evt="onClick" delay="0">
                    <p:tgtEl>
                      <p:spTgt spid="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nextCondLst>
                <p:cond evt="onClick" delay="0">
                  <p:tgtEl>
                    <p:spTgt spid="7"/>
                  </p:tgtEl>
                </p:cond>
              </p:nextCondLst>
            </p:seq>
            <p:video>
              <p:cMediaNode>
                <p:cTn id="25" fill="hold" display="0">
                  <p:stCondLst>
                    <p:cond delay="indefinite"/>
                  </p:stCondLst>
                  <p:endCondLst>
                    <p:cond evt="onNext" delay="0">
                      <p:tgtEl>
                        <p:sldTgt/>
                      </p:tgtEl>
                    </p:cond>
                    <p:cond evt="onPrev" delay="0">
                      <p:tgtEl>
                        <p:sldTgt/>
                      </p:tgtEl>
                    </p:cond>
                  </p:endCondLst>
                </p:cTn>
                <p:tgtEl>
                  <p:spTgt spid="7"/>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video>
              <p:cMediaNode>
                <p:cTn id="31"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bwMode="auto">
          <a:xfrm>
            <a:off x="0" y="0"/>
            <a:ext cx="9144000" cy="990600"/>
          </a:xfrm>
          <a:solidFill>
            <a:schemeClr val="bg2"/>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smtClean="0">
                <a:solidFill>
                  <a:srgbClr val="FF0000"/>
                </a:solidFill>
              </a:rPr>
              <a:t>Climate change impacts and adaptation in River Basins</a:t>
            </a:r>
          </a:p>
        </p:txBody>
      </p:sp>
      <p:sp>
        <p:nvSpPr>
          <p:cNvPr id="7168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幼圆" pitchFamily="49" charset="-122"/>
              </a:defRPr>
            </a:lvl1pPr>
            <a:lvl2pPr marL="742950" indent="-285750" eaLnBrk="0" hangingPunct="0">
              <a:defRPr>
                <a:solidFill>
                  <a:schemeClr val="tx1"/>
                </a:solidFill>
                <a:latin typeface="Arial" panose="020B0604020202020204" pitchFamily="34" charset="0"/>
                <a:ea typeface="幼圆" pitchFamily="49" charset="-122"/>
              </a:defRPr>
            </a:lvl2pPr>
            <a:lvl3pPr marL="1143000" indent="-228600" eaLnBrk="0" hangingPunct="0">
              <a:defRPr>
                <a:solidFill>
                  <a:schemeClr val="tx1"/>
                </a:solidFill>
                <a:latin typeface="Arial" panose="020B0604020202020204" pitchFamily="34" charset="0"/>
                <a:ea typeface="幼圆" pitchFamily="49" charset="-122"/>
              </a:defRPr>
            </a:lvl3pPr>
            <a:lvl4pPr marL="1600200" indent="-228600" eaLnBrk="0" hangingPunct="0">
              <a:defRPr>
                <a:solidFill>
                  <a:schemeClr val="tx1"/>
                </a:solidFill>
                <a:latin typeface="Arial" panose="020B0604020202020204" pitchFamily="34" charset="0"/>
                <a:ea typeface="幼圆" pitchFamily="49" charset="-122"/>
              </a:defRPr>
            </a:lvl4pPr>
            <a:lvl5pPr marL="2057400" indent="-228600" eaLnBrk="0" hangingPunct="0">
              <a:defRPr>
                <a:solidFill>
                  <a:schemeClr val="tx1"/>
                </a:solidFill>
                <a:latin typeface="Arial" panose="020B0604020202020204" pitchFamily="34" charset="0"/>
                <a:ea typeface="幼圆"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9pPr>
          </a:lstStyle>
          <a:p>
            <a:pPr eaLnBrk="1" hangingPunct="1"/>
            <a:fld id="{62653C65-A3F2-4AD0-8227-BF06A5FD75B9}" type="slidenum">
              <a:rPr lang="en-US" altLang="en-US"/>
              <a:pPr eaLnBrk="1" hangingPunct="1"/>
              <a:t>46</a:t>
            </a:fld>
            <a:endParaRPr lang="en-US" altLang="en-US"/>
          </a:p>
        </p:txBody>
      </p:sp>
      <p:pic>
        <p:nvPicPr>
          <p:cNvPr id="71685"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268760"/>
            <a:ext cx="6410325"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788024" y="6357949"/>
            <a:ext cx="1982081" cy="369332"/>
          </a:xfrm>
          <a:prstGeom prst="rect">
            <a:avLst/>
          </a:prstGeom>
          <a:noFill/>
        </p:spPr>
        <p:txBody>
          <a:bodyPr wrap="none" rtlCol="0">
            <a:spAutoFit/>
          </a:bodyPr>
          <a:lstStyle/>
          <a:p>
            <a:r>
              <a:rPr lang="en-US" dirty="0" smtClean="0"/>
              <a:t>ESA Dragon project</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bwMode="auto">
          <a:xfrm>
            <a:off x="0" y="0"/>
            <a:ext cx="9144000" cy="609600"/>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smtClean="0">
                <a:solidFill>
                  <a:schemeClr val="tx1"/>
                </a:solidFill>
              </a:rPr>
              <a:t>Example of the Yellow River Basin (upper basin vs whole basin)</a:t>
            </a:r>
          </a:p>
        </p:txBody>
      </p:sp>
      <p:sp>
        <p:nvSpPr>
          <p:cNvPr id="7475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幼圆" pitchFamily="49" charset="-122"/>
              </a:defRPr>
            </a:lvl1pPr>
            <a:lvl2pPr marL="742950" indent="-285750" eaLnBrk="0" hangingPunct="0">
              <a:defRPr>
                <a:solidFill>
                  <a:schemeClr val="tx1"/>
                </a:solidFill>
                <a:latin typeface="Arial" panose="020B0604020202020204" pitchFamily="34" charset="0"/>
                <a:ea typeface="幼圆" pitchFamily="49" charset="-122"/>
              </a:defRPr>
            </a:lvl2pPr>
            <a:lvl3pPr marL="1143000" indent="-228600" eaLnBrk="0" hangingPunct="0">
              <a:defRPr>
                <a:solidFill>
                  <a:schemeClr val="tx1"/>
                </a:solidFill>
                <a:latin typeface="Arial" panose="020B0604020202020204" pitchFamily="34" charset="0"/>
                <a:ea typeface="幼圆" pitchFamily="49" charset="-122"/>
              </a:defRPr>
            </a:lvl3pPr>
            <a:lvl4pPr marL="1600200" indent="-228600" eaLnBrk="0" hangingPunct="0">
              <a:defRPr>
                <a:solidFill>
                  <a:schemeClr val="tx1"/>
                </a:solidFill>
                <a:latin typeface="Arial" panose="020B0604020202020204" pitchFamily="34" charset="0"/>
                <a:ea typeface="幼圆" pitchFamily="49" charset="-122"/>
              </a:defRPr>
            </a:lvl4pPr>
            <a:lvl5pPr marL="2057400" indent="-228600" eaLnBrk="0" hangingPunct="0">
              <a:defRPr>
                <a:solidFill>
                  <a:schemeClr val="tx1"/>
                </a:solidFill>
                <a:latin typeface="Arial" panose="020B0604020202020204" pitchFamily="34" charset="0"/>
                <a:ea typeface="幼圆"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9pPr>
          </a:lstStyle>
          <a:p>
            <a:pPr eaLnBrk="1" hangingPunct="1"/>
            <a:r>
              <a:rPr lang="en-US" altLang="en-US" smtClean="0"/>
              <a:t>wacmos.org</a:t>
            </a:r>
          </a:p>
        </p:txBody>
      </p:sp>
      <p:sp>
        <p:nvSpPr>
          <p:cNvPr id="7475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幼圆" pitchFamily="49" charset="-122"/>
              </a:defRPr>
            </a:lvl1pPr>
            <a:lvl2pPr marL="742950" indent="-285750" eaLnBrk="0" hangingPunct="0">
              <a:defRPr>
                <a:solidFill>
                  <a:schemeClr val="tx1"/>
                </a:solidFill>
                <a:latin typeface="Arial" panose="020B0604020202020204" pitchFamily="34" charset="0"/>
                <a:ea typeface="幼圆" pitchFamily="49" charset="-122"/>
              </a:defRPr>
            </a:lvl2pPr>
            <a:lvl3pPr marL="1143000" indent="-228600" eaLnBrk="0" hangingPunct="0">
              <a:defRPr>
                <a:solidFill>
                  <a:schemeClr val="tx1"/>
                </a:solidFill>
                <a:latin typeface="Arial" panose="020B0604020202020204" pitchFamily="34" charset="0"/>
                <a:ea typeface="幼圆" pitchFamily="49" charset="-122"/>
              </a:defRPr>
            </a:lvl3pPr>
            <a:lvl4pPr marL="1600200" indent="-228600" eaLnBrk="0" hangingPunct="0">
              <a:defRPr>
                <a:solidFill>
                  <a:schemeClr val="tx1"/>
                </a:solidFill>
                <a:latin typeface="Arial" panose="020B0604020202020204" pitchFamily="34" charset="0"/>
                <a:ea typeface="幼圆" pitchFamily="49" charset="-122"/>
              </a:defRPr>
            </a:lvl4pPr>
            <a:lvl5pPr marL="2057400" indent="-228600" eaLnBrk="0" hangingPunct="0">
              <a:defRPr>
                <a:solidFill>
                  <a:schemeClr val="tx1"/>
                </a:solidFill>
                <a:latin typeface="Arial" panose="020B0604020202020204" pitchFamily="34" charset="0"/>
                <a:ea typeface="幼圆"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9pPr>
          </a:lstStyle>
          <a:p>
            <a:pPr eaLnBrk="1" hangingPunct="1"/>
            <a:fld id="{17DF88FD-A872-4A6B-B893-BDBD06FDF67C}" type="slidenum">
              <a:rPr lang="en-US" altLang="en-US"/>
              <a:pPr eaLnBrk="1" hangingPunct="1"/>
              <a:t>47</a:t>
            </a:fld>
            <a:endParaRPr lang="en-US" altLang="en-US"/>
          </a:p>
        </p:txBody>
      </p:sp>
      <p:pic>
        <p:nvPicPr>
          <p:cNvPr id="74757" name="Picture 6" descr="TWSC_anomaly_YellowRiver_upperbas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8915400"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7" descr="TWSC_anomaly_YellowRiver_basi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671888"/>
            <a:ext cx="89154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bwMode="auto">
          <a:xfrm>
            <a:off x="0" y="0"/>
            <a:ext cx="9144000" cy="563563"/>
          </a:xfrm>
          <a:solidFill>
            <a:schemeClr val="bg2"/>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smtClean="0">
                <a:solidFill>
                  <a:srgbClr val="FF0000"/>
                </a:solidFill>
              </a:rPr>
              <a:t>Example of the Yellow River Basin (upper basin vs whole basin)</a:t>
            </a:r>
          </a:p>
        </p:txBody>
      </p:sp>
      <p:sp>
        <p:nvSpPr>
          <p:cNvPr id="7577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幼圆" pitchFamily="49" charset="-122"/>
              </a:defRPr>
            </a:lvl1pPr>
            <a:lvl2pPr marL="742950" indent="-285750" eaLnBrk="0" hangingPunct="0">
              <a:defRPr>
                <a:solidFill>
                  <a:schemeClr val="tx1"/>
                </a:solidFill>
                <a:latin typeface="Arial" panose="020B0604020202020204" pitchFamily="34" charset="0"/>
                <a:ea typeface="幼圆" pitchFamily="49" charset="-122"/>
              </a:defRPr>
            </a:lvl2pPr>
            <a:lvl3pPr marL="1143000" indent="-228600" eaLnBrk="0" hangingPunct="0">
              <a:defRPr>
                <a:solidFill>
                  <a:schemeClr val="tx1"/>
                </a:solidFill>
                <a:latin typeface="Arial" panose="020B0604020202020204" pitchFamily="34" charset="0"/>
                <a:ea typeface="幼圆" pitchFamily="49" charset="-122"/>
              </a:defRPr>
            </a:lvl3pPr>
            <a:lvl4pPr marL="1600200" indent="-228600" eaLnBrk="0" hangingPunct="0">
              <a:defRPr>
                <a:solidFill>
                  <a:schemeClr val="tx1"/>
                </a:solidFill>
                <a:latin typeface="Arial" panose="020B0604020202020204" pitchFamily="34" charset="0"/>
                <a:ea typeface="幼圆" pitchFamily="49" charset="-122"/>
              </a:defRPr>
            </a:lvl4pPr>
            <a:lvl5pPr marL="2057400" indent="-228600" eaLnBrk="0" hangingPunct="0">
              <a:defRPr>
                <a:solidFill>
                  <a:schemeClr val="tx1"/>
                </a:solidFill>
                <a:latin typeface="Arial" panose="020B0604020202020204" pitchFamily="34" charset="0"/>
                <a:ea typeface="幼圆"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9pPr>
          </a:lstStyle>
          <a:p>
            <a:pPr eaLnBrk="1" hangingPunct="1"/>
            <a:r>
              <a:rPr lang="en-US" altLang="en-US" smtClean="0"/>
              <a:t>wacmos.org</a:t>
            </a:r>
          </a:p>
        </p:txBody>
      </p:sp>
      <p:sp>
        <p:nvSpPr>
          <p:cNvPr id="7578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幼圆" pitchFamily="49" charset="-122"/>
              </a:defRPr>
            </a:lvl1pPr>
            <a:lvl2pPr marL="742950" indent="-285750" eaLnBrk="0" hangingPunct="0">
              <a:defRPr>
                <a:solidFill>
                  <a:schemeClr val="tx1"/>
                </a:solidFill>
                <a:latin typeface="Arial" panose="020B0604020202020204" pitchFamily="34" charset="0"/>
                <a:ea typeface="幼圆" pitchFamily="49" charset="-122"/>
              </a:defRPr>
            </a:lvl2pPr>
            <a:lvl3pPr marL="1143000" indent="-228600" eaLnBrk="0" hangingPunct="0">
              <a:defRPr>
                <a:solidFill>
                  <a:schemeClr val="tx1"/>
                </a:solidFill>
                <a:latin typeface="Arial" panose="020B0604020202020204" pitchFamily="34" charset="0"/>
                <a:ea typeface="幼圆" pitchFamily="49" charset="-122"/>
              </a:defRPr>
            </a:lvl3pPr>
            <a:lvl4pPr marL="1600200" indent="-228600" eaLnBrk="0" hangingPunct="0">
              <a:defRPr>
                <a:solidFill>
                  <a:schemeClr val="tx1"/>
                </a:solidFill>
                <a:latin typeface="Arial" panose="020B0604020202020204" pitchFamily="34" charset="0"/>
                <a:ea typeface="幼圆" pitchFamily="49" charset="-122"/>
              </a:defRPr>
            </a:lvl4pPr>
            <a:lvl5pPr marL="2057400" indent="-228600" eaLnBrk="0" hangingPunct="0">
              <a:defRPr>
                <a:solidFill>
                  <a:schemeClr val="tx1"/>
                </a:solidFill>
                <a:latin typeface="Arial" panose="020B0604020202020204" pitchFamily="34" charset="0"/>
                <a:ea typeface="幼圆"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9pPr>
          </a:lstStyle>
          <a:p>
            <a:pPr eaLnBrk="1" hangingPunct="1"/>
            <a:fld id="{B50B0A70-F0FB-4E7C-B48D-59F868112A9D}" type="slidenum">
              <a:rPr lang="en-US" altLang="en-US"/>
              <a:pPr eaLnBrk="1" hangingPunct="1"/>
              <a:t>48</a:t>
            </a:fld>
            <a:endParaRPr lang="en-US" altLang="en-US"/>
          </a:p>
        </p:txBody>
      </p:sp>
      <p:pic>
        <p:nvPicPr>
          <p:cNvPr id="75781" name="Picture 6" descr="TWSC3_YellowRiver_upperbas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7688"/>
            <a:ext cx="91440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7" descr="TWSC3_YellowRiver_basi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73016"/>
            <a:ext cx="92964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Rectangle 8"/>
          <p:cNvSpPr>
            <a:spLocks noChangeArrowheads="1"/>
          </p:cNvSpPr>
          <p:nvPr/>
        </p:nvSpPr>
        <p:spPr bwMode="auto">
          <a:xfrm>
            <a:off x="5181600" y="1371600"/>
            <a:ext cx="3276600"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幼圆" pitchFamily="49" charset="-122"/>
              </a:defRPr>
            </a:lvl1pPr>
            <a:lvl2pPr marL="742950" indent="-285750" eaLnBrk="0" hangingPunct="0">
              <a:defRPr>
                <a:solidFill>
                  <a:schemeClr val="tx1"/>
                </a:solidFill>
                <a:latin typeface="Arial" panose="020B0604020202020204" pitchFamily="34" charset="0"/>
                <a:ea typeface="幼圆" pitchFamily="49" charset="-122"/>
              </a:defRPr>
            </a:lvl2pPr>
            <a:lvl3pPr marL="1143000" indent="-228600" eaLnBrk="0" hangingPunct="0">
              <a:defRPr>
                <a:solidFill>
                  <a:schemeClr val="tx1"/>
                </a:solidFill>
                <a:latin typeface="Arial" panose="020B0604020202020204" pitchFamily="34" charset="0"/>
                <a:ea typeface="幼圆" pitchFamily="49" charset="-122"/>
              </a:defRPr>
            </a:lvl3pPr>
            <a:lvl4pPr marL="1600200" indent="-228600" eaLnBrk="0" hangingPunct="0">
              <a:defRPr>
                <a:solidFill>
                  <a:schemeClr val="tx1"/>
                </a:solidFill>
                <a:latin typeface="Arial" panose="020B0604020202020204" pitchFamily="34" charset="0"/>
                <a:ea typeface="幼圆" pitchFamily="49" charset="-122"/>
              </a:defRPr>
            </a:lvl4pPr>
            <a:lvl5pPr marL="2057400" indent="-228600" eaLnBrk="0" hangingPunct="0">
              <a:defRPr>
                <a:solidFill>
                  <a:schemeClr val="tx1"/>
                </a:solidFill>
                <a:latin typeface="Arial" panose="020B0604020202020204" pitchFamily="34" charset="0"/>
                <a:ea typeface="幼圆"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9pPr>
          </a:lstStyle>
          <a:p>
            <a:pPr eaLnBrk="1" hangingPunct="1"/>
            <a:r>
              <a:rPr lang="en-US" altLang="en-US" sz="1000" dirty="0">
                <a:latin typeface="Vani" panose="020B0502040204020203" pitchFamily="34" charset="0"/>
                <a:cs typeface="Vani" panose="020B0502040204020203" pitchFamily="34" charset="0"/>
              </a:rPr>
              <a:t>TWSC3 = TRMM_PC –  GLDAS_ETC – In-situ_ RC  </a:t>
            </a:r>
          </a:p>
          <a:p>
            <a:pPr eaLnBrk="1" hangingPunct="1"/>
            <a:r>
              <a:rPr lang="en-US" altLang="en-US" sz="1000" dirty="0">
                <a:latin typeface="Vani" panose="020B0502040204020203" pitchFamily="34" charset="0"/>
                <a:cs typeface="Vani" panose="020B0502040204020203" pitchFamily="34" charset="0"/>
              </a:rPr>
              <a:t>(anomaly of total water storage change)</a:t>
            </a:r>
          </a:p>
        </p:txBody>
      </p:sp>
      <p:sp>
        <p:nvSpPr>
          <p:cNvPr id="75784" name="Rectangle 1"/>
          <p:cNvSpPr>
            <a:spLocks noChangeArrowheads="1"/>
          </p:cNvSpPr>
          <p:nvPr/>
        </p:nvSpPr>
        <p:spPr bwMode="auto">
          <a:xfrm>
            <a:off x="1066800" y="1352550"/>
            <a:ext cx="1828800"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ea typeface="幼圆" pitchFamily="49" charset="-122"/>
              </a:defRPr>
            </a:lvl1pPr>
            <a:lvl2pPr marL="742950" indent="-285750" eaLnBrk="0" hangingPunct="0">
              <a:defRPr>
                <a:solidFill>
                  <a:schemeClr val="tx1"/>
                </a:solidFill>
                <a:latin typeface="Arial" panose="020B0604020202020204" pitchFamily="34" charset="0"/>
                <a:ea typeface="幼圆" pitchFamily="49" charset="-122"/>
              </a:defRPr>
            </a:lvl2pPr>
            <a:lvl3pPr marL="1143000" indent="-228600" eaLnBrk="0" hangingPunct="0">
              <a:defRPr>
                <a:solidFill>
                  <a:schemeClr val="tx1"/>
                </a:solidFill>
                <a:latin typeface="Arial" panose="020B0604020202020204" pitchFamily="34" charset="0"/>
                <a:ea typeface="幼圆" pitchFamily="49" charset="-122"/>
              </a:defRPr>
            </a:lvl3pPr>
            <a:lvl4pPr marL="1600200" indent="-228600" eaLnBrk="0" hangingPunct="0">
              <a:defRPr>
                <a:solidFill>
                  <a:schemeClr val="tx1"/>
                </a:solidFill>
                <a:latin typeface="Arial" panose="020B0604020202020204" pitchFamily="34" charset="0"/>
                <a:ea typeface="幼圆" pitchFamily="49" charset="-122"/>
              </a:defRPr>
            </a:lvl4pPr>
            <a:lvl5pPr marL="2057400" indent="-228600" eaLnBrk="0" hangingPunct="0">
              <a:defRPr>
                <a:solidFill>
                  <a:schemeClr val="tx1"/>
                </a:solidFill>
                <a:latin typeface="Arial" panose="020B0604020202020204" pitchFamily="34" charset="0"/>
                <a:ea typeface="幼圆"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9pPr>
          </a:lstStyle>
          <a:p>
            <a:pPr eaLnBrk="1" hangingPunct="1"/>
            <a:r>
              <a:rPr lang="en-US" altLang="zh-TW" sz="1000" dirty="0">
                <a:latin typeface="Vani" panose="020B0502040204020203" pitchFamily="34" charset="0"/>
                <a:cs typeface="Vani" panose="020B0502040204020203" pitchFamily="34" charset="0"/>
              </a:rPr>
              <a:t>GLDAS_TWSC2 = P - ET - R </a:t>
            </a:r>
          </a:p>
          <a:p>
            <a:pPr eaLnBrk="1" hangingPunct="1"/>
            <a:r>
              <a:rPr lang="en-US" altLang="zh-TW" sz="1000" dirty="0">
                <a:latin typeface="Vani" panose="020B0502040204020203" pitchFamily="34" charset="0"/>
                <a:cs typeface="Vani" panose="020B0502040204020203" pitchFamily="34" charset="0"/>
              </a:rPr>
              <a:t>(Anomaly) </a:t>
            </a:r>
            <a:endParaRPr lang="en-US" altLang="zh-TW" dirty="0">
              <a:latin typeface="Vani" panose="020B0502040204020203" pitchFamily="34" charset="0"/>
              <a:cs typeface="Vani" panose="020B0502040204020203"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184" y="170885"/>
            <a:ext cx="8435280" cy="792088"/>
          </a:xfrm>
          <a:solidFill>
            <a:srgbClr val="92D050"/>
          </a:solidFill>
        </p:spPr>
        <p:txBody>
          <a:bodyPr/>
          <a:lstStyle/>
          <a:p>
            <a:r>
              <a:rPr lang="en-US" sz="3200" dirty="0" smtClean="0"/>
              <a:t>How shall we define droughts?</a:t>
            </a:r>
            <a:endParaRPr lang="en-US" sz="3200" dirty="0"/>
          </a:p>
        </p:txBody>
      </p:sp>
      <p:sp>
        <p:nvSpPr>
          <p:cNvPr id="9" name="Content Placeholder 8"/>
          <p:cNvSpPr>
            <a:spLocks noGrp="1"/>
          </p:cNvSpPr>
          <p:nvPr>
            <p:ph idx="1"/>
          </p:nvPr>
        </p:nvSpPr>
        <p:spPr>
          <a:xfrm>
            <a:off x="457200" y="4487862"/>
            <a:ext cx="8229600" cy="1638301"/>
          </a:xfrm>
        </p:spPr>
        <p:txBody>
          <a:bodyPr/>
          <a:lstStyle/>
          <a:p>
            <a:pPr marL="0" indent="0">
              <a:buNone/>
            </a:pPr>
            <a:r>
              <a:rPr lang="en-US" sz="2000" dirty="0" smtClean="0"/>
              <a:t>Dark </a:t>
            </a:r>
            <a:r>
              <a:rPr lang="en-US" sz="2000" dirty="0"/>
              <a:t>blue is less than one standard deviation from the mean. For the </a:t>
            </a:r>
            <a:r>
              <a:rPr lang="en-US" sz="2000" dirty="0">
                <a:hlinkClick r:id="rId2" tooltip="Normal distribution"/>
              </a:rPr>
              <a:t>normal distribution</a:t>
            </a:r>
            <a:r>
              <a:rPr lang="en-US" sz="2000" dirty="0"/>
              <a:t>, this accounts for 68.27% of the set; while two standard deviations from the mean (medium and dark blue) account for 95.45%; and three standard deviations (light, medium, and dark blue) account for 99.73</a:t>
            </a:r>
            <a:r>
              <a:rPr lang="en-US" sz="2000" dirty="0" smtClean="0"/>
              <a:t>%. (</a:t>
            </a:r>
            <a:r>
              <a:rPr lang="en-US" sz="2000" dirty="0" err="1" smtClean="0"/>
              <a:t>wikipedia</a:t>
            </a:r>
            <a:r>
              <a:rPr lang="en-US" sz="2000" dirty="0" smtClean="0"/>
              <a:t>)</a:t>
            </a:r>
            <a:endParaRPr lang="en-US" sz="2000" dirty="0"/>
          </a:p>
        </p:txBody>
      </p:sp>
      <p:pic>
        <p:nvPicPr>
          <p:cNvPr id="7" name="Picture 6"/>
          <p:cNvPicPr>
            <a:picLocks noChangeAspect="1"/>
          </p:cNvPicPr>
          <p:nvPr/>
        </p:nvPicPr>
        <p:blipFill>
          <a:blip r:embed="rId3"/>
          <a:stretch>
            <a:fillRect/>
          </a:stretch>
        </p:blipFill>
        <p:spPr>
          <a:xfrm>
            <a:off x="107504" y="1468388"/>
            <a:ext cx="5937448" cy="296872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1997" y="1340768"/>
            <a:ext cx="3724499" cy="792088"/>
          </a:xfrm>
          <a:prstGeom prst="rect">
            <a:avLst/>
          </a:prstGeom>
        </p:spPr>
      </p:pic>
      <p:pic>
        <p:nvPicPr>
          <p:cNvPr id="4098" name="Picture 2" descr="\begin{align}&#10;  \Pr(\mu-\;\,\sigma \le x \le \mu+\;\,\sigma) &amp;\approx 0.6827 \\&#10;  \Pr(\mu-2\sigma \le x \le \mu+2\sigma)       &amp;\approx 0.9545 \\&#10;  \Pr(\mu-3\sigma \le x \le \mu+3\sigma)       &amp;\approx 0.9973&#10;\end{al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69" y="2276872"/>
            <a:ext cx="3607227" cy="95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7813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9193890" cy="6136547"/>
          </a:xfrm>
          <a:prstGeom prst="rect">
            <a:avLst/>
          </a:prstGeom>
        </p:spPr>
      </p:pic>
      <p:sp>
        <p:nvSpPr>
          <p:cNvPr id="4" name="TextBox 3"/>
          <p:cNvSpPr txBox="1"/>
          <p:nvPr/>
        </p:nvSpPr>
        <p:spPr>
          <a:xfrm>
            <a:off x="7596336" y="6309320"/>
            <a:ext cx="1547731" cy="369332"/>
          </a:xfrm>
          <a:prstGeom prst="rect">
            <a:avLst/>
          </a:prstGeom>
          <a:noFill/>
        </p:spPr>
        <p:txBody>
          <a:bodyPr wrap="none" rtlCol="0">
            <a:spAutoFit/>
          </a:bodyPr>
          <a:lstStyle/>
          <a:p>
            <a:r>
              <a:rPr lang="en-US" dirty="0" smtClean="0"/>
              <a:t>(O. Heffernan)</a:t>
            </a:r>
            <a:endParaRPr lang="en-US" dirty="0"/>
          </a:p>
        </p:txBody>
      </p:sp>
    </p:spTree>
    <p:extLst>
      <p:ext uri="{BB962C8B-B14F-4D97-AF65-F5344CB8AC3E}">
        <p14:creationId xmlns:p14="http://schemas.microsoft.com/office/powerpoint/2010/main" val="27076233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184" y="153130"/>
            <a:ext cx="8435280" cy="792088"/>
          </a:xfrm>
          <a:solidFill>
            <a:srgbClr val="92D050"/>
          </a:solidFill>
        </p:spPr>
        <p:txBody>
          <a:bodyPr/>
          <a:lstStyle/>
          <a:p>
            <a:r>
              <a:rPr lang="en-US" sz="3200" dirty="0" smtClean="0"/>
              <a:t>How shall we define droughts?</a:t>
            </a:r>
            <a:endParaRPr lang="en-US" sz="3200" dirty="0"/>
          </a:p>
        </p:txBody>
      </p:sp>
      <p:pic>
        <p:nvPicPr>
          <p:cNvPr id="5" name="Content Placeholder 4"/>
          <p:cNvPicPr>
            <a:picLocks noGrp="1" noChangeAspect="1"/>
          </p:cNvPicPr>
          <p:nvPr>
            <p:ph idx="1"/>
          </p:nvPr>
        </p:nvPicPr>
        <p:blipFill>
          <a:blip r:embed="rId3"/>
          <a:stretch>
            <a:fillRect/>
          </a:stretch>
        </p:blipFill>
        <p:spPr>
          <a:xfrm>
            <a:off x="899592" y="2609289"/>
            <a:ext cx="7886700" cy="297995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459" y="1844824"/>
            <a:ext cx="6408021" cy="665240"/>
          </a:xfrm>
          <a:prstGeom prst="rect">
            <a:avLst/>
          </a:prstGeom>
        </p:spPr>
      </p:pic>
      <p:sp>
        <p:nvSpPr>
          <p:cNvPr id="6" name="Rectangle 5"/>
          <p:cNvSpPr/>
          <p:nvPr/>
        </p:nvSpPr>
        <p:spPr>
          <a:xfrm>
            <a:off x="3204539" y="980728"/>
            <a:ext cx="5616624" cy="830997"/>
          </a:xfrm>
          <a:prstGeom prst="rect">
            <a:avLst/>
          </a:prstGeom>
        </p:spPr>
        <p:txBody>
          <a:bodyPr wrap="square">
            <a:spAutoFit/>
          </a:bodyPr>
          <a:lstStyle/>
          <a:p>
            <a:pPr algn="r"/>
            <a:r>
              <a:rPr lang="en-US" sz="2400" dirty="0" smtClean="0"/>
              <a:t>The </a:t>
            </a:r>
            <a:r>
              <a:rPr lang="en-US" sz="2400" dirty="0"/>
              <a:t>probability that a normal deviate lies in the range </a:t>
            </a:r>
            <a:r>
              <a:rPr lang="en-US" sz="2400" i="1" dirty="0"/>
              <a:t>μ</a:t>
            </a:r>
            <a:r>
              <a:rPr lang="en-US" sz="2400" dirty="0"/>
              <a:t> − </a:t>
            </a:r>
            <a:r>
              <a:rPr lang="en-US" sz="2400" i="1" dirty="0" err="1"/>
              <a:t>nσ</a:t>
            </a:r>
            <a:r>
              <a:rPr lang="en-US" sz="2400" dirty="0"/>
              <a:t> and </a:t>
            </a:r>
            <a:r>
              <a:rPr lang="en-US" sz="2400" i="1" dirty="0"/>
              <a:t>μ</a:t>
            </a:r>
            <a:r>
              <a:rPr lang="en-US" sz="2400" dirty="0"/>
              <a:t> + </a:t>
            </a:r>
            <a:r>
              <a:rPr lang="en-US" sz="2400" i="1" dirty="0" err="1" smtClean="0"/>
              <a:t>nσ</a:t>
            </a:r>
            <a:r>
              <a:rPr lang="en-US" sz="2400" i="1" dirty="0" smtClean="0"/>
              <a:t> </a:t>
            </a:r>
            <a:r>
              <a:rPr lang="en-US" sz="2400" dirty="0" smtClean="0"/>
              <a:t>is</a:t>
            </a:r>
            <a:r>
              <a:rPr lang="en-US" sz="2400" i="1" dirty="0" smtClean="0"/>
              <a:t>,</a:t>
            </a:r>
            <a:endParaRPr lang="en-US" sz="2400" dirty="0"/>
          </a:p>
        </p:txBody>
      </p:sp>
      <p:graphicFrame>
        <p:nvGraphicFramePr>
          <p:cNvPr id="11" name="Table 10"/>
          <p:cNvGraphicFramePr>
            <a:graphicFrameLocks noGrp="1"/>
          </p:cNvGraphicFramePr>
          <p:nvPr>
            <p:extLst>
              <p:ext uri="{D42A27DB-BD31-4B8C-83A1-F6EECF244321}">
                <p14:modId xmlns:p14="http://schemas.microsoft.com/office/powerpoint/2010/main" val="2705902567"/>
              </p:ext>
            </p:extLst>
          </p:nvPr>
        </p:nvGraphicFramePr>
        <p:xfrm>
          <a:off x="1345076" y="2609289"/>
          <a:ext cx="5099132" cy="3169920"/>
        </p:xfrm>
        <a:graphic>
          <a:graphicData uri="http://schemas.openxmlformats.org/drawingml/2006/table">
            <a:tbl>
              <a:tblPr firstRow="1" bandRow="1">
                <a:tableStyleId>{5C22544A-7EE6-4342-B048-85BDC9FD1C3A}</a:tableStyleId>
              </a:tblPr>
              <a:tblGrid>
                <a:gridCol w="2304256"/>
                <a:gridCol w="2794876"/>
              </a:tblGrid>
              <a:tr h="149736">
                <a:tc>
                  <a:txBody>
                    <a:bodyPr/>
                    <a:lstStyle/>
                    <a:p>
                      <a:r>
                        <a:rPr lang="en-US" sz="2000" dirty="0" smtClean="0">
                          <a:solidFill>
                            <a:schemeClr val="tx1"/>
                          </a:solidFill>
                        </a:rPr>
                        <a:t>Value range</a:t>
                      </a:r>
                      <a:endParaRPr lang="en-US" sz="2000" dirty="0">
                        <a:solidFill>
                          <a:schemeClr val="tx1"/>
                        </a:solidFill>
                      </a:endParaRPr>
                    </a:p>
                  </a:txBody>
                  <a:tcPr/>
                </a:tc>
                <a:tc>
                  <a:txBody>
                    <a:bodyPr/>
                    <a:lstStyle/>
                    <a:p>
                      <a:r>
                        <a:rPr lang="en-US" sz="2000" dirty="0" smtClean="0">
                          <a:solidFill>
                            <a:schemeClr val="tx1"/>
                          </a:solidFill>
                        </a:rPr>
                        <a:t>category</a:t>
                      </a:r>
                      <a:endParaRPr lang="en-US" sz="2000" dirty="0">
                        <a:solidFill>
                          <a:schemeClr val="tx1"/>
                        </a:solidFill>
                      </a:endParaRPr>
                    </a:p>
                  </a:txBody>
                  <a:tcPr/>
                </a:tc>
              </a:tr>
              <a:tr h="370840">
                <a:tc>
                  <a:txBody>
                    <a:bodyPr/>
                    <a:lstStyle/>
                    <a:p>
                      <a:r>
                        <a:rPr lang="en-US" sz="2000" i="1" dirty="0" smtClean="0"/>
                        <a:t>μ</a:t>
                      </a:r>
                      <a:r>
                        <a:rPr lang="en-US" sz="2000" dirty="0" smtClean="0"/>
                        <a:t>−</a:t>
                      </a:r>
                      <a:r>
                        <a:rPr lang="en-US" sz="2000" i="1" dirty="0" err="1" smtClean="0"/>
                        <a:t>1σ</a:t>
                      </a:r>
                      <a:r>
                        <a:rPr lang="en-US" sz="2000" dirty="0" smtClean="0"/>
                        <a:t> &lt; F &gt; </a:t>
                      </a:r>
                      <a:r>
                        <a:rPr lang="en-US" sz="2000" i="1" dirty="0" err="1" smtClean="0"/>
                        <a:t>μ</a:t>
                      </a:r>
                      <a:r>
                        <a:rPr lang="en-US" sz="2000" dirty="0" err="1" smtClean="0"/>
                        <a:t>+</a:t>
                      </a:r>
                      <a:r>
                        <a:rPr lang="en-US" sz="2000" i="1" dirty="0" err="1" smtClean="0"/>
                        <a:t>1σ</a:t>
                      </a:r>
                      <a:endParaRPr lang="en-US" sz="2000" dirty="0"/>
                    </a:p>
                  </a:txBody>
                  <a:tcPr>
                    <a:solidFill>
                      <a:srgbClr val="66FF66"/>
                    </a:solidFill>
                  </a:tcPr>
                </a:tc>
                <a:tc>
                  <a:txBody>
                    <a:bodyPr/>
                    <a:lstStyle/>
                    <a:p>
                      <a:r>
                        <a:rPr lang="en-US" sz="2000" dirty="0" smtClean="0"/>
                        <a:t>Near normal</a:t>
                      </a:r>
                      <a:endParaRPr lang="en-US" sz="2000" dirty="0"/>
                    </a:p>
                  </a:txBody>
                  <a:tcPr>
                    <a:solidFill>
                      <a:srgbClr val="66FF66"/>
                    </a:solidFill>
                  </a:tcPr>
                </a:tc>
              </a:tr>
              <a:tr h="370840">
                <a:tc>
                  <a:txBody>
                    <a:bodyPr/>
                    <a:lstStyle/>
                    <a:p>
                      <a:r>
                        <a:rPr lang="en-US" sz="2000" i="1" dirty="0" smtClean="0"/>
                        <a:t>μ</a:t>
                      </a:r>
                      <a:r>
                        <a:rPr lang="en-US" sz="2000" dirty="0" smtClean="0"/>
                        <a:t>−</a:t>
                      </a:r>
                      <a:r>
                        <a:rPr lang="en-US" sz="2000" i="1" dirty="0" err="1" smtClean="0"/>
                        <a:t>2σ</a:t>
                      </a:r>
                      <a:r>
                        <a:rPr lang="en-US" sz="2000" dirty="0" smtClean="0"/>
                        <a:t> &lt; F &lt;= </a:t>
                      </a:r>
                      <a:r>
                        <a:rPr lang="en-US" sz="2000" i="1" dirty="0" smtClean="0"/>
                        <a:t>μ</a:t>
                      </a:r>
                      <a:r>
                        <a:rPr lang="en-US" sz="2000" dirty="0" smtClean="0"/>
                        <a:t>-</a:t>
                      </a:r>
                      <a:r>
                        <a:rPr lang="en-US" sz="2000" i="1" dirty="0" err="1" smtClean="0"/>
                        <a:t>1σ</a:t>
                      </a:r>
                      <a:endParaRPr lang="en-US" sz="2000" dirty="0"/>
                    </a:p>
                  </a:txBody>
                  <a:tcPr>
                    <a:solidFill>
                      <a:srgbClr val="FFCC00"/>
                    </a:solidFill>
                  </a:tcPr>
                </a:tc>
                <a:tc>
                  <a:txBody>
                    <a:bodyPr/>
                    <a:lstStyle/>
                    <a:p>
                      <a:r>
                        <a:rPr lang="en-US" sz="2000" dirty="0" smtClean="0"/>
                        <a:t>Moderately dry</a:t>
                      </a:r>
                      <a:endParaRPr lang="en-US" sz="2000" dirty="0"/>
                    </a:p>
                  </a:txBody>
                  <a:tcPr>
                    <a:solidFill>
                      <a:srgbClr val="FFCC00"/>
                    </a:solidFill>
                  </a:tcPr>
                </a:tc>
              </a:tr>
              <a:tr h="370840">
                <a:tc>
                  <a:txBody>
                    <a:bodyPr/>
                    <a:lstStyle/>
                    <a:p>
                      <a:r>
                        <a:rPr lang="en-US" sz="2000" i="1" dirty="0" smtClean="0"/>
                        <a:t>μ</a:t>
                      </a:r>
                      <a:r>
                        <a:rPr lang="en-US" sz="2000" dirty="0" smtClean="0"/>
                        <a:t>−</a:t>
                      </a:r>
                      <a:r>
                        <a:rPr lang="en-US" sz="2000" i="1" dirty="0" err="1" smtClean="0"/>
                        <a:t>3σ</a:t>
                      </a:r>
                      <a:r>
                        <a:rPr lang="en-US" sz="2000" dirty="0" smtClean="0"/>
                        <a:t> &lt; F &lt;= </a:t>
                      </a:r>
                      <a:r>
                        <a:rPr lang="en-US" sz="2000" i="1" dirty="0" smtClean="0"/>
                        <a:t>μ</a:t>
                      </a:r>
                      <a:r>
                        <a:rPr lang="en-US" sz="2000" dirty="0" smtClean="0"/>
                        <a:t>-</a:t>
                      </a:r>
                      <a:r>
                        <a:rPr lang="en-US" sz="2000" i="1" dirty="0" err="1" smtClean="0"/>
                        <a:t>2σ</a:t>
                      </a:r>
                      <a:endParaRPr lang="en-US" sz="2000" dirty="0"/>
                    </a:p>
                  </a:txBody>
                  <a:tcPr>
                    <a:solidFill>
                      <a:srgbClr val="D8AE16"/>
                    </a:solidFill>
                  </a:tcPr>
                </a:tc>
                <a:tc>
                  <a:txBody>
                    <a:bodyPr/>
                    <a:lstStyle/>
                    <a:p>
                      <a:r>
                        <a:rPr lang="en-US" sz="2000" dirty="0" smtClean="0"/>
                        <a:t>Severely dry</a:t>
                      </a:r>
                      <a:endParaRPr lang="en-US" sz="2000" dirty="0"/>
                    </a:p>
                  </a:txBody>
                  <a:tcPr>
                    <a:solidFill>
                      <a:srgbClr val="D8AE16"/>
                    </a:solidFill>
                  </a:tcPr>
                </a:tc>
              </a:tr>
              <a:tr h="370840">
                <a:tc>
                  <a:txBody>
                    <a:bodyPr/>
                    <a:lstStyle/>
                    <a:p>
                      <a:r>
                        <a:rPr lang="en-US" sz="2000" baseline="0" dirty="0" smtClean="0"/>
                        <a:t>             </a:t>
                      </a:r>
                      <a:r>
                        <a:rPr lang="en-US" sz="2000" dirty="0" smtClean="0"/>
                        <a:t>F &lt;= </a:t>
                      </a:r>
                      <a:r>
                        <a:rPr lang="en-US" sz="2000" i="1" dirty="0" smtClean="0"/>
                        <a:t>μ</a:t>
                      </a:r>
                      <a:r>
                        <a:rPr lang="en-US" sz="2000" dirty="0" smtClean="0"/>
                        <a:t>-</a:t>
                      </a:r>
                      <a:r>
                        <a:rPr lang="en-US" sz="2000" i="1" dirty="0" err="1" smtClean="0"/>
                        <a:t>3σ</a:t>
                      </a:r>
                      <a:endParaRPr lang="en-US" sz="2000" dirty="0"/>
                    </a:p>
                  </a:txBody>
                  <a:tcPr>
                    <a:solidFill>
                      <a:srgbClr val="FF0000"/>
                    </a:solidFill>
                  </a:tcPr>
                </a:tc>
                <a:tc>
                  <a:txBody>
                    <a:bodyPr/>
                    <a:lstStyle/>
                    <a:p>
                      <a:r>
                        <a:rPr lang="en-US" sz="2000" dirty="0" smtClean="0"/>
                        <a:t>Extremely dry</a:t>
                      </a:r>
                      <a:endParaRPr lang="en-US" sz="2000" dirty="0"/>
                    </a:p>
                  </a:txBody>
                  <a:tcPr>
                    <a:solidFill>
                      <a:srgbClr val="FF0000"/>
                    </a:solidFill>
                  </a:tcPr>
                </a:tc>
              </a:tr>
              <a:tr h="370840">
                <a:tc>
                  <a:txBody>
                    <a:bodyPr/>
                    <a:lstStyle/>
                    <a:p>
                      <a:r>
                        <a:rPr lang="en-US" sz="2000" i="1" dirty="0" err="1" smtClean="0"/>
                        <a:t>μ</a:t>
                      </a:r>
                      <a:r>
                        <a:rPr lang="en-US" sz="2000" dirty="0" err="1" smtClean="0"/>
                        <a:t>+</a:t>
                      </a:r>
                      <a:r>
                        <a:rPr lang="en-US" sz="2000" i="1" dirty="0" err="1" smtClean="0"/>
                        <a:t>1σ</a:t>
                      </a:r>
                      <a:r>
                        <a:rPr lang="en-US" sz="2000" dirty="0" smtClean="0"/>
                        <a:t> &lt;= F &lt; </a:t>
                      </a:r>
                      <a:r>
                        <a:rPr lang="en-US" sz="2000" i="1" dirty="0" err="1" smtClean="0"/>
                        <a:t>μ</a:t>
                      </a:r>
                      <a:r>
                        <a:rPr lang="en-US" sz="2000" dirty="0" err="1" smtClean="0"/>
                        <a:t>+</a:t>
                      </a:r>
                      <a:r>
                        <a:rPr lang="en-US" sz="2000" i="1" dirty="0" err="1" smtClean="0"/>
                        <a:t>2σ</a:t>
                      </a:r>
                      <a:endParaRPr lang="en-US" sz="2000" dirty="0"/>
                    </a:p>
                  </a:txBody>
                  <a:tcPr>
                    <a:solidFill>
                      <a:srgbClr val="66CCFF"/>
                    </a:solidFill>
                  </a:tcPr>
                </a:tc>
                <a:tc>
                  <a:txBody>
                    <a:bodyPr/>
                    <a:lstStyle/>
                    <a:p>
                      <a:r>
                        <a:rPr lang="en-US" sz="2000" dirty="0" smtClean="0"/>
                        <a:t>Moderately wet</a:t>
                      </a:r>
                      <a:endParaRPr lang="en-US" sz="2000" dirty="0"/>
                    </a:p>
                  </a:txBody>
                  <a:tcPr>
                    <a:solidFill>
                      <a:srgbClr val="66CCFF"/>
                    </a:solidFill>
                  </a:tcPr>
                </a:tc>
              </a:tr>
              <a:tr h="370840">
                <a:tc>
                  <a:txBody>
                    <a:bodyPr/>
                    <a:lstStyle/>
                    <a:p>
                      <a:r>
                        <a:rPr lang="en-US" sz="2000" i="1" dirty="0" err="1" smtClean="0"/>
                        <a:t>μ</a:t>
                      </a:r>
                      <a:r>
                        <a:rPr lang="en-US" sz="2000" dirty="0" err="1" smtClean="0"/>
                        <a:t>+</a:t>
                      </a:r>
                      <a:r>
                        <a:rPr lang="en-US" sz="2000" i="1" dirty="0" err="1" smtClean="0"/>
                        <a:t>2σ</a:t>
                      </a:r>
                      <a:r>
                        <a:rPr lang="en-US" sz="2000" dirty="0" smtClean="0"/>
                        <a:t> &lt;= F &lt; </a:t>
                      </a:r>
                      <a:r>
                        <a:rPr lang="en-US" sz="2000" i="1" dirty="0" err="1" smtClean="0"/>
                        <a:t>μ</a:t>
                      </a:r>
                      <a:r>
                        <a:rPr lang="en-US" sz="2000" dirty="0" err="1" smtClean="0"/>
                        <a:t>+</a:t>
                      </a:r>
                      <a:r>
                        <a:rPr lang="en-US" sz="2000" i="1" dirty="0" err="1" smtClean="0"/>
                        <a:t>3σ</a:t>
                      </a:r>
                      <a:endParaRPr lang="en-US" sz="2000" dirty="0"/>
                    </a:p>
                  </a:txBody>
                  <a:tcPr>
                    <a:solidFill>
                      <a:schemeClr val="accent1">
                        <a:lumMod val="75000"/>
                      </a:schemeClr>
                    </a:solidFill>
                  </a:tcPr>
                </a:tc>
                <a:tc>
                  <a:txBody>
                    <a:bodyPr/>
                    <a:lstStyle/>
                    <a:p>
                      <a:r>
                        <a:rPr lang="en-US" sz="2000" dirty="0" smtClean="0"/>
                        <a:t>Severely wet</a:t>
                      </a:r>
                      <a:endParaRPr lang="en-US" sz="2000" dirty="0"/>
                    </a:p>
                  </a:txBody>
                  <a:tcPr>
                    <a:solidFill>
                      <a:schemeClr val="accent1">
                        <a:lumMod val="75000"/>
                      </a:schemeClr>
                    </a:solidFill>
                  </a:tcPr>
                </a:tc>
              </a:tr>
              <a:tr h="370840">
                <a:tc>
                  <a:txBody>
                    <a:bodyPr/>
                    <a:lstStyle/>
                    <a:p>
                      <a:r>
                        <a:rPr lang="en-US" sz="2000" i="1" dirty="0" err="1" smtClean="0"/>
                        <a:t>μ</a:t>
                      </a:r>
                      <a:r>
                        <a:rPr lang="en-US" sz="2000" dirty="0" err="1" smtClean="0"/>
                        <a:t>+</a:t>
                      </a:r>
                      <a:r>
                        <a:rPr lang="en-US" sz="2000" i="1" dirty="0" err="1" smtClean="0"/>
                        <a:t>3σ</a:t>
                      </a:r>
                      <a:r>
                        <a:rPr lang="en-US" sz="2000" baseline="0" dirty="0" smtClean="0"/>
                        <a:t> </a:t>
                      </a:r>
                      <a:r>
                        <a:rPr lang="en-US" sz="2000" dirty="0" smtClean="0"/>
                        <a:t>&lt;= F</a:t>
                      </a:r>
                      <a:endParaRPr lang="en-US" sz="2000" dirty="0"/>
                    </a:p>
                  </a:txBody>
                  <a:tcPr>
                    <a:solidFill>
                      <a:schemeClr val="accent5">
                        <a:lumMod val="50000"/>
                      </a:schemeClr>
                    </a:solidFill>
                  </a:tcPr>
                </a:tc>
                <a:tc>
                  <a:txBody>
                    <a:bodyPr/>
                    <a:lstStyle/>
                    <a:p>
                      <a:r>
                        <a:rPr lang="en-US" sz="2000" dirty="0" smtClean="0"/>
                        <a:t>Extremely wet</a:t>
                      </a:r>
                      <a:endParaRPr lang="en-US" sz="2000" dirty="0"/>
                    </a:p>
                  </a:txBody>
                  <a:tcPr>
                    <a:solidFill>
                      <a:schemeClr val="accent5">
                        <a:lumMod val="50000"/>
                      </a:schemeClr>
                    </a:solidFill>
                  </a:tcPr>
                </a:tc>
              </a:tr>
            </a:tbl>
          </a:graphicData>
        </a:graphic>
      </p:graphicFrame>
    </p:spTree>
    <p:extLst>
      <p:ext uri="{BB962C8B-B14F-4D97-AF65-F5344CB8AC3E}">
        <p14:creationId xmlns:p14="http://schemas.microsoft.com/office/powerpoint/2010/main" val="154460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3"/>
          <p:cNvSpPr>
            <a:spLocks noGrp="1"/>
          </p:cNvSpPr>
          <p:nvPr>
            <p:ph type="sldNum" sz="quarter" idx="17"/>
          </p:nvPr>
        </p:nvSpPr>
        <p:spPr>
          <a:xfrm>
            <a:off x="7572375" y="6402388"/>
            <a:ext cx="9366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91440"/>
          <a:lstStyle>
            <a:lvl1pPr eaLnBrk="0" hangingPunct="0">
              <a:defRPr>
                <a:solidFill>
                  <a:schemeClr val="tx1"/>
                </a:solidFill>
                <a:latin typeface="Arial" panose="020B0604020202020204" pitchFamily="34" charset="0"/>
                <a:ea typeface="幼圆" pitchFamily="49" charset="-122"/>
              </a:defRPr>
            </a:lvl1pPr>
            <a:lvl2pPr marL="742950" indent="-285750" eaLnBrk="0" hangingPunct="0">
              <a:defRPr>
                <a:solidFill>
                  <a:schemeClr val="tx1"/>
                </a:solidFill>
                <a:latin typeface="Arial" panose="020B0604020202020204" pitchFamily="34" charset="0"/>
                <a:ea typeface="幼圆" pitchFamily="49" charset="-122"/>
              </a:defRPr>
            </a:lvl2pPr>
            <a:lvl3pPr marL="1143000" indent="-228600" eaLnBrk="0" hangingPunct="0">
              <a:defRPr>
                <a:solidFill>
                  <a:schemeClr val="tx1"/>
                </a:solidFill>
                <a:latin typeface="Arial" panose="020B0604020202020204" pitchFamily="34" charset="0"/>
                <a:ea typeface="幼圆" pitchFamily="49" charset="-122"/>
              </a:defRPr>
            </a:lvl3pPr>
            <a:lvl4pPr marL="1600200" indent="-228600" eaLnBrk="0" hangingPunct="0">
              <a:defRPr>
                <a:solidFill>
                  <a:schemeClr val="tx1"/>
                </a:solidFill>
                <a:latin typeface="Arial" panose="020B0604020202020204" pitchFamily="34" charset="0"/>
                <a:ea typeface="幼圆" pitchFamily="49" charset="-122"/>
              </a:defRPr>
            </a:lvl4pPr>
            <a:lvl5pPr marL="2057400" indent="-228600" eaLnBrk="0" hangingPunct="0">
              <a:defRPr>
                <a:solidFill>
                  <a:schemeClr val="tx1"/>
                </a:solidFill>
                <a:latin typeface="Arial" panose="020B0604020202020204" pitchFamily="34" charset="0"/>
                <a:ea typeface="幼圆"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幼圆" pitchFamily="49" charset="-122"/>
              </a:defRPr>
            </a:lvl9pPr>
          </a:lstStyle>
          <a:p>
            <a:pPr eaLnBrk="1" hangingPunct="1"/>
            <a:fld id="{BBBF8C0F-EF8D-40A8-8314-74AA7B685626}" type="slidenum">
              <a:rPr lang="en-US" altLang="en-US"/>
              <a:pPr eaLnBrk="1" hangingPunct="1"/>
              <a:t>51</a:t>
            </a:fld>
            <a:endParaRPr lang="en-US" altLang="en-US"/>
          </a:p>
        </p:txBody>
      </p:sp>
      <p:pic>
        <p:nvPicPr>
          <p:cNvPr id="768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463550"/>
            <a:ext cx="6842125" cy="634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0"/>
            <a:ext cx="9144000" cy="549275"/>
          </a:xfrm>
          <a:prstGeom prst="rect">
            <a:avLst/>
          </a:prstGeom>
          <a:solidFill>
            <a:schemeClr val="bg1"/>
          </a:solidFill>
        </p:spPr>
        <p:txBody>
          <a:bodyPr/>
          <a:lstStyle/>
          <a:p>
            <a:pPr algn="ctr" fontAlgn="auto">
              <a:spcAft>
                <a:spcPts val="0"/>
              </a:spcAft>
              <a:defRPr/>
            </a:pPr>
            <a:r>
              <a:rPr lang="en-US" sz="2400" dirty="0">
                <a:latin typeface="+mj-lt"/>
                <a:ea typeface="+mj-ea"/>
                <a:cs typeface="+mj-cs"/>
              </a:rPr>
              <a:t>GLDAS derived Standardized total water storage index – drought situation</a:t>
            </a:r>
            <a:r>
              <a:rPr lang="en-US" sz="2400" i="1" dirty="0">
                <a:latin typeface="+mj-lt"/>
                <a:ea typeface="+mj-ea"/>
                <a:cs typeface="+mj-cs"/>
              </a:rPr>
              <a:t/>
            </a:r>
            <a:br>
              <a:rPr lang="en-US" sz="2400" i="1" dirty="0">
                <a:latin typeface="+mj-lt"/>
                <a:ea typeface="+mj-ea"/>
                <a:cs typeface="+mj-cs"/>
              </a:rPr>
            </a:br>
            <a:endParaRPr lang="en-US" sz="2400" dirty="0">
              <a:latin typeface="+mj-lt"/>
              <a:ea typeface="+mj-ea"/>
              <a:cs typeface="+mj-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rved Right Arrow 6"/>
          <p:cNvSpPr/>
          <p:nvPr/>
        </p:nvSpPr>
        <p:spPr>
          <a:xfrm rot="17046320">
            <a:off x="1975644" y="2831306"/>
            <a:ext cx="1793875" cy="47736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77827" name="Content Placeholder 1"/>
          <p:cNvSpPr>
            <a:spLocks noGrp="1"/>
          </p:cNvSpPr>
          <p:nvPr>
            <p:ph idx="1"/>
          </p:nvPr>
        </p:nvSpPr>
        <p:spPr>
          <a:xfrm>
            <a:off x="935038" y="1484313"/>
            <a:ext cx="4860925" cy="2386012"/>
          </a:xfrm>
        </p:spPr>
        <p:txBody>
          <a:bodyPr>
            <a:normAutofit fontScale="92500" lnSpcReduction="20000"/>
          </a:bodyPr>
          <a:lstStyle/>
          <a:p>
            <a:pPr eaLnBrk="1" hangingPunct="1"/>
            <a:r>
              <a:rPr lang="en-US" altLang="en-US" sz="1600" b="1" smtClean="0"/>
              <a:t>Describe</a:t>
            </a:r>
          </a:p>
          <a:p>
            <a:pPr eaLnBrk="1" hangingPunct="1"/>
            <a:r>
              <a:rPr lang="en-US" altLang="en-US" sz="1400" smtClean="0"/>
              <a:t>• Trends (change)</a:t>
            </a:r>
          </a:p>
          <a:p>
            <a:pPr eaLnBrk="1" hangingPunct="1"/>
            <a:r>
              <a:rPr lang="en-US" altLang="en-US" sz="1400" smtClean="0"/>
              <a:t>• Variability (natural cycle)</a:t>
            </a:r>
          </a:p>
          <a:p>
            <a:pPr eaLnBrk="1" hangingPunct="1"/>
            <a:r>
              <a:rPr lang="en-US" altLang="en-US" sz="1400" smtClean="0"/>
              <a:t>• Outliers</a:t>
            </a:r>
          </a:p>
          <a:p>
            <a:pPr eaLnBrk="1" hangingPunct="1"/>
            <a:endParaRPr lang="en-US" altLang="en-US" sz="1100" smtClean="0"/>
          </a:p>
          <a:p>
            <a:pPr eaLnBrk="1" hangingPunct="1"/>
            <a:r>
              <a:rPr lang="en-US" altLang="en-US" sz="1400" b="1" smtClean="0"/>
              <a:t> Understand</a:t>
            </a:r>
            <a:endParaRPr lang="en-US" altLang="en-US" sz="1400" smtClean="0"/>
          </a:p>
          <a:p>
            <a:pPr eaLnBrk="1" hangingPunct="1">
              <a:buFont typeface="Arial" panose="020B0604020202020204" pitchFamily="34" charset="0"/>
              <a:buChar char="•"/>
            </a:pPr>
            <a:r>
              <a:rPr lang="en-US" altLang="en-US" sz="1400" smtClean="0"/>
              <a:t> Attribution (variability vs. error)</a:t>
            </a:r>
          </a:p>
          <a:p>
            <a:pPr eaLnBrk="1" hangingPunct="1">
              <a:buFont typeface="Arial" panose="020B0604020202020204" pitchFamily="34" charset="0"/>
              <a:buChar char="•"/>
            </a:pPr>
            <a:r>
              <a:rPr lang="en-US" altLang="en-US" sz="1400" smtClean="0"/>
              <a:t> Consistency Process (e.g. Volcanic eruption, fire/aerosol)</a:t>
            </a:r>
          </a:p>
          <a:p>
            <a:pPr eaLnBrk="1" hangingPunct="1">
              <a:buFont typeface="Arial" panose="020B0604020202020204" pitchFamily="34" charset="0"/>
              <a:buChar char="•"/>
            </a:pPr>
            <a:r>
              <a:rPr lang="en-US" altLang="en-US" sz="1400" smtClean="0"/>
              <a:t> Feedback links (e.g. ENSO teleconnection)</a:t>
            </a:r>
          </a:p>
          <a:p>
            <a:pPr eaLnBrk="1" hangingPunct="1"/>
            <a:endParaRPr lang="en-US" altLang="en-US" sz="1100" smtClean="0"/>
          </a:p>
          <a:p>
            <a:pPr eaLnBrk="1" hangingPunct="1"/>
            <a:endParaRPr lang="en-US" altLang="en-US" sz="1100" b="1" smtClean="0"/>
          </a:p>
        </p:txBody>
      </p:sp>
      <p:sp>
        <p:nvSpPr>
          <p:cNvPr id="3" name="Text Placeholder 2"/>
          <p:cNvSpPr>
            <a:spLocks noGrp="1"/>
          </p:cNvSpPr>
          <p:nvPr>
            <p:ph type="body" sz="quarter" idx="13"/>
          </p:nvPr>
        </p:nvSpPr>
        <p:spPr>
          <a:xfrm>
            <a:off x="0" y="-26988"/>
            <a:ext cx="9144000" cy="733426"/>
          </a:xfrm>
          <a:solidFill>
            <a:schemeClr val="bg1"/>
          </a:solidFill>
        </p:spPr>
        <p:txBody>
          <a:bodyPr rtlCol="0">
            <a:normAutofit/>
          </a:bodyPr>
          <a:lstStyle/>
          <a:p>
            <a:pPr algn="ctr" eaLnBrk="1" fontAlgn="auto" hangingPunct="1">
              <a:spcAft>
                <a:spcPts val="0"/>
              </a:spcAft>
              <a:defRPr/>
            </a:pPr>
            <a:r>
              <a:rPr lang="en-US" cap="none" dirty="0" smtClean="0"/>
              <a:t>A Roadmap From Process Understanding To Adaptation</a:t>
            </a:r>
            <a:endParaRPr lang="en-US" cap="none" dirty="0"/>
          </a:p>
        </p:txBody>
      </p:sp>
      <p:sp>
        <p:nvSpPr>
          <p:cNvPr id="9" name="Curved Up Arrow 8"/>
          <p:cNvSpPr/>
          <p:nvPr/>
        </p:nvSpPr>
        <p:spPr>
          <a:xfrm rot="15623346">
            <a:off x="6247607" y="2607469"/>
            <a:ext cx="3770312" cy="1765300"/>
          </a:xfrm>
          <a:prstGeom prst="curvedUpArrow">
            <a:avLst>
              <a:gd name="adj1" fmla="val 25000"/>
              <a:gd name="adj2" fmla="val 50000"/>
              <a:gd name="adj3" fmla="val 6559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5" name="Content Placeholder 1"/>
          <p:cNvSpPr txBox="1">
            <a:spLocks/>
          </p:cNvSpPr>
          <p:nvPr/>
        </p:nvSpPr>
        <p:spPr bwMode="auto">
          <a:xfrm>
            <a:off x="5940425" y="2924175"/>
            <a:ext cx="2808288" cy="2663825"/>
          </a:xfrm>
          <a:prstGeom prst="rect">
            <a:avLst/>
          </a:prstGeom>
          <a:noFill/>
          <a:ln w="9525">
            <a:noFill/>
            <a:miter lim="800000"/>
            <a:headEnd/>
            <a:tailEnd/>
          </a:ln>
        </p:spPr>
        <p:txBody>
          <a:bodyPr lIns="0"/>
          <a:lstStyle/>
          <a:p>
            <a:pPr defTabSz="238125" eaLnBrk="0" fontAlgn="auto" hangingPunct="0">
              <a:spcBef>
                <a:spcPct val="20000"/>
              </a:spcBef>
              <a:spcAft>
                <a:spcPts val="0"/>
              </a:spcAft>
              <a:defRPr/>
            </a:pPr>
            <a:endParaRPr lang="en-US" sz="900" kern="0" dirty="0">
              <a:latin typeface="+mn-lt"/>
            </a:endParaRPr>
          </a:p>
          <a:p>
            <a:pPr defTabSz="238125" eaLnBrk="0" fontAlgn="auto" hangingPunct="0">
              <a:spcBef>
                <a:spcPct val="20000"/>
              </a:spcBef>
              <a:spcAft>
                <a:spcPts val="0"/>
              </a:spcAft>
              <a:defRPr/>
            </a:pPr>
            <a:r>
              <a:rPr lang="en-US" sz="1600" b="1" kern="0" dirty="0">
                <a:latin typeface="+mn-lt"/>
              </a:rPr>
              <a:t>Detect</a:t>
            </a:r>
            <a:endParaRPr lang="en-US" sz="1600" kern="0" dirty="0">
              <a:latin typeface="+mn-lt"/>
            </a:endParaRPr>
          </a:p>
          <a:p>
            <a:pPr defTabSz="238125" eaLnBrk="0" fontAlgn="auto" hangingPunct="0">
              <a:spcBef>
                <a:spcPct val="20000"/>
              </a:spcBef>
              <a:spcAft>
                <a:spcPts val="0"/>
              </a:spcAft>
              <a:defRPr/>
            </a:pPr>
            <a:r>
              <a:rPr lang="en-US" sz="1400" kern="0" dirty="0">
                <a:latin typeface="+mn-lt"/>
              </a:rPr>
              <a:t>• Hot Spot</a:t>
            </a:r>
          </a:p>
          <a:p>
            <a:pPr defTabSz="238125" eaLnBrk="0" fontAlgn="auto" hangingPunct="0">
              <a:spcBef>
                <a:spcPct val="20000"/>
              </a:spcBef>
              <a:spcAft>
                <a:spcPts val="0"/>
              </a:spcAft>
              <a:defRPr/>
            </a:pPr>
            <a:r>
              <a:rPr lang="en-US" sz="1400" kern="0" dirty="0">
                <a:latin typeface="+mn-lt"/>
              </a:rPr>
              <a:t>• Quality issue</a:t>
            </a:r>
          </a:p>
          <a:p>
            <a:pPr defTabSz="238125" eaLnBrk="0" fontAlgn="auto" hangingPunct="0">
              <a:spcBef>
                <a:spcPct val="20000"/>
              </a:spcBef>
              <a:spcAft>
                <a:spcPts val="0"/>
              </a:spcAft>
              <a:defRPr/>
            </a:pPr>
            <a:r>
              <a:rPr lang="en-US" sz="1400" kern="0" dirty="0">
                <a:latin typeface="+mn-lt"/>
              </a:rPr>
              <a:t>• Outside Envelope</a:t>
            </a:r>
          </a:p>
          <a:p>
            <a:pPr defTabSz="238125" eaLnBrk="0" fontAlgn="auto" hangingPunct="0">
              <a:spcBef>
                <a:spcPct val="20000"/>
              </a:spcBef>
              <a:spcAft>
                <a:spcPts val="0"/>
              </a:spcAft>
              <a:defRPr/>
            </a:pPr>
            <a:endParaRPr lang="en-US" sz="900" kern="0" dirty="0">
              <a:latin typeface="+mn-lt"/>
            </a:endParaRPr>
          </a:p>
          <a:p>
            <a:pPr defTabSz="238125" eaLnBrk="0" fontAlgn="auto" hangingPunct="0">
              <a:spcBef>
                <a:spcPct val="20000"/>
              </a:spcBef>
              <a:spcAft>
                <a:spcPts val="0"/>
              </a:spcAft>
              <a:defRPr/>
            </a:pPr>
            <a:endParaRPr lang="en-US" sz="1600" b="1" kern="0" dirty="0">
              <a:latin typeface="+mn-lt"/>
            </a:endParaRPr>
          </a:p>
          <a:p>
            <a:pPr defTabSz="238125" eaLnBrk="0" fontAlgn="auto" hangingPunct="0">
              <a:spcBef>
                <a:spcPct val="20000"/>
              </a:spcBef>
              <a:spcAft>
                <a:spcPts val="0"/>
              </a:spcAft>
              <a:defRPr/>
            </a:pPr>
            <a:endParaRPr lang="en-US" sz="1600" b="1" kern="0" dirty="0">
              <a:latin typeface="+mn-lt"/>
            </a:endParaRPr>
          </a:p>
          <a:p>
            <a:pPr defTabSz="238125" eaLnBrk="0" fontAlgn="auto" hangingPunct="0">
              <a:spcBef>
                <a:spcPct val="20000"/>
              </a:spcBef>
              <a:spcAft>
                <a:spcPts val="0"/>
              </a:spcAft>
              <a:defRPr/>
            </a:pPr>
            <a:r>
              <a:rPr lang="en-US" sz="1600" b="1" kern="0" dirty="0">
                <a:latin typeface="+mn-lt"/>
              </a:rPr>
              <a:t>Predict</a:t>
            </a:r>
          </a:p>
          <a:p>
            <a:pPr defTabSz="238125" eaLnBrk="0" fontAlgn="auto" hangingPunct="0">
              <a:spcBef>
                <a:spcPct val="20000"/>
              </a:spcBef>
              <a:spcAft>
                <a:spcPts val="0"/>
              </a:spcAft>
              <a:buFont typeface="Arial" pitchFamily="34" charset="0"/>
              <a:buChar char="•"/>
              <a:defRPr/>
            </a:pPr>
            <a:r>
              <a:rPr lang="en-US" sz="1600" kern="0" dirty="0">
                <a:latin typeface="+mn-lt"/>
              </a:rPr>
              <a:t> Impacts</a:t>
            </a:r>
            <a:endParaRPr lang="en-US" sz="1600" b="1" kern="0" dirty="0">
              <a:latin typeface="+mn-lt"/>
            </a:endParaRPr>
          </a:p>
          <a:p>
            <a:pPr defTabSz="238125" eaLnBrk="0" fontAlgn="auto" hangingPunct="0">
              <a:spcBef>
                <a:spcPct val="20000"/>
              </a:spcBef>
              <a:spcAft>
                <a:spcPts val="0"/>
              </a:spcAft>
              <a:defRPr/>
            </a:pPr>
            <a:endParaRPr lang="en-US" sz="1600" b="1" kern="0" dirty="0">
              <a:latin typeface="+mn-lt"/>
            </a:endParaRPr>
          </a:p>
          <a:p>
            <a:pPr defTabSz="238125" eaLnBrk="0" fontAlgn="auto" hangingPunct="0">
              <a:spcBef>
                <a:spcPct val="20000"/>
              </a:spcBef>
              <a:spcAft>
                <a:spcPts val="0"/>
              </a:spcAft>
              <a:defRPr/>
            </a:pPr>
            <a:r>
              <a:rPr lang="en-US" sz="1600" b="1" kern="0" dirty="0">
                <a:latin typeface="+mn-lt"/>
              </a:rPr>
              <a:t>Adapt</a:t>
            </a:r>
          </a:p>
          <a:p>
            <a:pPr defTabSz="238125" eaLnBrk="0" fontAlgn="auto" hangingPunct="0">
              <a:spcBef>
                <a:spcPct val="20000"/>
              </a:spcBef>
              <a:spcAft>
                <a:spcPts val="0"/>
              </a:spcAft>
              <a:buFont typeface="Arial" pitchFamily="34" charset="0"/>
              <a:buChar char="•"/>
              <a:defRPr/>
            </a:pPr>
            <a:r>
              <a:rPr lang="en-US" sz="1600" kern="0" dirty="0">
                <a:latin typeface="+mn-lt"/>
              </a:rPr>
              <a:t> Consequences</a:t>
            </a:r>
            <a:endParaRPr lang="en-US" sz="1600" b="1" kern="0" dirty="0">
              <a:latin typeface="+mn-lt"/>
            </a:endParaRPr>
          </a:p>
          <a:p>
            <a:pPr defTabSz="238125" eaLnBrk="0" fontAlgn="auto" hangingPunct="0">
              <a:spcBef>
                <a:spcPct val="20000"/>
              </a:spcBef>
              <a:spcAft>
                <a:spcPts val="0"/>
              </a:spcAft>
              <a:defRPr/>
            </a:pPr>
            <a:endParaRPr lang="en-US" sz="1600" b="1" kern="0" dirty="0">
              <a:latin typeface="+mn-lt"/>
            </a:endParaRPr>
          </a:p>
          <a:p>
            <a:pPr defTabSz="238125" eaLnBrk="0" fontAlgn="auto" hangingPunct="0">
              <a:spcBef>
                <a:spcPct val="20000"/>
              </a:spcBef>
              <a:spcAft>
                <a:spcPts val="0"/>
              </a:spcAft>
              <a:defRPr/>
            </a:pPr>
            <a:endParaRPr lang="en-US" sz="900" b="1" kern="0" dirty="0">
              <a:latin typeface="+mn-lt"/>
            </a:endParaRPr>
          </a:p>
        </p:txBody>
      </p:sp>
      <p:sp>
        <p:nvSpPr>
          <p:cNvPr id="8" name="Rectangle 7"/>
          <p:cNvSpPr/>
          <p:nvPr/>
        </p:nvSpPr>
        <p:spPr>
          <a:xfrm>
            <a:off x="323850" y="1412875"/>
            <a:ext cx="7488238" cy="33115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4572000" y="4292600"/>
            <a:ext cx="4321175" cy="2565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323850" y="849564"/>
            <a:ext cx="8400132" cy="458788"/>
          </a:xfrm>
          <a:solidFill>
            <a:schemeClr val="bg1"/>
          </a:solidFill>
          <a:ln>
            <a:miter lim="800000"/>
            <a:headEnd/>
            <a:tailEnd/>
          </a:ln>
        </p:spPr>
        <p:txBody>
          <a:bodyPr vert="horz" wrap="square" lIns="91440" tIns="45720" rIns="91440" bIns="45720" numCol="1" anchor="t" anchorCtr="0" compatLnSpc="1">
            <a:prstTxWarp prst="textNoShape">
              <a:avLst/>
            </a:prstTxWarp>
            <a:noAutofit/>
          </a:bodyPr>
          <a:lstStyle/>
          <a:p>
            <a:r>
              <a:rPr lang="en-GB" sz="2800" b="1" dirty="0" smtClean="0">
                <a:latin typeface="Arial" pitchFamily="34" charset="0"/>
                <a:cs typeface="Arial" pitchFamily="34" charset="0"/>
              </a:rPr>
              <a:t>Impacts and projections in water resources</a:t>
            </a:r>
            <a:endParaRPr lang="en-US" sz="2800" b="1" dirty="0" smtClean="0">
              <a:latin typeface="Arial" pitchFamily="34" charset="0"/>
              <a:cs typeface="Arial" pitchFamily="34" charset="0"/>
            </a:endParaRPr>
          </a:p>
        </p:txBody>
      </p:sp>
      <p:sp>
        <p:nvSpPr>
          <p:cNvPr id="28675" name="Content Placeholder 2"/>
          <p:cNvSpPr>
            <a:spLocks noGrp="1"/>
          </p:cNvSpPr>
          <p:nvPr>
            <p:ph idx="1"/>
          </p:nvPr>
        </p:nvSpPr>
        <p:spPr>
          <a:xfrm>
            <a:off x="323850" y="1600200"/>
            <a:ext cx="3286125" cy="4724400"/>
          </a:xfrm>
          <a:solidFill>
            <a:schemeClr val="bg1"/>
          </a:solidFill>
          <a:ln>
            <a:solidFill>
              <a:schemeClr val="accent1"/>
            </a:solidFill>
          </a:ln>
        </p:spPr>
        <p:txBody>
          <a:bodyPr>
            <a:normAutofit fontScale="70000" lnSpcReduction="20000"/>
          </a:bodyPr>
          <a:lstStyle/>
          <a:p>
            <a:pPr>
              <a:spcBef>
                <a:spcPts val="1200"/>
              </a:spcBef>
            </a:pPr>
            <a:endParaRPr lang="en-US" i="1" dirty="0" smtClean="0">
              <a:latin typeface="Arial  "/>
            </a:endParaRPr>
          </a:p>
          <a:p>
            <a:pPr>
              <a:spcBef>
                <a:spcPts val="1200"/>
              </a:spcBef>
            </a:pPr>
            <a:r>
              <a:rPr lang="en-US" i="1" dirty="0" smtClean="0">
                <a:latin typeface="Arial  "/>
              </a:rPr>
              <a:t>Q1: What are observed impacts to water resources in Yangtze due to climate and human changes ?</a:t>
            </a:r>
          </a:p>
          <a:p>
            <a:pPr>
              <a:spcBef>
                <a:spcPts val="1200"/>
              </a:spcBef>
            </a:pPr>
            <a:endParaRPr lang="en-US" i="1" dirty="0" smtClean="0">
              <a:latin typeface="Arial  "/>
            </a:endParaRPr>
          </a:p>
          <a:p>
            <a:pPr>
              <a:spcBef>
                <a:spcPts val="1200"/>
              </a:spcBef>
            </a:pPr>
            <a:r>
              <a:rPr lang="en-US" i="1" dirty="0" smtClean="0">
                <a:latin typeface="Arial  "/>
              </a:rPr>
              <a:t>Q2: Will the changes in the Yangtze River Basin influence the East Asian monsoon patterns?</a:t>
            </a:r>
          </a:p>
          <a:p>
            <a:pPr>
              <a:spcBef>
                <a:spcPts val="1200"/>
              </a:spcBef>
            </a:pPr>
            <a:endParaRPr lang="en-US" i="1" dirty="0" smtClean="0">
              <a:latin typeface="Arial  "/>
            </a:endParaRPr>
          </a:p>
          <a:p>
            <a:pPr>
              <a:spcBef>
                <a:spcPts val="1200"/>
              </a:spcBef>
            </a:pPr>
            <a:r>
              <a:rPr lang="en-US" i="1" dirty="0" smtClean="0">
                <a:latin typeface="Arial  "/>
              </a:rPr>
              <a:t>Q3: What will be the spatial/temporal distribution of water (sediment) resources in 21st century ? </a:t>
            </a:r>
            <a:endParaRPr lang="en-US" dirty="0" smtClean="0">
              <a:latin typeface="Arial  "/>
            </a:endParaRPr>
          </a:p>
        </p:txBody>
      </p:sp>
      <p:sp>
        <p:nvSpPr>
          <p:cNvPr id="28676" name="Rectangle 48"/>
          <p:cNvSpPr>
            <a:spLocks noChangeArrowheads="1"/>
          </p:cNvSpPr>
          <p:nvPr/>
        </p:nvSpPr>
        <p:spPr bwMode="auto">
          <a:xfrm>
            <a:off x="0" y="4271963"/>
            <a:ext cx="9144000" cy="0"/>
          </a:xfrm>
          <a:prstGeom prst="rect">
            <a:avLst/>
          </a:prstGeom>
          <a:noFill/>
          <a:ln w="9525">
            <a:noFill/>
            <a:miter lim="800000"/>
            <a:headEnd type="none" w="sm" len="sm"/>
            <a:tailEnd type="none" w="sm" len="sm"/>
          </a:ln>
        </p:spPr>
        <p:txBody>
          <a:bodyPr wrap="none" anchor="ctr">
            <a:spAutoFit/>
          </a:bodyPr>
          <a:lstStyle/>
          <a:p>
            <a:pPr eaLnBrk="0" hangingPunct="0"/>
            <a:endParaRPr lang="en-US"/>
          </a:p>
        </p:txBody>
      </p:sp>
      <p:pic>
        <p:nvPicPr>
          <p:cNvPr id="28677" name="Picture 29" descr="climate-shift-graph800.jpg"/>
          <p:cNvPicPr>
            <a:picLocks noChangeAspect="1"/>
          </p:cNvPicPr>
          <p:nvPr/>
        </p:nvPicPr>
        <p:blipFill>
          <a:blip r:embed="rId2" cstate="print"/>
          <a:srcRect/>
          <a:stretch>
            <a:fillRect/>
          </a:stretch>
        </p:blipFill>
        <p:spPr bwMode="auto">
          <a:xfrm>
            <a:off x="3800475" y="2457450"/>
            <a:ext cx="5257800" cy="3524250"/>
          </a:xfrm>
          <a:prstGeom prst="rect">
            <a:avLst/>
          </a:prstGeom>
          <a:noFill/>
          <a:ln w="9525">
            <a:noFill/>
            <a:miter lim="800000"/>
            <a:headEnd/>
            <a:tailEnd/>
          </a:ln>
        </p:spPr>
      </p:pic>
      <p:sp>
        <p:nvSpPr>
          <p:cNvPr id="31" name="Rectangle 30"/>
          <p:cNvSpPr/>
          <p:nvPr/>
        </p:nvSpPr>
        <p:spPr>
          <a:xfrm rot="20311305">
            <a:off x="3711035" y="2892083"/>
            <a:ext cx="5070683" cy="646331"/>
          </a:xfrm>
          <a:prstGeom prst="rect">
            <a:avLst/>
          </a:prstGeom>
          <a:noFill/>
        </p:spPr>
        <p:txBody>
          <a:bodyPr wrap="none">
            <a:spAutoFit/>
          </a:bodyPr>
          <a:lstStyle/>
          <a:p>
            <a:pPr algn="ctr">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Water resource shift?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8.33333E-7 0.18871 L 0.21302 0.00971 " pathEditMode="relative" rAng="0" ptsTypes="AA">
                                      <p:cBhvr>
                                        <p:cTn id="6" dur="2000" fill="hold"/>
                                        <p:tgtEl>
                                          <p:spTgt spid="31"/>
                                        </p:tgtEl>
                                        <p:attrNameLst>
                                          <p:attrName>ppt_x</p:attrName>
                                          <p:attrName>ppt_y</p:attrName>
                                        </p:attrNameLst>
                                      </p:cBhvr>
                                      <p:rCtr x="10600" y="-900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5E-6 -4.42183E-6 L -0.12864 0.32771 " pathEditMode="relative" rAng="0" ptsTypes="AA">
                                      <p:cBhvr>
                                        <p:cTn id="10" dur="2000" fill="hold"/>
                                        <p:tgtEl>
                                          <p:spTgt spid="31"/>
                                        </p:tgtEl>
                                        <p:attrNameLst>
                                          <p:attrName>ppt_x</p:attrName>
                                          <p:attrName>ppt_y</p:attrName>
                                        </p:attrNameLst>
                                      </p:cBhvr>
                                      <p:rCtr x="-6400" y="16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50825" y="44450"/>
            <a:ext cx="8713788" cy="668338"/>
          </a:xfrm>
          <a:solidFill>
            <a:schemeClr val="accent1">
              <a:lumMod val="75000"/>
            </a:schemeClr>
          </a:solidFill>
        </p:spPr>
        <p:txBody>
          <a:bodyPr/>
          <a:lstStyle/>
          <a:p>
            <a:pPr eaLnBrk="1" hangingPunct="1">
              <a:defRPr/>
            </a:pPr>
            <a:r>
              <a:rPr lang="nl-NL" sz="2500" smtClean="0"/>
              <a:t>Referances/Further Readings</a:t>
            </a:r>
            <a:endParaRPr lang="en-US" sz="2500" smtClean="0"/>
          </a:p>
        </p:txBody>
      </p:sp>
      <p:sp>
        <p:nvSpPr>
          <p:cNvPr id="51203" name="Rectangle 3"/>
          <p:cNvSpPr>
            <a:spLocks noGrp="1" noChangeArrowheads="1"/>
          </p:cNvSpPr>
          <p:nvPr>
            <p:ph idx="1"/>
          </p:nvPr>
        </p:nvSpPr>
        <p:spPr>
          <a:xfrm>
            <a:off x="-36512" y="836712"/>
            <a:ext cx="4608512" cy="8541791"/>
          </a:xfrm>
        </p:spPr>
        <p:txBody>
          <a:bodyPr>
            <a:normAutofit/>
          </a:bodyPr>
          <a:lstStyle/>
          <a:p>
            <a:pPr marL="262890" indent="-171450">
              <a:spcBef>
                <a:spcPts val="0"/>
              </a:spcBef>
              <a:spcAft>
                <a:spcPts val="600"/>
              </a:spcAft>
            </a:pPr>
            <a:r>
              <a:rPr lang="en-US" altLang="en-US" sz="1400" dirty="0">
                <a:latin typeface="Garamond" panose="02020404030301010803" pitchFamily="18" charset="0"/>
                <a:ea typeface="Verdana" panose="020B0604030504040204" pitchFamily="34" charset="0"/>
                <a:cs typeface="Verdana" panose="020B0604030504040204" pitchFamily="34" charset="0"/>
              </a:rPr>
              <a:t>Chen, X. </a:t>
            </a:r>
            <a:r>
              <a:rPr lang="en-US" altLang="en-US" sz="1400" dirty="0" err="1">
                <a:latin typeface="Garamond" panose="02020404030301010803" pitchFamily="18" charset="0"/>
                <a:ea typeface="Verdana" panose="020B0604030504040204" pitchFamily="34" charset="0"/>
                <a:cs typeface="Verdana" panose="020B0604030504040204" pitchFamily="34" charset="0"/>
              </a:rPr>
              <a:t>Z.Su</a:t>
            </a:r>
            <a:r>
              <a:rPr lang="en-US" altLang="en-US" sz="1400" dirty="0">
                <a:latin typeface="Garamond" panose="02020404030301010803" pitchFamily="18" charset="0"/>
                <a:ea typeface="Verdana" panose="020B0604030504040204" pitchFamily="34" charset="0"/>
                <a:cs typeface="Verdana" panose="020B0604030504040204" pitchFamily="34" charset="0"/>
              </a:rPr>
              <a:t> et al, 2014, Development of a 10-year (2001–2010) 0.1-degree dataset of land-surface energy balance for mainland China, ACP, </a:t>
            </a:r>
            <a:r>
              <a:rPr lang="en-US" sz="1400" dirty="0">
                <a:latin typeface="Garamond" panose="02020404030301010803" pitchFamily="18" charset="0"/>
              </a:rPr>
              <a:t>14 (</a:t>
            </a:r>
            <a:r>
              <a:rPr lang="en-US" sz="1400" dirty="0" smtClean="0">
                <a:latin typeface="Garamond" panose="02020404030301010803" pitchFamily="18" charset="0"/>
              </a:rPr>
              <a:t>2014)23, </a:t>
            </a:r>
            <a:r>
              <a:rPr lang="en-US" sz="1400" dirty="0">
                <a:latin typeface="Garamond" panose="02020404030301010803" pitchFamily="18" charset="0"/>
              </a:rPr>
              <a:t>pp. </a:t>
            </a:r>
            <a:r>
              <a:rPr lang="en-US" sz="1400" dirty="0" smtClean="0">
                <a:latin typeface="Garamond" panose="02020404030301010803" pitchFamily="18" charset="0"/>
              </a:rPr>
              <a:t>13,097-13,117.</a:t>
            </a:r>
            <a:endParaRPr lang="en-US" altLang="en-US" sz="1400" dirty="0">
              <a:latin typeface="Garamond" panose="02020404030301010803" pitchFamily="18" charset="0"/>
              <a:ea typeface="Verdana" panose="020B0604030504040204" pitchFamily="34" charset="0"/>
              <a:cs typeface="Verdana" panose="020B0604030504040204" pitchFamily="34" charset="0"/>
            </a:endParaRPr>
          </a:p>
          <a:p>
            <a:pPr marL="262890" indent="-171450">
              <a:spcBef>
                <a:spcPts val="0"/>
              </a:spcBef>
              <a:spcAft>
                <a:spcPts val="600"/>
              </a:spcAft>
              <a:buClr>
                <a:schemeClr val="tx1"/>
              </a:buClr>
            </a:pPr>
            <a:r>
              <a:rPr lang="en-GB" altLang="en-US" sz="1400" dirty="0" smtClean="0">
                <a:latin typeface="Garamond" panose="02020404030301010803" pitchFamily="18" charset="0"/>
                <a:ea typeface="Verdana" panose="020B0604030504040204" pitchFamily="34" charset="0"/>
                <a:cs typeface="Verdana" panose="020B0604030504040204" pitchFamily="34" charset="0"/>
              </a:rPr>
              <a:t>Su</a:t>
            </a:r>
            <a:r>
              <a:rPr lang="en-GB" altLang="en-US" sz="1400" dirty="0">
                <a:latin typeface="Garamond" panose="02020404030301010803" pitchFamily="18" charset="0"/>
                <a:ea typeface="Verdana" panose="020B0604030504040204" pitchFamily="34" charset="0"/>
                <a:cs typeface="Verdana" panose="020B0604030504040204" pitchFamily="34" charset="0"/>
              </a:rPr>
              <a:t>, Z., 2002, The Surface Energy Balance System (SEBS) for estimation of turbulent heat fluxes, </a:t>
            </a:r>
            <a:r>
              <a:rPr lang="en-US" altLang="en-US" sz="1400" dirty="0" err="1">
                <a:latin typeface="Garamond" panose="02020404030301010803" pitchFamily="18" charset="0"/>
                <a:ea typeface="Verdana" panose="020B0604030504040204" pitchFamily="34" charset="0"/>
                <a:cs typeface="Verdana" panose="020B0604030504040204" pitchFamily="34" charset="0"/>
              </a:rPr>
              <a:t>Hydrol</a:t>
            </a:r>
            <a:r>
              <a:rPr lang="en-US" altLang="en-US" sz="1400" dirty="0">
                <a:latin typeface="Garamond" panose="02020404030301010803" pitchFamily="18" charset="0"/>
                <a:ea typeface="Verdana" panose="020B0604030504040204" pitchFamily="34" charset="0"/>
                <a:cs typeface="Verdana" panose="020B0604030504040204" pitchFamily="34" charset="0"/>
              </a:rPr>
              <a:t>. Earth Syst. Sci.,</a:t>
            </a:r>
            <a:r>
              <a:rPr lang="en-GB" altLang="en-US" sz="1400" dirty="0">
                <a:latin typeface="Garamond" panose="02020404030301010803" pitchFamily="18" charset="0"/>
                <a:ea typeface="Verdana" panose="020B0604030504040204" pitchFamily="34" charset="0"/>
                <a:cs typeface="Verdana" panose="020B0604030504040204" pitchFamily="34" charset="0"/>
              </a:rPr>
              <a:t>, 6(1), 85-99.</a:t>
            </a:r>
          </a:p>
          <a:p>
            <a:pPr marL="262890" indent="-171450">
              <a:spcBef>
                <a:spcPts val="0"/>
              </a:spcBef>
              <a:spcAft>
                <a:spcPts val="600"/>
              </a:spcAft>
              <a:buClr>
                <a:schemeClr val="tx1"/>
              </a:buClr>
            </a:pPr>
            <a:r>
              <a:rPr lang="en-GB" altLang="zh-TW" sz="1400" dirty="0" smtClean="0">
                <a:latin typeface="Garamond" panose="02020404030301010803" pitchFamily="18" charset="0"/>
                <a:ea typeface="Verdana" panose="020B0604030504040204" pitchFamily="34" charset="0"/>
                <a:cs typeface="Verdana" panose="020B0604030504040204" pitchFamily="34" charset="0"/>
              </a:rPr>
              <a:t>Su, Z., </a:t>
            </a:r>
            <a:r>
              <a:rPr lang="en-GB" altLang="zh-TW" sz="1400" dirty="0">
                <a:latin typeface="Garamond" panose="02020404030301010803" pitchFamily="18" charset="0"/>
                <a:ea typeface="Verdana" panose="020B0604030504040204" pitchFamily="34" charset="0"/>
                <a:cs typeface="Verdana" panose="020B0604030504040204" pitchFamily="34" charset="0"/>
              </a:rPr>
              <a:t>A. </a:t>
            </a:r>
            <a:r>
              <a:rPr lang="en-GB" altLang="zh-TW" sz="1400" dirty="0" err="1">
                <a:latin typeface="Garamond" panose="02020404030301010803" pitchFamily="18" charset="0"/>
                <a:ea typeface="Verdana" panose="020B0604030504040204" pitchFamily="34" charset="0"/>
                <a:cs typeface="Verdana" panose="020B0604030504040204" pitchFamily="34" charset="0"/>
              </a:rPr>
              <a:t>Yacob</a:t>
            </a:r>
            <a:r>
              <a:rPr lang="en-GB" altLang="zh-TW" sz="1400" dirty="0">
                <a:latin typeface="Garamond" panose="02020404030301010803" pitchFamily="18" charset="0"/>
                <a:ea typeface="Verdana" panose="020B0604030504040204" pitchFamily="34" charset="0"/>
                <a:cs typeface="Verdana" panose="020B0604030504040204" pitchFamily="34" charset="0"/>
              </a:rPr>
              <a:t>, Y. He, H. </a:t>
            </a:r>
            <a:r>
              <a:rPr lang="en-GB" altLang="zh-TW" sz="1400" dirty="0" err="1">
                <a:latin typeface="Garamond" panose="02020404030301010803" pitchFamily="18" charset="0"/>
                <a:ea typeface="Verdana" panose="020B0604030504040204" pitchFamily="34" charset="0"/>
                <a:cs typeface="Verdana" panose="020B0604030504040204" pitchFamily="34" charset="0"/>
              </a:rPr>
              <a:t>Boogaard</a:t>
            </a:r>
            <a:r>
              <a:rPr lang="en-GB" altLang="zh-TW" sz="1400" dirty="0">
                <a:latin typeface="Garamond" panose="02020404030301010803" pitchFamily="18" charset="0"/>
                <a:ea typeface="Verdana" panose="020B0604030504040204" pitchFamily="34" charset="0"/>
                <a:cs typeface="Verdana" panose="020B0604030504040204" pitchFamily="34" charset="0"/>
              </a:rPr>
              <a:t>, J. Wen, B. Gao, G. </a:t>
            </a:r>
            <a:r>
              <a:rPr lang="en-GB" altLang="zh-TW" sz="1400" dirty="0" err="1">
                <a:latin typeface="Garamond" panose="02020404030301010803" pitchFamily="18" charset="0"/>
                <a:ea typeface="Verdana" panose="020B0604030504040204" pitchFamily="34" charset="0"/>
                <a:cs typeface="Verdana" panose="020B0604030504040204" pitchFamily="34" charset="0"/>
              </a:rPr>
              <a:t>Roerink</a:t>
            </a:r>
            <a:r>
              <a:rPr lang="en-GB" altLang="zh-TW" sz="1400" dirty="0">
                <a:latin typeface="Garamond" panose="02020404030301010803" pitchFamily="18" charset="0"/>
                <a:ea typeface="Verdana" panose="020B0604030504040204" pitchFamily="34" charset="0"/>
                <a:cs typeface="Verdana" panose="020B0604030504040204" pitchFamily="34" charset="0"/>
              </a:rPr>
              <a:t>, and K. van </a:t>
            </a:r>
            <a:r>
              <a:rPr lang="en-GB" altLang="zh-TW" sz="1400" dirty="0" err="1">
                <a:latin typeface="Garamond" panose="02020404030301010803" pitchFamily="18" charset="0"/>
                <a:ea typeface="Verdana" panose="020B0604030504040204" pitchFamily="34" charset="0"/>
                <a:cs typeface="Verdana" panose="020B0604030504040204" pitchFamily="34" charset="0"/>
              </a:rPr>
              <a:t>Diepen</a:t>
            </a:r>
            <a:r>
              <a:rPr lang="en-GB" altLang="zh-TW" sz="1400" dirty="0">
                <a:latin typeface="Garamond" panose="02020404030301010803" pitchFamily="18" charset="0"/>
                <a:ea typeface="Verdana" panose="020B0604030504040204" pitchFamily="34" charset="0"/>
                <a:cs typeface="Verdana" panose="020B0604030504040204" pitchFamily="34" charset="0"/>
              </a:rPr>
              <a:t>, 2003, Assessing Relative soil moisture with remote sensing data: theory and experimental validation, Physics and Chemistry of the Earth, 28(1-3), 89-101.</a:t>
            </a:r>
            <a:r>
              <a:rPr lang="en-US" altLang="zh-TW" sz="1400" dirty="0">
                <a:latin typeface="Garamond" panose="02020404030301010803" pitchFamily="18" charset="0"/>
                <a:ea typeface="Verdana" panose="020B0604030504040204" pitchFamily="34" charset="0"/>
                <a:cs typeface="Verdana" panose="020B0604030504040204" pitchFamily="34" charset="0"/>
              </a:rPr>
              <a:t> </a:t>
            </a:r>
          </a:p>
          <a:p>
            <a:pPr marL="262890" indent="-171450">
              <a:spcBef>
                <a:spcPts val="0"/>
              </a:spcBef>
              <a:spcAft>
                <a:spcPts val="600"/>
              </a:spcAft>
            </a:pPr>
            <a:r>
              <a:rPr lang="en-US" altLang="en-US" sz="1400" dirty="0" smtClean="0">
                <a:latin typeface="Garamond" panose="02020404030301010803" pitchFamily="18" charset="0"/>
                <a:ea typeface="Verdana" panose="020B0604030504040204" pitchFamily="34" charset="0"/>
                <a:cs typeface="Verdana" panose="020B0604030504040204" pitchFamily="34" charset="0"/>
              </a:rPr>
              <a:t>Su</a:t>
            </a:r>
            <a:r>
              <a:rPr lang="en-US" altLang="en-US" sz="1400" dirty="0">
                <a:latin typeface="Garamond" panose="02020404030301010803" pitchFamily="18" charset="0"/>
                <a:ea typeface="Verdana" panose="020B0604030504040204" pitchFamily="34" charset="0"/>
                <a:cs typeface="Verdana" panose="020B0604030504040204" pitchFamily="34" charset="0"/>
              </a:rPr>
              <a:t>, Z., </a:t>
            </a:r>
            <a:r>
              <a:rPr lang="en-US" altLang="en-US" sz="1400" dirty="0" err="1">
                <a:latin typeface="Garamond" panose="02020404030301010803" pitchFamily="18" charset="0"/>
                <a:ea typeface="Verdana" panose="020B0604030504040204" pitchFamily="34" charset="0"/>
                <a:cs typeface="Verdana" panose="020B0604030504040204" pitchFamily="34" charset="0"/>
              </a:rPr>
              <a:t>Fernández</a:t>
            </a:r>
            <a:r>
              <a:rPr lang="en-US" altLang="en-US" sz="1400" dirty="0">
                <a:latin typeface="Garamond" panose="02020404030301010803" pitchFamily="18" charset="0"/>
                <a:ea typeface="Verdana" panose="020B0604030504040204" pitchFamily="34" charset="0"/>
                <a:cs typeface="Verdana" panose="020B0604030504040204" pitchFamily="34" charset="0"/>
              </a:rPr>
              <a:t>-Prieto, D., Timmermans, J., Xuelong Chen, </a:t>
            </a:r>
            <a:r>
              <a:rPr lang="en-US" altLang="en-US" sz="1400" dirty="0" err="1">
                <a:latin typeface="Garamond" panose="02020404030301010803" pitchFamily="18" charset="0"/>
                <a:ea typeface="Verdana" panose="020B0604030504040204" pitchFamily="34" charset="0"/>
                <a:cs typeface="Verdana" panose="020B0604030504040204" pitchFamily="34" charset="0"/>
              </a:rPr>
              <a:t>Hungershoefer</a:t>
            </a:r>
            <a:r>
              <a:rPr lang="en-US" altLang="en-US" sz="1400" dirty="0">
                <a:latin typeface="Garamond" panose="02020404030301010803" pitchFamily="18" charset="0"/>
                <a:ea typeface="Verdana" panose="020B0604030504040204" pitchFamily="34" charset="0"/>
                <a:cs typeface="Verdana" panose="020B0604030504040204" pitchFamily="34" charset="0"/>
              </a:rPr>
              <a:t>, K., </a:t>
            </a:r>
            <a:r>
              <a:rPr lang="en-US" altLang="en-US" sz="1400" dirty="0" err="1">
                <a:latin typeface="Garamond" panose="02020404030301010803" pitchFamily="18" charset="0"/>
                <a:ea typeface="Verdana" panose="020B0604030504040204" pitchFamily="34" charset="0"/>
                <a:cs typeface="Verdana" panose="020B0604030504040204" pitchFamily="34" charset="0"/>
              </a:rPr>
              <a:t>Roebeling</a:t>
            </a:r>
            <a:r>
              <a:rPr lang="en-US" altLang="en-US" sz="1400" dirty="0">
                <a:latin typeface="Garamond" panose="02020404030301010803" pitchFamily="18" charset="0"/>
                <a:ea typeface="Verdana" panose="020B0604030504040204" pitchFamily="34" charset="0"/>
                <a:cs typeface="Verdana" panose="020B0604030504040204" pitchFamily="34" charset="0"/>
              </a:rPr>
              <a:t>, R., </a:t>
            </a:r>
            <a:r>
              <a:rPr lang="en-US" altLang="en-US" sz="1400" dirty="0" err="1">
                <a:latin typeface="Garamond" panose="02020404030301010803" pitchFamily="18" charset="0"/>
                <a:ea typeface="Verdana" panose="020B0604030504040204" pitchFamily="34" charset="0"/>
                <a:cs typeface="Verdana" panose="020B0604030504040204" pitchFamily="34" charset="0"/>
              </a:rPr>
              <a:t>Schröder</a:t>
            </a:r>
            <a:r>
              <a:rPr lang="en-US" altLang="en-US" sz="1400" dirty="0">
                <a:latin typeface="Garamond" panose="02020404030301010803" pitchFamily="18" charset="0"/>
                <a:ea typeface="Verdana" panose="020B0604030504040204" pitchFamily="34" charset="0"/>
                <a:cs typeface="Verdana" panose="020B0604030504040204" pitchFamily="34" charset="0"/>
              </a:rPr>
              <a:t>, M., Schulz, J., Stammes, P., Wang, P. and Wolters, E. (2014) First results of the earth observation Water Cycle Multi - mission Observation Strategy (</a:t>
            </a:r>
            <a:r>
              <a:rPr lang="en-US" altLang="en-US" sz="1400" dirty="0" err="1">
                <a:latin typeface="Garamond" panose="02020404030301010803" pitchFamily="18" charset="0"/>
                <a:ea typeface="Verdana" panose="020B0604030504040204" pitchFamily="34" charset="0"/>
                <a:cs typeface="Verdana" panose="020B0604030504040204" pitchFamily="34" charset="0"/>
              </a:rPr>
              <a:t>WACMOS</a:t>
            </a:r>
            <a:r>
              <a:rPr lang="en-US" altLang="en-US" sz="1400" dirty="0">
                <a:latin typeface="Garamond" panose="02020404030301010803" pitchFamily="18" charset="0"/>
                <a:ea typeface="Verdana" panose="020B0604030504040204" pitchFamily="34" charset="0"/>
                <a:cs typeface="Verdana" panose="020B0604030504040204" pitchFamily="34" charset="0"/>
              </a:rPr>
              <a:t>). Int. J. Appl. Earth Obs. </a:t>
            </a:r>
            <a:r>
              <a:rPr lang="en-US" altLang="en-US" sz="1400" dirty="0" err="1">
                <a:latin typeface="Garamond" panose="02020404030301010803" pitchFamily="18" charset="0"/>
                <a:ea typeface="Verdana" panose="020B0604030504040204" pitchFamily="34" charset="0"/>
                <a:cs typeface="Verdana" panose="020B0604030504040204" pitchFamily="34" charset="0"/>
              </a:rPr>
              <a:t>Geoinfor</a:t>
            </a:r>
            <a:r>
              <a:rPr lang="en-US" altLang="en-US" sz="1400" dirty="0">
                <a:latin typeface="Garamond" panose="02020404030301010803" pitchFamily="18" charset="0"/>
                <a:ea typeface="Verdana" panose="020B0604030504040204" pitchFamily="34" charset="0"/>
                <a:cs typeface="Verdana" panose="020B0604030504040204" pitchFamily="34" charset="0"/>
              </a:rPr>
              <a:t>., 26 (2014) pp. 270-285. </a:t>
            </a:r>
          </a:p>
          <a:p>
            <a:pPr marL="262890" indent="-171450">
              <a:spcBef>
                <a:spcPts val="0"/>
              </a:spcBef>
              <a:spcAft>
                <a:spcPts val="600"/>
              </a:spcAft>
            </a:pPr>
            <a:r>
              <a:rPr lang="en-US" sz="1400" dirty="0" smtClean="0">
                <a:latin typeface="Garamond" panose="02020404030301010803" pitchFamily="18" charset="0"/>
              </a:rPr>
              <a:t>Su, Z., Y. He, X. Dong, L. Wang, 2017, Chapter 8, Drought </a:t>
            </a:r>
            <a:r>
              <a:rPr lang="en-US" sz="1400" dirty="0">
                <a:latin typeface="Garamond" panose="02020404030301010803" pitchFamily="18" charset="0"/>
              </a:rPr>
              <a:t>Monitoring and Assessment Using Remote </a:t>
            </a:r>
            <a:r>
              <a:rPr lang="en-US" sz="1400" dirty="0" smtClean="0">
                <a:latin typeface="Garamond" panose="02020404030301010803" pitchFamily="18" charset="0"/>
              </a:rPr>
              <a:t>Sensing, </a:t>
            </a:r>
            <a:r>
              <a:rPr lang="en-US" sz="1400" dirty="0">
                <a:latin typeface="Garamond" panose="02020404030301010803" pitchFamily="18" charset="0"/>
              </a:rPr>
              <a:t>V. Lakshmi (ed.), Remote Sensing of Hydrological Extremes, Springer </a:t>
            </a:r>
            <a:r>
              <a:rPr lang="en-US" sz="1400" dirty="0" smtClean="0">
                <a:latin typeface="Garamond" panose="02020404030301010803" pitchFamily="18" charset="0"/>
              </a:rPr>
              <a:t>Remote Sensing/Photogrammetry</a:t>
            </a:r>
            <a:r>
              <a:rPr lang="en-US" sz="1400" dirty="0">
                <a:latin typeface="Garamond" panose="02020404030301010803" pitchFamily="18" charset="0"/>
              </a:rPr>
              <a:t>, DOI 10.1007/978-3-319-43744-6_8</a:t>
            </a:r>
            <a:endParaRPr lang="en-US" altLang="en-US" sz="1400" dirty="0" smtClean="0">
              <a:latin typeface="Garamond" panose="02020404030301010803" pitchFamily="18"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a:blip r:embed="rId3"/>
          <a:stretch>
            <a:fillRect/>
          </a:stretch>
        </p:blipFill>
        <p:spPr>
          <a:xfrm>
            <a:off x="4932040" y="778678"/>
            <a:ext cx="3168352" cy="4804803"/>
          </a:xfrm>
          <a:prstGeom prst="rect">
            <a:avLst/>
          </a:prstGeom>
        </p:spPr>
      </p:pic>
      <p:pic>
        <p:nvPicPr>
          <p:cNvPr id="2" name="Picture 1"/>
          <p:cNvPicPr>
            <a:picLocks noChangeAspect="1"/>
          </p:cNvPicPr>
          <p:nvPr/>
        </p:nvPicPr>
        <p:blipFill>
          <a:blip r:embed="rId4"/>
          <a:stretch>
            <a:fillRect/>
          </a:stretch>
        </p:blipFill>
        <p:spPr>
          <a:xfrm>
            <a:off x="6609260" y="2996952"/>
            <a:ext cx="2415356" cy="37366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928688"/>
          </a:xfrm>
          <a:solidFill>
            <a:schemeClr val="accent1">
              <a:lumMod val="90000"/>
            </a:schemeClr>
          </a:solidFill>
        </p:spPr>
        <p:txBody>
          <a:bodyPr/>
          <a:lstStyle/>
          <a:p>
            <a:pPr eaLnBrk="1" hangingPunct="1">
              <a:defRPr/>
            </a:pPr>
            <a:r>
              <a:rPr lang="en-US" sz="3200" dirty="0" smtClean="0"/>
              <a:t>Yes, it is water availability!</a:t>
            </a:r>
          </a:p>
        </p:txBody>
      </p:sp>
      <p:pic>
        <p:nvPicPr>
          <p:cNvPr id="52227" name="Picture 3" descr="DSC088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314700"/>
            <a:ext cx="5040313"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DSC088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908050"/>
            <a:ext cx="4935538"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691680" y="3068960"/>
            <a:ext cx="6318448" cy="2308324"/>
          </a:xfrm>
          <a:prstGeom prst="rect">
            <a:avLst/>
          </a:prstGeom>
          <a:blipFill>
            <a:blip r:embed="rId5"/>
            <a:tile tx="0" ty="0" sx="100000" sy="100000" flip="none" algn="tl"/>
          </a:blipFill>
        </p:spPr>
        <p:txBody>
          <a:bodyPr wrap="square">
            <a:spAutoFit/>
          </a:bodyPr>
          <a:lstStyle/>
          <a:p>
            <a:r>
              <a:rPr lang="en-US" sz="4800" dirty="0">
                <a:latin typeface="Calibri" panose="020F0502020204030204" pitchFamily="34" charset="0"/>
                <a:ea typeface="Calibri" panose="020F0502020204030204" pitchFamily="34" charset="0"/>
                <a:cs typeface="Times New Roman" panose="02020603050405020304" pitchFamily="18" charset="0"/>
              </a:rPr>
              <a:t>Final Q/A, </a:t>
            </a:r>
            <a:endParaRPr lang="en-US" sz="4800" dirty="0" smtClean="0">
              <a:latin typeface="Calibri" panose="020F0502020204030204" pitchFamily="34" charset="0"/>
              <a:ea typeface="Calibri" panose="020F0502020204030204" pitchFamily="34" charset="0"/>
              <a:cs typeface="Times New Roman" panose="02020603050405020304" pitchFamily="18" charset="0"/>
            </a:endParaRPr>
          </a:p>
          <a:p>
            <a:r>
              <a:rPr lang="en-US" sz="4800" dirty="0" smtClean="0">
                <a:latin typeface="Calibri" panose="020F0502020204030204" pitchFamily="34" charset="0"/>
                <a:ea typeface="Calibri" panose="020F0502020204030204" pitchFamily="34" charset="0"/>
                <a:cs typeface="Times New Roman" panose="02020603050405020304" pitchFamily="18" charset="0"/>
              </a:rPr>
              <a:t>proposals </a:t>
            </a:r>
            <a:r>
              <a:rPr lang="en-US" sz="4800" dirty="0">
                <a:latin typeface="Calibri" panose="020F0502020204030204" pitchFamily="34" charset="0"/>
                <a:ea typeface="Calibri" panose="020F0502020204030204" pitchFamily="34" charset="0"/>
                <a:cs typeface="Times New Roman" panose="02020603050405020304" pitchFamily="18" charset="0"/>
              </a:rPr>
              <a:t>for a real case study, readings</a:t>
            </a:r>
            <a:endParaRPr lang="en-US" sz="4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 y="0"/>
            <a:ext cx="9252521" cy="6165303"/>
          </a:xfrm>
          <a:prstGeom prst="rect">
            <a:avLst/>
          </a:prstGeom>
        </p:spPr>
      </p:pic>
      <p:sp>
        <p:nvSpPr>
          <p:cNvPr id="4" name="TextBox 3"/>
          <p:cNvSpPr txBox="1"/>
          <p:nvPr/>
        </p:nvSpPr>
        <p:spPr>
          <a:xfrm>
            <a:off x="7596336" y="6309320"/>
            <a:ext cx="1547731" cy="369332"/>
          </a:xfrm>
          <a:prstGeom prst="rect">
            <a:avLst/>
          </a:prstGeom>
          <a:noFill/>
        </p:spPr>
        <p:txBody>
          <a:bodyPr wrap="none" rtlCol="0">
            <a:spAutoFit/>
          </a:bodyPr>
          <a:lstStyle/>
          <a:p>
            <a:r>
              <a:rPr lang="en-US" dirty="0" smtClean="0"/>
              <a:t>(O. Heffernan)</a:t>
            </a:r>
            <a:endParaRPr lang="en-US" dirty="0"/>
          </a:p>
        </p:txBody>
      </p:sp>
    </p:spTree>
    <p:extLst>
      <p:ext uri="{BB962C8B-B14F-4D97-AF65-F5344CB8AC3E}">
        <p14:creationId xmlns:p14="http://schemas.microsoft.com/office/powerpoint/2010/main" val="1394797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32908"/>
            <a:ext cx="9144000" cy="6788950"/>
          </a:xfrm>
          <a:prstGeom prst="rect">
            <a:avLst/>
          </a:prstGeom>
        </p:spPr>
      </p:pic>
      <p:sp>
        <p:nvSpPr>
          <p:cNvPr id="4" name="TextBox 3"/>
          <p:cNvSpPr txBox="1"/>
          <p:nvPr/>
        </p:nvSpPr>
        <p:spPr>
          <a:xfrm>
            <a:off x="6660232" y="6516052"/>
            <a:ext cx="1547731" cy="369332"/>
          </a:xfrm>
          <a:prstGeom prst="rect">
            <a:avLst/>
          </a:prstGeom>
          <a:noFill/>
        </p:spPr>
        <p:txBody>
          <a:bodyPr wrap="none" rtlCol="0">
            <a:spAutoFit/>
          </a:bodyPr>
          <a:lstStyle/>
          <a:p>
            <a:r>
              <a:rPr lang="en-US" dirty="0" smtClean="0"/>
              <a:t>(O. Heffernan)</a:t>
            </a:r>
            <a:endParaRPr lang="en-US" dirty="0"/>
          </a:p>
        </p:txBody>
      </p:sp>
      <p:pic>
        <p:nvPicPr>
          <p:cNvPr id="5" name="Picture 4"/>
          <p:cNvPicPr>
            <a:picLocks noChangeAspect="1"/>
          </p:cNvPicPr>
          <p:nvPr/>
        </p:nvPicPr>
        <p:blipFill>
          <a:blip r:embed="rId3"/>
          <a:stretch>
            <a:fillRect/>
          </a:stretch>
        </p:blipFill>
        <p:spPr>
          <a:xfrm>
            <a:off x="6604" y="3848248"/>
            <a:ext cx="9137396" cy="2605088"/>
          </a:xfrm>
          <a:prstGeom prst="rect">
            <a:avLst/>
          </a:prstGeom>
        </p:spPr>
      </p:pic>
      <p:pic>
        <p:nvPicPr>
          <p:cNvPr id="6" name="Picture 5"/>
          <p:cNvPicPr>
            <a:picLocks noChangeAspect="1"/>
          </p:cNvPicPr>
          <p:nvPr/>
        </p:nvPicPr>
        <p:blipFill>
          <a:blip r:embed="rId4"/>
          <a:stretch>
            <a:fillRect/>
          </a:stretch>
        </p:blipFill>
        <p:spPr>
          <a:xfrm>
            <a:off x="35496" y="898846"/>
            <a:ext cx="9108503" cy="2377623"/>
          </a:xfrm>
          <a:prstGeom prst="rect">
            <a:avLst/>
          </a:prstGeom>
        </p:spPr>
      </p:pic>
    </p:spTree>
    <p:extLst>
      <p:ext uri="{BB962C8B-B14F-4D97-AF65-F5344CB8AC3E}">
        <p14:creationId xmlns:p14="http://schemas.microsoft.com/office/powerpoint/2010/main" val="359431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What Is Drought and How To Detect It?</a:t>
            </a:r>
            <a:endParaRPr lang="en-US" cap="none" dirty="0"/>
          </a:p>
        </p:txBody>
      </p:sp>
      <p:sp>
        <p:nvSpPr>
          <p:cNvPr id="3" name="Content Placeholder 2"/>
          <p:cNvSpPr>
            <a:spLocks noGrp="1"/>
          </p:cNvSpPr>
          <p:nvPr>
            <p:ph idx="1"/>
          </p:nvPr>
        </p:nvSpPr>
        <p:spPr/>
        <p:txBody>
          <a:bodyPr>
            <a:normAutofit/>
          </a:bodyPr>
          <a:lstStyle/>
          <a:p>
            <a:r>
              <a:rPr lang="en-US" b="1" dirty="0"/>
              <a:t>Drought</a:t>
            </a:r>
            <a:r>
              <a:rPr lang="en-US" dirty="0"/>
              <a:t> may be defined as the </a:t>
            </a:r>
            <a:r>
              <a:rPr lang="en-US" b="1" dirty="0"/>
              <a:t>lack of water of a certain location in a </a:t>
            </a:r>
            <a:r>
              <a:rPr lang="en-US" b="1" dirty="0" smtClean="0"/>
              <a:t>certain </a:t>
            </a:r>
            <a:r>
              <a:rPr lang="en-US" b="1" dirty="0"/>
              <a:t>period</a:t>
            </a:r>
            <a:r>
              <a:rPr lang="en-US" dirty="0"/>
              <a:t> compared to a </a:t>
            </a:r>
            <a:r>
              <a:rPr lang="en-US" b="1" dirty="0"/>
              <a:t>climatic </a:t>
            </a:r>
            <a:r>
              <a:rPr lang="en-US" b="1" dirty="0" smtClean="0"/>
              <a:t>average</a:t>
            </a:r>
            <a:r>
              <a:rPr lang="en-US" dirty="0" smtClean="0"/>
              <a:t>.</a:t>
            </a:r>
          </a:p>
          <a:p>
            <a:endParaRPr lang="en-US" dirty="0"/>
          </a:p>
          <a:p>
            <a:r>
              <a:rPr lang="en-US" dirty="0"/>
              <a:t>From a climatic perspective, we </a:t>
            </a:r>
            <a:r>
              <a:rPr lang="en-US" dirty="0" smtClean="0"/>
              <a:t>may </a:t>
            </a:r>
            <a:r>
              <a:rPr lang="en-US" dirty="0"/>
              <a:t>distinguish </a:t>
            </a:r>
            <a:r>
              <a:rPr lang="en-US" b="1" dirty="0"/>
              <a:t>meteorological</a:t>
            </a:r>
            <a:r>
              <a:rPr lang="en-US" dirty="0"/>
              <a:t>, </a:t>
            </a:r>
            <a:r>
              <a:rPr lang="en-US" b="1" dirty="0"/>
              <a:t>soil moisture </a:t>
            </a:r>
            <a:r>
              <a:rPr lang="en-US" dirty="0"/>
              <a:t>and </a:t>
            </a:r>
            <a:r>
              <a:rPr lang="en-US" b="1" dirty="0"/>
              <a:t>hydrological drought. </a:t>
            </a:r>
            <a:endParaRPr lang="en-US" b="1" dirty="0" smtClean="0"/>
          </a:p>
          <a:p>
            <a:endParaRPr lang="en-US" dirty="0"/>
          </a:p>
        </p:txBody>
      </p:sp>
    </p:spTree>
    <p:extLst>
      <p:ext uri="{BB962C8B-B14F-4D97-AF65-F5344CB8AC3E}">
        <p14:creationId xmlns:p14="http://schemas.microsoft.com/office/powerpoint/2010/main" val="12094069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drought and how to detect it?</a:t>
            </a:r>
            <a:endParaRPr lang="en-US" dirty="0"/>
          </a:p>
        </p:txBody>
      </p:sp>
      <p:sp>
        <p:nvSpPr>
          <p:cNvPr id="4" name="Content Placeholder 2"/>
          <p:cNvSpPr txBox="1">
            <a:spLocks/>
          </p:cNvSpPr>
          <p:nvPr/>
        </p:nvSpPr>
        <p:spPr bwMode="auto">
          <a:xfrm>
            <a:off x="755576" y="1412776"/>
            <a:ext cx="7801200" cy="4752528"/>
          </a:xfrm>
          <a:prstGeom prst="rect">
            <a:avLst/>
          </a:prstGeom>
          <a:noFill/>
          <a:ln w="9525">
            <a:noFill/>
            <a:miter lim="800000"/>
            <a:headEnd/>
            <a:tailEnd/>
          </a:ln>
          <a:effectLst/>
        </p:spPr>
        <p:txBody>
          <a:bodyPr vert="horz" wrap="square" lIns="0" tIns="45720" rIns="91440" bIns="45720" numCol="1" rtlCol="0" anchor="t" anchorCtr="0" compatLnSpc="1">
            <a:prstTxWarp prst="textNoShape">
              <a:avLst/>
            </a:prstTxWarp>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t>Meteorological drought</a:t>
            </a:r>
            <a:r>
              <a:rPr lang="en-US" dirty="0" smtClean="0"/>
              <a:t> refers to a shortage of precipitation compared to a climatic average; </a:t>
            </a:r>
          </a:p>
          <a:p>
            <a:r>
              <a:rPr lang="en-US" b="1" dirty="0" smtClean="0"/>
              <a:t>Soil moisture drought </a:t>
            </a:r>
            <a:r>
              <a:rPr lang="en-US" dirty="0" smtClean="0"/>
              <a:t>can be caused by a shortage of precipitation, excessive evaporation and transpiration due to dry weathers and lack of irrigation. </a:t>
            </a:r>
          </a:p>
          <a:p>
            <a:r>
              <a:rPr lang="en-US" b="1" dirty="0" smtClean="0"/>
              <a:t>Hydrological drought</a:t>
            </a:r>
            <a:r>
              <a:rPr lang="en-US" dirty="0" smtClean="0"/>
              <a:t> is caused by a combination of lack of precipitation and excessive use of available water resources. </a:t>
            </a:r>
          </a:p>
          <a:p>
            <a:r>
              <a:rPr lang="en-US" i="1" dirty="0" smtClean="0"/>
              <a:t>When the impact of drought is also taken into consideration, four types of droughts are usually defined such as meteorological drought, agricultural drought, hydrological drought and </a:t>
            </a:r>
            <a:r>
              <a:rPr lang="en-US" b="1" i="1" dirty="0" smtClean="0"/>
              <a:t>socioeconomic drought</a:t>
            </a:r>
            <a:r>
              <a:rPr lang="en-US" i="1" dirty="0" smtClean="0"/>
              <a:t>.</a:t>
            </a:r>
            <a:endParaRPr lang="en-US" i="1" dirty="0"/>
          </a:p>
        </p:txBody>
      </p:sp>
    </p:spTree>
    <p:extLst>
      <p:ext uri="{BB962C8B-B14F-4D97-AF65-F5344CB8AC3E}">
        <p14:creationId xmlns:p14="http://schemas.microsoft.com/office/powerpoint/2010/main" val="2400877560"/>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T_ITC">
  <a:themeElements>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fontScheme name="Standaardontwerp">
      <a:majorFont>
        <a:latin typeface="Arial Narrow"/>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ardontwerp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12784</TotalTime>
  <Words>2143</Words>
  <Application>Microsoft Office PowerPoint</Application>
  <PresentationFormat>On-screen Show (4:3)</PresentationFormat>
  <Paragraphs>372</Paragraphs>
  <Slides>55</Slides>
  <Notes>32</Notes>
  <HiddenSlides>0</HiddenSlides>
  <MMClips>5</MMClips>
  <ScaleCrop>false</ScaleCrop>
  <HeadingPairs>
    <vt:vector size="8" baseType="variant">
      <vt:variant>
        <vt:lpstr>Fonts Used</vt:lpstr>
      </vt:variant>
      <vt:variant>
        <vt:i4>20</vt:i4>
      </vt:variant>
      <vt:variant>
        <vt:lpstr>Theme</vt:lpstr>
      </vt:variant>
      <vt:variant>
        <vt:i4>2</vt:i4>
      </vt:variant>
      <vt:variant>
        <vt:lpstr>Embedded OLE Servers</vt:lpstr>
      </vt:variant>
      <vt:variant>
        <vt:i4>2</vt:i4>
      </vt:variant>
      <vt:variant>
        <vt:lpstr>Slide Titles</vt:lpstr>
      </vt:variant>
      <vt:variant>
        <vt:i4>55</vt:i4>
      </vt:variant>
    </vt:vector>
  </HeadingPairs>
  <TitlesOfParts>
    <vt:vector size="79" baseType="lpstr">
      <vt:lpstr>??</vt:lpstr>
      <vt:lpstr>Arial  </vt:lpstr>
      <vt:lpstr>宋体</vt:lpstr>
      <vt:lpstr>宋体</vt:lpstr>
      <vt:lpstr>幼圆</vt:lpstr>
      <vt:lpstr>Aharoni</vt:lpstr>
      <vt:lpstr>Arial</vt:lpstr>
      <vt:lpstr>Arial Narrow</vt:lpstr>
      <vt:lpstr>Calibri</vt:lpstr>
      <vt:lpstr>Calibri Light</vt:lpstr>
      <vt:lpstr>Comic Sans MS</vt:lpstr>
      <vt:lpstr>Garamond</vt:lpstr>
      <vt:lpstr>Georgia</vt:lpstr>
      <vt:lpstr>Lucida Handwriting</vt:lpstr>
      <vt:lpstr>Symbol</vt:lpstr>
      <vt:lpstr>Times New Roman</vt:lpstr>
      <vt:lpstr>Trebuchet MS</vt:lpstr>
      <vt:lpstr>Vani</vt:lpstr>
      <vt:lpstr>Verdana</vt:lpstr>
      <vt:lpstr>Wingdings</vt:lpstr>
      <vt:lpstr>Custom Design</vt:lpstr>
      <vt:lpstr>UT_ITC</vt:lpstr>
      <vt:lpstr>Equation</vt:lpstr>
      <vt:lpstr>Chart</vt:lpstr>
      <vt:lpstr>PowerPoint Presentation</vt:lpstr>
      <vt:lpstr> Drought Monitoring and Assessment</vt:lpstr>
      <vt:lpstr>What is the difference?</vt:lpstr>
      <vt:lpstr>Learning Objectives  1. Understand basic ideas for estimating water availability 2. Be able to identify methods &amp; data products for deriving different water availability terms 3. Familiarize with the applications</vt:lpstr>
      <vt:lpstr>PowerPoint Presentation</vt:lpstr>
      <vt:lpstr>PowerPoint Presentation</vt:lpstr>
      <vt:lpstr>PowerPoint Presentation</vt:lpstr>
      <vt:lpstr>What Is Drought and How To Detect It?</vt:lpstr>
      <vt:lpstr>What is drought and how to detect it?</vt:lpstr>
      <vt:lpstr>Remote Sensing Provides Real-time Spatial Observations</vt:lpstr>
      <vt:lpstr>PowerPoint Presentation</vt:lpstr>
      <vt:lpstr>PowerPoint Presentation</vt:lpstr>
      <vt:lpstr>PowerPoint Presentation</vt:lpstr>
      <vt:lpstr>Drought indices (lots of them)</vt:lpstr>
      <vt:lpstr>PowerPoint Presentation</vt:lpstr>
      <vt:lpstr>Quantitative Approaches for Drought Monitoring and Prediction</vt:lpstr>
      <vt:lpstr>PowerPoint Presentation</vt:lpstr>
      <vt:lpstr>From Energy Balance to Water Balance</vt:lpstr>
      <vt:lpstr>Relationship of evaporative fraction to surface variables  (albedo, fractional vegetation coverage and surface temperature) </vt:lpstr>
      <vt:lpstr>Relationship of evaporative fraction to surface variables  (albedo, fractional vegetation coverage and surface temperature) </vt:lpstr>
      <vt:lpstr>Relationship of evaporative fraction to surface variables  (albedo, fractional vegetation coverage and surface temperature) </vt:lpstr>
      <vt:lpstr>Relation of evaporative fraction to surface variables  (an example) </vt:lpstr>
      <vt:lpstr>Normalized temperature difference versus albedo</vt:lpstr>
      <vt:lpstr>Normalized temperature difference versus albedo</vt:lpstr>
      <vt:lpstr>Normalized temperature difference versus albedo</vt:lpstr>
      <vt:lpstr>PowerPoint Presentation</vt:lpstr>
      <vt:lpstr>Tibetan Plateau observatory of plateau scale soil moisture and soil temperature (Tibet-Obs) </vt:lpstr>
      <vt:lpstr>Preliminary validation results</vt:lpstr>
      <vt:lpstr>PowerPoint Presentation</vt:lpstr>
      <vt:lpstr>Maqu SMST Network – validation results</vt:lpstr>
      <vt:lpstr>Ngari SMST Network – validation results</vt:lpstr>
      <vt:lpstr>How can we use this information for drought monitoring and prediction? </vt:lpstr>
      <vt:lpstr>PowerPoint Presentation</vt:lpstr>
      <vt:lpstr>Water Budget Closure</vt:lpstr>
      <vt:lpstr>Water Budget Closure</vt:lpstr>
      <vt:lpstr>Standardised Indices</vt:lpstr>
      <vt:lpstr>Consistency among different physically interrelated variables  (Spatial Water budget of the Yangtze River Basin) </vt:lpstr>
      <vt:lpstr>Yangtze River Basin</vt:lpstr>
      <vt:lpstr>PowerPoint Presentation</vt:lpstr>
      <vt:lpstr>Seasonal average maps of sensible heat flux (H) (a) Mar-May, (b) Jun-Aug,(c) Sep-Nov, (d) Dec-Feb</vt:lpstr>
      <vt:lpstr>PowerPoint Presentation</vt:lpstr>
      <vt:lpstr>Upper reach TWS anomaly</vt:lpstr>
      <vt:lpstr>Cumulative TWS anomaly at Upper Reach (Yichang station)</vt:lpstr>
      <vt:lpstr>PowerPoint Presentation</vt:lpstr>
      <vt:lpstr>Continental scale simulations  1 Jan – 9 Dec 2009, grid resolution 25 KM  </vt:lpstr>
      <vt:lpstr>Climate change impacts and adaptation in River Basins</vt:lpstr>
      <vt:lpstr>Example of the Yellow River Basin (upper basin vs whole basin)</vt:lpstr>
      <vt:lpstr>Example of the Yellow River Basin (upper basin vs whole basin)</vt:lpstr>
      <vt:lpstr>How shall we define droughts?</vt:lpstr>
      <vt:lpstr>How shall we define droughts?</vt:lpstr>
      <vt:lpstr>PowerPoint Presentation</vt:lpstr>
      <vt:lpstr>PowerPoint Presentation</vt:lpstr>
      <vt:lpstr>Impacts and projections in water resources</vt:lpstr>
      <vt:lpstr>Referances/Further Readings</vt:lpstr>
      <vt:lpstr>Yes, it is water availability!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Zmuda</dc:creator>
  <cp:lastModifiedBy>Su, Z. (Bob, ITC)</cp:lastModifiedBy>
  <cp:revision>311</cp:revision>
  <dcterms:created xsi:type="dcterms:W3CDTF">2014-07-17T08:27:57Z</dcterms:created>
  <dcterms:modified xsi:type="dcterms:W3CDTF">2017-10-30T13:39:56Z</dcterms:modified>
</cp:coreProperties>
</file>